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78" r:id="rId3"/>
    <p:sldId id="257" r:id="rId4"/>
    <p:sldId id="263" r:id="rId5"/>
    <p:sldId id="258" r:id="rId6"/>
    <p:sldId id="259" r:id="rId7"/>
    <p:sldId id="260" r:id="rId8"/>
    <p:sldId id="274" r:id="rId9"/>
    <p:sldId id="264" r:id="rId10"/>
    <p:sldId id="261" r:id="rId11"/>
    <p:sldId id="276" r:id="rId12"/>
    <p:sldId id="277" r:id="rId13"/>
    <p:sldId id="262" r:id="rId14"/>
    <p:sldId id="265" r:id="rId15"/>
    <p:sldId id="275" r:id="rId16"/>
    <p:sldId id="272" r:id="rId17"/>
    <p:sldId id="273" r:id="rId18"/>
    <p:sldId id="266" r:id="rId19"/>
    <p:sldId id="267" r:id="rId20"/>
    <p:sldId id="268" r:id="rId21"/>
    <p:sldId id="271" r:id="rId22"/>
    <p:sldId id="269" r:id="rId23"/>
    <p:sldId id="27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2" descr="cyber.jpg"/>
          <p:cNvPicPr>
            <a:picLocks noChangeAspect="1"/>
          </p:cNvPicPr>
          <p:nvPr/>
        </p:nvPicPr>
        <p:blipFill>
          <a:blip r:embed="rId2" cstate="print"/>
          <a:srcRect/>
          <a:stretch>
            <a:fillRect/>
          </a:stretch>
        </p:blipFill>
        <p:spPr bwMode="auto">
          <a:xfrm>
            <a:off x="-7938" y="6321425"/>
            <a:ext cx="9151938" cy="539750"/>
          </a:xfrm>
          <a:prstGeom prst="rect">
            <a:avLst/>
          </a:prstGeom>
          <a:noFill/>
          <a:ln w="9525">
            <a:noFill/>
            <a:miter lim="800000"/>
            <a:headEnd/>
            <a:tailEnd/>
          </a:ln>
        </p:spPr>
      </p:pic>
      <p:pic>
        <p:nvPicPr>
          <p:cNvPr id="5" name="Picture 21" descr="cyber.jpg"/>
          <p:cNvPicPr>
            <a:picLocks noChangeAspect="1"/>
          </p:cNvPicPr>
          <p:nvPr/>
        </p:nvPicPr>
        <p:blipFill>
          <a:blip r:embed="rId3" cstate="print"/>
          <a:srcRect r="57039"/>
          <a:stretch>
            <a:fillRect/>
          </a:stretch>
        </p:blipFill>
        <p:spPr bwMode="auto">
          <a:xfrm>
            <a:off x="2614613" y="955675"/>
            <a:ext cx="3932237" cy="539750"/>
          </a:xfrm>
          <a:prstGeom prst="rect">
            <a:avLst/>
          </a:prstGeom>
          <a:noFill/>
          <a:ln w="9525">
            <a:noFill/>
            <a:miter lim="800000"/>
            <a:headEnd/>
            <a:tailEnd/>
          </a:ln>
        </p:spPr>
      </p:pic>
      <p:sp>
        <p:nvSpPr>
          <p:cNvPr id="2" name="Title 1"/>
          <p:cNvSpPr>
            <a:spLocks noGrp="1"/>
          </p:cNvSpPr>
          <p:nvPr>
            <p:ph type="ctrTitle"/>
          </p:nvPr>
        </p:nvSpPr>
        <p:spPr>
          <a:xfrm>
            <a:off x="762000" y="2228295"/>
            <a:ext cx="7772400" cy="1470025"/>
          </a:xfrm>
        </p:spPr>
        <p:txBody>
          <a:bodyPr/>
          <a:lstStyle>
            <a:lvl1pPr algn="ctr">
              <a:defRPr sz="3000">
                <a:solidFill>
                  <a:srgbClr val="00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47800" y="3491945"/>
            <a:ext cx="6400800" cy="1219200"/>
          </a:xfrm>
        </p:spPr>
        <p:txBody>
          <a:bodyPr>
            <a:normAutofit/>
          </a:bodyPr>
          <a:lstStyle>
            <a:lvl1pPr marL="0" indent="0" algn="ctr">
              <a:buNone/>
              <a:defRPr sz="2000">
                <a:solidFill>
                  <a:srgbClr val="3843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0" y="0"/>
            <a:ext cx="9144000" cy="56975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3" name="Date Placeholder 1"/>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3"/>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9C8D9CB-1525-4678-952F-4B38003D01AE}" type="datetimeFigureOut">
              <a:rPr lang="en-US" smtClean="0"/>
              <a:pPr/>
              <a:t>4/5/2011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A1C43466-7FC9-476E-B4DB-06FC4AF7DC56}" type="slidenum">
              <a:rPr lang="en-US" smtClean="0"/>
              <a:pPr/>
              <a:t>‹#›</a:t>
            </a:fld>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8788"/>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cs typeface="Arial" charset="0"/>
              </a:defRPr>
            </a:lvl1pPr>
          </a:lstStyle>
          <a:p>
            <a:fld id="{09C8D9CB-1525-4678-952F-4B38003D01AE}" type="datetimeFigureOut">
              <a:rPr lang="en-US" smtClean="0"/>
              <a:pPr/>
              <a:t>4/5/2011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cs typeface="Arial"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A1C43466-7FC9-476E-B4DB-06FC4AF7DC56}" type="slidenum">
              <a:rPr lang="en-US" smtClean="0"/>
              <a:pPr/>
              <a:t>‹#›</a:t>
            </a:fld>
            <a:endParaRPr lang="en-US"/>
          </a:p>
        </p:txBody>
      </p:sp>
      <p:sp>
        <p:nvSpPr>
          <p:cNvPr id="25" name="Rectangle 24"/>
          <p:cNvSpPr/>
          <p:nvPr/>
        </p:nvSpPr>
        <p:spPr bwMode="auto">
          <a:xfrm>
            <a:off x="4941888" y="6046788"/>
            <a:ext cx="90487" cy="90487"/>
          </a:xfrm>
          <a:prstGeom prst="rect">
            <a:avLst/>
          </a:prstGeom>
          <a:solidFill>
            <a:srgbClr val="B2073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6" name="Rectangle 25"/>
          <p:cNvSpPr/>
          <p:nvPr/>
        </p:nvSpPr>
        <p:spPr bwMode="auto">
          <a:xfrm>
            <a:off x="4133850" y="6046788"/>
            <a:ext cx="88900" cy="90487"/>
          </a:xfrm>
          <a:prstGeom prst="rect">
            <a:avLst/>
          </a:prstGeom>
          <a:solidFill>
            <a:srgbClr val="1B84A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7" name="Rectangle 26"/>
          <p:cNvSpPr/>
          <p:nvPr/>
        </p:nvSpPr>
        <p:spPr bwMode="auto">
          <a:xfrm>
            <a:off x="4400550" y="6046788"/>
            <a:ext cx="90488" cy="90487"/>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8" name="Rectangle 27"/>
          <p:cNvSpPr/>
          <p:nvPr/>
        </p:nvSpPr>
        <p:spPr bwMode="auto">
          <a:xfrm>
            <a:off x="4672013" y="6046788"/>
            <a:ext cx="88900" cy="90487"/>
          </a:xfrm>
          <a:prstGeom prst="rect">
            <a:avLst/>
          </a:prstGeom>
          <a:solidFill>
            <a:srgbClr val="15559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pic>
        <p:nvPicPr>
          <p:cNvPr id="1035" name="Picture 21" descr="cyber.jpg"/>
          <p:cNvPicPr>
            <a:picLocks noChangeAspect="1"/>
          </p:cNvPicPr>
          <p:nvPr/>
        </p:nvPicPr>
        <p:blipFill>
          <a:blip r:embed="rId13" cstate="print"/>
          <a:srcRect/>
          <a:stretch>
            <a:fillRect/>
          </a:stretch>
        </p:blipFill>
        <p:spPr bwMode="auto">
          <a:xfrm>
            <a:off x="0" y="6329363"/>
            <a:ext cx="9151938" cy="539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fade/>
  </p:transition>
  <p:timing>
    <p:tnLst>
      <p:par>
        <p:cTn id="1" dur="indefinite" restart="never" nodeType="tmRoot"/>
      </p:par>
    </p:tnLst>
  </p:timing>
  <p:txStyles>
    <p:titleStyle>
      <a:lvl1pPr algn="l" defTabSz="457200" rtl="0" eaLnBrk="1" fontAlgn="base" hangingPunct="1">
        <a:spcBef>
          <a:spcPct val="0"/>
        </a:spcBef>
        <a:spcAft>
          <a:spcPct val="0"/>
        </a:spcAft>
        <a:defRPr sz="3000" b="1" kern="1200" cap="all">
          <a:solidFill>
            <a:schemeClr val="tx1"/>
          </a:solidFill>
          <a:latin typeface="Arial"/>
          <a:ea typeface="ＭＳ Ｐゴシック" pitchFamily="48" charset="-128"/>
          <a:cs typeface="Arial"/>
        </a:defRPr>
      </a:lvl1pPr>
      <a:lvl2pPr algn="l" defTabSz="457200" rtl="0" eaLnBrk="1" fontAlgn="base" hangingPunct="1">
        <a:spcBef>
          <a:spcPct val="0"/>
        </a:spcBef>
        <a:spcAft>
          <a:spcPct val="0"/>
        </a:spcAft>
        <a:defRPr sz="3000" b="1">
          <a:solidFill>
            <a:schemeClr val="tx1"/>
          </a:solidFill>
          <a:latin typeface="Arial" pitchFamily="48" charset="0"/>
          <a:ea typeface="ＭＳ Ｐゴシック" pitchFamily="48" charset="-128"/>
        </a:defRPr>
      </a:lvl2pPr>
      <a:lvl3pPr algn="l" defTabSz="457200" rtl="0" eaLnBrk="1" fontAlgn="base" hangingPunct="1">
        <a:spcBef>
          <a:spcPct val="0"/>
        </a:spcBef>
        <a:spcAft>
          <a:spcPct val="0"/>
        </a:spcAft>
        <a:defRPr sz="3000" b="1">
          <a:solidFill>
            <a:schemeClr val="tx1"/>
          </a:solidFill>
          <a:latin typeface="Arial" pitchFamily="48" charset="0"/>
          <a:ea typeface="ＭＳ Ｐゴシック" pitchFamily="48" charset="-128"/>
        </a:defRPr>
      </a:lvl3pPr>
      <a:lvl4pPr algn="l" defTabSz="457200" rtl="0" eaLnBrk="1" fontAlgn="base" hangingPunct="1">
        <a:spcBef>
          <a:spcPct val="0"/>
        </a:spcBef>
        <a:spcAft>
          <a:spcPct val="0"/>
        </a:spcAft>
        <a:defRPr sz="3000" b="1">
          <a:solidFill>
            <a:schemeClr val="tx1"/>
          </a:solidFill>
          <a:latin typeface="Arial" pitchFamily="48" charset="0"/>
          <a:ea typeface="ＭＳ Ｐゴシック" pitchFamily="48" charset="-128"/>
        </a:defRPr>
      </a:lvl4pPr>
      <a:lvl5pPr algn="l" defTabSz="457200" rtl="0" eaLnBrk="1" fontAlgn="base" hangingPunct="1">
        <a:spcBef>
          <a:spcPct val="0"/>
        </a:spcBef>
        <a:spcAft>
          <a:spcPct val="0"/>
        </a:spcAft>
        <a:defRPr sz="3000" b="1">
          <a:solidFill>
            <a:schemeClr val="tx1"/>
          </a:solidFill>
          <a:latin typeface="Arial" pitchFamily="48" charset="0"/>
          <a:ea typeface="ＭＳ Ｐゴシック" pitchFamily="48" charset="-128"/>
        </a:defRPr>
      </a:lvl5pPr>
      <a:lvl6pPr marL="457200" algn="l" defTabSz="457200" rtl="0" eaLnBrk="1" fontAlgn="base" hangingPunct="1">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eaLnBrk="1" fontAlgn="base" hangingPunct="1">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eaLnBrk="1" fontAlgn="base" hangingPunct="1">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eaLnBrk="1" fontAlgn="base" hangingPunct="1">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1" fontAlgn="base" hangingPunct="1">
        <a:spcBef>
          <a:spcPct val="20000"/>
        </a:spcBef>
        <a:spcAft>
          <a:spcPct val="0"/>
        </a:spcAft>
        <a:buClr>
          <a:srgbClr val="DA5919"/>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1" fontAlgn="base" hangingPunct="1">
        <a:spcBef>
          <a:spcPct val="20000"/>
        </a:spcBef>
        <a:spcAft>
          <a:spcPct val="0"/>
        </a:spcAft>
        <a:buClr>
          <a:srgbClr val="F3E570"/>
        </a:buClr>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1" fontAlgn="base" hangingPunct="1">
        <a:spcBef>
          <a:spcPct val="20000"/>
        </a:spcBef>
        <a:spcAft>
          <a:spcPct val="0"/>
        </a:spcAft>
        <a:buClr>
          <a:srgbClr val="DA5919"/>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1" fontAlgn="base" hangingPunct="1">
        <a:spcBef>
          <a:spcPct val="20000"/>
        </a:spcBef>
        <a:spcAft>
          <a:spcPct val="0"/>
        </a:spcAft>
        <a:buClr>
          <a:srgbClr val="F3E570"/>
        </a:buClr>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1" fontAlgn="base" hangingPunct="1">
        <a:spcBef>
          <a:spcPct val="20000"/>
        </a:spcBef>
        <a:spcAft>
          <a:spcPct val="0"/>
        </a:spcAft>
        <a:buClr>
          <a:srgbClr val="DA5919"/>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Information Security and Internal Audit</a:t>
            </a:r>
          </a:p>
        </p:txBody>
      </p:sp>
      <p:sp>
        <p:nvSpPr>
          <p:cNvPr id="3" name="Subtitle 2"/>
          <p:cNvSpPr>
            <a:spLocks noGrp="1"/>
          </p:cNvSpPr>
          <p:nvPr>
            <p:ph type="subTitle" idx="1"/>
          </p:nvPr>
        </p:nvSpPr>
        <p:spPr/>
        <p:txBody>
          <a:bodyPr/>
          <a:lstStyle/>
          <a:p>
            <a:r>
              <a:rPr lang="en-US" dirty="0"/>
              <a:t>Working Together</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The Problem</a:t>
            </a:r>
            <a:endParaRPr lang="en-US" dirty="0"/>
          </a:p>
        </p:txBody>
      </p:sp>
      <p:sp>
        <p:nvSpPr>
          <p:cNvPr id="3" name="Content Placeholder 2"/>
          <p:cNvSpPr>
            <a:spLocks noGrp="1"/>
          </p:cNvSpPr>
          <p:nvPr>
            <p:ph idx="1"/>
          </p:nvPr>
        </p:nvSpPr>
        <p:spPr>
          <a:xfrm>
            <a:off x="457200" y="1600200"/>
            <a:ext cx="8229600" cy="4343400"/>
          </a:xfrm>
        </p:spPr>
        <p:txBody>
          <a:bodyPr>
            <a:normAutofit/>
          </a:bodyPr>
          <a:lstStyle/>
          <a:p>
            <a:r>
              <a:rPr lang="en-US" dirty="0"/>
              <a:t>Often the internal audit department does not have the time, technical expertise, or budget to properly handle IT security audits</a:t>
            </a:r>
            <a:r>
              <a:rPr lang="en-US" dirty="0" smtClean="0"/>
              <a:t>.</a:t>
            </a:r>
          </a:p>
          <a:p>
            <a:pPr lvl="1"/>
            <a:r>
              <a:rPr lang="en-US" dirty="0" smtClean="0"/>
              <a:t>Audit groups consist of a small group of people and some part-time auditors</a:t>
            </a:r>
          </a:p>
          <a:p>
            <a:pPr lvl="1"/>
            <a:r>
              <a:rPr lang="en-US" dirty="0" smtClean="0"/>
              <a:t>Audit needs to be as cost effective and efficient as possible</a:t>
            </a:r>
          </a:p>
          <a:p>
            <a:pPr lvl="1"/>
            <a:r>
              <a:rPr lang="en-US" dirty="0" smtClean="0"/>
              <a:t>Audit needs specialized technical expertise for IT security audits</a:t>
            </a: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The Problem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524000"/>
            <a:ext cx="8229600" cy="4038600"/>
          </a:xfrm>
        </p:spPr>
        <p:txBody>
          <a:bodyPr>
            <a:normAutofit/>
          </a:bodyPr>
          <a:lstStyle/>
          <a:p>
            <a:pPr lvl="1"/>
            <a:r>
              <a:rPr lang="en-US" dirty="0" smtClean="0"/>
              <a:t>Finding people with both audit and highly technical skill sets can be challenging</a:t>
            </a:r>
          </a:p>
          <a:p>
            <a:pPr lvl="1"/>
            <a:r>
              <a:rPr lang="en-US" dirty="0" smtClean="0"/>
              <a:t>Funding for external auditors is limited</a:t>
            </a:r>
          </a:p>
          <a:p>
            <a:pPr lvl="1"/>
            <a:r>
              <a:rPr lang="en-US" dirty="0" smtClean="0"/>
              <a:t>At a high tech university, assistance is especially needed for:</a:t>
            </a:r>
          </a:p>
          <a:p>
            <a:pPr lvl="2"/>
            <a:r>
              <a:rPr lang="en-US" dirty="0" smtClean="0"/>
              <a:t>Planning</a:t>
            </a:r>
          </a:p>
          <a:p>
            <a:pPr lvl="2"/>
            <a:r>
              <a:rPr lang="en-US" dirty="0" smtClean="0"/>
              <a:t>Interviewing</a:t>
            </a:r>
          </a:p>
          <a:p>
            <a:pPr lvl="2"/>
            <a:r>
              <a:rPr lang="en-US" dirty="0" smtClean="0"/>
              <a:t>Gathering data</a:t>
            </a:r>
          </a:p>
          <a:p>
            <a:pPr lvl="2"/>
            <a:r>
              <a:rPr lang="en-US" dirty="0" smtClean="0"/>
              <a:t>Interpreting data</a:t>
            </a:r>
          </a:p>
          <a:p>
            <a:pPr lvl="2"/>
            <a:r>
              <a:rPr lang="en-US" dirty="0" smtClean="0"/>
              <a:t>Reporting</a:t>
            </a:r>
          </a:p>
          <a:p>
            <a:endParaRPr lang="en-US" dirty="0"/>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08888"/>
          </a:xfrm>
        </p:spPr>
        <p:txBody>
          <a:bodyPr/>
          <a:lstStyle/>
          <a:p>
            <a:r>
              <a:rPr lang="en-US" dirty="0" smtClean="0"/>
              <a:t>The Problem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676400"/>
            <a:ext cx="8229600" cy="4114800"/>
          </a:xfrm>
        </p:spPr>
        <p:txBody>
          <a:bodyPr>
            <a:normAutofit fontScale="92500" lnSpcReduction="20000"/>
          </a:bodyPr>
          <a:lstStyle/>
          <a:p>
            <a:r>
              <a:rPr lang="en-US" dirty="0" smtClean="0"/>
              <a:t>The Institute of Internal Auditors (IIA) International Professional Practices Framework (IPPF) requires the following:</a:t>
            </a:r>
          </a:p>
          <a:p>
            <a:r>
              <a:rPr lang="en-US" dirty="0" smtClean="0"/>
              <a:t>1100 – Independence and Objectivity - The internal audit activity must be independent, and internal auditors must be objective in performing their work.</a:t>
            </a:r>
          </a:p>
          <a:p>
            <a:r>
              <a:rPr lang="en-US" dirty="0" smtClean="0"/>
              <a:t>1210.A1 – Proficiency – The chief audit executive must obtain competent advice and assistance if the internal auditors lack the knowledge, skills, or other competencies needed to perform all or part of the engagement.</a:t>
            </a:r>
          </a:p>
          <a:p>
            <a:endParaRPr lang="en-US" dirty="0" smtClean="0"/>
          </a:p>
          <a:p>
            <a:endParaRPr lang="en-US" dirty="0"/>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A Solution (for RIT anyways)</a:t>
            </a:r>
            <a:endParaRPr lang="en-US" dirty="0"/>
          </a:p>
        </p:txBody>
      </p:sp>
      <p:sp>
        <p:nvSpPr>
          <p:cNvPr id="3" name="Content Placeholder 2"/>
          <p:cNvSpPr>
            <a:spLocks noGrp="1"/>
          </p:cNvSpPr>
          <p:nvPr>
            <p:ph idx="1"/>
          </p:nvPr>
        </p:nvSpPr>
        <p:spPr>
          <a:xfrm>
            <a:off x="457200" y="1600200"/>
            <a:ext cx="8229600" cy="3962400"/>
          </a:xfrm>
        </p:spPr>
        <p:txBody>
          <a:bodyPr>
            <a:normAutofit fontScale="92500" lnSpcReduction="10000"/>
          </a:bodyPr>
          <a:lstStyle/>
          <a:p>
            <a:r>
              <a:rPr lang="en-US" dirty="0" smtClean="0"/>
              <a:t>The </a:t>
            </a:r>
            <a:r>
              <a:rPr lang="en-US" dirty="0"/>
              <a:t>Information Security Office can provide assistance to fill in these gaps. </a:t>
            </a:r>
            <a:endParaRPr lang="en-US" dirty="0" smtClean="0"/>
          </a:p>
          <a:p>
            <a:r>
              <a:rPr lang="en-US" dirty="0" smtClean="0"/>
              <a:t>Both departments can be used for a successful audit given the close synergies of audit and security.</a:t>
            </a:r>
          </a:p>
          <a:p>
            <a:r>
              <a:rPr lang="en-US" dirty="0" smtClean="0"/>
              <a:t>External auditors may be used on a limited basis for cost efficiency.</a:t>
            </a:r>
          </a:p>
          <a:p>
            <a:r>
              <a:rPr lang="en-US" dirty="0" smtClean="0"/>
              <a:t>Synergetic work with ISO and Internal Audit complies with the international standards for the internal audit profession when they both are independent organizations</a:t>
            </a:r>
            <a:endParaRPr lang="en-US" dirty="0"/>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the Audit</a:t>
            </a:r>
            <a:endParaRPr lang="en-US" dirty="0"/>
          </a:p>
        </p:txBody>
      </p:sp>
      <p:sp>
        <p:nvSpPr>
          <p:cNvPr id="3" name="Content Placeholder 2"/>
          <p:cNvSpPr>
            <a:spLocks noGrp="1"/>
          </p:cNvSpPr>
          <p:nvPr>
            <p:ph idx="1"/>
          </p:nvPr>
        </p:nvSpPr>
        <p:spPr>
          <a:xfrm>
            <a:off x="457200" y="1524000"/>
            <a:ext cx="8229600" cy="4008120"/>
          </a:xfrm>
        </p:spPr>
        <p:txBody>
          <a:bodyPr>
            <a:normAutofit fontScale="92500" lnSpcReduction="10000"/>
          </a:bodyPr>
          <a:lstStyle/>
          <a:p>
            <a:r>
              <a:rPr lang="en-US" dirty="0" smtClean="0"/>
              <a:t>Risk assessments</a:t>
            </a:r>
          </a:p>
          <a:p>
            <a:pPr lvl="1"/>
            <a:r>
              <a:rPr lang="en-US" dirty="0" smtClean="0"/>
              <a:t>Where to audit?</a:t>
            </a:r>
          </a:p>
          <a:p>
            <a:pPr lvl="2"/>
            <a:r>
              <a:rPr lang="en-US" dirty="0" smtClean="0"/>
              <a:t>Previous incidents or high risk areas with known issues</a:t>
            </a:r>
          </a:p>
          <a:p>
            <a:pPr lvl="1"/>
            <a:r>
              <a:rPr lang="en-US" dirty="0" smtClean="0"/>
              <a:t>ISO can provide valuable information especially with types of incidents, knowledge of the environment and technology</a:t>
            </a:r>
          </a:p>
          <a:p>
            <a:r>
              <a:rPr lang="en-US" dirty="0" smtClean="0"/>
              <a:t>Politics</a:t>
            </a:r>
          </a:p>
          <a:p>
            <a:pPr lvl="1"/>
            <a:r>
              <a:rPr lang="en-US" dirty="0" smtClean="0"/>
              <a:t>Make sure groups being audited understand that you have the best interests of the university in mind for the audit</a:t>
            </a:r>
          </a:p>
          <a:p>
            <a:pPr lvl="1"/>
            <a:r>
              <a:rPr lang="en-US" dirty="0" smtClean="0"/>
              <a:t>Audits could be used to help an IT group move forward with processes and justification for projects and/or much needed hardware/software</a:t>
            </a:r>
            <a:endParaRPr lang="en-US" dirty="0"/>
          </a:p>
          <a:p>
            <a:endParaRPr lang="en-US" dirty="0"/>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the Audit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600200"/>
            <a:ext cx="8229600" cy="4008120"/>
          </a:xfrm>
        </p:spPr>
        <p:txBody>
          <a:bodyPr>
            <a:normAutofit fontScale="92500" lnSpcReduction="20000"/>
          </a:bodyPr>
          <a:lstStyle/>
          <a:p>
            <a:r>
              <a:rPr lang="en-US" dirty="0" smtClean="0"/>
              <a:t>Setting expectations</a:t>
            </a:r>
          </a:p>
          <a:p>
            <a:pPr lvl="1"/>
            <a:r>
              <a:rPr lang="en-US" dirty="0" smtClean="0"/>
              <a:t>Scope</a:t>
            </a:r>
          </a:p>
          <a:p>
            <a:pPr lvl="1"/>
            <a:r>
              <a:rPr lang="en-US" dirty="0" smtClean="0"/>
              <a:t>Timelines</a:t>
            </a:r>
          </a:p>
          <a:p>
            <a:pPr lvl="1"/>
            <a:r>
              <a:rPr lang="en-US" dirty="0" smtClean="0"/>
              <a:t>Plan resource time (estimated number of hours for both audit and ISO personnel)</a:t>
            </a:r>
          </a:p>
          <a:p>
            <a:r>
              <a:rPr lang="en-US" dirty="0" smtClean="0"/>
              <a:t>Roles and responsibilities</a:t>
            </a:r>
          </a:p>
          <a:p>
            <a:pPr lvl="1"/>
            <a:r>
              <a:rPr lang="en-US" dirty="0" smtClean="0"/>
              <a:t>Internal Audit runs the audit</a:t>
            </a:r>
          </a:p>
          <a:p>
            <a:pPr lvl="1"/>
            <a:r>
              <a:rPr lang="en-US" dirty="0" smtClean="0"/>
              <a:t>ISO assists with all phases of the audit and acts in an advisory role</a:t>
            </a:r>
          </a:p>
          <a:p>
            <a:pPr lvl="1"/>
            <a:r>
              <a:rPr lang="en-US" dirty="0" smtClean="0"/>
              <a:t>ISO is a member of the audit team</a:t>
            </a:r>
          </a:p>
          <a:p>
            <a:pPr lvl="1"/>
            <a:r>
              <a:rPr lang="en-US" dirty="0" smtClean="0"/>
              <a:t>ISO is technical resource (i.e. vulnerability scanning, pen testing, etc.)</a:t>
            </a:r>
          </a:p>
          <a:p>
            <a:endParaRPr lang="en-US" dirty="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the Audit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600200"/>
            <a:ext cx="8229600" cy="4008120"/>
          </a:xfrm>
        </p:spPr>
        <p:txBody>
          <a:bodyPr>
            <a:normAutofit lnSpcReduction="10000"/>
          </a:bodyPr>
          <a:lstStyle/>
          <a:p>
            <a:r>
              <a:rPr lang="en-US" dirty="0" smtClean="0"/>
              <a:t>Internal or external?</a:t>
            </a:r>
          </a:p>
          <a:p>
            <a:pPr lvl="1"/>
            <a:r>
              <a:rPr lang="en-US" dirty="0" smtClean="0"/>
              <a:t>Gaps in expertise or specialties needed?</a:t>
            </a:r>
            <a:endParaRPr lang="en-US" dirty="0"/>
          </a:p>
          <a:p>
            <a:pPr lvl="1"/>
            <a:r>
              <a:rPr lang="en-US" dirty="0" smtClean="0"/>
              <a:t>Workload and cost considerations</a:t>
            </a:r>
          </a:p>
          <a:p>
            <a:pPr lvl="1"/>
            <a:r>
              <a:rPr lang="en-US" dirty="0" smtClean="0"/>
              <a:t>RFP’s for external assistance</a:t>
            </a:r>
          </a:p>
          <a:p>
            <a:r>
              <a:rPr lang="en-US" dirty="0" smtClean="0"/>
              <a:t>Non-disclosure</a:t>
            </a:r>
          </a:p>
          <a:p>
            <a:pPr lvl="1"/>
            <a:r>
              <a:rPr lang="en-US" dirty="0" smtClean="0"/>
              <a:t>In place between Internal Audit and ISO</a:t>
            </a:r>
          </a:p>
          <a:p>
            <a:pPr lvl="1"/>
            <a:r>
              <a:rPr lang="en-US" dirty="0" smtClean="0"/>
              <a:t>Include co-ops, student employees, external auditors</a:t>
            </a:r>
          </a:p>
          <a:p>
            <a:r>
              <a:rPr lang="en-US" dirty="0" smtClean="0"/>
              <a:t>Handling work papers and sensitive documents</a:t>
            </a:r>
          </a:p>
          <a:p>
            <a:pPr lvl="1"/>
            <a:r>
              <a:rPr lang="en-US" dirty="0" smtClean="0"/>
              <a:t>Audit is the authoritative source for work papers</a:t>
            </a:r>
          </a:p>
          <a:p>
            <a:endParaRPr lang="en-US" dirty="0"/>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Planning the Audit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295400"/>
            <a:ext cx="8229600" cy="4389120"/>
          </a:xfrm>
        </p:spPr>
        <p:txBody>
          <a:bodyPr>
            <a:normAutofit/>
          </a:bodyPr>
          <a:lstStyle/>
          <a:p>
            <a:r>
              <a:rPr lang="en-US" dirty="0" smtClean="0"/>
              <a:t>Audit format</a:t>
            </a:r>
          </a:p>
          <a:p>
            <a:pPr lvl="1"/>
            <a:r>
              <a:rPr lang="en-US" dirty="0" smtClean="0"/>
              <a:t>Define the audit steps</a:t>
            </a:r>
          </a:p>
          <a:p>
            <a:pPr lvl="2"/>
            <a:r>
              <a:rPr lang="en-US" dirty="0" smtClean="0"/>
              <a:t>Use frameworks such as COBIT, ISO 27001, ITIL</a:t>
            </a:r>
          </a:p>
          <a:p>
            <a:pPr lvl="2"/>
            <a:r>
              <a:rPr lang="en-US" dirty="0" smtClean="0"/>
              <a:t>Use best practices such as NIST, DISA STIGs, PCI, others</a:t>
            </a:r>
          </a:p>
          <a:p>
            <a:pPr lvl="2"/>
            <a:r>
              <a:rPr lang="en-US" dirty="0" smtClean="0"/>
              <a:t>Time estimates for all steps</a:t>
            </a:r>
          </a:p>
          <a:p>
            <a:pPr lvl="1"/>
            <a:r>
              <a:rPr lang="en-US" dirty="0" smtClean="0"/>
              <a:t>Define procedures that will be done by each office</a:t>
            </a:r>
          </a:p>
          <a:p>
            <a:pPr lvl="2"/>
            <a:r>
              <a:rPr lang="en-US" dirty="0" smtClean="0"/>
              <a:t>Interviews – Internal Audit and ISO</a:t>
            </a:r>
          </a:p>
          <a:p>
            <a:pPr lvl="2"/>
            <a:r>
              <a:rPr lang="en-US" dirty="0" smtClean="0"/>
              <a:t>Vulnerability scans, pen testing – ISO</a:t>
            </a:r>
          </a:p>
          <a:p>
            <a:pPr lvl="2"/>
            <a:r>
              <a:rPr lang="en-US" dirty="0" smtClean="0"/>
              <a:t>Code reviews – external auditor</a:t>
            </a:r>
          </a:p>
          <a:p>
            <a:r>
              <a:rPr lang="en-US" dirty="0" smtClean="0"/>
              <a:t>Tools needed</a:t>
            </a:r>
          </a:p>
          <a:p>
            <a:pPr lvl="2"/>
            <a:endParaRPr lang="en-US" dirty="0" smtClean="0"/>
          </a:p>
          <a:p>
            <a:endParaRPr lang="en-US" dirty="0"/>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Fieldwork	</a:t>
            </a:r>
            <a:endParaRPr lang="en-US" dirty="0"/>
          </a:p>
        </p:txBody>
      </p:sp>
      <p:sp>
        <p:nvSpPr>
          <p:cNvPr id="3" name="Content Placeholder 2"/>
          <p:cNvSpPr>
            <a:spLocks noGrp="1"/>
          </p:cNvSpPr>
          <p:nvPr>
            <p:ph idx="1"/>
          </p:nvPr>
        </p:nvSpPr>
        <p:spPr>
          <a:xfrm>
            <a:off x="457200" y="1524000"/>
            <a:ext cx="8229600" cy="4008120"/>
          </a:xfrm>
        </p:spPr>
        <p:txBody>
          <a:bodyPr>
            <a:normAutofit fontScale="92500" lnSpcReduction="20000"/>
          </a:bodyPr>
          <a:lstStyle/>
          <a:p>
            <a:r>
              <a:rPr lang="en-US" dirty="0" smtClean="0"/>
              <a:t>Interviewing</a:t>
            </a:r>
          </a:p>
          <a:p>
            <a:pPr lvl="1"/>
            <a:r>
              <a:rPr lang="en-US" dirty="0" smtClean="0"/>
              <a:t>Audit and ISO both take notes and compare</a:t>
            </a:r>
          </a:p>
          <a:p>
            <a:pPr lvl="1"/>
            <a:r>
              <a:rPr lang="en-US" dirty="0" smtClean="0"/>
              <a:t>Gather screenshots for supporting data</a:t>
            </a:r>
          </a:p>
          <a:p>
            <a:r>
              <a:rPr lang="en-US" dirty="0" smtClean="0"/>
              <a:t>Standards checklists (internal standards)</a:t>
            </a:r>
          </a:p>
          <a:p>
            <a:r>
              <a:rPr lang="en-US" dirty="0" smtClean="0"/>
              <a:t>Configuration review</a:t>
            </a:r>
          </a:p>
          <a:p>
            <a:pPr marL="742950" lvl="2" indent="-342900"/>
            <a:r>
              <a:rPr lang="en-US" dirty="0" smtClean="0"/>
              <a:t>Gather configuration files</a:t>
            </a:r>
          </a:p>
          <a:p>
            <a:pPr marL="742950" lvl="2" indent="-342900"/>
            <a:r>
              <a:rPr lang="en-US" dirty="0" smtClean="0"/>
              <a:t>Show me “xyz” settings</a:t>
            </a:r>
            <a:endParaRPr lang="en-US" dirty="0"/>
          </a:p>
          <a:p>
            <a:r>
              <a:rPr lang="en-US" dirty="0" smtClean="0"/>
              <a:t>Testing</a:t>
            </a:r>
            <a:endParaRPr lang="en-US" dirty="0"/>
          </a:p>
          <a:p>
            <a:pPr lvl="1"/>
            <a:r>
              <a:rPr lang="en-US" dirty="0" smtClean="0"/>
              <a:t>Vulnerability scanning</a:t>
            </a:r>
          </a:p>
          <a:p>
            <a:pPr lvl="1"/>
            <a:r>
              <a:rPr lang="en-US" dirty="0" smtClean="0"/>
              <a:t>Penetration testing</a:t>
            </a:r>
          </a:p>
          <a:p>
            <a:pPr lvl="1"/>
            <a:r>
              <a:rPr lang="en-US" dirty="0" smtClean="0"/>
              <a:t>Configuration </a:t>
            </a:r>
            <a:r>
              <a:rPr lang="en-US" dirty="0"/>
              <a:t>scanning and reporting</a:t>
            </a:r>
          </a:p>
          <a:p>
            <a:endParaRPr lang="en-US" dirty="0"/>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US" dirty="0"/>
          </a:p>
        </p:txBody>
      </p:sp>
      <p:sp>
        <p:nvSpPr>
          <p:cNvPr id="3" name="Content Placeholder 2"/>
          <p:cNvSpPr>
            <a:spLocks noGrp="1"/>
          </p:cNvSpPr>
          <p:nvPr>
            <p:ph idx="1"/>
          </p:nvPr>
        </p:nvSpPr>
        <p:spPr/>
        <p:txBody>
          <a:bodyPr>
            <a:normAutofit/>
          </a:bodyPr>
          <a:lstStyle/>
          <a:p>
            <a:r>
              <a:rPr lang="en-US" dirty="0"/>
              <a:t>Benchmarking other universities and the industry</a:t>
            </a:r>
          </a:p>
          <a:p>
            <a:r>
              <a:rPr lang="en-US" dirty="0" smtClean="0"/>
              <a:t>Prioritization</a:t>
            </a:r>
          </a:p>
          <a:p>
            <a:pPr lvl="1"/>
            <a:r>
              <a:rPr lang="en-US" dirty="0" smtClean="0"/>
              <a:t>Risk</a:t>
            </a:r>
          </a:p>
          <a:p>
            <a:pPr lvl="1"/>
            <a:r>
              <a:rPr lang="en-US" dirty="0" smtClean="0"/>
              <a:t>Impact</a:t>
            </a:r>
          </a:p>
          <a:p>
            <a:pPr lvl="1"/>
            <a:r>
              <a:rPr lang="en-US" dirty="0" smtClean="0"/>
              <a:t>Probability</a:t>
            </a:r>
          </a:p>
          <a:p>
            <a:pPr lvl="1"/>
            <a:r>
              <a:rPr lang="en-US" dirty="0" smtClean="0"/>
              <a:t>Ease of remediation</a:t>
            </a:r>
            <a:endParaRPr lang="en-US" dirty="0"/>
          </a:p>
          <a:p>
            <a:r>
              <a:rPr lang="en-US" dirty="0" smtClean="0"/>
              <a:t>Technical </a:t>
            </a:r>
            <a:r>
              <a:rPr lang="en-US" dirty="0"/>
              <a:t>interpretation</a:t>
            </a:r>
          </a:p>
          <a:p>
            <a:r>
              <a:rPr lang="en-US" dirty="0" smtClean="0"/>
              <a:t>Consensus </a:t>
            </a:r>
            <a:r>
              <a:rPr lang="en-US" dirty="0"/>
              <a:t>between ISO and Internal Audit</a:t>
            </a:r>
          </a:p>
          <a:p>
            <a:endParaRPr lang="en-US" dirty="0"/>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Content Placeholder 2"/>
          <p:cNvSpPr>
            <a:spLocks noGrp="1"/>
          </p:cNvSpPr>
          <p:nvPr>
            <p:ph idx="1"/>
          </p:nvPr>
        </p:nvSpPr>
        <p:spPr/>
        <p:txBody>
          <a:bodyPr/>
          <a:lstStyle/>
          <a:p>
            <a:r>
              <a:rPr lang="en-US" dirty="0" smtClean="0"/>
              <a:t>Copyright </a:t>
            </a:r>
            <a:r>
              <a:rPr lang="en-US" dirty="0" smtClean="0"/>
              <a:t>Paul Lepkowski 2011. </a:t>
            </a:r>
            <a:r>
              <a:rPr lang="en-US" dirty="0" smtClean="0"/>
              <a:t>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p>
          <a:p>
            <a:endParaRPr lang="en-US" dirty="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
            </a:r>
            <a:r>
              <a:rPr lang="en-US" dirty="0" smtClean="0"/>
              <a:t>resentation</a:t>
            </a:r>
            <a:endParaRPr lang="en-US" dirty="0"/>
          </a:p>
        </p:txBody>
      </p:sp>
      <p:sp>
        <p:nvSpPr>
          <p:cNvPr id="3" name="Content Placeholder 2"/>
          <p:cNvSpPr>
            <a:spLocks noGrp="1"/>
          </p:cNvSpPr>
          <p:nvPr>
            <p:ph idx="1"/>
          </p:nvPr>
        </p:nvSpPr>
        <p:spPr/>
        <p:txBody>
          <a:bodyPr>
            <a:normAutofit/>
          </a:bodyPr>
          <a:lstStyle/>
          <a:p>
            <a:r>
              <a:rPr lang="en-US" dirty="0" smtClean="0"/>
              <a:t>Findings – major issues</a:t>
            </a:r>
          </a:p>
          <a:p>
            <a:r>
              <a:rPr lang="en-US" dirty="0" smtClean="0"/>
              <a:t>Discussion topics – low risk issues</a:t>
            </a:r>
          </a:p>
          <a:p>
            <a:r>
              <a:rPr lang="en-US" dirty="0" smtClean="0"/>
              <a:t>Periodic status reports to the group being audited so there are no surprises</a:t>
            </a:r>
          </a:p>
          <a:p>
            <a:r>
              <a:rPr lang="en-US" dirty="0" smtClean="0"/>
              <a:t>Both Internal Audit and ISO in the final presentation</a:t>
            </a:r>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and Lessons Learned</a:t>
            </a:r>
            <a:endParaRPr lang="en-US" dirty="0"/>
          </a:p>
        </p:txBody>
      </p:sp>
      <p:sp>
        <p:nvSpPr>
          <p:cNvPr id="3" name="Content Placeholder 2"/>
          <p:cNvSpPr>
            <a:spLocks noGrp="1"/>
          </p:cNvSpPr>
          <p:nvPr>
            <p:ph idx="1"/>
          </p:nvPr>
        </p:nvSpPr>
        <p:spPr>
          <a:xfrm>
            <a:off x="457200" y="1676400"/>
            <a:ext cx="8229600" cy="3855720"/>
          </a:xfrm>
        </p:spPr>
        <p:txBody>
          <a:bodyPr>
            <a:normAutofit fontScale="77500" lnSpcReduction="20000"/>
          </a:bodyPr>
          <a:lstStyle/>
          <a:p>
            <a:r>
              <a:rPr lang="en-US" dirty="0"/>
              <a:t>This effort has had a very positive impact on the university.  </a:t>
            </a:r>
            <a:endParaRPr lang="en-US" dirty="0" smtClean="0"/>
          </a:p>
          <a:p>
            <a:r>
              <a:rPr lang="en-US" dirty="0" smtClean="0"/>
              <a:t>It </a:t>
            </a:r>
            <a:r>
              <a:rPr lang="en-US" dirty="0"/>
              <a:t>clearly shows the benefits that a teamwork based approach has provided the university.  </a:t>
            </a:r>
            <a:endParaRPr lang="en-US" dirty="0" smtClean="0"/>
          </a:p>
          <a:p>
            <a:r>
              <a:rPr lang="en-US" dirty="0" smtClean="0"/>
              <a:t>Cost </a:t>
            </a:r>
            <a:r>
              <a:rPr lang="en-US" dirty="0"/>
              <a:t>savings in both people time and external consulting time were substantial (estimated to be $50,000+ per audit).  </a:t>
            </a:r>
            <a:endParaRPr lang="en-US" dirty="0" smtClean="0"/>
          </a:p>
          <a:p>
            <a:r>
              <a:rPr lang="en-US" dirty="0" smtClean="0"/>
              <a:t>It </a:t>
            </a:r>
            <a:r>
              <a:rPr lang="en-US" dirty="0"/>
              <a:t>also builds trust amongst the groups. </a:t>
            </a:r>
            <a:endParaRPr lang="en-US" dirty="0" smtClean="0"/>
          </a:p>
          <a:p>
            <a:r>
              <a:rPr lang="en-US" dirty="0" smtClean="0"/>
              <a:t>Achieved greater alignment between Risk Management, ISO, and Internal Audit departments. </a:t>
            </a:r>
          </a:p>
          <a:p>
            <a:r>
              <a:rPr lang="en-US" dirty="0" smtClean="0"/>
              <a:t>Helps to “jump start” the audit process since ISO is already familiar with the environment and allows the audit to get to greater level of depth quickly.</a:t>
            </a:r>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dirty="0" smtClean="0"/>
              <a:t>Impact and Lessons Learned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600200"/>
            <a:ext cx="8229600" cy="4038600"/>
          </a:xfrm>
        </p:spPr>
        <p:txBody>
          <a:bodyPr/>
          <a:lstStyle/>
          <a:p>
            <a:r>
              <a:rPr lang="en-US" dirty="0" smtClean="0"/>
              <a:t>Audits can help the IT groups to obtain funding and resources that they need to fill gaps</a:t>
            </a:r>
          </a:p>
          <a:p>
            <a:r>
              <a:rPr lang="en-US" dirty="0" smtClean="0"/>
              <a:t>Acquired expertise stays in house</a:t>
            </a:r>
          </a:p>
          <a:p>
            <a:r>
              <a:rPr lang="en-US" dirty="0" smtClean="0"/>
              <a:t>Integration with external consultants can work well especially with clearly defined tasks (i.e. code review)</a:t>
            </a:r>
          </a:p>
          <a:p>
            <a:r>
              <a:rPr lang="en-US" dirty="0" smtClean="0"/>
              <a:t>Allows easy follow-up on audit issues and audit responses</a:t>
            </a:r>
            <a:endParaRPr lang="en-US" dirty="0"/>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a:buNone/>
            </a:pPr>
            <a:endParaRPr lang="en-US" dirty="0" smtClean="0"/>
          </a:p>
          <a:p>
            <a:pPr algn="ctr">
              <a:buNone/>
            </a:pPr>
            <a:r>
              <a:rPr lang="en-US" sz="9600" dirty="0" smtClean="0"/>
              <a:t>???</a:t>
            </a:r>
            <a:endParaRPr lang="en-US" sz="9600" dirty="0"/>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a:t>There are many ways whereby both Information Security and Internal Audit departments can work together.  This session explores the successful model that Rochester Institute of Technology </a:t>
            </a:r>
            <a:r>
              <a:rPr lang="en-US" dirty="0" smtClean="0"/>
              <a:t>(RIT) has </a:t>
            </a:r>
            <a:r>
              <a:rPr lang="en-US" dirty="0"/>
              <a:t>used to drive several IT security audits.</a:t>
            </a: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Outcomes</a:t>
            </a:r>
            <a:endParaRPr lang="en-US" dirty="0"/>
          </a:p>
        </p:txBody>
      </p:sp>
      <p:sp>
        <p:nvSpPr>
          <p:cNvPr id="3" name="Content Placeholder 2"/>
          <p:cNvSpPr>
            <a:spLocks noGrp="1"/>
          </p:cNvSpPr>
          <p:nvPr>
            <p:ph idx="1"/>
          </p:nvPr>
        </p:nvSpPr>
        <p:spPr>
          <a:xfrm>
            <a:off x="457200" y="1935480"/>
            <a:ext cx="8229600" cy="4770120"/>
          </a:xfrm>
        </p:spPr>
        <p:txBody>
          <a:bodyPr>
            <a:normAutofit/>
          </a:bodyPr>
          <a:lstStyle/>
          <a:p>
            <a:r>
              <a:rPr lang="en-US" dirty="0"/>
              <a:t>At the end of the session, an audience member would be able to:</a:t>
            </a:r>
          </a:p>
          <a:p>
            <a:pPr lvl="1"/>
            <a:r>
              <a:rPr lang="en-US" dirty="0" smtClean="0"/>
              <a:t>Identify </a:t>
            </a:r>
            <a:r>
              <a:rPr lang="en-US" dirty="0"/>
              <a:t>the steps needed to utilize both audit and information security departments in </a:t>
            </a:r>
            <a:r>
              <a:rPr lang="en-US" dirty="0" smtClean="0"/>
              <a:t>an </a:t>
            </a:r>
            <a:r>
              <a:rPr lang="en-US" dirty="0"/>
              <a:t>audit</a:t>
            </a:r>
          </a:p>
          <a:p>
            <a:pPr lvl="1"/>
            <a:r>
              <a:rPr lang="en-US" dirty="0" smtClean="0"/>
              <a:t>Design </a:t>
            </a:r>
            <a:r>
              <a:rPr lang="en-US" dirty="0"/>
              <a:t>a plan for their next IT security audit</a:t>
            </a:r>
          </a:p>
          <a:p>
            <a:pPr lvl="1"/>
            <a:r>
              <a:rPr lang="en-US" dirty="0" smtClean="0"/>
              <a:t>Implement </a:t>
            </a:r>
            <a:r>
              <a:rPr lang="en-US" dirty="0"/>
              <a:t>their next IT security audit in a more efficient manner</a:t>
            </a:r>
          </a:p>
          <a:p>
            <a:endParaRPr lang="en-US" dirty="0"/>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a:xfrm>
            <a:off x="457200" y="1600200"/>
            <a:ext cx="8229600" cy="4465320"/>
          </a:xfrm>
        </p:spPr>
        <p:txBody>
          <a:bodyPr>
            <a:normAutofit/>
          </a:bodyPr>
          <a:lstStyle/>
          <a:p>
            <a:r>
              <a:rPr lang="en-US" dirty="0"/>
              <a:t>Areas of discussion include: </a:t>
            </a:r>
            <a:endParaRPr lang="en-US" dirty="0" smtClean="0"/>
          </a:p>
          <a:p>
            <a:pPr lvl="1"/>
            <a:r>
              <a:rPr lang="en-US" dirty="0" smtClean="0"/>
              <a:t>Using </a:t>
            </a:r>
            <a:r>
              <a:rPr lang="en-US" dirty="0"/>
              <a:t>Infosec resources to complement audit </a:t>
            </a:r>
            <a:r>
              <a:rPr lang="en-US" dirty="0" smtClean="0"/>
              <a:t>resources</a:t>
            </a:r>
          </a:p>
          <a:p>
            <a:pPr lvl="1"/>
            <a:r>
              <a:rPr lang="en-US" dirty="0" smtClean="0"/>
              <a:t>Handling </a:t>
            </a:r>
            <a:r>
              <a:rPr lang="en-US" dirty="0"/>
              <a:t>the politics of both groups working </a:t>
            </a:r>
            <a:r>
              <a:rPr lang="en-US" dirty="0" smtClean="0"/>
              <a:t>together</a:t>
            </a:r>
          </a:p>
          <a:p>
            <a:pPr lvl="1"/>
            <a:r>
              <a:rPr lang="en-US" dirty="0" smtClean="0"/>
              <a:t>Audit planning</a:t>
            </a:r>
          </a:p>
          <a:p>
            <a:pPr lvl="1"/>
            <a:r>
              <a:rPr lang="en-US" dirty="0" smtClean="0"/>
              <a:t>Technical </a:t>
            </a:r>
            <a:r>
              <a:rPr lang="en-US" dirty="0"/>
              <a:t>interpretation and </a:t>
            </a:r>
            <a:r>
              <a:rPr lang="en-US" dirty="0" smtClean="0"/>
              <a:t>advisement</a:t>
            </a:r>
          </a:p>
          <a:p>
            <a:pPr lvl="1"/>
            <a:r>
              <a:rPr lang="en-US" dirty="0" smtClean="0"/>
              <a:t>Vulnerability </a:t>
            </a:r>
            <a:r>
              <a:rPr lang="en-US" dirty="0"/>
              <a:t>and penetration </a:t>
            </a:r>
            <a:r>
              <a:rPr lang="en-US" dirty="0" smtClean="0"/>
              <a:t>testing  </a:t>
            </a:r>
          </a:p>
          <a:p>
            <a:r>
              <a:rPr lang="en-US" dirty="0" smtClean="0"/>
              <a:t>Benefits </a:t>
            </a:r>
            <a:r>
              <a:rPr lang="en-US" dirty="0"/>
              <a:t>of this relationship will be explored </a:t>
            </a:r>
            <a:r>
              <a:rPr lang="en-US" dirty="0" smtClean="0"/>
              <a:t>in-depth </a:t>
            </a:r>
            <a:endParaRPr lang="en-US" dirty="0"/>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About the Speaker</a:t>
            </a:r>
            <a:endParaRPr lang="en-US" dirty="0"/>
          </a:p>
        </p:txBody>
      </p:sp>
      <p:sp>
        <p:nvSpPr>
          <p:cNvPr id="3" name="Content Placeholder 2"/>
          <p:cNvSpPr>
            <a:spLocks noGrp="1"/>
          </p:cNvSpPr>
          <p:nvPr>
            <p:ph idx="1"/>
          </p:nvPr>
        </p:nvSpPr>
        <p:spPr>
          <a:xfrm>
            <a:off x="457200" y="1447800"/>
            <a:ext cx="8229600" cy="4343400"/>
          </a:xfrm>
        </p:spPr>
        <p:txBody>
          <a:bodyPr>
            <a:normAutofit fontScale="62500" lnSpcReduction="20000"/>
          </a:bodyPr>
          <a:lstStyle/>
          <a:p>
            <a:r>
              <a:rPr lang="en-US" dirty="0" smtClean="0"/>
              <a:t>Paul Lepkowski</a:t>
            </a:r>
          </a:p>
          <a:p>
            <a:pPr lvl="1"/>
            <a:r>
              <a:rPr lang="en-US" dirty="0" smtClean="0"/>
              <a:t>Enterprise Information Security Lead Engineer</a:t>
            </a:r>
          </a:p>
          <a:p>
            <a:pPr lvl="2"/>
            <a:r>
              <a:rPr lang="en-US" dirty="0" smtClean="0"/>
              <a:t>Rochester Institute of Technology (RIT)</a:t>
            </a:r>
          </a:p>
          <a:p>
            <a:pPr lvl="1"/>
            <a:r>
              <a:rPr lang="en-US" dirty="0" smtClean="0"/>
              <a:t>Certifications:  CISSP, GIAC-GPEN</a:t>
            </a:r>
          </a:p>
          <a:p>
            <a:pPr lvl="1"/>
            <a:r>
              <a:rPr lang="en-US" dirty="0" smtClean="0"/>
              <a:t>Experience:</a:t>
            </a:r>
          </a:p>
          <a:p>
            <a:pPr lvl="2"/>
            <a:r>
              <a:rPr lang="en-US" dirty="0" smtClean="0"/>
              <a:t>19 years in both network engineering and security</a:t>
            </a:r>
          </a:p>
          <a:p>
            <a:pPr lvl="2"/>
            <a:r>
              <a:rPr lang="en-US" dirty="0" smtClean="0"/>
              <a:t>Worked in both university and corporate environments</a:t>
            </a:r>
          </a:p>
          <a:p>
            <a:r>
              <a:rPr lang="en-US" dirty="0" smtClean="0"/>
              <a:t>Specializations</a:t>
            </a:r>
          </a:p>
          <a:p>
            <a:pPr lvl="1"/>
            <a:r>
              <a:rPr lang="en-US" dirty="0" smtClean="0"/>
              <a:t>Network and systems security</a:t>
            </a:r>
          </a:p>
          <a:p>
            <a:pPr lvl="1"/>
            <a:r>
              <a:rPr lang="en-US" dirty="0" smtClean="0"/>
              <a:t>Vulnerability assessment</a:t>
            </a:r>
          </a:p>
          <a:p>
            <a:pPr lvl="1"/>
            <a:r>
              <a:rPr lang="en-US" dirty="0" smtClean="0"/>
              <a:t>Penetration testing</a:t>
            </a:r>
          </a:p>
          <a:p>
            <a:pPr lvl="1"/>
            <a:r>
              <a:rPr lang="en-US" dirty="0" smtClean="0"/>
              <a:t>Private Information (PI) protection</a:t>
            </a:r>
          </a:p>
          <a:p>
            <a:r>
              <a:rPr lang="en-US" dirty="0" smtClean="0"/>
              <a:t>Professional Organizations</a:t>
            </a:r>
          </a:p>
          <a:p>
            <a:pPr lvl="1"/>
            <a:r>
              <a:rPr lang="en-US" dirty="0" smtClean="0"/>
              <a:t>ISSA</a:t>
            </a:r>
          </a:p>
          <a:p>
            <a:pPr lvl="1"/>
            <a:r>
              <a:rPr lang="en-US" dirty="0" smtClean="0"/>
              <a:t>Rochester </a:t>
            </a:r>
            <a:r>
              <a:rPr lang="en-US" dirty="0" err="1" smtClean="0"/>
              <a:t>Infragard</a:t>
            </a:r>
            <a:r>
              <a:rPr lang="en-US" dirty="0" smtClean="0"/>
              <a:t> – Vice President</a:t>
            </a:r>
          </a:p>
          <a:p>
            <a:pPr lvl="1"/>
            <a:r>
              <a:rPr lang="en-US" dirty="0" smtClean="0"/>
              <a:t>IEEE</a:t>
            </a:r>
          </a:p>
          <a:p>
            <a:r>
              <a:rPr lang="en-US" dirty="0" smtClean="0"/>
              <a:t>Audit Role</a:t>
            </a:r>
          </a:p>
          <a:p>
            <a:pPr lvl="1"/>
            <a:r>
              <a:rPr lang="en-US" dirty="0" smtClean="0"/>
              <a:t>Provide technical assistance regarding all aspects of IT audits to RIT Internal Audit</a:t>
            </a:r>
          </a:p>
          <a:p>
            <a:endParaRPr lang="en-US" dirty="0"/>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Acknowledgment</a:t>
            </a:r>
            <a:endParaRPr lang="en-US" dirty="0"/>
          </a:p>
        </p:txBody>
      </p:sp>
      <p:sp>
        <p:nvSpPr>
          <p:cNvPr id="3" name="Content Placeholder 2"/>
          <p:cNvSpPr>
            <a:spLocks noGrp="1"/>
          </p:cNvSpPr>
          <p:nvPr>
            <p:ph idx="1"/>
          </p:nvPr>
        </p:nvSpPr>
        <p:spPr>
          <a:xfrm>
            <a:off x="457200" y="1935480"/>
            <a:ext cx="8229600" cy="3703320"/>
          </a:xfrm>
        </p:spPr>
        <p:txBody>
          <a:bodyPr>
            <a:normAutofit fontScale="92500"/>
          </a:bodyPr>
          <a:lstStyle/>
          <a:p>
            <a:r>
              <a:rPr lang="en-US" dirty="0" smtClean="0"/>
              <a:t>Elisa Cockburn, CPA</a:t>
            </a:r>
          </a:p>
          <a:p>
            <a:pPr lvl="1"/>
            <a:r>
              <a:rPr lang="en-US" dirty="0" smtClean="0"/>
              <a:t>Senior Internal Auditor</a:t>
            </a:r>
          </a:p>
          <a:p>
            <a:pPr lvl="1"/>
            <a:r>
              <a:rPr lang="en-US" dirty="0" smtClean="0"/>
              <a:t>RIT’s Institute Audit, Compliance, and Advisement</a:t>
            </a:r>
          </a:p>
          <a:p>
            <a:pPr lvl="1"/>
            <a:r>
              <a:rPr lang="en-US" dirty="0" smtClean="0"/>
              <a:t>Specializes in accounting and information systems auditing</a:t>
            </a:r>
          </a:p>
          <a:p>
            <a:pPr lvl="1"/>
            <a:r>
              <a:rPr lang="en-US" dirty="0" smtClean="0"/>
              <a:t>MBA in MIS</a:t>
            </a:r>
          </a:p>
          <a:p>
            <a:pPr lvl="1"/>
            <a:r>
              <a:rPr lang="en-US" dirty="0" smtClean="0"/>
              <a:t>Member of Association of Colleges and University Auditors (ACUA), Institute of Internal Auditors (IIA), and Information Systems Control and Audit Association (ISACA)</a:t>
            </a:r>
          </a:p>
          <a:p>
            <a:pPr lvl="1"/>
            <a:endParaRPr lang="en-US" dirty="0"/>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RIT</a:t>
            </a:r>
            <a:endParaRPr lang="en-US" dirty="0"/>
          </a:p>
        </p:txBody>
      </p:sp>
      <p:sp>
        <p:nvSpPr>
          <p:cNvPr id="3" name="Content Placeholder 2"/>
          <p:cNvSpPr>
            <a:spLocks noGrp="1"/>
          </p:cNvSpPr>
          <p:nvPr>
            <p:ph idx="1"/>
          </p:nvPr>
        </p:nvSpPr>
        <p:spPr>
          <a:xfrm>
            <a:off x="457200" y="1676400"/>
            <a:ext cx="8229600" cy="3855720"/>
          </a:xfrm>
        </p:spPr>
        <p:txBody>
          <a:bodyPr>
            <a:normAutofit lnSpcReduction="10000"/>
          </a:bodyPr>
          <a:lstStyle/>
          <a:p>
            <a:r>
              <a:rPr lang="en-US" dirty="0" smtClean="0"/>
              <a:t>Rochester Institute of Technology</a:t>
            </a:r>
          </a:p>
          <a:p>
            <a:r>
              <a:rPr lang="en-US" dirty="0" smtClean="0"/>
              <a:t>Founded in 1829</a:t>
            </a:r>
          </a:p>
          <a:p>
            <a:r>
              <a:rPr lang="en-US" dirty="0" smtClean="0"/>
              <a:t>Rochester, NY</a:t>
            </a:r>
          </a:p>
          <a:p>
            <a:r>
              <a:rPr lang="en-US" dirty="0" smtClean="0"/>
              <a:t>17,500 active students</a:t>
            </a:r>
          </a:p>
          <a:p>
            <a:r>
              <a:rPr lang="en-US" dirty="0" smtClean="0"/>
              <a:t>11</a:t>
            </a:r>
            <a:r>
              <a:rPr lang="en-US" baseline="30000" dirty="0" smtClean="0"/>
              <a:t>th</a:t>
            </a:r>
            <a:r>
              <a:rPr lang="en-US" dirty="0" smtClean="0"/>
              <a:t> largest private university in US</a:t>
            </a:r>
          </a:p>
          <a:p>
            <a:r>
              <a:rPr lang="en-US" dirty="0" smtClean="0"/>
              <a:t>3,600 faculty and staff</a:t>
            </a:r>
          </a:p>
          <a:p>
            <a:r>
              <a:rPr lang="en-US" dirty="0" smtClean="0"/>
              <a:t>Undergraduate and graduate level Information Security programs</a:t>
            </a:r>
          </a:p>
          <a:p>
            <a:endParaRPr lang="en-US" dirty="0" smtClean="0"/>
          </a:p>
          <a:p>
            <a:endParaRPr lang="en-US"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smtClean="0"/>
              <a:t>Organizational Considerations</a:t>
            </a:r>
            <a:endParaRPr lang="en-US" dirty="0"/>
          </a:p>
        </p:txBody>
      </p:sp>
      <p:sp>
        <p:nvSpPr>
          <p:cNvPr id="3" name="Content Placeholder 2"/>
          <p:cNvSpPr>
            <a:spLocks noGrp="1"/>
          </p:cNvSpPr>
          <p:nvPr>
            <p:ph idx="1"/>
          </p:nvPr>
        </p:nvSpPr>
        <p:spPr>
          <a:xfrm>
            <a:off x="457200" y="1066800"/>
            <a:ext cx="8229600" cy="4876800"/>
          </a:xfrm>
        </p:spPr>
        <p:txBody>
          <a:bodyPr/>
          <a:lstStyle/>
          <a:p>
            <a:r>
              <a:rPr lang="en-US" dirty="0" smtClean="0"/>
              <a:t>At RIT - separate and independent groups:</a:t>
            </a:r>
          </a:p>
          <a:p>
            <a:endParaRPr lang="en-US" dirty="0"/>
          </a:p>
          <a:p>
            <a:pPr>
              <a:buNone/>
            </a:pPr>
            <a:endParaRPr lang="en-US" dirty="0" smtClean="0"/>
          </a:p>
        </p:txBody>
      </p:sp>
      <p:sp>
        <p:nvSpPr>
          <p:cNvPr id="18" name="Rectangle 17"/>
          <p:cNvSpPr/>
          <p:nvPr/>
        </p:nvSpPr>
        <p:spPr>
          <a:xfrm>
            <a:off x="457200" y="1828800"/>
            <a:ext cx="14478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Board of Directors – Audit Committee</a:t>
            </a:r>
            <a:endParaRPr lang="en-US" dirty="0"/>
          </a:p>
        </p:txBody>
      </p:sp>
      <p:sp>
        <p:nvSpPr>
          <p:cNvPr id="20" name="Rectangle 19"/>
          <p:cNvSpPr/>
          <p:nvPr/>
        </p:nvSpPr>
        <p:spPr>
          <a:xfrm>
            <a:off x="3810000" y="1676400"/>
            <a:ext cx="1447800" cy="1066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Chief Financial Officer</a:t>
            </a:r>
            <a:endParaRPr lang="en-US" dirty="0"/>
          </a:p>
        </p:txBody>
      </p:sp>
      <p:sp>
        <p:nvSpPr>
          <p:cNvPr id="21" name="Rectangle 20"/>
          <p:cNvSpPr/>
          <p:nvPr/>
        </p:nvSpPr>
        <p:spPr>
          <a:xfrm>
            <a:off x="1447800" y="3429000"/>
            <a:ext cx="15240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Internal Audit</a:t>
            </a:r>
            <a:endParaRPr lang="en-US" dirty="0"/>
          </a:p>
        </p:txBody>
      </p:sp>
      <p:sp>
        <p:nvSpPr>
          <p:cNvPr id="22" name="Rectangle 21"/>
          <p:cNvSpPr/>
          <p:nvPr/>
        </p:nvSpPr>
        <p:spPr>
          <a:xfrm>
            <a:off x="3657600" y="3429000"/>
            <a:ext cx="17526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Global Risk Management</a:t>
            </a:r>
            <a:endParaRPr lang="en-US" dirty="0"/>
          </a:p>
        </p:txBody>
      </p:sp>
      <p:sp>
        <p:nvSpPr>
          <p:cNvPr id="23" name="Rectangle 22"/>
          <p:cNvSpPr/>
          <p:nvPr/>
        </p:nvSpPr>
        <p:spPr>
          <a:xfrm>
            <a:off x="6248400" y="3429000"/>
            <a:ext cx="16764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Information and Technology Services (ITS)</a:t>
            </a:r>
            <a:endParaRPr lang="en-US" dirty="0"/>
          </a:p>
        </p:txBody>
      </p:sp>
      <p:sp>
        <p:nvSpPr>
          <p:cNvPr id="24" name="Rectangle 23"/>
          <p:cNvSpPr/>
          <p:nvPr/>
        </p:nvSpPr>
        <p:spPr>
          <a:xfrm>
            <a:off x="3810000" y="4876800"/>
            <a:ext cx="1447800" cy="1066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Information Security Office (ISO)</a:t>
            </a:r>
            <a:endParaRPr lang="en-US" dirty="0"/>
          </a:p>
        </p:txBody>
      </p:sp>
      <p:cxnSp>
        <p:nvCxnSpPr>
          <p:cNvPr id="25" name="Elbow Connector 24"/>
          <p:cNvCxnSpPr>
            <a:stCxn id="22" idx="2"/>
            <a:endCxn id="24" idx="0"/>
          </p:cNvCxnSpPr>
          <p:nvPr/>
        </p:nvCxnSpPr>
        <p:spPr>
          <a:xfrm rot="5400000">
            <a:off x="4381500" y="4724400"/>
            <a:ext cx="304800" cy="1588"/>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8" idx="2"/>
          </p:cNvCxnSpPr>
          <p:nvPr/>
        </p:nvCxnSpPr>
        <p:spPr>
          <a:xfrm rot="16200000" flipH="1">
            <a:off x="1162050" y="2990850"/>
            <a:ext cx="457200" cy="419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7" name="Shape 26"/>
          <p:cNvCxnSpPr>
            <a:stCxn id="21" idx="0"/>
          </p:cNvCxnSpPr>
          <p:nvPr/>
        </p:nvCxnSpPr>
        <p:spPr>
          <a:xfrm rot="5400000" flipH="1" flipV="1">
            <a:off x="4457700" y="800100"/>
            <a:ext cx="381000" cy="48768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23" idx="0"/>
          </p:cNvCxnSpPr>
          <p:nvPr/>
        </p:nvCxnSpPr>
        <p:spPr>
          <a:xfrm rot="5400000">
            <a:off x="6896100" y="32385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20" idx="2"/>
            <a:endCxn id="22" idx="0"/>
          </p:cNvCxnSpPr>
          <p:nvPr/>
        </p:nvCxnSpPr>
        <p:spPr>
          <a:xfrm rot="5400000">
            <a:off x="4191000" y="3086100"/>
            <a:ext cx="6858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EDUCAUSE_PRODEVPPTForma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EDUCAUSE_PRODEVPPTFormat</Template>
  <TotalTime>592</TotalTime>
  <Words>1200</Words>
  <Application>Microsoft Office PowerPoint</Application>
  <PresentationFormat>On-screen Show (4:3)</PresentationFormat>
  <Paragraphs>164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EDUCAUSE_PRODEVPPTFormat</vt:lpstr>
      <vt:lpstr>Information Security and Internal Audit</vt:lpstr>
      <vt:lpstr>Copyright</vt:lpstr>
      <vt:lpstr>Summary</vt:lpstr>
      <vt:lpstr>Session Outcomes</vt:lpstr>
      <vt:lpstr>Topics</vt:lpstr>
      <vt:lpstr>About the Speaker</vt:lpstr>
      <vt:lpstr>Special Acknowledgment</vt:lpstr>
      <vt:lpstr>About RIT</vt:lpstr>
      <vt:lpstr>Organizational Considerations</vt:lpstr>
      <vt:lpstr>The Problem</vt:lpstr>
      <vt:lpstr>The Problem (Con’t)</vt:lpstr>
      <vt:lpstr>The Problem (Con’t)</vt:lpstr>
      <vt:lpstr>A Solution (for RIT anyways)</vt:lpstr>
      <vt:lpstr>Planning the Audit</vt:lpstr>
      <vt:lpstr>Planning the Audit (Con’t)</vt:lpstr>
      <vt:lpstr>Planning the Audit (Con’t)</vt:lpstr>
      <vt:lpstr>Planning the Audit (Con’t)</vt:lpstr>
      <vt:lpstr>Fieldwork </vt:lpstr>
      <vt:lpstr>Analysis</vt:lpstr>
      <vt:lpstr>Presentation</vt:lpstr>
      <vt:lpstr>Impact and Lessons Learned</vt:lpstr>
      <vt:lpstr>Impact and Lessons Learned (Con’t)</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Security and Internal Audit: Working Together </dc:title>
  <dc:subject>SEC11</dc:subject>
  <dc:creator>Paul Lepkowski</dc:creator>
  <cp:keywords>information security, audit</cp:keywords>
  <cp:lastModifiedBy>Paul Lepkowski</cp:lastModifiedBy>
  <cp:revision>49</cp:revision>
  <dcterms:created xsi:type="dcterms:W3CDTF">2011-03-30T13:10:13Z</dcterms:created>
  <dcterms:modified xsi:type="dcterms:W3CDTF">2011-04-05T20:05:16Z</dcterms:modified>
</cp:coreProperties>
</file>