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62"/>
  </p:notesMasterIdLst>
  <p:sldIdLst>
    <p:sldId id="256" r:id="rId2"/>
    <p:sldId id="327" r:id="rId3"/>
    <p:sldId id="326" r:id="rId4"/>
    <p:sldId id="315" r:id="rId5"/>
    <p:sldId id="290" r:id="rId6"/>
    <p:sldId id="257" r:id="rId7"/>
    <p:sldId id="258" r:id="rId8"/>
    <p:sldId id="259" r:id="rId9"/>
    <p:sldId id="260" r:id="rId10"/>
    <p:sldId id="261" r:id="rId11"/>
    <p:sldId id="318" r:id="rId12"/>
    <p:sldId id="294" r:id="rId13"/>
    <p:sldId id="319" r:id="rId14"/>
    <p:sldId id="272" r:id="rId15"/>
    <p:sldId id="271" r:id="rId16"/>
    <p:sldId id="266" r:id="rId17"/>
    <p:sldId id="267" r:id="rId18"/>
    <p:sldId id="274" r:id="rId19"/>
    <p:sldId id="275" r:id="rId20"/>
    <p:sldId id="276" r:id="rId21"/>
    <p:sldId id="278" r:id="rId22"/>
    <p:sldId id="316" r:id="rId23"/>
    <p:sldId id="277" r:id="rId24"/>
    <p:sldId id="288" r:id="rId25"/>
    <p:sldId id="289" r:id="rId26"/>
    <p:sldId id="280" r:id="rId27"/>
    <p:sldId id="279" r:id="rId28"/>
    <p:sldId id="281" r:id="rId29"/>
    <p:sldId id="282" r:id="rId30"/>
    <p:sldId id="283" r:id="rId31"/>
    <p:sldId id="284" r:id="rId32"/>
    <p:sldId id="285" r:id="rId33"/>
    <p:sldId id="293" r:id="rId34"/>
    <p:sldId id="295" r:id="rId35"/>
    <p:sldId id="296" r:id="rId36"/>
    <p:sldId id="297" r:id="rId37"/>
    <p:sldId id="317" r:id="rId38"/>
    <p:sldId id="298" r:id="rId39"/>
    <p:sldId id="299" r:id="rId40"/>
    <p:sldId id="300" r:id="rId41"/>
    <p:sldId id="301" r:id="rId42"/>
    <p:sldId id="320" r:id="rId43"/>
    <p:sldId id="302" r:id="rId44"/>
    <p:sldId id="303" r:id="rId45"/>
    <p:sldId id="321" r:id="rId46"/>
    <p:sldId id="322" r:id="rId47"/>
    <p:sldId id="304" r:id="rId48"/>
    <p:sldId id="305" r:id="rId49"/>
    <p:sldId id="306" r:id="rId50"/>
    <p:sldId id="308" r:id="rId51"/>
    <p:sldId id="309" r:id="rId52"/>
    <p:sldId id="307" r:id="rId53"/>
    <p:sldId id="310" r:id="rId54"/>
    <p:sldId id="311" r:id="rId55"/>
    <p:sldId id="312" r:id="rId56"/>
    <p:sldId id="313" r:id="rId57"/>
    <p:sldId id="314" r:id="rId58"/>
    <p:sldId id="323" r:id="rId59"/>
    <p:sldId id="325" r:id="rId60"/>
    <p:sldId id="324"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1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3B93ABA-A62C-4561-82FC-3047C55CA667}" type="datetimeFigureOut">
              <a:rPr lang="en-US"/>
              <a:pPr>
                <a:defRPr/>
              </a:pPr>
              <a:t>4/6/2011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25046DB-D384-4CC3-8E2C-1F06FF34CF7B}" type="slidenum">
              <a:rPr lang="en-US"/>
              <a:pPr>
                <a:defRPr/>
              </a:pPr>
              <a:t>‹#›</a:t>
            </a:fld>
            <a:endParaRPr lang="en-US"/>
          </a:p>
        </p:txBody>
      </p:sp>
    </p:spTree>
    <p:extLst>
      <p:ext uri="{BB962C8B-B14F-4D97-AF65-F5344CB8AC3E}">
        <p14:creationId xmlns:p14="http://schemas.microsoft.com/office/powerpoint/2010/main" xmlns="" val="10248116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University network was growing increasingly “homogeneous”.  Despite efforts to maintain original design (student </a:t>
            </a:r>
            <a:r>
              <a:rPr lang="en-US" dirty="0" err="1" smtClean="0"/>
              <a:t>vs</a:t>
            </a:r>
            <a:r>
              <a:rPr lang="en-US" dirty="0" smtClean="0"/>
              <a:t> faculty/staff) this was not always maintained.  Anything that was plugged into the network and initially worked was never mapped or identified.  Rapid expansions spread networks originally intended for specific buildings across campus.  Only EMCS and UC maintained a building perimeter.</a:t>
            </a:r>
          </a:p>
          <a:p>
            <a:endParaRPr lang="en-US" dirty="0" smtClean="0"/>
          </a:p>
          <a:p>
            <a:r>
              <a:rPr lang="en-US" dirty="0" smtClean="0"/>
              <a:t>Many “surprise” devices appeared in arbitrary locations on arbitrary networks – vending machines, cameras, point-of-sale terminals, printers (</a:t>
            </a:r>
            <a:r>
              <a:rPr lang="en-US" dirty="0" err="1" smtClean="0"/>
              <a:t>GoPrint</a:t>
            </a:r>
            <a:r>
              <a:rPr lang="en-US" dirty="0" smtClean="0"/>
              <a:t>, departmental, Xerox then </a:t>
            </a:r>
            <a:r>
              <a:rPr lang="en-US" dirty="0" err="1" smtClean="0"/>
              <a:t>Ikon</a:t>
            </a:r>
            <a:r>
              <a:rPr lang="en-US" dirty="0" smtClean="0"/>
              <a:t>), video recorders, HVAC controllers, power meters, power switchgear monitoring, digital signage, webcams,  door access panels, phones, possibly others we still haven’t identified.</a:t>
            </a:r>
          </a:p>
          <a:p>
            <a:endParaRPr lang="en-US" dirty="0" smtClean="0"/>
          </a:p>
          <a:p>
            <a:r>
              <a:rPr lang="en-US" dirty="0" smtClean="0"/>
              <a:t>The underlying risk here is the lack of application / security classification boundaries.  </a:t>
            </a:r>
          </a:p>
          <a:p>
            <a:endParaRPr lang="en-US" dirty="0" smtClean="0"/>
          </a:p>
          <a:p>
            <a:r>
              <a:rPr lang="en-US" dirty="0" smtClean="0"/>
              <a:t>Sometimes this is intentional -- we host “orientation overrides” in student labs.  That  was a security oxymoron.  If the “override” areas are identified to Bradford, we can avoid this network access conflict in the future.</a:t>
            </a:r>
          </a:p>
        </p:txBody>
      </p:sp>
      <p:sp>
        <p:nvSpPr>
          <p:cNvPr id="4" name="Slide Number Placeholder 3"/>
          <p:cNvSpPr>
            <a:spLocks noGrp="1"/>
          </p:cNvSpPr>
          <p:nvPr>
            <p:ph type="sldNum" sz="quarter" idx="10"/>
          </p:nvPr>
        </p:nvSpPr>
        <p:spPr/>
        <p:txBody>
          <a:bodyPr/>
          <a:lstStyle/>
          <a:p>
            <a:fld id="{041C010E-141F-4F0C-ACE6-B5B2DDB85A7D}" type="slidenum">
              <a:rPr lang="en-US" smtClean="0"/>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new network architecture is designed to  segregate the network  into manageable segments, both from a network and security perspective.</a:t>
            </a:r>
          </a:p>
          <a:p>
            <a:endParaRPr lang="en-US" dirty="0" smtClean="0"/>
          </a:p>
          <a:p>
            <a:r>
              <a:rPr lang="en-US" dirty="0" smtClean="0"/>
              <a:t>Vertical separation  between buildings for network isolation and management.</a:t>
            </a:r>
          </a:p>
          <a:p>
            <a:endParaRPr lang="en-US" dirty="0" smtClean="0"/>
          </a:p>
          <a:p>
            <a:r>
              <a:rPr lang="en-US" dirty="0" smtClean="0"/>
              <a:t>Horizontal separation by device types, roles, or security classification.</a:t>
            </a:r>
          </a:p>
          <a:p>
            <a:endParaRPr lang="en-US" dirty="0" smtClean="0"/>
          </a:p>
          <a:p>
            <a:r>
              <a:rPr lang="en-US" dirty="0" smtClean="0"/>
              <a:t>A given port can participate in any valid role (for the building).</a:t>
            </a:r>
          </a:p>
          <a:p>
            <a:endParaRPr lang="en-US" dirty="0" smtClean="0"/>
          </a:p>
          <a:p>
            <a:r>
              <a:rPr lang="en-US" dirty="0" smtClean="0"/>
              <a:t>A given role can move from one building to another (where permitted).</a:t>
            </a:r>
            <a:endParaRPr lang="en-US" dirty="0"/>
          </a:p>
        </p:txBody>
      </p:sp>
      <p:sp>
        <p:nvSpPr>
          <p:cNvPr id="4" name="Slide Number Placeholder 3"/>
          <p:cNvSpPr>
            <a:spLocks noGrp="1"/>
          </p:cNvSpPr>
          <p:nvPr>
            <p:ph type="sldNum" sz="quarter" idx="10"/>
          </p:nvPr>
        </p:nvSpPr>
        <p:spPr/>
        <p:txBody>
          <a:bodyPr/>
          <a:lstStyle/>
          <a:p>
            <a:fld id="{041C010E-141F-4F0C-ACE6-B5B2DDB85A7D}"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5320F9D-757F-4495-9A92-0C6667A69BC6}" type="slidenum">
              <a:rPr lang="en-US"/>
              <a:pPr/>
              <a:t>24</a:t>
            </a:fld>
            <a:endParaRPr lang="en-US"/>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D534A7C-52F9-489F-BF30-09B9567DD6A6}" type="slidenum">
              <a:rPr lang="en-US"/>
              <a:pPr/>
              <a:t>25</a:t>
            </a:fld>
            <a:endParaRPr 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5000"/>
              </a:lnSpc>
              <a:spcBef>
                <a:spcPct val="0"/>
              </a:spcBef>
            </a:pPr>
            <a:r>
              <a:rPr lang="en-US" sz="800" smtClean="0"/>
              <a:t>Existing mesh of L3 Dist. switches broken and connected to new core of MPLS “P” routers</a:t>
            </a:r>
          </a:p>
          <a:p>
            <a:pPr>
              <a:lnSpc>
                <a:spcPct val="85000"/>
              </a:lnSpc>
              <a:spcBef>
                <a:spcPct val="0"/>
              </a:spcBef>
            </a:pPr>
            <a:r>
              <a:rPr lang="en-US" sz="800" smtClean="0"/>
              <a:t>Dist. switches become MPLS PE routers and dual-homed into diverse P routers (Catalyst 6500)</a:t>
            </a:r>
          </a:p>
          <a:p>
            <a:pPr>
              <a:lnSpc>
                <a:spcPct val="85000"/>
              </a:lnSpc>
              <a:spcBef>
                <a:spcPct val="0"/>
              </a:spcBef>
            </a:pPr>
            <a:r>
              <a:rPr lang="en-US" sz="800" smtClean="0"/>
              <a:t>User Groups separated and organized into segmented VRFs</a:t>
            </a:r>
            <a:endParaRPr lang="en-US" sz="1000" smtClean="0"/>
          </a:p>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55EEF55-42E8-4042-9DB3-7CFFD5D44D44}" type="datetime1">
              <a:rPr lang="en-US" smtClean="0"/>
              <a:t>4/6/2011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Jeff Kell   Educause SPC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787328C6-AAE0-4170-BEFA-45A651B44473}" type="slidenum">
              <a:rPr lang="en-US" smtClean="0"/>
              <a:pPr>
                <a:defRPr/>
              </a:pPr>
              <a:t>‹#›</a:t>
            </a:fld>
            <a:endParaRPr lang="en-US"/>
          </a:p>
        </p:txBody>
      </p:sp>
    </p:spTree>
    <p:extLst>
      <p:ext uri="{BB962C8B-B14F-4D97-AF65-F5344CB8AC3E}">
        <p14:creationId xmlns:p14="http://schemas.microsoft.com/office/powerpoint/2010/main" xmlns="" val="1621259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FC475D-36A1-44FA-9A66-39899FCB0D29}" type="datetime1">
              <a:rPr lang="en-US" smtClean="0"/>
              <a:t>4/6/2011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Jeff Kell   Educause SPC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19A02F7B-4A3C-419A-BE05-6D22B81A5C99}" type="slidenum">
              <a:rPr lang="en-US" smtClean="0"/>
              <a:pPr>
                <a:defRPr/>
              </a:pPr>
              <a:t>‹#›</a:t>
            </a:fld>
            <a:endParaRPr lang="en-US"/>
          </a:p>
        </p:txBody>
      </p:sp>
    </p:spTree>
    <p:extLst>
      <p:ext uri="{BB962C8B-B14F-4D97-AF65-F5344CB8AC3E}">
        <p14:creationId xmlns:p14="http://schemas.microsoft.com/office/powerpoint/2010/main" xmlns="" val="1121789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B1B678-5DDC-40FE-8D90-EB52DBA9FCCF}" type="datetime1">
              <a:rPr lang="en-US" smtClean="0"/>
              <a:t>4/6/2011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Jeff Kell   Educause SPC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6114DC53-149D-4385-9C40-06145BB29DBC}" type="slidenum">
              <a:rPr lang="en-US" smtClean="0"/>
              <a:pPr>
                <a:defRPr/>
              </a:pPr>
              <a:t>‹#›</a:t>
            </a:fld>
            <a:endParaRPr lang="en-US"/>
          </a:p>
        </p:txBody>
      </p:sp>
    </p:spTree>
    <p:extLst>
      <p:ext uri="{BB962C8B-B14F-4D97-AF65-F5344CB8AC3E}">
        <p14:creationId xmlns:p14="http://schemas.microsoft.com/office/powerpoint/2010/main" xmlns="" val="259122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A52214-FD47-4AA6-B025-9A4CA3DB1961}" type="datetime1">
              <a:rPr lang="en-US" smtClean="0"/>
              <a:t>4/6/2011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Jeff Kell   Educause SPC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C2131F66-C38E-406D-8D11-A07B95957A3E}" type="slidenum">
              <a:rPr lang="en-US" smtClean="0"/>
              <a:pPr>
                <a:defRPr/>
              </a:pPr>
              <a:t>‹#›</a:t>
            </a:fld>
            <a:endParaRPr lang="en-US"/>
          </a:p>
        </p:txBody>
      </p:sp>
    </p:spTree>
    <p:extLst>
      <p:ext uri="{BB962C8B-B14F-4D97-AF65-F5344CB8AC3E}">
        <p14:creationId xmlns:p14="http://schemas.microsoft.com/office/powerpoint/2010/main" xmlns="" val="3915174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A15E2A4-E2FC-49E5-A16F-B58B2511E12B}" type="datetime1">
              <a:rPr lang="en-US" smtClean="0"/>
              <a:t>4/6/2011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Jeff Kell   Educause SPC 2011</a:t>
            </a:r>
            <a:endParaRPr lang="en-US"/>
          </a:p>
        </p:txBody>
      </p:sp>
      <p:sp>
        <p:nvSpPr>
          <p:cNvPr id="6" name="Slide Number Placeholder 5"/>
          <p:cNvSpPr>
            <a:spLocks noGrp="1"/>
          </p:cNvSpPr>
          <p:nvPr>
            <p:ph type="sldNum" sz="quarter" idx="12"/>
          </p:nvPr>
        </p:nvSpPr>
        <p:spPr/>
        <p:txBody>
          <a:bodyPr/>
          <a:lstStyle>
            <a:lvl1pPr>
              <a:defRPr/>
            </a:lvl1pPr>
          </a:lstStyle>
          <a:p>
            <a:pPr>
              <a:defRPr/>
            </a:pPr>
            <a:fld id="{93F25044-44CB-44D4-9629-3C2B806DB46B}" type="slidenum">
              <a:rPr lang="en-US" smtClean="0"/>
              <a:pPr>
                <a:defRPr/>
              </a:pPr>
              <a:t>‹#›</a:t>
            </a:fld>
            <a:endParaRPr lang="en-US"/>
          </a:p>
        </p:txBody>
      </p:sp>
    </p:spTree>
    <p:extLst>
      <p:ext uri="{BB962C8B-B14F-4D97-AF65-F5344CB8AC3E}">
        <p14:creationId xmlns:p14="http://schemas.microsoft.com/office/powerpoint/2010/main" xmlns="" val="403721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40F18FCF-16B1-4759-8849-FD147C4A2F46}" type="datetime1">
              <a:rPr lang="en-US" smtClean="0"/>
              <a:t>4/6/2011</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Jeff Kell   Educause SPC 2011</a:t>
            </a:r>
            <a:endParaRPr lang="en-US"/>
          </a:p>
        </p:txBody>
      </p:sp>
      <p:sp>
        <p:nvSpPr>
          <p:cNvPr id="7" name="Slide Number Placeholder 6"/>
          <p:cNvSpPr>
            <a:spLocks noGrp="1"/>
          </p:cNvSpPr>
          <p:nvPr>
            <p:ph type="sldNum" sz="quarter" idx="12"/>
          </p:nvPr>
        </p:nvSpPr>
        <p:spPr/>
        <p:txBody>
          <a:bodyPr/>
          <a:lstStyle>
            <a:lvl1pPr>
              <a:defRPr/>
            </a:lvl1pPr>
          </a:lstStyle>
          <a:p>
            <a:pPr>
              <a:defRPr/>
            </a:pPr>
            <a:fld id="{5ECFF435-0423-40EA-9269-2912B0B4826B}" type="slidenum">
              <a:rPr lang="en-US" smtClean="0"/>
              <a:pPr>
                <a:defRPr/>
              </a:pPr>
              <a:t>‹#›</a:t>
            </a:fld>
            <a:endParaRPr lang="en-US"/>
          </a:p>
        </p:txBody>
      </p:sp>
    </p:spTree>
    <p:extLst>
      <p:ext uri="{BB962C8B-B14F-4D97-AF65-F5344CB8AC3E}">
        <p14:creationId xmlns:p14="http://schemas.microsoft.com/office/powerpoint/2010/main" xmlns="" val="230009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594D342-A16A-4FE7-8290-343FDD604093}" type="datetime1">
              <a:rPr lang="en-US" smtClean="0"/>
              <a:t>4/6/2011</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smtClean="0"/>
              <a:t>Jeff Kell   Educause SPC 2011</a:t>
            </a:r>
            <a:endParaRPr lang="en-US"/>
          </a:p>
        </p:txBody>
      </p:sp>
      <p:sp>
        <p:nvSpPr>
          <p:cNvPr id="9" name="Slide Number Placeholder 8"/>
          <p:cNvSpPr>
            <a:spLocks noGrp="1"/>
          </p:cNvSpPr>
          <p:nvPr>
            <p:ph type="sldNum" sz="quarter" idx="12"/>
          </p:nvPr>
        </p:nvSpPr>
        <p:spPr/>
        <p:txBody>
          <a:bodyPr/>
          <a:lstStyle>
            <a:lvl1pPr>
              <a:defRPr/>
            </a:lvl1pPr>
          </a:lstStyle>
          <a:p>
            <a:pPr>
              <a:defRPr/>
            </a:pPr>
            <a:fld id="{1160E041-C774-48F1-80CA-D49C1218CACF}" type="slidenum">
              <a:rPr lang="en-US" smtClean="0"/>
              <a:pPr>
                <a:defRPr/>
              </a:pPr>
              <a:t>‹#›</a:t>
            </a:fld>
            <a:endParaRPr lang="en-US"/>
          </a:p>
        </p:txBody>
      </p:sp>
    </p:spTree>
    <p:extLst>
      <p:ext uri="{BB962C8B-B14F-4D97-AF65-F5344CB8AC3E}">
        <p14:creationId xmlns:p14="http://schemas.microsoft.com/office/powerpoint/2010/main" xmlns="" val="1630189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200CB04D-53D7-48BB-A12E-9AFC069DE066}" type="datetime1">
              <a:rPr lang="en-US" smtClean="0"/>
              <a:t>4/6/2011</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Jeff Kell   Educause SPC 2011</a:t>
            </a:r>
            <a:endParaRPr lang="en-US"/>
          </a:p>
        </p:txBody>
      </p:sp>
      <p:sp>
        <p:nvSpPr>
          <p:cNvPr id="5" name="Slide Number Placeholder 4"/>
          <p:cNvSpPr>
            <a:spLocks noGrp="1"/>
          </p:cNvSpPr>
          <p:nvPr>
            <p:ph type="sldNum" sz="quarter" idx="12"/>
          </p:nvPr>
        </p:nvSpPr>
        <p:spPr/>
        <p:txBody>
          <a:bodyPr/>
          <a:lstStyle>
            <a:lvl1pPr>
              <a:defRPr/>
            </a:lvl1pPr>
          </a:lstStyle>
          <a:p>
            <a:pPr>
              <a:defRPr/>
            </a:pPr>
            <a:fld id="{7BF01446-7425-4DC5-8990-6F9004E80E49}" type="slidenum">
              <a:rPr lang="en-US" smtClean="0"/>
              <a:pPr>
                <a:defRPr/>
              </a:pPr>
              <a:t>‹#›</a:t>
            </a:fld>
            <a:endParaRPr lang="en-US"/>
          </a:p>
        </p:txBody>
      </p:sp>
    </p:spTree>
    <p:extLst>
      <p:ext uri="{BB962C8B-B14F-4D97-AF65-F5344CB8AC3E}">
        <p14:creationId xmlns:p14="http://schemas.microsoft.com/office/powerpoint/2010/main" xmlns="" val="3122440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000678E-6671-48F4-A5BE-916E9098C835}" type="datetime1">
              <a:rPr lang="en-US" smtClean="0"/>
              <a:t>4/6/2011</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Jeff Kell   Educause SPC 2011</a:t>
            </a:r>
            <a:endParaRPr lang="en-US"/>
          </a:p>
        </p:txBody>
      </p:sp>
      <p:sp>
        <p:nvSpPr>
          <p:cNvPr id="4" name="Slide Number Placeholder 3"/>
          <p:cNvSpPr>
            <a:spLocks noGrp="1"/>
          </p:cNvSpPr>
          <p:nvPr>
            <p:ph type="sldNum" sz="quarter" idx="12"/>
          </p:nvPr>
        </p:nvSpPr>
        <p:spPr/>
        <p:txBody>
          <a:bodyPr/>
          <a:lstStyle>
            <a:lvl1pPr>
              <a:defRPr/>
            </a:lvl1pPr>
          </a:lstStyle>
          <a:p>
            <a:pPr>
              <a:defRPr/>
            </a:pPr>
            <a:fld id="{4C461AA5-2F31-4B27-B354-E9F2EF41ACB5}" type="slidenum">
              <a:rPr lang="en-US" smtClean="0"/>
              <a:pPr>
                <a:defRPr/>
              </a:pPr>
              <a:t>‹#›</a:t>
            </a:fld>
            <a:endParaRPr lang="en-US"/>
          </a:p>
        </p:txBody>
      </p:sp>
    </p:spTree>
    <p:extLst>
      <p:ext uri="{BB962C8B-B14F-4D97-AF65-F5344CB8AC3E}">
        <p14:creationId xmlns:p14="http://schemas.microsoft.com/office/powerpoint/2010/main" xmlns="" val="2233132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1FB74E37-5F07-4FAD-AF60-398B886E2352}" type="datetime1">
              <a:rPr lang="en-US" smtClean="0"/>
              <a:t>4/6/2011</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Jeff Kell   Educause SPC 2011</a:t>
            </a:r>
            <a:endParaRPr lang="en-US"/>
          </a:p>
        </p:txBody>
      </p:sp>
      <p:sp>
        <p:nvSpPr>
          <p:cNvPr id="7" name="Slide Number Placeholder 6"/>
          <p:cNvSpPr>
            <a:spLocks noGrp="1"/>
          </p:cNvSpPr>
          <p:nvPr>
            <p:ph type="sldNum" sz="quarter" idx="12"/>
          </p:nvPr>
        </p:nvSpPr>
        <p:spPr/>
        <p:txBody>
          <a:bodyPr/>
          <a:lstStyle>
            <a:lvl1pPr>
              <a:defRPr/>
            </a:lvl1pPr>
          </a:lstStyle>
          <a:p>
            <a:pPr>
              <a:defRPr/>
            </a:pPr>
            <a:fld id="{851973D7-8E82-4248-9870-3A36B4AE6E67}" type="slidenum">
              <a:rPr lang="en-US" smtClean="0"/>
              <a:pPr>
                <a:defRPr/>
              </a:pPr>
              <a:t>‹#›</a:t>
            </a:fld>
            <a:endParaRPr lang="en-US"/>
          </a:p>
        </p:txBody>
      </p:sp>
    </p:spTree>
    <p:extLst>
      <p:ext uri="{BB962C8B-B14F-4D97-AF65-F5344CB8AC3E}">
        <p14:creationId xmlns:p14="http://schemas.microsoft.com/office/powerpoint/2010/main" xmlns="" val="94281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75403DF-0C50-464F-AE75-27753577EAE5}" type="datetime1">
              <a:rPr lang="en-US" smtClean="0"/>
              <a:t>4/6/2011</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Jeff Kell   Educause SPC 2011</a:t>
            </a:r>
            <a:endParaRPr lang="en-US"/>
          </a:p>
        </p:txBody>
      </p:sp>
      <p:sp>
        <p:nvSpPr>
          <p:cNvPr id="7" name="Slide Number Placeholder 6"/>
          <p:cNvSpPr>
            <a:spLocks noGrp="1"/>
          </p:cNvSpPr>
          <p:nvPr>
            <p:ph type="sldNum" sz="quarter" idx="12"/>
          </p:nvPr>
        </p:nvSpPr>
        <p:spPr/>
        <p:txBody>
          <a:bodyPr/>
          <a:lstStyle>
            <a:lvl1pPr>
              <a:defRPr/>
            </a:lvl1pPr>
          </a:lstStyle>
          <a:p>
            <a:pPr>
              <a:defRPr/>
            </a:pPr>
            <a:fld id="{65115826-5249-4FD1-9D56-CE0C2D2DBC1C}" type="slidenum">
              <a:rPr lang="en-US" smtClean="0"/>
              <a:pPr>
                <a:defRPr/>
              </a:pPr>
              <a:t>‹#›</a:t>
            </a:fld>
            <a:endParaRPr lang="en-US"/>
          </a:p>
        </p:txBody>
      </p:sp>
    </p:spTree>
    <p:extLst>
      <p:ext uri="{BB962C8B-B14F-4D97-AF65-F5344CB8AC3E}">
        <p14:creationId xmlns:p14="http://schemas.microsoft.com/office/powerpoint/2010/main" xmlns="" val="44006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0eUTCppntHdr.pct%20%20%20%20%20%20%20%20%20%20%20%20%20%20%20%20%20%20%20%20%20%20%20%20%20%20%20%20%20%20%20%20%20%20%20%20%20%20%20%20%20%20%20%20%20%20%20%20%20000030E6%0cApril's%20Gigs%20%20%20%20%20%20%20%20%20%20%20%20%20%20%20%20%20%20%20BB17416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UTCppntHdr.pct                                                 000030E6April's Gigs                   BB17416F:"/>
          <p:cNvPicPr>
            <a:picLocks noChangeAspect="1" noChangeArrowheads="1"/>
          </p:cNvPicPr>
          <p:nvPr/>
        </p:nvPicPr>
        <p:blipFill>
          <a:blip r:embed="rId13" r:link="rId14" cstate="print">
            <a:extLst>
              <a:ext uri="{28A0092B-C50C-407E-A947-70E740481C1C}">
                <a14:useLocalDpi xmlns:a14="http://schemas.microsoft.com/office/drawing/2010/main" xmlns="" val="0"/>
              </a:ext>
            </a:extLst>
          </a:blip>
          <a:srcRect/>
          <a:stretch>
            <a:fillRect/>
          </a:stretch>
        </p:blipFill>
        <p:spPr bwMode="auto">
          <a:xfrm>
            <a:off x="0" y="0"/>
            <a:ext cx="9144000" cy="865188"/>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685800" y="914400"/>
            <a:ext cx="7772400" cy="838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C0270FC8-E66A-41C7-BC49-B83F07E695A6}" type="datetime1">
              <a:rPr lang="en-US" smtClean="0"/>
              <a:t>4/6/2011</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smtClean="0"/>
              <a:t>Jeff Kell   Educause SPC 2011</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7ED95F1-464B-4992-8707-54CCAF74B84C}" type="slidenum">
              <a:rPr lang="en-US" smtClean="0"/>
              <a:pPr>
                <a:defRPr/>
              </a:pPr>
              <a:t>‹#›</a:t>
            </a:fld>
            <a:endParaRPr lang="en-US"/>
          </a:p>
        </p:txBody>
      </p:sp>
      <p:sp>
        <p:nvSpPr>
          <p:cNvPr id="1033" name="Rectangle 9"/>
          <p:cNvSpPr>
            <a:spLocks noChangeArrowheads="1"/>
          </p:cNvSpPr>
          <p:nvPr/>
        </p:nvSpPr>
        <p:spPr bwMode="auto">
          <a:xfrm>
            <a:off x="0" y="6248400"/>
            <a:ext cx="9144000" cy="609600"/>
          </a:xfrm>
          <a:prstGeom prst="rect">
            <a:avLst/>
          </a:prstGeom>
          <a:solidFill>
            <a:srgbClr val="E09C19"/>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dt="0"/>
  <p:txStyles>
    <p:titleStyle>
      <a:lvl1pPr algn="ctr" rtl="0" eaLnBrk="1" fontAlgn="base" hangingPunct="1">
        <a:spcBef>
          <a:spcPct val="0"/>
        </a:spcBef>
        <a:spcAft>
          <a:spcPct val="0"/>
        </a:spcAft>
        <a:defRPr sz="4400">
          <a:solidFill>
            <a:srgbClr val="002D62"/>
          </a:solidFill>
          <a:latin typeface="+mj-lt"/>
          <a:ea typeface="+mj-ea"/>
          <a:cs typeface="+mj-cs"/>
        </a:defRPr>
      </a:lvl1pPr>
      <a:lvl2pPr algn="ctr" rtl="0" eaLnBrk="1" fontAlgn="base" hangingPunct="1">
        <a:spcBef>
          <a:spcPct val="0"/>
        </a:spcBef>
        <a:spcAft>
          <a:spcPct val="0"/>
        </a:spcAft>
        <a:defRPr sz="4400">
          <a:solidFill>
            <a:srgbClr val="002D62"/>
          </a:solidFill>
          <a:latin typeface="Times"/>
        </a:defRPr>
      </a:lvl2pPr>
      <a:lvl3pPr algn="ctr" rtl="0" eaLnBrk="1" fontAlgn="base" hangingPunct="1">
        <a:spcBef>
          <a:spcPct val="0"/>
        </a:spcBef>
        <a:spcAft>
          <a:spcPct val="0"/>
        </a:spcAft>
        <a:defRPr sz="4400">
          <a:solidFill>
            <a:srgbClr val="002D62"/>
          </a:solidFill>
          <a:latin typeface="Times"/>
        </a:defRPr>
      </a:lvl3pPr>
      <a:lvl4pPr algn="ctr" rtl="0" eaLnBrk="1" fontAlgn="base" hangingPunct="1">
        <a:spcBef>
          <a:spcPct val="0"/>
        </a:spcBef>
        <a:spcAft>
          <a:spcPct val="0"/>
        </a:spcAft>
        <a:defRPr sz="4400">
          <a:solidFill>
            <a:srgbClr val="002D62"/>
          </a:solidFill>
          <a:latin typeface="Times"/>
        </a:defRPr>
      </a:lvl4pPr>
      <a:lvl5pPr algn="ctr" rtl="0" eaLnBrk="1" fontAlgn="base" hangingPunct="1">
        <a:spcBef>
          <a:spcPct val="0"/>
        </a:spcBef>
        <a:spcAft>
          <a:spcPct val="0"/>
        </a:spcAft>
        <a:defRPr sz="4400">
          <a:solidFill>
            <a:srgbClr val="002D62"/>
          </a:solidFill>
          <a:latin typeface="Times"/>
        </a:defRPr>
      </a:lvl5pPr>
      <a:lvl6pPr marL="457200" algn="ctr" rtl="0" eaLnBrk="1" fontAlgn="base" hangingPunct="1">
        <a:spcBef>
          <a:spcPct val="0"/>
        </a:spcBef>
        <a:spcAft>
          <a:spcPct val="0"/>
        </a:spcAft>
        <a:defRPr sz="4400">
          <a:solidFill>
            <a:srgbClr val="002D62"/>
          </a:solidFill>
          <a:latin typeface="Times"/>
        </a:defRPr>
      </a:lvl6pPr>
      <a:lvl7pPr marL="914400" algn="ctr" rtl="0" eaLnBrk="1" fontAlgn="base" hangingPunct="1">
        <a:spcBef>
          <a:spcPct val="0"/>
        </a:spcBef>
        <a:spcAft>
          <a:spcPct val="0"/>
        </a:spcAft>
        <a:defRPr sz="4400">
          <a:solidFill>
            <a:srgbClr val="002D62"/>
          </a:solidFill>
          <a:latin typeface="Times"/>
        </a:defRPr>
      </a:lvl7pPr>
      <a:lvl8pPr marL="1371600" algn="ctr" rtl="0" eaLnBrk="1" fontAlgn="base" hangingPunct="1">
        <a:spcBef>
          <a:spcPct val="0"/>
        </a:spcBef>
        <a:spcAft>
          <a:spcPct val="0"/>
        </a:spcAft>
        <a:defRPr sz="4400">
          <a:solidFill>
            <a:srgbClr val="002D62"/>
          </a:solidFill>
          <a:latin typeface="Times"/>
        </a:defRPr>
      </a:lvl8pPr>
      <a:lvl9pPr marL="1828800" algn="ctr" rtl="0" eaLnBrk="1" fontAlgn="base" hangingPunct="1">
        <a:spcBef>
          <a:spcPct val="0"/>
        </a:spcBef>
        <a:spcAft>
          <a:spcPct val="0"/>
        </a:spcAft>
        <a:defRPr sz="4400">
          <a:solidFill>
            <a:srgbClr val="002D62"/>
          </a:solidFill>
          <a:latin typeface="Times"/>
        </a:defRPr>
      </a:lvl9pPr>
    </p:titleStyle>
    <p:bodyStyle>
      <a:lvl1pPr marL="342900" indent="-342900" algn="l" rtl="0" eaLnBrk="1" fontAlgn="base" hangingPunct="1">
        <a:spcBef>
          <a:spcPct val="20000"/>
        </a:spcBef>
        <a:spcAft>
          <a:spcPct val="0"/>
        </a:spcAft>
        <a:buChar char="•"/>
        <a:defRPr sz="3200">
          <a:solidFill>
            <a:srgbClr val="002D62"/>
          </a:solidFill>
          <a:latin typeface="+mn-lt"/>
          <a:ea typeface="+mn-ea"/>
          <a:cs typeface="+mn-cs"/>
        </a:defRPr>
      </a:lvl1pPr>
      <a:lvl2pPr marL="742950" indent="-285750" algn="l" rtl="0" eaLnBrk="1" fontAlgn="base" hangingPunct="1">
        <a:spcBef>
          <a:spcPct val="20000"/>
        </a:spcBef>
        <a:spcAft>
          <a:spcPct val="0"/>
        </a:spcAft>
        <a:buChar char="–"/>
        <a:defRPr sz="2800">
          <a:solidFill>
            <a:srgbClr val="002D62"/>
          </a:solidFill>
          <a:latin typeface="+mn-lt"/>
        </a:defRPr>
      </a:lvl2pPr>
      <a:lvl3pPr marL="1143000" indent="-228600" algn="l" rtl="0" eaLnBrk="1" fontAlgn="base" hangingPunct="1">
        <a:spcBef>
          <a:spcPct val="20000"/>
        </a:spcBef>
        <a:spcAft>
          <a:spcPct val="0"/>
        </a:spcAft>
        <a:buChar char="•"/>
        <a:defRPr sz="2400">
          <a:solidFill>
            <a:srgbClr val="002D62"/>
          </a:solidFill>
          <a:latin typeface="+mn-lt"/>
        </a:defRPr>
      </a:lvl3pPr>
      <a:lvl4pPr marL="1600200" indent="-228600" algn="l" rtl="0" eaLnBrk="1" fontAlgn="base" hangingPunct="1">
        <a:spcBef>
          <a:spcPct val="20000"/>
        </a:spcBef>
        <a:spcAft>
          <a:spcPct val="0"/>
        </a:spcAft>
        <a:buChar char="–"/>
        <a:defRPr sz="2000">
          <a:solidFill>
            <a:srgbClr val="002D62"/>
          </a:solidFill>
          <a:latin typeface="+mn-lt"/>
        </a:defRPr>
      </a:lvl4pPr>
      <a:lvl5pPr marL="2057400" indent="-228600" algn="l" rtl="0" eaLnBrk="1" fontAlgn="base" hangingPunct="1">
        <a:spcBef>
          <a:spcPct val="20000"/>
        </a:spcBef>
        <a:spcAft>
          <a:spcPct val="0"/>
        </a:spcAft>
        <a:buChar char="»"/>
        <a:defRPr sz="2000">
          <a:solidFill>
            <a:srgbClr val="002D62"/>
          </a:solidFill>
          <a:latin typeface="+mn-lt"/>
        </a:defRPr>
      </a:lvl5pPr>
      <a:lvl6pPr marL="2514600" indent="-228600" algn="l" rtl="0" eaLnBrk="1" fontAlgn="base" hangingPunct="1">
        <a:spcBef>
          <a:spcPct val="20000"/>
        </a:spcBef>
        <a:spcAft>
          <a:spcPct val="0"/>
        </a:spcAft>
        <a:buChar char="»"/>
        <a:defRPr sz="2000">
          <a:solidFill>
            <a:srgbClr val="002D62"/>
          </a:solidFill>
          <a:latin typeface="+mn-lt"/>
        </a:defRPr>
      </a:lvl6pPr>
      <a:lvl7pPr marL="2971800" indent="-228600" algn="l" rtl="0" eaLnBrk="1" fontAlgn="base" hangingPunct="1">
        <a:spcBef>
          <a:spcPct val="20000"/>
        </a:spcBef>
        <a:spcAft>
          <a:spcPct val="0"/>
        </a:spcAft>
        <a:buChar char="»"/>
        <a:defRPr sz="2000">
          <a:solidFill>
            <a:srgbClr val="002D62"/>
          </a:solidFill>
          <a:latin typeface="+mn-lt"/>
        </a:defRPr>
      </a:lvl7pPr>
      <a:lvl8pPr marL="3429000" indent="-228600" algn="l" rtl="0" eaLnBrk="1" fontAlgn="base" hangingPunct="1">
        <a:spcBef>
          <a:spcPct val="20000"/>
        </a:spcBef>
        <a:spcAft>
          <a:spcPct val="0"/>
        </a:spcAft>
        <a:buChar char="»"/>
        <a:defRPr sz="2000">
          <a:solidFill>
            <a:srgbClr val="002D62"/>
          </a:solidFill>
          <a:latin typeface="+mn-lt"/>
        </a:defRPr>
      </a:lvl8pPr>
      <a:lvl9pPr marL="3886200" indent="-228600" algn="l" rtl="0" eaLnBrk="1" fontAlgn="base" hangingPunct="1">
        <a:spcBef>
          <a:spcPct val="20000"/>
        </a:spcBef>
        <a:spcAft>
          <a:spcPct val="0"/>
        </a:spcAft>
        <a:buChar char="»"/>
        <a:defRPr sz="2000">
          <a:solidFill>
            <a:srgbClr val="002D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eff-kell@utc.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mailto:Jeff-Kell@utc.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2533651"/>
          </a:xfrm>
        </p:spPr>
        <p:txBody>
          <a:bodyPr>
            <a:normAutofit fontScale="90000"/>
          </a:bodyPr>
          <a:lstStyle/>
          <a:p>
            <a:pPr eaLnBrk="1" fontAlgn="auto" hangingPunct="1">
              <a:spcAft>
                <a:spcPts val="0"/>
              </a:spcAft>
              <a:defRPr/>
            </a:pPr>
            <a:r>
              <a:rPr lang="en-US" sz="6700" dirty="0" smtClean="0"/>
              <a:t>Network Segmentation</a:t>
            </a:r>
            <a:r>
              <a:rPr lang="en-US" dirty="0" smtClean="0"/>
              <a:t>:</a:t>
            </a:r>
            <a:br>
              <a:rPr lang="en-US" dirty="0" smtClean="0"/>
            </a:br>
            <a:r>
              <a:rPr lang="en-US" sz="4900" dirty="0" smtClean="0"/>
              <a:t>Virtual Routing Implementation</a:t>
            </a:r>
            <a:endParaRPr lang="en-US" sz="4900" dirty="0"/>
          </a:p>
        </p:txBody>
      </p:sp>
      <p:sp>
        <p:nvSpPr>
          <p:cNvPr id="6147" name="Subtitle 2"/>
          <p:cNvSpPr>
            <a:spLocks noGrp="1"/>
          </p:cNvSpPr>
          <p:nvPr>
            <p:ph type="subTitle" idx="1"/>
          </p:nvPr>
        </p:nvSpPr>
        <p:spPr>
          <a:xfrm>
            <a:off x="152400" y="3886200"/>
            <a:ext cx="7620000" cy="1752600"/>
          </a:xfrm>
        </p:spPr>
        <p:txBody>
          <a:bodyPr/>
          <a:lstStyle/>
          <a:p>
            <a:pPr marR="0" algn="l" eaLnBrk="1" hangingPunct="1"/>
            <a:r>
              <a:rPr lang="en-US" sz="2400" dirty="0" smtClean="0"/>
              <a:t>			“Layers, Donkey.”</a:t>
            </a:r>
          </a:p>
          <a:p>
            <a:pPr marR="0" algn="l" eaLnBrk="1" hangingPunct="1"/>
            <a:endParaRPr lang="en-US" sz="2400" dirty="0" smtClean="0"/>
          </a:p>
          <a:p>
            <a:pPr marR="0" algn="l" eaLnBrk="1" hangingPunct="1"/>
            <a:r>
              <a:rPr lang="en-US" sz="2400" dirty="0" smtClean="0"/>
              <a:t>Jeff </a:t>
            </a:r>
            <a:r>
              <a:rPr lang="en-US" sz="2400" dirty="0" err="1" smtClean="0"/>
              <a:t>Kell</a:t>
            </a:r>
            <a:r>
              <a:rPr lang="en-US" sz="2400" dirty="0" smtClean="0"/>
              <a:t>	 </a:t>
            </a:r>
            <a:r>
              <a:rPr lang="en-US" sz="2400" dirty="0" smtClean="0">
                <a:hlinkClick r:id="rId2"/>
              </a:rPr>
              <a:t>jeff-kell@utc.edu</a:t>
            </a:r>
            <a:endParaRPr lang="en-US" sz="2400" dirty="0" smtClean="0"/>
          </a:p>
          <a:p>
            <a:pPr marR="0" algn="l" eaLnBrk="1" hangingPunct="1"/>
            <a:r>
              <a:rPr lang="en-US" sz="2400" dirty="0" smtClean="0"/>
              <a:t>University of Tennessee At Chattanooga</a:t>
            </a:r>
          </a:p>
        </p:txBody>
      </p:sp>
      <p:pic>
        <p:nvPicPr>
          <p:cNvPr id="6148" name="Picture 2"/>
          <p:cNvPicPr>
            <a:picLocks noChangeAspect="1" noChangeArrowheads="1"/>
          </p:cNvPicPr>
          <p:nvPr/>
        </p:nvPicPr>
        <p:blipFill>
          <a:blip r:embed="rId3" cstate="print"/>
          <a:srcRect/>
          <a:stretch>
            <a:fillRect/>
          </a:stretch>
        </p:blipFill>
        <p:spPr bwMode="auto">
          <a:xfrm>
            <a:off x="5410200" y="3810000"/>
            <a:ext cx="2943225" cy="1962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pPr eaLnBrk="1" hangingPunct="1"/>
            <a:r>
              <a:rPr lang="en-US" smtClean="0"/>
              <a:t>Mix well…</a:t>
            </a:r>
          </a:p>
        </p:txBody>
      </p:sp>
      <p:sp>
        <p:nvSpPr>
          <p:cNvPr id="11267" name="Content Placeholder 5"/>
          <p:cNvSpPr>
            <a:spLocks noGrp="1"/>
          </p:cNvSpPr>
          <p:nvPr>
            <p:ph idx="1"/>
          </p:nvPr>
        </p:nvSpPr>
        <p:spPr/>
        <p:txBody>
          <a:bodyPr/>
          <a:lstStyle/>
          <a:p>
            <a:pPr eaLnBrk="1" hangingPunct="1"/>
            <a:r>
              <a:rPr lang="en-US" smtClean="0"/>
              <a:t>Common networks / vlans</a:t>
            </a:r>
          </a:p>
          <a:p>
            <a:pPr eaLnBrk="1" hangingPunct="1"/>
            <a:r>
              <a:rPr lang="en-US" smtClean="0"/>
              <a:t>Windows ICS / Bridging</a:t>
            </a:r>
          </a:p>
          <a:p>
            <a:pPr eaLnBrk="1" hangingPunct="1"/>
            <a:r>
              <a:rPr lang="en-US" smtClean="0"/>
              <a:t>Wireless automatic associations</a:t>
            </a:r>
          </a:p>
          <a:p>
            <a:pPr eaLnBrk="1" hangingPunct="1"/>
            <a:r>
              <a:rPr lang="en-US" smtClean="0"/>
              <a:t>“Found a jack, got a link light”</a:t>
            </a:r>
          </a:p>
          <a:p>
            <a:pPr eaLnBrk="1" hangingPunct="1"/>
            <a:r>
              <a:rPr lang="en-US" smtClean="0"/>
              <a:t>User hubs/switches/routers/WiFi</a:t>
            </a:r>
          </a:p>
        </p:txBody>
      </p:sp>
      <p:pic>
        <p:nvPicPr>
          <p:cNvPr id="11268" name="Picture 4"/>
          <p:cNvPicPr>
            <a:picLocks noChangeAspect="1" noChangeArrowheads="1"/>
          </p:cNvPicPr>
          <p:nvPr/>
        </p:nvPicPr>
        <p:blipFill>
          <a:blip r:embed="rId2" cstate="print"/>
          <a:srcRect/>
          <a:stretch>
            <a:fillRect/>
          </a:stretch>
        </p:blipFill>
        <p:spPr bwMode="auto">
          <a:xfrm>
            <a:off x="6999288" y="896257"/>
            <a:ext cx="1885950" cy="2514600"/>
          </a:xfrm>
          <a:prstGeom prst="rect">
            <a:avLst/>
          </a:prstGeom>
          <a:noFill/>
          <a:ln w="9525">
            <a:noFill/>
            <a:miter lim="800000"/>
            <a:headEnd/>
            <a:tailEnd/>
          </a:ln>
        </p:spPr>
      </p:pic>
      <p:pic>
        <p:nvPicPr>
          <p:cNvPr id="11269" name="Picture 5"/>
          <p:cNvPicPr>
            <a:picLocks noChangeAspect="1" noChangeArrowheads="1"/>
          </p:cNvPicPr>
          <p:nvPr/>
        </p:nvPicPr>
        <p:blipFill>
          <a:blip r:embed="rId3" cstate="print"/>
          <a:srcRect/>
          <a:stretch>
            <a:fillRect/>
          </a:stretch>
        </p:blipFill>
        <p:spPr bwMode="auto">
          <a:xfrm>
            <a:off x="6934200" y="3429000"/>
            <a:ext cx="1951038" cy="2814638"/>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Familiar ?</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752600" y="1752600"/>
            <a:ext cx="5572677" cy="438943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ransition spd="slow">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“Gems” from the PCI Standards</a:t>
            </a:r>
          </a:p>
        </p:txBody>
      </p:sp>
      <p:sp>
        <p:nvSpPr>
          <p:cNvPr id="22531" name="Content Placeholder 2"/>
          <p:cNvSpPr>
            <a:spLocks noGrp="1"/>
          </p:cNvSpPr>
          <p:nvPr>
            <p:ph idx="1"/>
          </p:nvPr>
        </p:nvSpPr>
        <p:spPr/>
        <p:txBody>
          <a:bodyPr/>
          <a:lstStyle/>
          <a:p>
            <a:r>
              <a:rPr lang="en-US" sz="2400" dirty="0" smtClean="0"/>
              <a:t>1.1:  HTTP, SSH, SSL, VPN permitted</a:t>
            </a:r>
          </a:p>
          <a:p>
            <a:r>
              <a:rPr lang="en-US" sz="2400" dirty="0" smtClean="0"/>
              <a:t>1.2:  Default deny</a:t>
            </a:r>
          </a:p>
          <a:p>
            <a:r>
              <a:rPr lang="en-US" sz="2400" dirty="0" smtClean="0"/>
              <a:t>1.3:  </a:t>
            </a:r>
            <a:r>
              <a:rPr lang="en-US" sz="2400" dirty="0" err="1" smtClean="0"/>
              <a:t>Stateful</a:t>
            </a:r>
            <a:r>
              <a:rPr lang="en-US" sz="2400" dirty="0" smtClean="0"/>
              <a:t> inbound </a:t>
            </a:r>
            <a:r>
              <a:rPr lang="en-US" sz="2400" dirty="0" smtClean="0">
                <a:solidFill>
                  <a:srgbClr val="FF0000"/>
                </a:solidFill>
              </a:rPr>
              <a:t>and </a:t>
            </a:r>
            <a:r>
              <a:rPr lang="en-US" sz="2400" dirty="0" smtClean="0"/>
              <a:t>filter </a:t>
            </a:r>
            <a:r>
              <a:rPr lang="en-US" sz="2400" dirty="0" smtClean="0">
                <a:solidFill>
                  <a:srgbClr val="FF0000"/>
                </a:solidFill>
              </a:rPr>
              <a:t>egress</a:t>
            </a:r>
            <a:endParaRPr lang="en-US" sz="2400" dirty="0" smtClean="0"/>
          </a:p>
          <a:p>
            <a:r>
              <a:rPr lang="en-US" sz="2400" dirty="0" smtClean="0"/>
              <a:t>1.5:  RFC1918 / IP Masquerading (NAT) is </a:t>
            </a:r>
            <a:r>
              <a:rPr lang="en-US" sz="2400" dirty="0" smtClean="0">
                <a:solidFill>
                  <a:srgbClr val="FF0000"/>
                </a:solidFill>
              </a:rPr>
              <a:t>required</a:t>
            </a:r>
          </a:p>
          <a:p>
            <a:r>
              <a:rPr lang="en-US" sz="2400" dirty="0" smtClean="0"/>
              <a:t>2.3:  non-console admin access must be encrypted, unencrypted admin channels must be disabled</a:t>
            </a:r>
          </a:p>
          <a:p>
            <a:r>
              <a:rPr lang="en-US" sz="2400" dirty="0" smtClean="0"/>
              <a:t>5.1:  Antivirus required (clients and servers)</a:t>
            </a:r>
          </a:p>
          <a:p>
            <a:r>
              <a:rPr lang="en-US" sz="2400" dirty="0" smtClean="0"/>
              <a:t>5.1.1:  A/V deployed is capable of detecting, removing and protecting against Spyware and Adware</a:t>
            </a:r>
          </a:p>
          <a:p>
            <a:r>
              <a:rPr lang="en-US" sz="2400" dirty="0" smtClean="0"/>
              <a:t>8.3:  Remote access requires two factor authentication</a:t>
            </a:r>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 in the sky segmentation?</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600200" y="1828800"/>
            <a:ext cx="5824337" cy="438943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3600" b="1" dirty="0" smtClean="0"/>
              <a:t>Recurring theme:  Minimize Exposure</a:t>
            </a:r>
          </a:p>
        </p:txBody>
      </p:sp>
      <p:sp>
        <p:nvSpPr>
          <p:cNvPr id="17411" name="Content Placeholder 2"/>
          <p:cNvSpPr>
            <a:spLocks noGrp="1"/>
          </p:cNvSpPr>
          <p:nvPr>
            <p:ph idx="1"/>
          </p:nvPr>
        </p:nvSpPr>
        <p:spPr/>
        <p:txBody>
          <a:bodyPr/>
          <a:lstStyle/>
          <a:p>
            <a:r>
              <a:rPr lang="en-US" sz="2400" dirty="0" smtClean="0"/>
              <a:t>Minimize visibility (period)</a:t>
            </a:r>
          </a:p>
          <a:p>
            <a:pPr lvl="1"/>
            <a:r>
              <a:rPr lang="en-US" sz="2400" dirty="0" smtClean="0"/>
              <a:t>Private networks, subnets</a:t>
            </a:r>
          </a:p>
          <a:p>
            <a:r>
              <a:rPr lang="en-US" sz="2400" dirty="0" smtClean="0"/>
              <a:t>Minimize exposure</a:t>
            </a:r>
          </a:p>
          <a:p>
            <a:pPr lvl="1"/>
            <a:r>
              <a:rPr lang="en-US" sz="2400" dirty="0" smtClean="0"/>
              <a:t>Only required services</a:t>
            </a:r>
          </a:p>
          <a:p>
            <a:pPr lvl="1"/>
            <a:r>
              <a:rPr lang="en-US" sz="2400" dirty="0" smtClean="0"/>
              <a:t>Avoid </a:t>
            </a:r>
            <a:r>
              <a:rPr lang="en-US" sz="2400" dirty="0" err="1" smtClean="0"/>
              <a:t>cleartext</a:t>
            </a:r>
            <a:r>
              <a:rPr lang="en-US" sz="2400" dirty="0" smtClean="0"/>
              <a:t> in public</a:t>
            </a:r>
          </a:p>
          <a:p>
            <a:r>
              <a:rPr lang="en-US" sz="2400" dirty="0" smtClean="0"/>
              <a:t>Minimize advertisements</a:t>
            </a:r>
          </a:p>
          <a:p>
            <a:pPr lvl="1"/>
            <a:r>
              <a:rPr lang="en-US" sz="2400" dirty="0" smtClean="0"/>
              <a:t>DNS / SMB / PnP</a:t>
            </a:r>
          </a:p>
          <a:p>
            <a:pPr lvl="1"/>
            <a:r>
              <a:rPr lang="en-US" sz="2400" dirty="0" smtClean="0"/>
              <a:t>Scanning (well-known ports)</a:t>
            </a:r>
          </a:p>
          <a:p>
            <a:pPr lvl="1"/>
            <a:r>
              <a:rPr lang="en-US" sz="2400" dirty="0" smtClean="0"/>
              <a:t>Web crawlers / </a:t>
            </a:r>
            <a:r>
              <a:rPr lang="en-US" sz="2400" dirty="0" err="1" smtClean="0"/>
              <a:t>google</a:t>
            </a:r>
            <a:r>
              <a:rPr lang="en-US" sz="2400" dirty="0" smtClean="0"/>
              <a:t> hacking</a:t>
            </a:r>
          </a:p>
        </p:txBody>
      </p:sp>
      <p:pic>
        <p:nvPicPr>
          <p:cNvPr id="17412" name="Picture 2"/>
          <p:cNvPicPr>
            <a:picLocks noChangeAspect="1" noChangeArrowheads="1"/>
          </p:cNvPicPr>
          <p:nvPr/>
        </p:nvPicPr>
        <p:blipFill>
          <a:blip r:embed="rId2" cstate="print"/>
          <a:srcRect/>
          <a:stretch>
            <a:fillRect/>
          </a:stretch>
        </p:blipFill>
        <p:spPr bwMode="auto">
          <a:xfrm>
            <a:off x="5638800" y="2209800"/>
            <a:ext cx="3143250" cy="314325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Original model – “Tootsie Pop”</a:t>
            </a:r>
          </a:p>
        </p:txBody>
      </p:sp>
      <p:sp>
        <p:nvSpPr>
          <p:cNvPr id="18435" name="Content Placeholder 3"/>
          <p:cNvSpPr>
            <a:spLocks noGrp="1"/>
          </p:cNvSpPr>
          <p:nvPr>
            <p:ph sz="half" idx="1"/>
          </p:nvPr>
        </p:nvSpPr>
        <p:spPr/>
        <p:txBody>
          <a:bodyPr/>
          <a:lstStyle/>
          <a:p>
            <a:r>
              <a:rPr lang="en-US" smtClean="0"/>
              <a:t>Perimeter firewall</a:t>
            </a:r>
          </a:p>
          <a:p>
            <a:r>
              <a:rPr lang="en-US" smtClean="0"/>
              <a:t>Border router ACLs</a:t>
            </a:r>
          </a:p>
          <a:p>
            <a:r>
              <a:rPr lang="en-US" smtClean="0"/>
              <a:t>Hard on the outside</a:t>
            </a:r>
          </a:p>
          <a:p>
            <a:r>
              <a:rPr lang="en-US" smtClean="0"/>
              <a:t>Soft and chewy on the inside…</a:t>
            </a:r>
          </a:p>
        </p:txBody>
      </p:sp>
      <p:pic>
        <p:nvPicPr>
          <p:cNvPr id="18436" name="Picture 2"/>
          <p:cNvPicPr>
            <a:picLocks noGrp="1" noChangeAspect="1" noChangeArrowheads="1"/>
          </p:cNvPicPr>
          <p:nvPr>
            <p:ph sz="half" idx="2"/>
          </p:nvPr>
        </p:nvPicPr>
        <p:blipFill>
          <a:blip r:embed="rId2" cstate="print"/>
          <a:stretch>
            <a:fillRect/>
          </a:stretch>
        </p:blipFill>
        <p:spPr>
          <a:xfrm>
            <a:off x="4675632" y="1905000"/>
            <a:ext cx="2925318" cy="3324225"/>
          </a:xfrm>
          <a:noFill/>
        </p:spPr>
      </p:pic>
      <p:sp>
        <p:nvSpPr>
          <p:cNvPr id="5" name="Footer Placeholder 4"/>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Updated model – “Onion”</a:t>
            </a:r>
          </a:p>
        </p:txBody>
      </p:sp>
      <p:sp>
        <p:nvSpPr>
          <p:cNvPr id="21507" name="Content Placeholder 13"/>
          <p:cNvSpPr>
            <a:spLocks noGrp="1"/>
          </p:cNvSpPr>
          <p:nvPr>
            <p:ph sz="half" idx="1"/>
          </p:nvPr>
        </p:nvSpPr>
        <p:spPr/>
        <p:txBody>
          <a:bodyPr/>
          <a:lstStyle/>
          <a:p>
            <a:r>
              <a:rPr lang="en-US" sz="2400" dirty="0" smtClean="0"/>
              <a:t>Perimeter firewall / IPS</a:t>
            </a:r>
          </a:p>
          <a:p>
            <a:r>
              <a:rPr lang="en-US" sz="2400" dirty="0" smtClean="0"/>
              <a:t>Border router ACLs</a:t>
            </a:r>
          </a:p>
          <a:p>
            <a:r>
              <a:rPr lang="en-US" sz="2400" dirty="0" smtClean="0"/>
              <a:t>Server farm firewall / IPS</a:t>
            </a:r>
          </a:p>
          <a:p>
            <a:r>
              <a:rPr lang="en-US" sz="2400" dirty="0" smtClean="0"/>
              <a:t>Host-based firewall</a:t>
            </a:r>
          </a:p>
          <a:p>
            <a:r>
              <a:rPr lang="en-US" sz="2400" dirty="0" smtClean="0"/>
              <a:t>“Layers”</a:t>
            </a:r>
          </a:p>
          <a:p>
            <a:endParaRPr lang="en-US" dirty="0" smtClean="0"/>
          </a:p>
        </p:txBody>
      </p:sp>
      <p:pic>
        <p:nvPicPr>
          <p:cNvPr id="21508" name="Picture 2"/>
          <p:cNvPicPr>
            <a:picLocks noGrp="1" noChangeAspect="1" noChangeArrowheads="1"/>
          </p:cNvPicPr>
          <p:nvPr>
            <p:ph sz="half" idx="2"/>
          </p:nvPr>
        </p:nvPicPr>
        <p:blipFill>
          <a:blip r:embed="rId2" cstate="print">
            <a:clrChange>
              <a:clrFrom>
                <a:srgbClr val="000000"/>
              </a:clrFrom>
              <a:clrTo>
                <a:srgbClr val="000000">
                  <a:alpha val="0"/>
                </a:srgbClr>
              </a:clrTo>
            </a:clrChange>
          </a:blip>
          <a:stretch>
            <a:fillRect/>
          </a:stretch>
        </p:blipFill>
        <p:spPr>
          <a:xfrm>
            <a:off x="4648200" y="2419350"/>
            <a:ext cx="3810000" cy="3238500"/>
          </a:xfrm>
          <a:noFill/>
        </p:spPr>
      </p:pic>
      <p:sp>
        <p:nvSpPr>
          <p:cNvPr id="5" name="Footer Placeholder 4"/>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New security model – “Garlic”</a:t>
            </a:r>
          </a:p>
        </p:txBody>
      </p:sp>
      <p:sp>
        <p:nvSpPr>
          <p:cNvPr id="23555" name="Content Placeholder 4"/>
          <p:cNvSpPr>
            <a:spLocks noGrp="1"/>
          </p:cNvSpPr>
          <p:nvPr>
            <p:ph sz="half" idx="1"/>
          </p:nvPr>
        </p:nvSpPr>
        <p:spPr/>
        <p:txBody>
          <a:bodyPr/>
          <a:lstStyle/>
          <a:p>
            <a:r>
              <a:rPr lang="en-US" sz="2400" dirty="0" smtClean="0"/>
              <a:t>Common “root” of public services (web, mail, </a:t>
            </a:r>
            <a:r>
              <a:rPr lang="en-US" sz="2400" dirty="0" err="1" smtClean="0"/>
              <a:t>etc</a:t>
            </a:r>
            <a:r>
              <a:rPr lang="en-US" sz="2400" dirty="0" smtClean="0"/>
              <a:t>)</a:t>
            </a:r>
          </a:p>
          <a:p>
            <a:r>
              <a:rPr lang="en-US" sz="2400" dirty="0" smtClean="0"/>
              <a:t>Core divided into “cloves” of functionality</a:t>
            </a:r>
          </a:p>
          <a:p>
            <a:r>
              <a:rPr lang="en-US" sz="2400" dirty="0" smtClean="0"/>
              <a:t>Relatively independent groups of users and services</a:t>
            </a:r>
          </a:p>
          <a:p>
            <a:r>
              <a:rPr lang="en-US" sz="2400" dirty="0" smtClean="0"/>
              <a:t>May share a common “stem” of infrastructure (DNS, DHCP)</a:t>
            </a:r>
          </a:p>
        </p:txBody>
      </p:sp>
      <p:pic>
        <p:nvPicPr>
          <p:cNvPr id="23556" name="Picture 4"/>
          <p:cNvPicPr>
            <a:picLocks noGrp="1" noChangeAspect="1" noChangeArrowheads="1"/>
          </p:cNvPicPr>
          <p:nvPr>
            <p:ph sz="half" idx="2"/>
          </p:nvPr>
        </p:nvPicPr>
        <p:blipFill>
          <a:blip r:embed="rId2" cstate="print"/>
          <a:stretch>
            <a:fillRect/>
          </a:stretch>
        </p:blipFill>
        <p:spPr>
          <a:xfrm>
            <a:off x="5010150" y="2781300"/>
            <a:ext cx="3086100" cy="2514600"/>
          </a:xfrm>
          <a:noFill/>
        </p:spPr>
      </p:pic>
      <p:sp>
        <p:nvSpPr>
          <p:cNvPr id="5" name="Footer Placeholder 4"/>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Typical separation:  ResNet</a:t>
            </a:r>
          </a:p>
        </p:txBody>
      </p:sp>
      <p:sp>
        <p:nvSpPr>
          <p:cNvPr id="24579" name="Content Placeholder 2"/>
          <p:cNvSpPr>
            <a:spLocks noGrp="1"/>
          </p:cNvSpPr>
          <p:nvPr>
            <p:ph sz="half" idx="1"/>
          </p:nvPr>
        </p:nvSpPr>
        <p:spPr/>
        <p:txBody>
          <a:bodyPr/>
          <a:lstStyle/>
          <a:p>
            <a:r>
              <a:rPr lang="en-US" sz="2400" dirty="0" smtClean="0"/>
              <a:t>Campus / </a:t>
            </a:r>
            <a:r>
              <a:rPr lang="en-US" sz="2400" dirty="0" err="1" smtClean="0"/>
              <a:t>Resnet</a:t>
            </a:r>
            <a:r>
              <a:rPr lang="en-US" sz="2400" dirty="0" smtClean="0"/>
              <a:t> each have their own infrastructure</a:t>
            </a:r>
          </a:p>
          <a:p>
            <a:r>
              <a:rPr lang="en-US" sz="2400" dirty="0" smtClean="0"/>
              <a:t>May share outside connectivity</a:t>
            </a:r>
          </a:p>
          <a:p>
            <a:r>
              <a:rPr lang="en-US" sz="2400" dirty="0" smtClean="0"/>
              <a:t>May have a direct link</a:t>
            </a:r>
          </a:p>
          <a:p>
            <a:r>
              <a:rPr lang="en-US" sz="2400" dirty="0" smtClean="0"/>
              <a:t>Can be applied to other “customers” with primarily edge connectivity only</a:t>
            </a:r>
          </a:p>
        </p:txBody>
      </p:sp>
      <p:pic>
        <p:nvPicPr>
          <p:cNvPr id="24580" name="Picture 2"/>
          <p:cNvPicPr>
            <a:picLocks noGrp="1" noChangeAspect="1" noChangeArrowheads="1"/>
          </p:cNvPicPr>
          <p:nvPr>
            <p:ph sz="half" idx="2"/>
          </p:nvPr>
        </p:nvPicPr>
        <p:blipFill>
          <a:blip r:embed="rId2" cstate="print"/>
          <a:stretch>
            <a:fillRect/>
          </a:stretch>
        </p:blipFill>
        <p:spPr>
          <a:xfrm>
            <a:off x="4648200" y="2072726"/>
            <a:ext cx="3810000" cy="3931748"/>
          </a:xfrm>
          <a:noFill/>
        </p:spPr>
      </p:pic>
      <p:sp>
        <p:nvSpPr>
          <p:cNvPr id="5" name="Footer Placeholder 4"/>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Real World:  Campus </a:t>
            </a:r>
            <a:r>
              <a:rPr lang="en-US" smtClean="0">
                <a:solidFill>
                  <a:srgbClr val="FF0000"/>
                </a:solidFill>
              </a:rPr>
              <a:t>INTER</a:t>
            </a:r>
            <a:r>
              <a:rPr lang="en-US" smtClean="0">
                <a:solidFill>
                  <a:schemeClr val="tx1"/>
                </a:solidFill>
              </a:rPr>
              <a:t>net</a:t>
            </a:r>
            <a:endParaRPr lang="en-US" smtClean="0"/>
          </a:p>
        </p:txBody>
      </p:sp>
      <p:sp>
        <p:nvSpPr>
          <p:cNvPr id="25603" name="Content Placeholder 2"/>
          <p:cNvSpPr>
            <a:spLocks noGrp="1"/>
          </p:cNvSpPr>
          <p:nvPr>
            <p:ph sz="half" idx="1"/>
          </p:nvPr>
        </p:nvSpPr>
        <p:spPr/>
        <p:txBody>
          <a:bodyPr/>
          <a:lstStyle/>
          <a:p>
            <a:r>
              <a:rPr lang="en-US" sz="2400" dirty="0" smtClean="0"/>
              <a:t>Isolation is difficult</a:t>
            </a:r>
          </a:p>
          <a:p>
            <a:r>
              <a:rPr lang="en-US" sz="2400" dirty="0" smtClean="0"/>
              <a:t>Campus core often “fully meshed” </a:t>
            </a:r>
          </a:p>
          <a:p>
            <a:r>
              <a:rPr lang="en-US" sz="2400" dirty="0" smtClean="0"/>
              <a:t>Separation by ACLs increases complexity geometrically by number of routed interfaces</a:t>
            </a:r>
          </a:p>
          <a:p>
            <a:r>
              <a:rPr lang="en-US" sz="2400" dirty="0" smtClean="0"/>
              <a:t>No way to easily group or isolate related subnets</a:t>
            </a:r>
          </a:p>
          <a:p>
            <a:r>
              <a:rPr lang="en-US" sz="2400" dirty="0" smtClean="0"/>
              <a:t>Or is there?</a:t>
            </a:r>
          </a:p>
        </p:txBody>
      </p:sp>
      <p:pic>
        <p:nvPicPr>
          <p:cNvPr id="25604" name="Picture 3"/>
          <p:cNvPicPr>
            <a:picLocks noGrp="1" noChangeAspect="1" noChangeArrowheads="1"/>
          </p:cNvPicPr>
          <p:nvPr>
            <p:ph sz="half" idx="2"/>
          </p:nvPr>
        </p:nvPicPr>
        <p:blipFill>
          <a:blip r:embed="rId2" cstate="print">
            <a:clrChange>
              <a:clrFrom>
                <a:srgbClr val="000000"/>
              </a:clrFrom>
              <a:clrTo>
                <a:srgbClr val="000000">
                  <a:alpha val="0"/>
                </a:srgbClr>
              </a:clrTo>
            </a:clrChange>
          </a:blip>
          <a:srcRect/>
          <a:stretch>
            <a:fillRect/>
          </a:stretch>
        </p:blipFill>
        <p:spPr>
          <a:xfrm>
            <a:off x="4648200" y="1981200"/>
            <a:ext cx="4038600" cy="3733800"/>
          </a:xfrm>
          <a:noFill/>
        </p:spPr>
      </p:pic>
      <p:sp>
        <p:nvSpPr>
          <p:cNvPr id="5" name="Footer Placeholder 4"/>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a:buNone/>
            </a:pPr>
            <a:r>
              <a:rPr lang="en-US" sz="1800" dirty="0" smtClean="0"/>
              <a:t>Copyright </a:t>
            </a:r>
            <a:r>
              <a:rPr lang="en-US" sz="1800" dirty="0" smtClean="0"/>
              <a:t>Jeff </a:t>
            </a:r>
            <a:r>
              <a:rPr lang="en-US" sz="1800" dirty="0" err="1" smtClean="0"/>
              <a:t>Kell</a:t>
            </a:r>
            <a:r>
              <a:rPr lang="en-US" sz="1800" dirty="0" smtClean="0"/>
              <a:t>, 2011. </a:t>
            </a:r>
            <a:r>
              <a:rPr lang="en-US" sz="1800" dirty="0" smtClean="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1800"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990601"/>
            <a:ext cx="7772400" cy="762000"/>
          </a:xfrm>
        </p:spPr>
        <p:txBody>
          <a:bodyPr/>
          <a:lstStyle/>
          <a:p>
            <a:pPr>
              <a:defRPr/>
            </a:pPr>
            <a:r>
              <a:rPr dirty="0" smtClean="0"/>
              <a:t>VRFs and VRF-Lite</a:t>
            </a:r>
            <a:endParaRPr dirty="0"/>
          </a:p>
        </p:txBody>
      </p:sp>
      <p:sp>
        <p:nvSpPr>
          <p:cNvPr id="26627" name="Text Placeholder 5"/>
          <p:cNvSpPr>
            <a:spLocks noGrp="1"/>
          </p:cNvSpPr>
          <p:nvPr>
            <p:ph type="body" idx="1"/>
          </p:nvPr>
        </p:nvSpPr>
        <p:spPr>
          <a:xfrm>
            <a:off x="722313" y="1676401"/>
            <a:ext cx="7772400" cy="1752599"/>
          </a:xfrm>
        </p:spPr>
        <p:txBody>
          <a:bodyPr/>
          <a:lstStyle/>
          <a:p>
            <a:r>
              <a:rPr lang="en-US" sz="3600" dirty="0" smtClean="0"/>
              <a:t>Virtual Routing and Forwarding</a:t>
            </a:r>
          </a:p>
          <a:p>
            <a:r>
              <a:rPr lang="en-US" sz="3600" dirty="0" smtClean="0"/>
              <a:t>In a Nutshell…</a:t>
            </a:r>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685800"/>
            <a:ext cx="8229600" cy="838200"/>
          </a:xfrm>
        </p:spPr>
        <p:txBody>
          <a:bodyPr/>
          <a:lstStyle/>
          <a:p>
            <a:r>
              <a:rPr lang="en-US" dirty="0" smtClean="0"/>
              <a:t>Virtual Routing </a:t>
            </a:r>
            <a:r>
              <a:rPr lang="en-US" dirty="0" err="1" smtClean="0"/>
              <a:t>vs</a:t>
            </a:r>
            <a:r>
              <a:rPr lang="en-US" dirty="0" smtClean="0"/>
              <a:t> Virtual LANs</a:t>
            </a:r>
          </a:p>
        </p:txBody>
      </p:sp>
      <p:sp>
        <p:nvSpPr>
          <p:cNvPr id="27651" name="Text Placeholder 2"/>
          <p:cNvSpPr>
            <a:spLocks noGrp="1"/>
          </p:cNvSpPr>
          <p:nvPr>
            <p:ph type="body" idx="1"/>
          </p:nvPr>
        </p:nvSpPr>
        <p:spPr>
          <a:xfrm>
            <a:off x="457200" y="1524000"/>
            <a:ext cx="4040188" cy="639762"/>
          </a:xfrm>
        </p:spPr>
        <p:txBody>
          <a:bodyPr/>
          <a:lstStyle/>
          <a:p>
            <a:endParaRPr lang="en-US" dirty="0" smtClean="0"/>
          </a:p>
          <a:p>
            <a:r>
              <a:rPr lang="en-US" dirty="0" smtClean="0"/>
              <a:t>Layer 2 Virtual LANs</a:t>
            </a:r>
          </a:p>
        </p:txBody>
      </p:sp>
      <p:sp>
        <p:nvSpPr>
          <p:cNvPr id="27653" name="Content Placeholder 4"/>
          <p:cNvSpPr>
            <a:spLocks noGrp="1"/>
          </p:cNvSpPr>
          <p:nvPr>
            <p:ph sz="half" idx="2"/>
          </p:nvPr>
        </p:nvSpPr>
        <p:spPr/>
        <p:txBody>
          <a:bodyPr/>
          <a:lstStyle/>
          <a:p>
            <a:r>
              <a:rPr lang="en-US" sz="2000" dirty="0" smtClean="0"/>
              <a:t>Simulates multiple physical switches on single hardware</a:t>
            </a:r>
          </a:p>
          <a:p>
            <a:r>
              <a:rPr lang="en-US" sz="2000" dirty="0" smtClean="0"/>
              <a:t>Unique MAC address tables for each VLAN</a:t>
            </a:r>
          </a:p>
          <a:p>
            <a:r>
              <a:rPr lang="en-US" sz="2000" dirty="0" smtClean="0"/>
              <a:t>Interconnections managed by a router (SVI or external)</a:t>
            </a:r>
          </a:p>
          <a:p>
            <a:r>
              <a:rPr lang="en-US" sz="2000" dirty="0" smtClean="0"/>
              <a:t>Linked by “trunks”</a:t>
            </a:r>
          </a:p>
        </p:txBody>
      </p:sp>
      <p:sp>
        <p:nvSpPr>
          <p:cNvPr id="27652" name="Text Placeholder 3"/>
          <p:cNvSpPr>
            <a:spLocks noGrp="1"/>
          </p:cNvSpPr>
          <p:nvPr>
            <p:ph type="body" sz="quarter" idx="3"/>
          </p:nvPr>
        </p:nvSpPr>
        <p:spPr/>
        <p:txBody>
          <a:bodyPr/>
          <a:lstStyle/>
          <a:p>
            <a:endParaRPr lang="en-US" dirty="0" smtClean="0"/>
          </a:p>
          <a:p>
            <a:r>
              <a:rPr lang="en-US" dirty="0" smtClean="0"/>
              <a:t>Layer 3 Virtual Routing</a:t>
            </a:r>
          </a:p>
        </p:txBody>
      </p:sp>
      <p:sp>
        <p:nvSpPr>
          <p:cNvPr id="27654" name="Content Placeholder 5"/>
          <p:cNvSpPr>
            <a:spLocks noGrp="1"/>
          </p:cNvSpPr>
          <p:nvPr>
            <p:ph sz="quarter" idx="4"/>
          </p:nvPr>
        </p:nvSpPr>
        <p:spPr/>
        <p:txBody>
          <a:bodyPr/>
          <a:lstStyle/>
          <a:p>
            <a:r>
              <a:rPr lang="en-US" sz="2000" dirty="0" smtClean="0"/>
              <a:t>Simulates multiple physical routers on single hardware</a:t>
            </a:r>
          </a:p>
          <a:p>
            <a:r>
              <a:rPr lang="en-US" sz="2000" dirty="0" smtClean="0"/>
              <a:t>Unique routing tables for each VRF</a:t>
            </a:r>
          </a:p>
          <a:p>
            <a:r>
              <a:rPr lang="en-US" sz="2000" dirty="0" smtClean="0"/>
              <a:t>Interconnections managed by a “Provider Edge [PE]” router</a:t>
            </a:r>
          </a:p>
          <a:p>
            <a:r>
              <a:rPr lang="en-US" sz="2000" dirty="0" smtClean="0"/>
              <a:t>Linked by:</a:t>
            </a:r>
          </a:p>
          <a:p>
            <a:pPr lvl="1"/>
            <a:r>
              <a:rPr lang="en-US" dirty="0" smtClean="0"/>
              <a:t>Trunks (VRF-lite)</a:t>
            </a:r>
          </a:p>
          <a:p>
            <a:pPr lvl="1"/>
            <a:r>
              <a:rPr lang="en-US" dirty="0" smtClean="0"/>
              <a:t>Tunnels (VRF-lite)</a:t>
            </a:r>
          </a:p>
          <a:p>
            <a:pPr lvl="1"/>
            <a:r>
              <a:rPr lang="en-US" dirty="0" smtClean="0"/>
              <a:t>MPLS </a:t>
            </a:r>
          </a:p>
        </p:txBody>
      </p:sp>
      <p:sp>
        <p:nvSpPr>
          <p:cNvPr id="7" name="Footer Placeholder 6"/>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914400"/>
            <a:ext cx="7772400" cy="1600200"/>
          </a:xfrm>
        </p:spPr>
        <p:txBody>
          <a:bodyPr/>
          <a:lstStyle/>
          <a:p>
            <a:r>
              <a:rPr lang="en-US" dirty="0" smtClean="0"/>
              <a:t>Virtual Private Networks</a:t>
            </a:r>
            <a:br>
              <a:rPr lang="en-US" dirty="0" smtClean="0"/>
            </a:br>
            <a:r>
              <a:rPr lang="en-US" sz="3200" dirty="0" smtClean="0"/>
              <a:t>(no, not that little app you use off-campus)</a:t>
            </a:r>
            <a:endParaRPr lang="en-US" sz="3200" dirty="0"/>
          </a:p>
        </p:txBody>
      </p:sp>
      <p:pic>
        <p:nvPicPr>
          <p:cNvPr id="38914" name="Picture 2"/>
          <p:cNvPicPr>
            <a:picLocks noGrp="1" noChangeAspect="1" noChangeArrowheads="1"/>
          </p:cNvPicPr>
          <p:nvPr>
            <p:ph idx="1"/>
          </p:nvPr>
        </p:nvPicPr>
        <p:blipFill>
          <a:blip r:embed="rId2" cstate="print"/>
          <a:srcRect/>
          <a:stretch>
            <a:fillRect/>
          </a:stretch>
        </p:blipFill>
        <p:spPr bwMode="auto">
          <a:xfrm>
            <a:off x="1828800" y="2743200"/>
            <a:ext cx="5353050" cy="18669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p:txBody>
          <a:bodyPr/>
          <a:lstStyle/>
          <a:p>
            <a:r>
              <a:rPr lang="en-US" smtClean="0"/>
              <a:t>Overview (Plagiarizing Cisco)</a:t>
            </a:r>
          </a:p>
        </p:txBody>
      </p:sp>
      <p:pic>
        <p:nvPicPr>
          <p:cNvPr id="28675" name="Picture 2"/>
          <p:cNvPicPr>
            <a:picLocks noGrp="1" noChangeAspect="1" noChangeArrowheads="1"/>
          </p:cNvPicPr>
          <p:nvPr>
            <p:ph idx="1"/>
          </p:nvPr>
        </p:nvPicPr>
        <p:blipFill>
          <a:blip r:embed="rId2" cstate="print"/>
          <a:stretch>
            <a:fillRect/>
          </a:stretch>
        </p:blipFill>
        <p:spPr>
          <a:xfrm>
            <a:off x="1798443" y="1981200"/>
            <a:ext cx="5547114" cy="4114800"/>
          </a:xfrm>
          <a:noFill/>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830263" y="1828801"/>
            <a:ext cx="7627937" cy="1771650"/>
          </a:xfrm>
        </p:spPr>
        <p:txBody>
          <a:bodyPr>
            <a:normAutofit fontScale="90000"/>
          </a:bodyPr>
          <a:lstStyle/>
          <a:p>
            <a:pPr>
              <a:defRPr/>
            </a:pPr>
            <a:r>
              <a:rPr lang="en-US" sz="4000" dirty="0"/>
              <a:t>Virtualizing Your Network </a:t>
            </a:r>
            <a:br>
              <a:rPr lang="en-US" sz="4000" dirty="0"/>
            </a:br>
            <a:r>
              <a:rPr lang="en-US" sz="4000" dirty="0"/>
              <a:t>Divide and </a:t>
            </a:r>
            <a:r>
              <a:rPr lang="en-US" sz="4000" dirty="0" smtClean="0"/>
              <a:t>Conquer</a:t>
            </a:r>
            <a:br>
              <a:rPr lang="en-US" sz="4000" dirty="0" smtClean="0"/>
            </a:br>
            <a:r>
              <a:rPr lang="en-US" sz="4000" dirty="0"/>
              <a:t/>
            </a:r>
            <a:br>
              <a:rPr lang="en-US" sz="4000" dirty="0"/>
            </a:br>
            <a:r>
              <a:rPr lang="en-US" sz="1800" dirty="0" smtClean="0"/>
              <a:t>(copyright notice as required below)</a:t>
            </a:r>
            <a:br>
              <a:rPr lang="en-US" sz="1800" dirty="0" smtClean="0"/>
            </a:br>
            <a:r>
              <a:rPr lang="en-US" sz="1800" dirty="0"/>
              <a:t/>
            </a:r>
            <a:br>
              <a:rPr lang="en-US" sz="1800" dirty="0"/>
            </a:br>
            <a:r>
              <a:rPr lang="en-US" sz="2800" dirty="0"/>
              <a:t>EDUCAUSE &amp; Internet2 Security</a:t>
            </a:r>
            <a:br>
              <a:rPr lang="en-US" sz="2800" dirty="0"/>
            </a:br>
            <a:r>
              <a:rPr lang="en-US" sz="2800" dirty="0"/>
              <a:t>Professionals Conference </a:t>
            </a:r>
            <a:br>
              <a:rPr lang="en-US" sz="2800" dirty="0"/>
            </a:br>
            <a:r>
              <a:rPr lang="en-US" sz="2800" dirty="0"/>
              <a:t>April 10-12, 2007</a:t>
            </a:r>
            <a:br>
              <a:rPr lang="en-US" sz="2800" dirty="0"/>
            </a:br>
            <a:endParaRPr lang="en-US" sz="2800" dirty="0"/>
          </a:p>
        </p:txBody>
      </p:sp>
      <p:sp>
        <p:nvSpPr>
          <p:cNvPr id="29699" name="Rectangle 3"/>
          <p:cNvSpPr>
            <a:spLocks noGrp="1" noChangeArrowheads="1"/>
          </p:cNvSpPr>
          <p:nvPr>
            <p:ph type="subTitle" idx="1"/>
          </p:nvPr>
        </p:nvSpPr>
        <p:spPr>
          <a:xfrm>
            <a:off x="1371600" y="4724400"/>
            <a:ext cx="6400800" cy="1219200"/>
          </a:xfrm>
        </p:spPr>
        <p:txBody>
          <a:bodyPr/>
          <a:lstStyle/>
          <a:p>
            <a:pPr marR="0">
              <a:lnSpc>
                <a:spcPct val="80000"/>
              </a:lnSpc>
            </a:pPr>
            <a:r>
              <a:rPr lang="en-US" sz="1400" smtClean="0"/>
              <a:t>Copyright Robert E. Neale 2007.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457200" y="0"/>
            <a:ext cx="8229600" cy="533400"/>
          </a:xfrm>
        </p:spPr>
        <p:txBody>
          <a:bodyPr/>
          <a:lstStyle/>
          <a:p>
            <a:r>
              <a:rPr lang="en-US" sz="2400" smtClean="0"/>
              <a:t>High Level Backbone Logical Design  (VCU)</a:t>
            </a:r>
          </a:p>
        </p:txBody>
      </p:sp>
      <p:graphicFrame>
        <p:nvGraphicFramePr>
          <p:cNvPr id="1026" name="Object 2"/>
          <p:cNvGraphicFramePr>
            <a:graphicFrameLocks noGrp="1" noChangeAspect="1"/>
          </p:cNvGraphicFramePr>
          <p:nvPr>
            <p:ph idx="1"/>
          </p:nvPr>
        </p:nvGraphicFramePr>
        <p:xfrm>
          <a:off x="630238" y="762000"/>
          <a:ext cx="7958137" cy="5867400"/>
        </p:xfrm>
        <a:graphic>
          <a:graphicData uri="http://schemas.openxmlformats.org/presentationml/2006/ole">
            <p:oleObj spid="_x0000_s1029" name="Visio" r:id="rId4" imgW="9465259" imgH="6979006" progId="Visio.Drawing.11">
              <p:embed/>
            </p:oleObj>
          </a:graphicData>
        </a:graphic>
      </p:graphicFrame>
      <p:sp>
        <p:nvSpPr>
          <p:cNvPr id="5" name="Footer Placeholder 3"/>
          <p:cNvSpPr>
            <a:spLocks noGrp="1"/>
          </p:cNvSpPr>
          <p:nvPr>
            <p:ph type="ftr" sz="quarter" idx="11"/>
          </p:nvPr>
        </p:nvSpPr>
        <p:spPr>
          <a:xfrm>
            <a:off x="457200" y="6356350"/>
            <a:ext cx="2133600" cy="365125"/>
          </a:xfrm>
        </p:spPr>
        <p:txBody>
          <a:bodyPr/>
          <a:lstStyle/>
          <a:p>
            <a:pPr>
              <a:defRPr/>
            </a:pPr>
            <a:r>
              <a:rPr lang="en-US" smtClean="0"/>
              <a:t>Jeff Kell   Educause SPC 2011</a:t>
            </a:r>
            <a:endParaRPr lang="en-US"/>
          </a:p>
        </p:txBody>
      </p:sp>
      <p:sp>
        <p:nvSpPr>
          <p:cNvPr id="1029" name="Rectangle 3"/>
          <p:cNvSpPr>
            <a:spLocks noChangeArrowheads="1"/>
          </p:cNvSpPr>
          <p:nvPr/>
        </p:nvSpPr>
        <p:spPr bwMode="auto">
          <a:xfrm>
            <a:off x="152400" y="1408113"/>
            <a:ext cx="8559800" cy="630237"/>
          </a:xfrm>
          <a:prstGeom prst="rect">
            <a:avLst/>
          </a:prstGeom>
          <a:noFill/>
          <a:ln w="9525">
            <a:noFill/>
            <a:miter lim="800000"/>
            <a:headEnd/>
            <a:tailEnd/>
          </a:ln>
        </p:spPr>
        <p:txBody>
          <a:bodyPr lIns="82124" tIns="41061" rIns="82124" bIns="41061"/>
          <a:lstStyle/>
          <a:p>
            <a:pPr marL="342900" indent="-342900">
              <a:lnSpc>
                <a:spcPct val="85000"/>
              </a:lnSpc>
              <a:spcBef>
                <a:spcPct val="20000"/>
              </a:spcBef>
              <a:buClr>
                <a:srgbClr val="FFCC00"/>
              </a:buClr>
              <a:buFontTx/>
              <a:buChar char="•"/>
            </a:pPr>
            <a:endParaRPr lang="en-US" sz="2400">
              <a:solidFill>
                <a:srgbClr val="333366"/>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Distribution/Core Options</a:t>
            </a:r>
          </a:p>
        </p:txBody>
      </p:sp>
      <p:sp>
        <p:nvSpPr>
          <p:cNvPr id="30723" name="Content Placeholder 2"/>
          <p:cNvSpPr>
            <a:spLocks noGrp="1"/>
          </p:cNvSpPr>
          <p:nvPr>
            <p:ph idx="1"/>
          </p:nvPr>
        </p:nvSpPr>
        <p:spPr/>
        <p:txBody>
          <a:bodyPr/>
          <a:lstStyle/>
          <a:p>
            <a:r>
              <a:rPr lang="en-US" sz="2400" dirty="0" smtClean="0"/>
              <a:t>VRF-</a:t>
            </a:r>
            <a:r>
              <a:rPr lang="en-US" sz="2400" dirty="0" err="1" smtClean="0"/>
              <a:t>Lite</a:t>
            </a:r>
            <a:r>
              <a:rPr lang="en-US" sz="2400" dirty="0" smtClean="0"/>
              <a:t>:  dedicated P2P </a:t>
            </a:r>
            <a:r>
              <a:rPr lang="en-US" sz="2400" dirty="0" err="1" smtClean="0"/>
              <a:t>vlans</a:t>
            </a:r>
            <a:r>
              <a:rPr lang="en-US" sz="2400" dirty="0" smtClean="0"/>
              <a:t> on traditional trunk</a:t>
            </a:r>
          </a:p>
          <a:p>
            <a:pPr lvl="1"/>
            <a:r>
              <a:rPr lang="en-US" sz="2400" dirty="0" smtClean="0"/>
              <a:t>No [particularly] special hardware required at all</a:t>
            </a:r>
          </a:p>
          <a:p>
            <a:r>
              <a:rPr lang="en-US" sz="2400" dirty="0" smtClean="0"/>
              <a:t>Tunnels:  arbitrarily extend VRFs over legacy (or public) internet via GRE or similar tunneling protocol</a:t>
            </a:r>
          </a:p>
          <a:p>
            <a:pPr lvl="1"/>
            <a:r>
              <a:rPr lang="en-US" sz="2400" dirty="0" smtClean="0"/>
              <a:t>No “official” Catalyst support (other than 45/65/76xx)</a:t>
            </a:r>
          </a:p>
          <a:p>
            <a:pPr lvl="1"/>
            <a:r>
              <a:rPr lang="en-US" sz="2400" dirty="0" smtClean="0"/>
              <a:t>Possible scaling issues (hardware dependent)</a:t>
            </a:r>
          </a:p>
          <a:p>
            <a:r>
              <a:rPr lang="en-US" sz="2400" dirty="0" smtClean="0"/>
              <a:t>True MPLS:  encapsulated VRF trunk</a:t>
            </a:r>
          </a:p>
          <a:p>
            <a:pPr lvl="1"/>
            <a:r>
              <a:rPr lang="en-US" sz="2400" dirty="0" smtClean="0"/>
              <a:t>Even greater complexity and cost</a:t>
            </a:r>
          </a:p>
          <a:p>
            <a:pPr>
              <a:buFont typeface="Wingdings 2" pitchFamily="18" charset="2"/>
              <a:buNone/>
            </a:pPr>
            <a:endParaRPr lang="en-US" dirty="0" smtClean="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Hardware Requirements</a:t>
            </a:r>
          </a:p>
        </p:txBody>
      </p:sp>
      <p:sp>
        <p:nvSpPr>
          <p:cNvPr id="31747" name="Content Placeholder 2"/>
          <p:cNvSpPr>
            <a:spLocks noGrp="1"/>
          </p:cNvSpPr>
          <p:nvPr>
            <p:ph idx="1"/>
          </p:nvPr>
        </p:nvSpPr>
        <p:spPr>
          <a:xfrm>
            <a:off x="685800" y="1676400"/>
            <a:ext cx="7772400" cy="4419600"/>
          </a:xfrm>
        </p:spPr>
        <p:txBody>
          <a:bodyPr/>
          <a:lstStyle/>
          <a:p>
            <a:r>
              <a:rPr lang="en-US" sz="2000" dirty="0" smtClean="0"/>
              <a:t>No special Layer-2 access hardware requirements, anything that normally handles </a:t>
            </a:r>
            <a:r>
              <a:rPr lang="en-US" sz="2000" dirty="0" err="1" smtClean="0"/>
              <a:t>vlans</a:t>
            </a:r>
            <a:r>
              <a:rPr lang="en-US" sz="2000" dirty="0" smtClean="0"/>
              <a:t> / </a:t>
            </a:r>
            <a:r>
              <a:rPr lang="en-US" sz="2000" dirty="0" err="1" smtClean="0"/>
              <a:t>trunking</a:t>
            </a:r>
            <a:r>
              <a:rPr lang="en-US" sz="2000" dirty="0" smtClean="0"/>
              <a:t> is fine</a:t>
            </a:r>
          </a:p>
          <a:p>
            <a:r>
              <a:rPr lang="en-US" sz="2000" dirty="0" smtClean="0"/>
              <a:t>Layer-3 switches supporting more than 1 VRF require at least VRF-</a:t>
            </a:r>
            <a:r>
              <a:rPr lang="en-US" sz="2000" dirty="0" err="1" smtClean="0"/>
              <a:t>lite</a:t>
            </a:r>
            <a:r>
              <a:rPr lang="en-US" sz="2000" dirty="0" smtClean="0"/>
              <a:t> (only have experience with Cisco)</a:t>
            </a:r>
          </a:p>
          <a:p>
            <a:pPr lvl="1"/>
            <a:r>
              <a:rPr lang="en-US" sz="2000" dirty="0" smtClean="0"/>
              <a:t>All L-3 Catalyst (IOS) switches except early 45xx/65xx</a:t>
            </a:r>
          </a:p>
          <a:p>
            <a:pPr lvl="2"/>
            <a:r>
              <a:rPr lang="en-US" sz="2000" dirty="0" smtClean="0"/>
              <a:t>6500 Supervisor II will not assign SVIs to VRFs, only interfaces</a:t>
            </a:r>
          </a:p>
          <a:p>
            <a:pPr lvl="1"/>
            <a:r>
              <a:rPr lang="en-US" sz="2000" dirty="0" smtClean="0"/>
              <a:t>Most router platforms at least back to IOS 11</a:t>
            </a:r>
          </a:p>
          <a:p>
            <a:pPr lvl="2"/>
            <a:r>
              <a:rPr lang="en-US" sz="2000" dirty="0" smtClean="0"/>
              <a:t>Quick test:  configuration mode</a:t>
            </a:r>
          </a:p>
          <a:p>
            <a:pPr lvl="3">
              <a:buFont typeface="Wingdings 2" pitchFamily="18" charset="2"/>
              <a:buNone/>
            </a:pPr>
            <a:r>
              <a:rPr lang="en-US" dirty="0" smtClean="0">
                <a:latin typeface="Courier New" pitchFamily="49" charset="0"/>
                <a:cs typeface="Courier New" pitchFamily="49" charset="0"/>
              </a:rPr>
              <a:t>UTC-3640(</a:t>
            </a:r>
            <a:r>
              <a:rPr lang="en-US" dirty="0" err="1" smtClean="0">
                <a:latin typeface="Courier New" pitchFamily="49" charset="0"/>
                <a:cs typeface="Courier New" pitchFamily="49" charset="0"/>
              </a:rPr>
              <a:t>config</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ip</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vrf</a:t>
            </a:r>
            <a:r>
              <a:rPr lang="en-US" dirty="0" smtClean="0">
                <a:latin typeface="Courier New" pitchFamily="49" charset="0"/>
                <a:cs typeface="Courier New" pitchFamily="49" charset="0"/>
              </a:rPr>
              <a:t> ?</a:t>
            </a:r>
          </a:p>
          <a:p>
            <a:pPr lvl="3">
              <a:buFont typeface="Wingdings 2" pitchFamily="18" charset="2"/>
              <a:buNone/>
            </a:pPr>
            <a:r>
              <a:rPr lang="en-US" dirty="0" smtClean="0">
                <a:latin typeface="Courier New" pitchFamily="49" charset="0"/>
                <a:cs typeface="Courier New" pitchFamily="49" charset="0"/>
              </a:rPr>
              <a:t>  WORD  VPN Routing/Forwarding instance name</a:t>
            </a:r>
          </a:p>
          <a:p>
            <a:pPr lvl="1"/>
            <a:r>
              <a:rPr lang="en-US" sz="2000" dirty="0" smtClean="0"/>
              <a:t>Does require “EMI” / IP Services license to create VRFs</a:t>
            </a:r>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Live, practical example (before)</a:t>
            </a:r>
          </a:p>
        </p:txBody>
      </p:sp>
      <p:pic>
        <p:nvPicPr>
          <p:cNvPr id="32771" name="Content Placeholder 3" descr="EMCSlab1.jpg"/>
          <p:cNvPicPr>
            <a:picLocks noGrp="1" noChangeAspect="1"/>
          </p:cNvPicPr>
          <p:nvPr>
            <p:ph idx="1"/>
          </p:nvPr>
        </p:nvPicPr>
        <p:blipFill>
          <a:blip r:embed="rId2" cstate="print"/>
          <a:stretch>
            <a:fillRect/>
          </a:stretch>
        </p:blipFill>
        <p:spPr>
          <a:xfrm>
            <a:off x="2566930" y="1981200"/>
            <a:ext cx="4010139" cy="4114800"/>
          </a:xfrm>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Live, practical example (after)</a:t>
            </a:r>
          </a:p>
        </p:txBody>
      </p:sp>
      <p:pic>
        <p:nvPicPr>
          <p:cNvPr id="33795" name="Content Placeholder 4" descr="EMCSlab2.jpg"/>
          <p:cNvPicPr>
            <a:picLocks noGrp="1" noChangeAspect="1"/>
          </p:cNvPicPr>
          <p:nvPr>
            <p:ph idx="1"/>
          </p:nvPr>
        </p:nvPicPr>
        <p:blipFill>
          <a:blip r:embed="rId2" cstate="print"/>
          <a:stretch>
            <a:fillRect/>
          </a:stretch>
        </p:blipFill>
        <p:spPr>
          <a:xfrm>
            <a:off x="2509092" y="1981200"/>
            <a:ext cx="4125816" cy="4114800"/>
          </a:xfrm>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Networking by the Numbers</a:t>
            </a:r>
            <a:endParaRPr lang="en-US" dirty="0"/>
          </a:p>
        </p:txBody>
      </p:sp>
      <p:sp>
        <p:nvSpPr>
          <p:cNvPr id="6" name="Content Placeholder 5"/>
          <p:cNvSpPr>
            <a:spLocks noGrp="1"/>
          </p:cNvSpPr>
          <p:nvPr>
            <p:ph idx="1"/>
          </p:nvPr>
        </p:nvSpPr>
        <p:spPr/>
        <p:txBody>
          <a:bodyPr>
            <a:normAutofit/>
          </a:bodyPr>
          <a:lstStyle/>
          <a:p>
            <a:r>
              <a:rPr lang="en-US" dirty="0" smtClean="0"/>
              <a:t>20,084 wired ports</a:t>
            </a:r>
          </a:p>
          <a:p>
            <a:r>
              <a:rPr lang="en-US" dirty="0" smtClean="0"/>
              <a:t>582 switches/routers</a:t>
            </a:r>
          </a:p>
          <a:p>
            <a:r>
              <a:rPr lang="en-US" dirty="0" smtClean="0"/>
              <a:t>342 wireless access points</a:t>
            </a:r>
          </a:p>
          <a:p>
            <a:r>
              <a:rPr lang="en-US" dirty="0" smtClean="0"/>
              <a:t>17,191 registered MAC addresses</a:t>
            </a:r>
          </a:p>
          <a:p>
            <a:r>
              <a:rPr lang="en-US" dirty="0" smtClean="0"/>
              <a:t>4,311 unregistered MAC addresses</a:t>
            </a:r>
          </a:p>
          <a:p>
            <a:r>
              <a:rPr lang="en-US" dirty="0" smtClean="0"/>
              <a:t>6 FTE (2 E&amp;G, 3 Tech Fee, 1 Stimulus)</a:t>
            </a:r>
            <a:endParaRPr lang="en-US"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990601"/>
            <a:ext cx="7772400" cy="762000"/>
          </a:xfrm>
        </p:spPr>
        <p:txBody>
          <a:bodyPr/>
          <a:lstStyle/>
          <a:p>
            <a:pPr>
              <a:defRPr/>
            </a:pPr>
            <a:r>
              <a:rPr dirty="0" smtClean="0"/>
              <a:t>EMCS Virus lab </a:t>
            </a:r>
            <a:r>
              <a:rPr dirty="0" err="1" smtClean="0"/>
              <a:t>islation</a:t>
            </a:r>
            <a:endParaRPr dirty="0"/>
          </a:p>
        </p:txBody>
      </p:sp>
      <p:sp>
        <p:nvSpPr>
          <p:cNvPr id="34819" name="Text Placeholder 4"/>
          <p:cNvSpPr>
            <a:spLocks noGrp="1"/>
          </p:cNvSpPr>
          <p:nvPr>
            <p:ph type="body" idx="1"/>
          </p:nvPr>
        </p:nvSpPr>
        <p:spPr>
          <a:xfrm>
            <a:off x="722313" y="1828801"/>
            <a:ext cx="7772400" cy="2743199"/>
          </a:xfrm>
        </p:spPr>
        <p:txBody>
          <a:bodyPr/>
          <a:lstStyle/>
          <a:p>
            <a:r>
              <a:rPr lang="en-US" sz="3200" dirty="0" smtClean="0"/>
              <a:t>Lab occupies public internet space </a:t>
            </a:r>
          </a:p>
          <a:p>
            <a:r>
              <a:rPr lang="en-US" sz="3200" dirty="0" smtClean="0">
                <a:latin typeface="Courier New" pitchFamily="49" charset="0"/>
                <a:cs typeface="Courier New" pitchFamily="49" charset="0"/>
              </a:rPr>
              <a:t>74.yy.xx.xx/26</a:t>
            </a:r>
          </a:p>
          <a:p>
            <a:endParaRPr lang="en-US" sz="3200" b="1" dirty="0" smtClean="0">
              <a:latin typeface="Courier New" pitchFamily="49" charset="0"/>
              <a:cs typeface="Courier New" pitchFamily="49" charset="0"/>
            </a:endParaRPr>
          </a:p>
          <a:p>
            <a:r>
              <a:rPr lang="en-US" sz="3200" dirty="0" smtClean="0">
                <a:cs typeface="Courier New" pitchFamily="49" charset="0"/>
              </a:rPr>
              <a:t>Must remain hidden from campus</a:t>
            </a:r>
          </a:p>
          <a:p>
            <a:r>
              <a:rPr lang="en-US" sz="3200" smtClean="0">
                <a:cs typeface="Courier New" pitchFamily="49" charset="0"/>
              </a:rPr>
              <a:t>(while on campus)</a:t>
            </a:r>
            <a:endParaRPr lang="en-US" dirty="0" smtClean="0"/>
          </a:p>
        </p:txBody>
      </p:sp>
      <p:sp>
        <p:nvSpPr>
          <p:cNvPr id="5" name="Footer Placeholder 4"/>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914400"/>
            <a:ext cx="7772400" cy="685800"/>
          </a:xfrm>
        </p:spPr>
        <p:txBody>
          <a:bodyPr/>
          <a:lstStyle/>
          <a:p>
            <a:r>
              <a:rPr lang="en-US" dirty="0" smtClean="0"/>
              <a:t>Legacy view of EMCS router</a:t>
            </a:r>
          </a:p>
        </p:txBody>
      </p:sp>
      <p:sp>
        <p:nvSpPr>
          <p:cNvPr id="35843" name="Content Placeholder 2"/>
          <p:cNvSpPr>
            <a:spLocks noGrp="1"/>
          </p:cNvSpPr>
          <p:nvPr>
            <p:ph idx="1"/>
          </p:nvPr>
        </p:nvSpPr>
        <p:spPr/>
        <p:txBody>
          <a:bodyPr/>
          <a:lstStyle/>
          <a:p>
            <a:pPr>
              <a:buFont typeface="Wingdings 2" pitchFamily="18" charset="2"/>
              <a:buNone/>
            </a:pPr>
            <a:r>
              <a:rPr lang="en-US" sz="1400" dirty="0" smtClean="0">
                <a:latin typeface="Courier New" pitchFamily="49" charset="0"/>
                <a:cs typeface="Courier New" pitchFamily="49" charset="0"/>
              </a:rPr>
              <a:t>EMCS-3W-Uplink#sho </a:t>
            </a:r>
            <a:r>
              <a:rPr lang="en-US" sz="1400" dirty="0" err="1" smtClean="0">
                <a:latin typeface="Courier New" pitchFamily="49" charset="0"/>
                <a:cs typeface="Courier New" pitchFamily="49" charset="0"/>
              </a:rPr>
              <a:t>ip</a:t>
            </a:r>
            <a:r>
              <a:rPr lang="en-US" sz="1400" dirty="0" smtClean="0">
                <a:latin typeface="Courier New" pitchFamily="49" charset="0"/>
                <a:cs typeface="Courier New" pitchFamily="49" charset="0"/>
              </a:rPr>
              <a:t> route connected</a:t>
            </a:r>
          </a:p>
          <a:p>
            <a:pPr>
              <a:buFont typeface="Wingdings 2" pitchFamily="18" charset="2"/>
              <a:buNone/>
            </a:pPr>
            <a:r>
              <a:rPr lang="en-US" sz="1400" dirty="0" smtClean="0">
                <a:latin typeface="Courier New" pitchFamily="49" charset="0"/>
                <a:cs typeface="Courier New" pitchFamily="49" charset="0"/>
              </a:rPr>
              <a:t>     192.xx.yyy.0/24 is variably </a:t>
            </a:r>
            <a:r>
              <a:rPr lang="en-US" sz="1400" dirty="0" err="1" smtClean="0">
                <a:latin typeface="Courier New" pitchFamily="49" charset="0"/>
                <a:cs typeface="Courier New" pitchFamily="49" charset="0"/>
              </a:rPr>
              <a:t>subnetted</a:t>
            </a:r>
            <a:r>
              <a:rPr lang="en-US" sz="1400" dirty="0" smtClean="0">
                <a:latin typeface="Courier New" pitchFamily="49" charset="0"/>
                <a:cs typeface="Courier New" pitchFamily="49" charset="0"/>
              </a:rPr>
              <a:t>, 21 subnets, 4 masks</a:t>
            </a:r>
          </a:p>
          <a:p>
            <a:pPr>
              <a:buFont typeface="Wingdings 2" pitchFamily="18" charset="2"/>
              <a:buNone/>
            </a:pPr>
            <a:r>
              <a:rPr lang="en-US" sz="1400" dirty="0" smtClean="0">
                <a:latin typeface="Courier New" pitchFamily="49" charset="0"/>
                <a:cs typeface="Courier New" pitchFamily="49" charset="0"/>
              </a:rPr>
              <a:t>C       192.xx.yyy.zz/32 is directly connected, Loopback1</a:t>
            </a:r>
          </a:p>
          <a:p>
            <a:pPr>
              <a:buFont typeface="Wingdings 2" pitchFamily="18" charset="2"/>
              <a:buNone/>
            </a:pPr>
            <a:r>
              <a:rPr lang="en-US" sz="1400" dirty="0" smtClean="0">
                <a:latin typeface="Courier New" pitchFamily="49" charset="0"/>
                <a:cs typeface="Courier New" pitchFamily="49" charset="0"/>
              </a:rPr>
              <a:t>     172.30.0.0/16 is variably </a:t>
            </a:r>
            <a:r>
              <a:rPr lang="en-US" sz="1400" dirty="0" err="1" smtClean="0">
                <a:latin typeface="Courier New" pitchFamily="49" charset="0"/>
                <a:cs typeface="Courier New" pitchFamily="49" charset="0"/>
              </a:rPr>
              <a:t>subnetted</a:t>
            </a:r>
            <a:r>
              <a:rPr lang="en-US" sz="1400" dirty="0" smtClean="0">
                <a:latin typeface="Courier New" pitchFamily="49" charset="0"/>
                <a:cs typeface="Courier New" pitchFamily="49" charset="0"/>
              </a:rPr>
              <a:t>, 17 subnets, 2 masks</a:t>
            </a:r>
          </a:p>
          <a:p>
            <a:pPr>
              <a:buFont typeface="Wingdings 2" pitchFamily="18" charset="2"/>
              <a:buNone/>
            </a:pPr>
            <a:r>
              <a:rPr lang="en-US" sz="1400" dirty="0" smtClean="0">
                <a:latin typeface="Courier New" pitchFamily="49" charset="0"/>
                <a:cs typeface="Courier New" pitchFamily="49" charset="0"/>
              </a:rPr>
              <a:t>C       172.30.46.4/30 is directly connected, GigabitEthernet1/2</a:t>
            </a:r>
          </a:p>
          <a:p>
            <a:pPr>
              <a:buFont typeface="Wingdings 2" pitchFamily="18" charset="2"/>
              <a:buNone/>
            </a:pPr>
            <a:r>
              <a:rPr lang="en-US" sz="1400" dirty="0" smtClean="0">
                <a:latin typeface="Courier New" pitchFamily="49" charset="0"/>
                <a:cs typeface="Courier New" pitchFamily="49" charset="0"/>
              </a:rPr>
              <a:t>C       172.30.46.0/30 is directly connected, GigabitEthernet1/1</a:t>
            </a:r>
          </a:p>
          <a:p>
            <a:pPr>
              <a:buFont typeface="Wingdings 2" pitchFamily="18" charset="2"/>
              <a:buNone/>
            </a:pPr>
            <a:r>
              <a:rPr lang="en-US" sz="1400" dirty="0" smtClean="0">
                <a:latin typeface="Courier New" pitchFamily="49" charset="0"/>
                <a:cs typeface="Courier New" pitchFamily="49" charset="0"/>
              </a:rPr>
              <a:t>     10.0.0.0/8 is variably </a:t>
            </a:r>
            <a:r>
              <a:rPr lang="en-US" sz="1400" dirty="0" err="1" smtClean="0">
                <a:latin typeface="Courier New" pitchFamily="49" charset="0"/>
                <a:cs typeface="Courier New" pitchFamily="49" charset="0"/>
              </a:rPr>
              <a:t>subnetted</a:t>
            </a:r>
            <a:r>
              <a:rPr lang="en-US" sz="1400" dirty="0" smtClean="0">
                <a:latin typeface="Courier New" pitchFamily="49" charset="0"/>
                <a:cs typeface="Courier New" pitchFamily="49" charset="0"/>
              </a:rPr>
              <a:t>, 63 subnets, 8 masks</a:t>
            </a:r>
          </a:p>
          <a:p>
            <a:pPr>
              <a:buFont typeface="Wingdings 2" pitchFamily="18" charset="2"/>
              <a:buNone/>
            </a:pPr>
            <a:r>
              <a:rPr lang="en-US" sz="1400" dirty="0" smtClean="0">
                <a:latin typeface="Courier New" pitchFamily="49" charset="0"/>
                <a:cs typeface="Courier New" pitchFamily="49" charset="0"/>
              </a:rPr>
              <a:t>C       10.46.32.0/20 is directly connected, Vlan32</a:t>
            </a:r>
          </a:p>
          <a:p>
            <a:pPr>
              <a:buFont typeface="Wingdings 2" pitchFamily="18" charset="2"/>
              <a:buNone/>
            </a:pPr>
            <a:r>
              <a:rPr lang="en-US" sz="1400" dirty="0" smtClean="0">
                <a:latin typeface="Courier New" pitchFamily="49" charset="0"/>
                <a:cs typeface="Courier New" pitchFamily="49" charset="0"/>
              </a:rPr>
              <a:t>C       10.46.48.0/20 is directly connected, Vlan48</a:t>
            </a:r>
          </a:p>
          <a:p>
            <a:pPr>
              <a:buFont typeface="Wingdings 2" pitchFamily="18" charset="2"/>
              <a:buNone/>
            </a:pPr>
            <a:r>
              <a:rPr lang="en-US" sz="1400" dirty="0" smtClean="0">
                <a:latin typeface="Courier New" pitchFamily="49" charset="0"/>
                <a:cs typeface="Courier New" pitchFamily="49" charset="0"/>
              </a:rPr>
              <a:t>C       10.46.4.0/22 is directly connected, Vlan4</a:t>
            </a:r>
          </a:p>
          <a:p>
            <a:pPr>
              <a:buFont typeface="Wingdings 2" pitchFamily="18" charset="2"/>
              <a:buNone/>
            </a:pPr>
            <a:r>
              <a:rPr lang="en-US" sz="1400" dirty="0" smtClean="0">
                <a:latin typeface="Courier New" pitchFamily="49" charset="0"/>
                <a:cs typeface="Courier New" pitchFamily="49" charset="0"/>
              </a:rPr>
              <a:t>C       10.46.0.0/23 is directly connected, Vlan101</a:t>
            </a:r>
          </a:p>
          <a:p>
            <a:pPr>
              <a:buFont typeface="Wingdings 2" pitchFamily="18" charset="2"/>
              <a:buNone/>
            </a:pPr>
            <a:r>
              <a:rPr lang="en-US" sz="1400" dirty="0" smtClean="0">
                <a:latin typeface="Courier New" pitchFamily="49" charset="0"/>
                <a:cs typeface="Courier New" pitchFamily="49" charset="0"/>
              </a:rPr>
              <a:t>C       10.46.2.0/23 is directly connected, Vlan2</a:t>
            </a:r>
          </a:p>
          <a:p>
            <a:pPr>
              <a:buFont typeface="Wingdings 2" pitchFamily="18" charset="2"/>
              <a:buNone/>
            </a:pPr>
            <a:r>
              <a:rPr lang="en-US" sz="1400" dirty="0" smtClean="0">
                <a:latin typeface="Courier New" pitchFamily="49" charset="0"/>
                <a:cs typeface="Courier New" pitchFamily="49" charset="0"/>
              </a:rPr>
              <a:t>C       10.46.8.0/21 is directly connected, Vlan8</a:t>
            </a:r>
          </a:p>
          <a:p>
            <a:pPr>
              <a:buFont typeface="Wingdings 2" pitchFamily="18" charset="2"/>
              <a:buNone/>
            </a:pPr>
            <a:r>
              <a:rPr lang="en-US" sz="1400" dirty="0" smtClean="0">
                <a:latin typeface="Courier New" pitchFamily="49" charset="0"/>
                <a:cs typeface="Courier New" pitchFamily="49" charset="0"/>
              </a:rPr>
              <a:t>C       10.46.16.0/20 is directly connected, Vlan16</a:t>
            </a:r>
          </a:p>
          <a:p>
            <a:pPr>
              <a:buFont typeface="Wingdings 2" pitchFamily="18" charset="2"/>
              <a:buNone/>
            </a:pPr>
            <a:r>
              <a:rPr lang="en-US" sz="1400" dirty="0" smtClean="0">
                <a:latin typeface="Courier New" pitchFamily="49" charset="0"/>
                <a:cs typeface="Courier New" pitchFamily="49" charset="0"/>
              </a:rPr>
              <a:t>EMCS-3W-Uplink#</a:t>
            </a:r>
          </a:p>
          <a:p>
            <a:pPr>
              <a:buFont typeface="Wingdings 2" pitchFamily="18" charset="2"/>
              <a:buNone/>
            </a:pPr>
            <a:endParaRPr lang="en-US" sz="1400" dirty="0" smtClean="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VRF view of EMCS router</a:t>
            </a:r>
          </a:p>
        </p:txBody>
      </p:sp>
      <p:sp>
        <p:nvSpPr>
          <p:cNvPr id="36867" name="Content Placeholder 2"/>
          <p:cNvSpPr>
            <a:spLocks noGrp="1"/>
          </p:cNvSpPr>
          <p:nvPr>
            <p:ph idx="1"/>
          </p:nvPr>
        </p:nvSpPr>
        <p:spPr/>
        <p:txBody>
          <a:bodyPr/>
          <a:lstStyle/>
          <a:p>
            <a:pPr>
              <a:buFont typeface="Wingdings 2" pitchFamily="18" charset="2"/>
              <a:buNone/>
            </a:pPr>
            <a:r>
              <a:rPr lang="en-US" sz="1600" dirty="0" smtClean="0">
                <a:latin typeface="Courier New" pitchFamily="49" charset="0"/>
                <a:cs typeface="Courier New" pitchFamily="49" charset="0"/>
              </a:rPr>
              <a:t>EMCS-3W-Uplink#sho </a:t>
            </a:r>
            <a:r>
              <a:rPr lang="en-US" sz="1600" dirty="0" err="1" smtClean="0">
                <a:latin typeface="Courier New" pitchFamily="49" charset="0"/>
                <a:cs typeface="Courier New" pitchFamily="49" charset="0"/>
              </a:rPr>
              <a:t>ip</a:t>
            </a:r>
            <a:r>
              <a:rPr lang="en-US" sz="1600" dirty="0" smtClean="0">
                <a:latin typeface="Courier New" pitchFamily="49" charset="0"/>
                <a:cs typeface="Courier New" pitchFamily="49" charset="0"/>
              </a:rPr>
              <a:t> route </a:t>
            </a:r>
            <a:r>
              <a:rPr lang="en-US" sz="2000" dirty="0" err="1" smtClean="0">
                <a:solidFill>
                  <a:srgbClr val="FF0000"/>
                </a:solidFill>
                <a:latin typeface="Courier New" pitchFamily="49" charset="0"/>
                <a:cs typeface="Courier New" pitchFamily="49" charset="0"/>
              </a:rPr>
              <a:t>vrf</a:t>
            </a:r>
            <a:r>
              <a:rPr lang="en-US" sz="2000" dirty="0" smtClean="0">
                <a:solidFill>
                  <a:srgbClr val="FF0000"/>
                </a:solidFill>
                <a:latin typeface="Courier New" pitchFamily="49" charset="0"/>
                <a:cs typeface="Courier New" pitchFamily="49" charset="0"/>
              </a:rPr>
              <a:t> </a:t>
            </a:r>
            <a:r>
              <a:rPr lang="en-US" sz="2000" dirty="0" err="1" smtClean="0">
                <a:solidFill>
                  <a:srgbClr val="FF0000"/>
                </a:solidFill>
                <a:latin typeface="Courier New" pitchFamily="49" charset="0"/>
                <a:cs typeface="Courier New" pitchFamily="49" charset="0"/>
              </a:rPr>
              <a:t>emcs</a:t>
            </a:r>
            <a:r>
              <a:rPr lang="en-US" sz="2000" dirty="0" smtClean="0">
                <a:solidFill>
                  <a:srgbClr val="FF0000"/>
                </a:solidFill>
                <a:latin typeface="Courier New" pitchFamily="49" charset="0"/>
                <a:cs typeface="Courier New" pitchFamily="49" charset="0"/>
              </a:rPr>
              <a:t>-lab </a:t>
            </a:r>
            <a:r>
              <a:rPr lang="en-US" sz="1600" dirty="0" smtClean="0">
                <a:latin typeface="Courier New" pitchFamily="49" charset="0"/>
                <a:cs typeface="Courier New" pitchFamily="49" charset="0"/>
              </a:rPr>
              <a:t>connected</a:t>
            </a:r>
          </a:p>
          <a:p>
            <a:pPr>
              <a:buFont typeface="Wingdings 2" pitchFamily="18" charset="2"/>
              <a:buNone/>
            </a:pPr>
            <a:r>
              <a:rPr lang="en-US" sz="1600" dirty="0" smtClean="0">
                <a:latin typeface="Courier New" pitchFamily="49" charset="0"/>
                <a:cs typeface="Courier New" pitchFamily="49" charset="0"/>
              </a:rPr>
              <a:t>  192.xx.yyy.0/24 is variably </a:t>
            </a:r>
            <a:r>
              <a:rPr lang="en-US" sz="1600" dirty="0" err="1" smtClean="0">
                <a:latin typeface="Courier New" pitchFamily="49" charset="0"/>
                <a:cs typeface="Courier New" pitchFamily="49" charset="0"/>
              </a:rPr>
              <a:t>subnetted</a:t>
            </a:r>
            <a:r>
              <a:rPr lang="en-US" sz="1600" dirty="0" smtClean="0">
                <a:latin typeface="Courier New" pitchFamily="49" charset="0"/>
                <a:cs typeface="Courier New" pitchFamily="49" charset="0"/>
              </a:rPr>
              <a:t>, 15 subnets, 3 masks</a:t>
            </a:r>
          </a:p>
          <a:p>
            <a:pPr>
              <a:buFont typeface="Wingdings 2" pitchFamily="18" charset="2"/>
              <a:buNone/>
            </a:pPr>
            <a:r>
              <a:rPr lang="en-US" sz="1600" dirty="0" smtClean="0">
                <a:latin typeface="Courier New" pitchFamily="49" charset="0"/>
                <a:cs typeface="Courier New" pitchFamily="49" charset="0"/>
              </a:rPr>
              <a:t>C   192.xx.yyy.zz/30 is directly connected, Tunnel0</a:t>
            </a:r>
          </a:p>
          <a:p>
            <a:pPr>
              <a:buFont typeface="Wingdings 2" pitchFamily="18" charset="2"/>
              <a:buNone/>
            </a:pPr>
            <a:r>
              <a:rPr lang="en-US" sz="1600" dirty="0" smtClean="0">
                <a:latin typeface="Courier New" pitchFamily="49" charset="0"/>
                <a:cs typeface="Courier New" pitchFamily="49" charset="0"/>
              </a:rPr>
              <a:t>  74.0.0.0/8 is variably </a:t>
            </a:r>
            <a:r>
              <a:rPr lang="en-US" sz="1600" dirty="0" err="1" smtClean="0">
                <a:latin typeface="Courier New" pitchFamily="49" charset="0"/>
                <a:cs typeface="Courier New" pitchFamily="49" charset="0"/>
              </a:rPr>
              <a:t>subnetted</a:t>
            </a:r>
            <a:r>
              <a:rPr lang="en-US" sz="1600" dirty="0" smtClean="0">
                <a:latin typeface="Courier New" pitchFamily="49" charset="0"/>
                <a:cs typeface="Courier New" pitchFamily="49" charset="0"/>
              </a:rPr>
              <a:t>, 2 subnets, 2 masks</a:t>
            </a:r>
          </a:p>
          <a:p>
            <a:pPr>
              <a:buFont typeface="Wingdings 2" pitchFamily="18" charset="2"/>
              <a:buNone/>
            </a:pPr>
            <a:r>
              <a:rPr lang="en-US" sz="1600" dirty="0" smtClean="0">
                <a:latin typeface="Courier New" pitchFamily="49" charset="0"/>
                <a:cs typeface="Courier New" pitchFamily="49" charset="0"/>
              </a:rPr>
              <a:t>C   74.yy.xx.xx/26 is directly connected, GigabitEthernet2/47</a:t>
            </a:r>
          </a:p>
          <a:p>
            <a:pPr>
              <a:buFont typeface="Wingdings 2" pitchFamily="18" charset="2"/>
              <a:buNone/>
            </a:pPr>
            <a:endParaRPr lang="en-US" sz="1600" dirty="0" smtClean="0">
              <a:latin typeface="Courier New" pitchFamily="49" charset="0"/>
              <a:cs typeface="Courier New" pitchFamily="49" charset="0"/>
            </a:endParaRPr>
          </a:p>
          <a:p>
            <a:pPr>
              <a:buFont typeface="Wingdings 2" pitchFamily="18" charset="2"/>
              <a:buNone/>
            </a:pPr>
            <a:r>
              <a:rPr lang="en-US" sz="1600" dirty="0" smtClean="0">
                <a:latin typeface="Courier New" pitchFamily="49" charset="0"/>
                <a:cs typeface="Courier New" pitchFamily="49" charset="0"/>
              </a:rPr>
              <a:t>EMCS-3W-Uplink#sho </a:t>
            </a:r>
            <a:r>
              <a:rPr lang="en-US" sz="1600" dirty="0" err="1" smtClean="0">
                <a:latin typeface="Courier New" pitchFamily="49" charset="0"/>
                <a:cs typeface="Courier New" pitchFamily="49" charset="0"/>
              </a:rPr>
              <a:t>ip</a:t>
            </a:r>
            <a:r>
              <a:rPr lang="en-US" sz="1600" dirty="0" smtClean="0">
                <a:latin typeface="Courier New" pitchFamily="49" charset="0"/>
                <a:cs typeface="Courier New" pitchFamily="49" charset="0"/>
              </a:rPr>
              <a:t> route </a:t>
            </a:r>
            <a:r>
              <a:rPr lang="en-US" sz="2000" dirty="0" err="1" smtClean="0">
                <a:solidFill>
                  <a:srgbClr val="FF0000"/>
                </a:solidFill>
                <a:latin typeface="Courier New" pitchFamily="49" charset="0"/>
                <a:cs typeface="Courier New" pitchFamily="49" charset="0"/>
              </a:rPr>
              <a:t>vrf</a:t>
            </a:r>
            <a:r>
              <a:rPr lang="en-US" sz="2000" dirty="0" smtClean="0">
                <a:solidFill>
                  <a:srgbClr val="FF0000"/>
                </a:solidFill>
                <a:latin typeface="Courier New" pitchFamily="49" charset="0"/>
                <a:cs typeface="Courier New" pitchFamily="49" charset="0"/>
              </a:rPr>
              <a:t> </a:t>
            </a:r>
            <a:r>
              <a:rPr lang="en-US" sz="2000" dirty="0" err="1" smtClean="0">
                <a:solidFill>
                  <a:srgbClr val="FF0000"/>
                </a:solidFill>
                <a:latin typeface="Courier New" pitchFamily="49" charset="0"/>
                <a:cs typeface="Courier New" pitchFamily="49" charset="0"/>
              </a:rPr>
              <a:t>emcs</a:t>
            </a:r>
            <a:r>
              <a:rPr lang="en-US" sz="2000" dirty="0" smtClean="0">
                <a:solidFill>
                  <a:srgbClr val="FF0000"/>
                </a:solidFill>
                <a:latin typeface="Courier New" pitchFamily="49" charset="0"/>
                <a:cs typeface="Courier New" pitchFamily="49" charset="0"/>
              </a:rPr>
              <a:t>-lab </a:t>
            </a:r>
            <a:r>
              <a:rPr lang="en-US" sz="1600" dirty="0" smtClean="0">
                <a:latin typeface="Courier New" pitchFamily="49" charset="0"/>
                <a:cs typeface="Courier New" pitchFamily="49" charset="0"/>
              </a:rPr>
              <a:t>0.0.0.0  </a:t>
            </a:r>
          </a:p>
          <a:p>
            <a:pPr>
              <a:buFont typeface="Wingdings 2" pitchFamily="18" charset="2"/>
              <a:buNone/>
            </a:pPr>
            <a:r>
              <a:rPr lang="en-US" sz="1600" dirty="0" smtClean="0">
                <a:latin typeface="Courier New" pitchFamily="49" charset="0"/>
                <a:cs typeface="Courier New" pitchFamily="49" charset="0"/>
              </a:rPr>
              <a:t>Routing entry for 0.0.0.0/0, </a:t>
            </a:r>
            <a:r>
              <a:rPr lang="en-US" sz="1600" dirty="0" err="1" smtClean="0">
                <a:latin typeface="Courier New" pitchFamily="49" charset="0"/>
                <a:cs typeface="Courier New" pitchFamily="49" charset="0"/>
              </a:rPr>
              <a:t>supernet</a:t>
            </a:r>
            <a:endParaRPr lang="en-US" sz="1600" dirty="0" smtClean="0">
              <a:latin typeface="Courier New" pitchFamily="49" charset="0"/>
              <a:cs typeface="Courier New" pitchFamily="49" charset="0"/>
            </a:endParaRPr>
          </a:p>
          <a:p>
            <a:pPr>
              <a:buFont typeface="Wingdings 2" pitchFamily="18" charset="2"/>
              <a:buNone/>
            </a:pPr>
            <a:r>
              <a:rPr lang="en-US" sz="1600" dirty="0" smtClean="0">
                <a:latin typeface="Courier New" pitchFamily="49" charset="0"/>
                <a:cs typeface="Courier New" pitchFamily="49" charset="0"/>
              </a:rPr>
              <a:t>  Known via "static", distance 1, metric 0 (connected), candidate default path</a:t>
            </a:r>
          </a:p>
          <a:p>
            <a:pPr>
              <a:buFont typeface="Wingdings 2" pitchFamily="18" charset="2"/>
              <a:buNone/>
            </a:pPr>
            <a:r>
              <a:rPr lang="en-US" sz="1600" dirty="0" smtClean="0">
                <a:latin typeface="Courier New" pitchFamily="49" charset="0"/>
                <a:cs typeface="Courier New" pitchFamily="49" charset="0"/>
              </a:rPr>
              <a:t>  Routing Descriptor Blocks:</a:t>
            </a:r>
          </a:p>
          <a:p>
            <a:pPr>
              <a:buFont typeface="Wingdings 2" pitchFamily="18" charset="2"/>
              <a:buNone/>
            </a:pPr>
            <a:r>
              <a:rPr lang="en-US" sz="1600" dirty="0" smtClean="0">
                <a:latin typeface="Courier New" pitchFamily="49" charset="0"/>
                <a:cs typeface="Courier New" pitchFamily="49" charset="0"/>
              </a:rPr>
              <a:t>  * directly connected, via Tunnel0</a:t>
            </a:r>
          </a:p>
          <a:p>
            <a:pPr>
              <a:buFont typeface="Wingdings 2" pitchFamily="18" charset="2"/>
              <a:buNone/>
            </a:pPr>
            <a:r>
              <a:rPr lang="en-US" sz="1600" dirty="0" smtClean="0">
                <a:latin typeface="Courier New" pitchFamily="49" charset="0"/>
                <a:cs typeface="Courier New" pitchFamily="49" charset="0"/>
              </a:rPr>
              <a:t>      Route metric is 0, traffic share count is 1</a:t>
            </a:r>
          </a:p>
          <a:p>
            <a:pPr>
              <a:buFont typeface="Wingdings 2" pitchFamily="18" charset="2"/>
              <a:buNone/>
            </a:pPr>
            <a:r>
              <a:rPr lang="en-US" sz="1600" dirty="0" smtClean="0">
                <a:latin typeface="Courier New" pitchFamily="49" charset="0"/>
                <a:cs typeface="Courier New" pitchFamily="49" charset="0"/>
              </a:rPr>
              <a:t>EMCS-3W-Uplink#</a:t>
            </a:r>
            <a:endParaRPr lang="en-US" sz="2800" dirty="0" smtClean="0">
              <a:latin typeface="Courier New" pitchFamily="49" charset="0"/>
              <a:cs typeface="Courier New" pitchFamily="49" charset="0"/>
            </a:endParaRPr>
          </a:p>
          <a:p>
            <a:endParaRPr lang="en-US" dirty="0" smtClean="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evolution (quickly)</a:t>
            </a:r>
            <a:endParaRPr lang="en-US" dirty="0"/>
          </a:p>
        </p:txBody>
      </p:sp>
      <p:sp>
        <p:nvSpPr>
          <p:cNvPr id="7" name="Content Placeholder 6"/>
          <p:cNvSpPr>
            <a:spLocks noGrp="1"/>
          </p:cNvSpPr>
          <p:nvPr>
            <p:ph idx="1"/>
          </p:nvPr>
        </p:nvSpPr>
        <p:spPr/>
        <p:txBody>
          <a:bodyPr/>
          <a:lstStyle/>
          <a:p>
            <a:r>
              <a:rPr lang="en-US" dirty="0" smtClean="0"/>
              <a:t>Flat network origins (one router!)</a:t>
            </a:r>
          </a:p>
          <a:p>
            <a:pPr>
              <a:buNone/>
            </a:pPr>
            <a:endParaRPr lang="en-US" dirty="0"/>
          </a:p>
        </p:txBody>
      </p:sp>
      <p:pic>
        <p:nvPicPr>
          <p:cNvPr id="3" name="Picture 2"/>
          <p:cNvPicPr>
            <a:picLocks noChangeAspect="1" noChangeArrowheads="1"/>
          </p:cNvPicPr>
          <p:nvPr/>
        </p:nvPicPr>
        <p:blipFill>
          <a:blip r:embed="rId2" cstate="print"/>
          <a:srcRect/>
          <a:stretch>
            <a:fillRect/>
          </a:stretch>
        </p:blipFill>
        <p:spPr bwMode="auto">
          <a:xfrm>
            <a:off x="2057400" y="2743200"/>
            <a:ext cx="4719638" cy="350281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 with </a:t>
            </a:r>
            <a:r>
              <a:rPr lang="en-US" dirty="0" err="1" smtClean="0"/>
              <a:t>vlans</a:t>
            </a:r>
            <a:r>
              <a:rPr lang="en-US" dirty="0" smtClean="0"/>
              <a:t> + trunks</a:t>
            </a:r>
            <a:endParaRPr lang="en-US" dirty="0"/>
          </a:p>
        </p:txBody>
      </p:sp>
      <p:pic>
        <p:nvPicPr>
          <p:cNvPr id="39938" name="Picture 2"/>
          <p:cNvPicPr>
            <a:picLocks noGrp="1" noChangeAspect="1" noChangeArrowheads="1"/>
          </p:cNvPicPr>
          <p:nvPr>
            <p:ph idx="1"/>
          </p:nvPr>
        </p:nvPicPr>
        <p:blipFill>
          <a:blip r:embed="rId2" cstate="print"/>
          <a:srcRect/>
          <a:stretch>
            <a:fillRect/>
          </a:stretch>
        </p:blipFill>
        <p:spPr bwMode="auto">
          <a:xfrm>
            <a:off x="1799887" y="1981200"/>
            <a:ext cx="5544225" cy="4114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Routed and/or remote distribution</a:t>
            </a:r>
            <a:endParaRPr lang="en-US" sz="4000" dirty="0"/>
          </a:p>
        </p:txBody>
      </p:sp>
      <p:pic>
        <p:nvPicPr>
          <p:cNvPr id="40965" name="Picture 5"/>
          <p:cNvPicPr>
            <a:picLocks noGrp="1" noChangeAspect="1" noChangeArrowheads="1"/>
          </p:cNvPicPr>
          <p:nvPr>
            <p:ph idx="1"/>
          </p:nvPr>
        </p:nvPicPr>
        <p:blipFill>
          <a:blip r:embed="rId2" cstate="print"/>
          <a:srcRect/>
          <a:stretch>
            <a:fillRect/>
          </a:stretch>
        </p:blipFill>
        <p:spPr bwMode="auto">
          <a:xfrm>
            <a:off x="1799887" y="1981200"/>
            <a:ext cx="5544225" cy="4114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VRF (isolated Layer3)</a:t>
            </a:r>
            <a:endParaRPr lang="en-US" dirty="0"/>
          </a:p>
        </p:txBody>
      </p:sp>
      <p:pic>
        <p:nvPicPr>
          <p:cNvPr id="41986" name="Picture 2"/>
          <p:cNvPicPr>
            <a:picLocks noGrp="1" noChangeAspect="1" noChangeArrowheads="1"/>
          </p:cNvPicPr>
          <p:nvPr>
            <p:ph idx="1"/>
          </p:nvPr>
        </p:nvPicPr>
        <p:blipFill>
          <a:blip r:embed="rId2" cstate="print"/>
          <a:srcRect/>
          <a:stretch>
            <a:fillRect/>
          </a:stretch>
        </p:blipFill>
        <p:spPr bwMode="auto">
          <a:xfrm>
            <a:off x="1836787" y="1981200"/>
            <a:ext cx="5470425" cy="4114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914401"/>
            <a:ext cx="7772400" cy="762000"/>
          </a:xfrm>
        </p:spPr>
        <p:txBody>
          <a:bodyPr/>
          <a:lstStyle/>
          <a:p>
            <a:r>
              <a:rPr lang="en-US" dirty="0" smtClean="0"/>
              <a:t>VRF design “challenges”</a:t>
            </a:r>
            <a:endParaRPr lang="en-US" dirty="0"/>
          </a:p>
        </p:txBody>
      </p:sp>
      <p:sp>
        <p:nvSpPr>
          <p:cNvPr id="3" name="Text Placeholder 2"/>
          <p:cNvSpPr>
            <a:spLocks noGrp="1"/>
          </p:cNvSpPr>
          <p:nvPr>
            <p:ph type="body" idx="1"/>
          </p:nvPr>
        </p:nvSpPr>
        <p:spPr>
          <a:xfrm>
            <a:off x="722313" y="2906713"/>
            <a:ext cx="7772400" cy="2351087"/>
          </a:xfrm>
        </p:spPr>
        <p:txBody>
          <a:bodyPr/>
          <a:lstStyle/>
          <a:p>
            <a:pPr>
              <a:buFont typeface="Arial" pitchFamily="34" charset="0"/>
              <a:buChar char="•"/>
            </a:pPr>
            <a:r>
              <a:rPr lang="en-US" sz="3200" dirty="0" smtClean="0"/>
              <a:t>  General VRF template</a:t>
            </a:r>
          </a:p>
          <a:p>
            <a:pPr>
              <a:buFont typeface="Arial" pitchFamily="34" charset="0"/>
              <a:buChar char="•"/>
            </a:pPr>
            <a:r>
              <a:rPr lang="en-US" sz="3200" dirty="0" smtClean="0"/>
              <a:t>  How to start (from a traditional network)</a:t>
            </a:r>
          </a:p>
          <a:p>
            <a:pPr>
              <a:buFont typeface="Arial" pitchFamily="34" charset="0"/>
              <a:buChar char="•"/>
            </a:pPr>
            <a:r>
              <a:rPr lang="en-US" sz="3200" dirty="0" smtClean="0"/>
              <a:t>  External connectivity (without backhaul)</a:t>
            </a:r>
          </a:p>
          <a:p>
            <a:pPr>
              <a:buFont typeface="Arial" pitchFamily="34" charset="0"/>
              <a:buChar char="•"/>
            </a:pPr>
            <a:r>
              <a:rPr lang="en-US" sz="3200" dirty="0" smtClean="0"/>
              <a:t>  Internal connectivity to common services</a:t>
            </a:r>
          </a:p>
          <a:p>
            <a:pPr>
              <a:buFont typeface="Arial" pitchFamily="34" charset="0"/>
              <a:buChar char="•"/>
            </a:pPr>
            <a:r>
              <a:rPr lang="en-US" sz="3200" dirty="0" smtClean="0"/>
              <a:t>  Specific exceptions for inter-VRF access</a:t>
            </a:r>
          </a:p>
          <a:p>
            <a:endParaRPr lang="en-US" sz="3200"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Addressing conventions</a:t>
            </a:r>
            <a:endParaRPr lang="en-US" dirty="0"/>
          </a:p>
        </p:txBody>
      </p:sp>
      <p:sp>
        <p:nvSpPr>
          <p:cNvPr id="3" name="Content Placeholder 2"/>
          <p:cNvSpPr>
            <a:spLocks noGrp="1"/>
          </p:cNvSpPr>
          <p:nvPr>
            <p:ph idx="1"/>
          </p:nvPr>
        </p:nvSpPr>
        <p:spPr/>
        <p:txBody>
          <a:bodyPr/>
          <a:lstStyle/>
          <a:p>
            <a:r>
              <a:rPr lang="en-US" dirty="0" smtClean="0"/>
              <a:t>RFC 1918, non-overlapping</a:t>
            </a:r>
          </a:p>
          <a:p>
            <a:r>
              <a:rPr lang="en-US" dirty="0" smtClean="0"/>
              <a:t>Backbone </a:t>
            </a:r>
            <a:r>
              <a:rPr lang="en-US" dirty="0" err="1" smtClean="0"/>
              <a:t>vlans</a:t>
            </a:r>
            <a:r>
              <a:rPr lang="en-US" dirty="0" smtClean="0"/>
              <a:t> (one per VRF, per path)</a:t>
            </a:r>
          </a:p>
          <a:p>
            <a:r>
              <a:rPr lang="en-US" dirty="0" smtClean="0"/>
              <a:t>Per building or routed node</a:t>
            </a:r>
          </a:p>
          <a:p>
            <a:pPr marL="914400" lvl="1" indent="-514350"/>
            <a:r>
              <a:rPr lang="en-US" dirty="0" smtClean="0"/>
              <a:t>Service </a:t>
            </a:r>
            <a:r>
              <a:rPr lang="en-US" dirty="0" err="1" smtClean="0"/>
              <a:t>vlans</a:t>
            </a:r>
            <a:r>
              <a:rPr lang="en-US" dirty="0" smtClean="0"/>
              <a:t> (grouped per VRF)</a:t>
            </a:r>
          </a:p>
          <a:p>
            <a:pPr marL="914400" lvl="1" indent="-514350"/>
            <a:r>
              <a:rPr lang="en-US" dirty="0" smtClean="0"/>
              <a:t>End-user </a:t>
            </a:r>
            <a:r>
              <a:rPr lang="en-US" dirty="0" err="1" smtClean="0"/>
              <a:t>vlans</a:t>
            </a:r>
            <a:r>
              <a:rPr lang="en-US" dirty="0" smtClean="0"/>
              <a:t> (grouped per VRF)</a:t>
            </a:r>
          </a:p>
          <a:p>
            <a:pPr marL="914400" lvl="1" indent="-514350"/>
            <a:r>
              <a:rPr lang="en-US" dirty="0" smtClean="0"/>
              <a:t>Device </a:t>
            </a:r>
            <a:r>
              <a:rPr lang="en-US" dirty="0" err="1" smtClean="0"/>
              <a:t>vlans</a:t>
            </a:r>
            <a:r>
              <a:rPr lang="en-US" dirty="0" smtClean="0"/>
              <a:t> (grouped per VRF)</a:t>
            </a:r>
            <a:endParaRPr lang="en-US"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Backbone (P2P or ring?)</a:t>
            </a:r>
            <a:endParaRPr lang="en-US" dirty="0"/>
          </a:p>
        </p:txBody>
      </p:sp>
      <p:sp>
        <p:nvSpPr>
          <p:cNvPr id="3" name="Content Placeholder 2"/>
          <p:cNvSpPr>
            <a:spLocks noGrp="1"/>
          </p:cNvSpPr>
          <p:nvPr>
            <p:ph idx="1"/>
          </p:nvPr>
        </p:nvSpPr>
        <p:spPr>
          <a:xfrm>
            <a:off x="685800" y="1752600"/>
            <a:ext cx="7772400" cy="4343400"/>
          </a:xfrm>
        </p:spPr>
        <p:txBody>
          <a:bodyPr/>
          <a:lstStyle/>
          <a:p>
            <a:r>
              <a:rPr lang="en-US" dirty="0" smtClean="0"/>
              <a:t>Need MPLS or Trunk (MPLS = $$$$)</a:t>
            </a:r>
          </a:p>
          <a:p>
            <a:r>
              <a:rPr lang="en-US" dirty="0" smtClean="0"/>
              <a:t>Routed physical interface only does one VRF/net, routers can do sub-interfaces</a:t>
            </a:r>
          </a:p>
          <a:p>
            <a:r>
              <a:rPr lang="en-US" dirty="0" smtClean="0"/>
              <a:t>Catalyst limitations on sub-interfaces rules out routed physical interfaces</a:t>
            </a:r>
          </a:p>
          <a:p>
            <a:r>
              <a:rPr lang="en-US" dirty="0" smtClean="0"/>
              <a:t>We chose SVIs and 802.1Q trunks</a:t>
            </a:r>
          </a:p>
          <a:p>
            <a:r>
              <a:rPr lang="en-US" dirty="0" smtClean="0"/>
              <a:t>P2P requires one SVI/</a:t>
            </a:r>
            <a:r>
              <a:rPr lang="en-US" dirty="0" err="1" smtClean="0"/>
              <a:t>vlan</a:t>
            </a:r>
            <a:r>
              <a:rPr lang="en-US" dirty="0" smtClean="0"/>
              <a:t> per remote node and gets very complicated very quickly</a:t>
            </a:r>
            <a:endParaRPr lang="en-US"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Why </a:t>
            </a:r>
            <a:r>
              <a:rPr lang="en-US" dirty="0" err="1" smtClean="0"/>
              <a:t>virtualize</a:t>
            </a:r>
            <a:r>
              <a:rPr lang="en-US" dirty="0" smtClean="0"/>
              <a:t>?  (What, Me Worry?)</a:t>
            </a:r>
          </a:p>
          <a:p>
            <a:r>
              <a:rPr lang="en-US" dirty="0" smtClean="0"/>
              <a:t>Classic segmentation</a:t>
            </a:r>
          </a:p>
          <a:p>
            <a:r>
              <a:rPr lang="en-US" dirty="0" smtClean="0"/>
              <a:t>VRF Overview</a:t>
            </a:r>
          </a:p>
          <a:p>
            <a:r>
              <a:rPr lang="en-US" dirty="0" smtClean="0"/>
              <a:t>VRF Proof-of-Concept Case Example</a:t>
            </a:r>
          </a:p>
          <a:p>
            <a:r>
              <a:rPr lang="en-US" dirty="0" smtClean="0"/>
              <a:t>Design challenges</a:t>
            </a:r>
          </a:p>
          <a:p>
            <a:r>
              <a:rPr lang="en-US" dirty="0" smtClean="0"/>
              <a:t>Network evolution</a:t>
            </a:r>
          </a:p>
          <a:p>
            <a:r>
              <a:rPr lang="en-US" dirty="0" smtClean="0"/>
              <a:t>Implementation methodology</a:t>
            </a:r>
          </a:p>
          <a:p>
            <a:endParaRPr lang="en-US"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Hub/spoke SVI “ring”</a:t>
            </a:r>
            <a:endParaRPr lang="en-US" dirty="0"/>
          </a:p>
        </p:txBody>
      </p:sp>
      <p:pic>
        <p:nvPicPr>
          <p:cNvPr id="43010" name="Picture 2"/>
          <p:cNvPicPr>
            <a:picLocks noGrp="1" noChangeAspect="1" noChangeArrowheads="1"/>
          </p:cNvPicPr>
          <p:nvPr>
            <p:ph idx="1"/>
          </p:nvPr>
        </p:nvPicPr>
        <p:blipFill>
          <a:blip r:embed="rId2" cstate="print"/>
          <a:srcRect/>
          <a:stretch>
            <a:fillRect/>
          </a:stretch>
        </p:blipFill>
        <p:spPr bwMode="auto">
          <a:xfrm>
            <a:off x="2036618" y="1981200"/>
            <a:ext cx="5070764" cy="4114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nodes / Multiple rings</a:t>
            </a:r>
            <a:endParaRPr lang="en-US" dirty="0"/>
          </a:p>
        </p:txBody>
      </p:sp>
      <p:pic>
        <p:nvPicPr>
          <p:cNvPr id="44034" name="Picture 2"/>
          <p:cNvPicPr>
            <a:picLocks noGrp="1" noChangeAspect="1" noChangeArrowheads="1"/>
          </p:cNvPicPr>
          <p:nvPr>
            <p:ph idx="1"/>
          </p:nvPr>
        </p:nvPicPr>
        <p:blipFill>
          <a:blip r:embed="rId2" cstate="print"/>
          <a:srcRect/>
          <a:stretch>
            <a:fillRect/>
          </a:stretch>
        </p:blipFill>
        <p:spPr bwMode="auto">
          <a:xfrm>
            <a:off x="685800" y="2520813"/>
            <a:ext cx="7772400" cy="3035573"/>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  Import legacy as VRF!</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5486400" y="2209800"/>
            <a:ext cx="3144982" cy="255207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990600" y="2209800"/>
            <a:ext cx="3696150" cy="274320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7" name="Straight Connector 6"/>
          <p:cNvCxnSpPr/>
          <p:nvPr/>
        </p:nvCxnSpPr>
        <p:spPr bwMode="auto">
          <a:xfrm>
            <a:off x="3124200" y="3505200"/>
            <a:ext cx="36576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6" name="Footer Placeholder 5"/>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VRF “Template”</a:t>
            </a:r>
            <a:endParaRPr lang="en-US" dirty="0"/>
          </a:p>
        </p:txBody>
      </p:sp>
      <p:sp>
        <p:nvSpPr>
          <p:cNvPr id="3" name="Content Placeholder 2"/>
          <p:cNvSpPr>
            <a:spLocks noGrp="1"/>
          </p:cNvSpPr>
          <p:nvPr>
            <p:ph idx="1"/>
          </p:nvPr>
        </p:nvSpPr>
        <p:spPr/>
        <p:txBody>
          <a:bodyPr/>
          <a:lstStyle/>
          <a:p>
            <a:r>
              <a:rPr lang="en-US" dirty="0" smtClean="0"/>
              <a:t>VRF name and routing identifier (route distinguisher)</a:t>
            </a:r>
          </a:p>
          <a:p>
            <a:pPr lvl="1"/>
            <a:r>
              <a:rPr lang="en-US" dirty="0" smtClean="0"/>
              <a:t>16-bit ASN : 16-bit identifier</a:t>
            </a:r>
          </a:p>
          <a:p>
            <a:pPr lvl="1"/>
            <a:r>
              <a:rPr lang="en-US" dirty="0" smtClean="0"/>
              <a:t>32-bit IPv4 router IP : 16-bit identifier</a:t>
            </a:r>
          </a:p>
          <a:p>
            <a:r>
              <a:rPr lang="en-US" dirty="0" smtClean="0"/>
              <a:t>UTC uses ASN : </a:t>
            </a:r>
            <a:r>
              <a:rPr lang="en-US" dirty="0" smtClean="0">
                <a:solidFill>
                  <a:srgbClr val="FF0000"/>
                </a:solidFill>
              </a:rPr>
              <a:t>VRF-identifier</a:t>
            </a:r>
          </a:p>
          <a:p>
            <a:pPr lvl="1"/>
            <a:r>
              <a:rPr lang="en-US" dirty="0" err="1" smtClean="0"/>
              <a:t>Vlan</a:t>
            </a:r>
            <a:r>
              <a:rPr lang="en-US" dirty="0" smtClean="0"/>
              <a:t> number used for the backbone</a:t>
            </a:r>
          </a:p>
          <a:p>
            <a:pPr lvl="1"/>
            <a:r>
              <a:rPr lang="en-US" dirty="0" smtClean="0"/>
              <a:t>Used as ASN for internal routing protocol</a:t>
            </a:r>
            <a:endParaRPr lang="en-US"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a:t>
            </a:r>
            <a:r>
              <a:rPr lang="en-US" smtClean="0"/>
              <a:t>a trunk </a:t>
            </a:r>
            <a:r>
              <a:rPr lang="en-US" dirty="0" smtClean="0"/>
              <a:t>over from legacy</a:t>
            </a:r>
            <a:endParaRPr lang="en-US" dirty="0"/>
          </a:p>
        </p:txBody>
      </p:sp>
      <p:sp>
        <p:nvSpPr>
          <p:cNvPr id="3" name="Content Placeholder 2"/>
          <p:cNvSpPr>
            <a:spLocks noGrp="1"/>
          </p:cNvSpPr>
          <p:nvPr>
            <p:ph idx="1"/>
          </p:nvPr>
        </p:nvSpPr>
        <p:spPr/>
        <p:txBody>
          <a:bodyPr/>
          <a:lstStyle/>
          <a:p>
            <a:pPr>
              <a:buNone/>
            </a:pPr>
            <a:r>
              <a:rPr lang="en-US" sz="2000" dirty="0" err="1" smtClean="0">
                <a:latin typeface="Courier" pitchFamily="49" charset="0"/>
              </a:rPr>
              <a:t>ip</a:t>
            </a:r>
            <a:r>
              <a:rPr lang="en-US" sz="2000" dirty="0" smtClean="0">
                <a:latin typeface="Courier" pitchFamily="49" charset="0"/>
              </a:rPr>
              <a:t> </a:t>
            </a:r>
            <a:r>
              <a:rPr lang="en-US" sz="2000" dirty="0" err="1" smtClean="0">
                <a:latin typeface="Courier" pitchFamily="49" charset="0"/>
              </a:rPr>
              <a:t>vrf</a:t>
            </a:r>
            <a:r>
              <a:rPr lang="en-US" sz="2000" dirty="0" smtClean="0">
                <a:latin typeface="Courier" pitchFamily="49" charset="0"/>
              </a:rPr>
              <a:t> legacy</a:t>
            </a:r>
          </a:p>
          <a:p>
            <a:pPr>
              <a:buNone/>
            </a:pPr>
            <a:r>
              <a:rPr lang="en-US" sz="2000" dirty="0" smtClean="0">
                <a:latin typeface="Courier" pitchFamily="49" charset="0"/>
              </a:rPr>
              <a:t> rd 14209:810</a:t>
            </a:r>
            <a:endParaRPr lang="fr-FR" sz="2000" dirty="0" smtClean="0">
              <a:latin typeface="Courier" pitchFamily="49" charset="0"/>
            </a:endParaRPr>
          </a:p>
          <a:p>
            <a:pPr>
              <a:buNone/>
            </a:pPr>
            <a:endParaRPr lang="fr-FR" sz="2000" dirty="0" smtClean="0">
              <a:latin typeface="Courier" pitchFamily="49" charset="0"/>
            </a:endParaRPr>
          </a:p>
          <a:p>
            <a:pPr>
              <a:buNone/>
            </a:pPr>
            <a:r>
              <a:rPr lang="fr-FR" sz="2000" dirty="0" smtClean="0">
                <a:latin typeface="Courier" pitchFamily="49" charset="0"/>
              </a:rPr>
              <a:t>interface Vlan810</a:t>
            </a:r>
          </a:p>
          <a:p>
            <a:pPr>
              <a:buNone/>
            </a:pPr>
            <a:r>
              <a:rPr lang="fr-FR" sz="2000" dirty="0" smtClean="0">
                <a:latin typeface="Courier" pitchFamily="49" charset="0"/>
              </a:rPr>
              <a:t> description </a:t>
            </a:r>
            <a:r>
              <a:rPr lang="fr-FR" sz="2000" dirty="0" err="1" smtClean="0">
                <a:latin typeface="Courier" pitchFamily="49" charset="0"/>
              </a:rPr>
              <a:t>Legacy</a:t>
            </a:r>
            <a:r>
              <a:rPr lang="fr-FR" sz="2000" dirty="0" smtClean="0">
                <a:latin typeface="Courier" pitchFamily="49" charset="0"/>
              </a:rPr>
              <a:t> network ring 1</a:t>
            </a:r>
          </a:p>
          <a:p>
            <a:pPr>
              <a:buNone/>
            </a:pPr>
            <a:r>
              <a:rPr lang="fr-FR" sz="2000" dirty="0" smtClean="0">
                <a:latin typeface="Courier" pitchFamily="49" charset="0"/>
              </a:rPr>
              <a:t> </a:t>
            </a:r>
            <a:r>
              <a:rPr lang="fr-FR" sz="2000" dirty="0" err="1" smtClean="0">
                <a:latin typeface="Courier" pitchFamily="49" charset="0"/>
              </a:rPr>
              <a:t>ip</a:t>
            </a:r>
            <a:r>
              <a:rPr lang="fr-FR" sz="2000" dirty="0" smtClean="0">
                <a:latin typeface="Courier" pitchFamily="49" charset="0"/>
              </a:rPr>
              <a:t> </a:t>
            </a:r>
            <a:r>
              <a:rPr lang="fr-FR" sz="2000" dirty="0" err="1" smtClean="0">
                <a:latin typeface="Courier" pitchFamily="49" charset="0"/>
              </a:rPr>
              <a:t>vrf</a:t>
            </a:r>
            <a:r>
              <a:rPr lang="fr-FR" sz="2000" dirty="0" smtClean="0">
                <a:latin typeface="Courier" pitchFamily="49" charset="0"/>
              </a:rPr>
              <a:t> </a:t>
            </a:r>
            <a:r>
              <a:rPr lang="fr-FR" sz="2000" dirty="0" err="1" smtClean="0">
                <a:latin typeface="Courier" pitchFamily="49" charset="0"/>
              </a:rPr>
              <a:t>forwarding</a:t>
            </a:r>
            <a:r>
              <a:rPr lang="fr-FR" sz="2000" dirty="0" smtClean="0">
                <a:latin typeface="Courier" pitchFamily="49" charset="0"/>
              </a:rPr>
              <a:t> </a:t>
            </a:r>
            <a:r>
              <a:rPr lang="fr-FR" sz="2000" dirty="0" err="1" smtClean="0">
                <a:latin typeface="Courier" pitchFamily="49" charset="0"/>
              </a:rPr>
              <a:t>legacy</a:t>
            </a:r>
            <a:endParaRPr lang="fr-FR" sz="2000" dirty="0" smtClean="0">
              <a:latin typeface="Courier" pitchFamily="49" charset="0"/>
            </a:endParaRPr>
          </a:p>
          <a:p>
            <a:pPr>
              <a:buNone/>
            </a:pPr>
            <a:r>
              <a:rPr lang="fr-FR" sz="2000" dirty="0" smtClean="0">
                <a:latin typeface="Courier" pitchFamily="49" charset="0"/>
              </a:rPr>
              <a:t> </a:t>
            </a:r>
            <a:r>
              <a:rPr lang="fr-FR" sz="2000" dirty="0" err="1" smtClean="0">
                <a:latin typeface="Courier" pitchFamily="49" charset="0"/>
              </a:rPr>
              <a:t>ip</a:t>
            </a:r>
            <a:r>
              <a:rPr lang="fr-FR" sz="2000" dirty="0" smtClean="0">
                <a:latin typeface="Courier" pitchFamily="49" charset="0"/>
              </a:rPr>
              <a:t> </a:t>
            </a:r>
            <a:r>
              <a:rPr lang="fr-FR" sz="2000" dirty="0" err="1" smtClean="0">
                <a:latin typeface="Courier" pitchFamily="49" charset="0"/>
              </a:rPr>
              <a:t>address</a:t>
            </a:r>
            <a:r>
              <a:rPr lang="fr-FR" sz="2000" dirty="0" smtClean="0">
                <a:latin typeface="Courier" pitchFamily="49" charset="0"/>
              </a:rPr>
              <a:t> 10.225.1.1 255.255.255.0</a:t>
            </a:r>
          </a:p>
          <a:p>
            <a:pPr>
              <a:buNone/>
            </a:pPr>
            <a:endParaRPr lang="en-US" sz="2000" dirty="0" smtClean="0">
              <a:latin typeface="Courier" pitchFamily="49" charset="0"/>
            </a:endParaRPr>
          </a:p>
          <a:p>
            <a:pPr>
              <a:buNone/>
            </a:pPr>
            <a:endParaRPr lang="fr-FR" dirty="0" smtClean="0">
              <a:latin typeface="Courier" pitchFamily="49" charset="0"/>
            </a:endParaRPr>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Bring IGP routes from legacy</a:t>
            </a:r>
            <a:endParaRPr lang="en-US" dirty="0"/>
          </a:p>
        </p:txBody>
      </p:sp>
      <p:sp>
        <p:nvSpPr>
          <p:cNvPr id="3" name="Content Placeholder 2"/>
          <p:cNvSpPr>
            <a:spLocks noGrp="1"/>
          </p:cNvSpPr>
          <p:nvPr>
            <p:ph idx="1"/>
          </p:nvPr>
        </p:nvSpPr>
        <p:spPr/>
        <p:txBody>
          <a:bodyPr/>
          <a:lstStyle/>
          <a:p>
            <a:pPr>
              <a:buNone/>
            </a:pPr>
            <a:r>
              <a:rPr lang="en-US" sz="2400" dirty="0" smtClean="0">
                <a:latin typeface="Courier" pitchFamily="49" charset="0"/>
              </a:rPr>
              <a:t>router </a:t>
            </a:r>
            <a:r>
              <a:rPr lang="en-US" sz="2400" dirty="0" err="1" smtClean="0">
                <a:latin typeface="Courier" pitchFamily="49" charset="0"/>
              </a:rPr>
              <a:t>eigrp</a:t>
            </a:r>
            <a:r>
              <a:rPr lang="en-US" sz="2400" dirty="0" smtClean="0">
                <a:latin typeface="Courier" pitchFamily="49" charset="0"/>
              </a:rPr>
              <a:t> [PE-base router ID]</a:t>
            </a:r>
          </a:p>
          <a:p>
            <a:pPr>
              <a:buNone/>
            </a:pPr>
            <a:r>
              <a:rPr lang="en-US" sz="2400" dirty="0" smtClean="0">
                <a:latin typeface="Courier" pitchFamily="49" charset="0"/>
              </a:rPr>
              <a:t>!</a:t>
            </a:r>
          </a:p>
          <a:p>
            <a:pPr>
              <a:buNone/>
            </a:pPr>
            <a:r>
              <a:rPr lang="en-US" sz="2400" dirty="0" smtClean="0">
                <a:latin typeface="Courier" pitchFamily="49" charset="0"/>
              </a:rPr>
              <a:t>address-family ipv4 </a:t>
            </a:r>
            <a:r>
              <a:rPr lang="en-US" sz="2400" dirty="0" err="1" smtClean="0">
                <a:latin typeface="Courier" pitchFamily="49" charset="0"/>
              </a:rPr>
              <a:t>vrf</a:t>
            </a:r>
            <a:r>
              <a:rPr lang="en-US" sz="2400" dirty="0" smtClean="0">
                <a:latin typeface="Courier" pitchFamily="49" charset="0"/>
              </a:rPr>
              <a:t> legacy</a:t>
            </a:r>
          </a:p>
          <a:p>
            <a:pPr>
              <a:buNone/>
            </a:pPr>
            <a:r>
              <a:rPr lang="en-US" sz="2400" dirty="0" smtClean="0">
                <a:latin typeface="Courier" pitchFamily="49" charset="0"/>
              </a:rPr>
              <a:t>  autonomous-system 1</a:t>
            </a:r>
          </a:p>
          <a:p>
            <a:pPr>
              <a:buNone/>
            </a:pPr>
            <a:r>
              <a:rPr lang="en-US" sz="2400" dirty="0" smtClean="0">
                <a:latin typeface="Courier" pitchFamily="49" charset="0"/>
              </a:rPr>
              <a:t>  network 10.225.0.0 0.0.0.255</a:t>
            </a:r>
          </a:p>
          <a:p>
            <a:pPr>
              <a:buNone/>
            </a:pPr>
            <a:r>
              <a:rPr lang="en-US" sz="2400" dirty="0" smtClean="0">
                <a:latin typeface="Courier" pitchFamily="49" charset="0"/>
              </a:rPr>
              <a:t>  no auto-summary</a:t>
            </a:r>
          </a:p>
          <a:p>
            <a:pPr>
              <a:buNone/>
            </a:pPr>
            <a:r>
              <a:rPr lang="en-US" sz="2400" dirty="0" smtClean="0">
                <a:latin typeface="Courier" pitchFamily="49" charset="0"/>
              </a:rPr>
              <a:t>  exit-address-family</a:t>
            </a:r>
          </a:p>
          <a:p>
            <a:pPr>
              <a:buNone/>
            </a:pPr>
            <a:endParaRPr lang="en-US" sz="2400" dirty="0">
              <a:latin typeface="Courier" pitchFamily="49" charset="0"/>
            </a:endParaRPr>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strategy</a:t>
            </a:r>
            <a:endParaRPr lang="en-US" dirty="0"/>
          </a:p>
        </p:txBody>
      </p:sp>
      <p:sp>
        <p:nvSpPr>
          <p:cNvPr id="3" name="Content Placeholder 2"/>
          <p:cNvSpPr>
            <a:spLocks noGrp="1"/>
          </p:cNvSpPr>
          <p:nvPr>
            <p:ph idx="1"/>
          </p:nvPr>
        </p:nvSpPr>
        <p:spPr/>
        <p:txBody>
          <a:bodyPr/>
          <a:lstStyle/>
          <a:p>
            <a:r>
              <a:rPr lang="en-US" dirty="0" smtClean="0"/>
              <a:t>All routed P2P nodes converted to trunks</a:t>
            </a:r>
          </a:p>
          <a:p>
            <a:r>
              <a:rPr lang="en-US" dirty="0" smtClean="0"/>
              <a:t>Introduce VRFs into the routed nodes</a:t>
            </a:r>
          </a:p>
          <a:p>
            <a:pPr lvl="1"/>
            <a:r>
              <a:rPr lang="en-US" dirty="0" smtClean="0"/>
              <a:t>Trunk VRF backbone </a:t>
            </a:r>
            <a:r>
              <a:rPr lang="en-US" dirty="0" err="1" smtClean="0"/>
              <a:t>vlans</a:t>
            </a:r>
            <a:r>
              <a:rPr lang="en-US" dirty="0" smtClean="0"/>
              <a:t> over to legacy, or</a:t>
            </a:r>
          </a:p>
          <a:p>
            <a:pPr lvl="1"/>
            <a:r>
              <a:rPr lang="en-US" dirty="0" smtClean="0"/>
              <a:t>Introduce new CE into the routed node</a:t>
            </a:r>
          </a:p>
          <a:p>
            <a:pPr lvl="1"/>
            <a:r>
              <a:rPr lang="en-US" dirty="0" smtClean="0"/>
              <a:t>Legacy </a:t>
            </a:r>
            <a:r>
              <a:rPr lang="en-US" dirty="0" err="1" smtClean="0"/>
              <a:t>vlans</a:t>
            </a:r>
            <a:r>
              <a:rPr lang="en-US" dirty="0" smtClean="0"/>
              <a:t> stay routed on the legacy core</a:t>
            </a:r>
          </a:p>
          <a:p>
            <a:pPr lvl="1"/>
            <a:r>
              <a:rPr lang="en-US" dirty="0" smtClean="0"/>
              <a:t>New VRF </a:t>
            </a:r>
            <a:r>
              <a:rPr lang="en-US" dirty="0" err="1" smtClean="0"/>
              <a:t>vlans</a:t>
            </a:r>
            <a:r>
              <a:rPr lang="en-US" dirty="0" smtClean="0"/>
              <a:t> are routed at the uplink/CE</a:t>
            </a:r>
            <a:endParaRPr lang="en-US"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Inter-VRF routing at the PE</a:t>
            </a:r>
            <a:endParaRPr lang="en-US" dirty="0"/>
          </a:p>
        </p:txBody>
      </p:sp>
      <p:pic>
        <p:nvPicPr>
          <p:cNvPr id="45058" name="Picture 2"/>
          <p:cNvPicPr>
            <a:picLocks noGrp="1" noChangeAspect="1" noChangeArrowheads="1"/>
          </p:cNvPicPr>
          <p:nvPr>
            <p:ph idx="1"/>
          </p:nvPr>
        </p:nvPicPr>
        <p:blipFill>
          <a:blip r:embed="rId2" cstate="print"/>
          <a:srcRect/>
          <a:stretch>
            <a:fillRect/>
          </a:stretch>
        </p:blipFill>
        <p:spPr bwMode="auto">
          <a:xfrm>
            <a:off x="1816608" y="1981200"/>
            <a:ext cx="5510784" cy="41148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Import/Export (BGP implied)</a:t>
            </a:r>
            <a:endParaRPr lang="en-US" dirty="0"/>
          </a:p>
        </p:txBody>
      </p:sp>
      <p:sp>
        <p:nvSpPr>
          <p:cNvPr id="3" name="Content Placeholder 2"/>
          <p:cNvSpPr>
            <a:spLocks noGrp="1"/>
          </p:cNvSpPr>
          <p:nvPr>
            <p:ph idx="1"/>
          </p:nvPr>
        </p:nvSpPr>
        <p:spPr>
          <a:xfrm>
            <a:off x="685800" y="2057400"/>
            <a:ext cx="7772400" cy="4038600"/>
          </a:xfrm>
        </p:spPr>
        <p:txBody>
          <a:bodyPr/>
          <a:lstStyle/>
          <a:p>
            <a:pPr>
              <a:buNone/>
            </a:pPr>
            <a:r>
              <a:rPr lang="fr-FR" sz="2800" dirty="0" err="1" smtClean="0">
                <a:latin typeface="Courier" pitchFamily="49" charset="0"/>
              </a:rPr>
              <a:t>ip</a:t>
            </a:r>
            <a:r>
              <a:rPr lang="fr-FR" sz="2800" dirty="0" smtClean="0">
                <a:latin typeface="Courier" pitchFamily="49" charset="0"/>
              </a:rPr>
              <a:t> </a:t>
            </a:r>
            <a:r>
              <a:rPr lang="fr-FR" sz="2800" dirty="0" err="1" smtClean="0">
                <a:latin typeface="Courier" pitchFamily="49" charset="0"/>
              </a:rPr>
              <a:t>vrf</a:t>
            </a:r>
            <a:r>
              <a:rPr lang="fr-FR" sz="2800" dirty="0" smtClean="0">
                <a:latin typeface="Courier" pitchFamily="49" charset="0"/>
              </a:rPr>
              <a:t> </a:t>
            </a:r>
            <a:r>
              <a:rPr lang="fr-FR" sz="2800" dirty="0" err="1" smtClean="0">
                <a:latin typeface="Courier" pitchFamily="49" charset="0"/>
              </a:rPr>
              <a:t>utc</a:t>
            </a:r>
            <a:r>
              <a:rPr lang="fr-FR" sz="2800" dirty="0" smtClean="0">
                <a:latin typeface="Courier" pitchFamily="49" charset="0"/>
              </a:rPr>
              <a:t>-services</a:t>
            </a:r>
          </a:p>
          <a:p>
            <a:pPr>
              <a:buNone/>
            </a:pPr>
            <a:r>
              <a:rPr lang="fr-FR" sz="2800" dirty="0" smtClean="0">
                <a:latin typeface="Courier" pitchFamily="49" charset="0"/>
              </a:rPr>
              <a:t> rd 14209:910</a:t>
            </a:r>
          </a:p>
          <a:p>
            <a:pPr>
              <a:buNone/>
            </a:pPr>
            <a:r>
              <a:rPr lang="fr-FR" sz="2800" dirty="0" smtClean="0">
                <a:latin typeface="Courier" pitchFamily="49" charset="0"/>
              </a:rPr>
              <a:t> route-</a:t>
            </a:r>
            <a:r>
              <a:rPr lang="fr-FR" sz="2800" dirty="0" err="1" smtClean="0">
                <a:latin typeface="Courier" pitchFamily="49" charset="0"/>
              </a:rPr>
              <a:t>target</a:t>
            </a:r>
            <a:r>
              <a:rPr lang="fr-FR" sz="2800" dirty="0" smtClean="0">
                <a:latin typeface="Courier" pitchFamily="49" charset="0"/>
              </a:rPr>
              <a:t> </a:t>
            </a:r>
            <a:r>
              <a:rPr lang="fr-FR" sz="2800" dirty="0" err="1" smtClean="0">
                <a:latin typeface="Courier" pitchFamily="49" charset="0"/>
              </a:rPr>
              <a:t>both</a:t>
            </a:r>
            <a:r>
              <a:rPr lang="fr-FR" sz="2800" dirty="0" smtClean="0">
                <a:latin typeface="Courier" pitchFamily="49" charset="0"/>
              </a:rPr>
              <a:t> 14209:910</a:t>
            </a:r>
          </a:p>
          <a:p>
            <a:pPr>
              <a:buNone/>
            </a:pPr>
            <a:r>
              <a:rPr lang="fr-FR" sz="2800" dirty="0" smtClean="0">
                <a:latin typeface="Courier" pitchFamily="49" charset="0"/>
              </a:rPr>
              <a:t> </a:t>
            </a:r>
            <a:r>
              <a:rPr lang="fr-FR" sz="2800" dirty="0" smtClean="0">
                <a:solidFill>
                  <a:srgbClr val="FF0000"/>
                </a:solidFill>
                <a:latin typeface="Courier" pitchFamily="49" charset="0"/>
              </a:rPr>
              <a:t>route-</a:t>
            </a:r>
            <a:r>
              <a:rPr lang="fr-FR" sz="2800" dirty="0" err="1" smtClean="0">
                <a:solidFill>
                  <a:srgbClr val="FF0000"/>
                </a:solidFill>
                <a:latin typeface="Courier" pitchFamily="49" charset="0"/>
              </a:rPr>
              <a:t>target</a:t>
            </a:r>
            <a:r>
              <a:rPr lang="fr-FR" sz="2800" dirty="0" smtClean="0">
                <a:solidFill>
                  <a:srgbClr val="FF0000"/>
                </a:solidFill>
                <a:latin typeface="Courier" pitchFamily="49" charset="0"/>
              </a:rPr>
              <a:t> import 14209:802</a:t>
            </a:r>
          </a:p>
          <a:p>
            <a:pPr>
              <a:buNone/>
            </a:pPr>
            <a:r>
              <a:rPr lang="fr-FR" sz="2800" dirty="0" err="1" smtClean="0">
                <a:latin typeface="Courier" pitchFamily="49" charset="0"/>
              </a:rPr>
              <a:t>ip</a:t>
            </a:r>
            <a:r>
              <a:rPr lang="fr-FR" sz="2800" dirty="0" smtClean="0">
                <a:latin typeface="Courier" pitchFamily="49" charset="0"/>
              </a:rPr>
              <a:t> </a:t>
            </a:r>
            <a:r>
              <a:rPr lang="fr-FR" sz="2800" dirty="0" err="1" smtClean="0">
                <a:latin typeface="Courier" pitchFamily="49" charset="0"/>
              </a:rPr>
              <a:t>vrf</a:t>
            </a:r>
            <a:r>
              <a:rPr lang="fr-FR" sz="2800" dirty="0" smtClean="0">
                <a:latin typeface="Courier" pitchFamily="49" charset="0"/>
              </a:rPr>
              <a:t> </a:t>
            </a:r>
            <a:r>
              <a:rPr lang="fr-FR" sz="2800" dirty="0" err="1" smtClean="0">
                <a:latin typeface="Courier" pitchFamily="49" charset="0"/>
              </a:rPr>
              <a:t>dorms</a:t>
            </a:r>
            <a:endParaRPr lang="fr-FR" sz="2800" dirty="0" smtClean="0">
              <a:latin typeface="Courier" pitchFamily="49" charset="0"/>
            </a:endParaRPr>
          </a:p>
          <a:p>
            <a:pPr>
              <a:buNone/>
            </a:pPr>
            <a:r>
              <a:rPr lang="fr-FR" sz="2800" dirty="0" smtClean="0">
                <a:latin typeface="Courier" pitchFamily="49" charset="0"/>
              </a:rPr>
              <a:t> rd 14209:802</a:t>
            </a:r>
          </a:p>
          <a:p>
            <a:pPr>
              <a:buNone/>
            </a:pPr>
            <a:r>
              <a:rPr lang="fr-FR" sz="2800" dirty="0" smtClean="0">
                <a:latin typeface="Courier" pitchFamily="49" charset="0"/>
              </a:rPr>
              <a:t> route-</a:t>
            </a:r>
            <a:r>
              <a:rPr lang="fr-FR" sz="2800" dirty="0" err="1" smtClean="0">
                <a:latin typeface="Courier" pitchFamily="49" charset="0"/>
              </a:rPr>
              <a:t>target</a:t>
            </a:r>
            <a:r>
              <a:rPr lang="fr-FR" sz="2800" dirty="0" smtClean="0">
                <a:latin typeface="Courier" pitchFamily="49" charset="0"/>
              </a:rPr>
              <a:t> </a:t>
            </a:r>
            <a:r>
              <a:rPr lang="fr-FR" sz="2800" dirty="0" err="1" smtClean="0">
                <a:latin typeface="Courier" pitchFamily="49" charset="0"/>
              </a:rPr>
              <a:t>both</a:t>
            </a:r>
            <a:r>
              <a:rPr lang="fr-FR" sz="2800" dirty="0" smtClean="0">
                <a:latin typeface="Courier" pitchFamily="49" charset="0"/>
              </a:rPr>
              <a:t> 14209:802</a:t>
            </a:r>
          </a:p>
          <a:p>
            <a:pPr>
              <a:buNone/>
            </a:pPr>
            <a:r>
              <a:rPr lang="fr-FR" sz="2800" dirty="0" smtClean="0">
                <a:latin typeface="Courier" pitchFamily="49" charset="0"/>
              </a:rPr>
              <a:t> </a:t>
            </a:r>
            <a:r>
              <a:rPr lang="fr-FR" sz="2800" dirty="0" smtClean="0">
                <a:solidFill>
                  <a:srgbClr val="FF0000"/>
                </a:solidFill>
                <a:latin typeface="Courier" pitchFamily="49" charset="0"/>
              </a:rPr>
              <a:t>route-</a:t>
            </a:r>
            <a:r>
              <a:rPr lang="fr-FR" sz="2800" dirty="0" err="1" smtClean="0">
                <a:solidFill>
                  <a:srgbClr val="FF0000"/>
                </a:solidFill>
                <a:latin typeface="Courier" pitchFamily="49" charset="0"/>
              </a:rPr>
              <a:t>target</a:t>
            </a:r>
            <a:r>
              <a:rPr lang="fr-FR" sz="2800" dirty="0" smtClean="0">
                <a:solidFill>
                  <a:srgbClr val="FF0000"/>
                </a:solidFill>
                <a:latin typeface="Courier" pitchFamily="49" charset="0"/>
              </a:rPr>
              <a:t> import 14209:910</a:t>
            </a:r>
          </a:p>
          <a:p>
            <a:pPr>
              <a:buNone/>
            </a:pPr>
            <a:endParaRPr lang="fr-FR" dirty="0" smtClean="0">
              <a:latin typeface="Courier" pitchFamily="49" charset="0"/>
            </a:endParaRPr>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914400"/>
            <a:ext cx="7772400" cy="228600"/>
          </a:xfrm>
        </p:spPr>
        <p:txBody>
          <a:bodyPr/>
          <a:lstStyle/>
          <a:p>
            <a:r>
              <a:rPr lang="en-US" dirty="0" smtClean="0"/>
              <a:t> </a:t>
            </a:r>
            <a:endParaRPr lang="en-US" dirty="0"/>
          </a:p>
        </p:txBody>
      </p:sp>
      <p:sp>
        <p:nvSpPr>
          <p:cNvPr id="5" name="Content Placeholder 4"/>
          <p:cNvSpPr>
            <a:spLocks noGrp="1"/>
          </p:cNvSpPr>
          <p:nvPr>
            <p:ph idx="1"/>
          </p:nvPr>
        </p:nvSpPr>
        <p:spPr>
          <a:xfrm>
            <a:off x="685800" y="914400"/>
            <a:ext cx="7772400" cy="5181600"/>
          </a:xfrm>
        </p:spPr>
        <p:txBody>
          <a:bodyPr/>
          <a:lstStyle/>
          <a:p>
            <a:pPr>
              <a:buNone/>
            </a:pPr>
            <a:r>
              <a:rPr lang="en-US" sz="2400" dirty="0" smtClean="0">
                <a:latin typeface="Courier" pitchFamily="49" charset="0"/>
              </a:rPr>
              <a:t>router </a:t>
            </a:r>
            <a:r>
              <a:rPr lang="en-US" sz="2400" dirty="0" err="1" smtClean="0">
                <a:latin typeface="Courier" pitchFamily="49" charset="0"/>
              </a:rPr>
              <a:t>bgp</a:t>
            </a:r>
            <a:r>
              <a:rPr lang="en-US" sz="2400" dirty="0" smtClean="0">
                <a:latin typeface="Courier" pitchFamily="49" charset="0"/>
              </a:rPr>
              <a:t> 14209</a:t>
            </a:r>
          </a:p>
          <a:p>
            <a:pPr>
              <a:buNone/>
            </a:pPr>
            <a:r>
              <a:rPr lang="en-US" sz="2400" dirty="0" smtClean="0">
                <a:latin typeface="Courier" pitchFamily="49" charset="0"/>
              </a:rPr>
              <a:t>address-family ipv4 </a:t>
            </a:r>
            <a:r>
              <a:rPr lang="en-US" sz="2400" dirty="0" err="1" smtClean="0">
                <a:latin typeface="Courier" pitchFamily="49" charset="0"/>
              </a:rPr>
              <a:t>vrf</a:t>
            </a:r>
            <a:r>
              <a:rPr lang="en-US" sz="2400" dirty="0" smtClean="0">
                <a:latin typeface="Courier" pitchFamily="49" charset="0"/>
              </a:rPr>
              <a:t> </a:t>
            </a:r>
            <a:r>
              <a:rPr lang="en-US" sz="2400" dirty="0" err="1" smtClean="0">
                <a:latin typeface="Courier" pitchFamily="49" charset="0"/>
              </a:rPr>
              <a:t>utc</a:t>
            </a:r>
            <a:r>
              <a:rPr lang="en-US" sz="2400" dirty="0" smtClean="0">
                <a:latin typeface="Courier" pitchFamily="49" charset="0"/>
              </a:rPr>
              <a:t>-services</a:t>
            </a:r>
          </a:p>
          <a:p>
            <a:pPr>
              <a:buNone/>
            </a:pPr>
            <a:r>
              <a:rPr lang="en-US" sz="2400" dirty="0" smtClean="0">
                <a:latin typeface="Courier" pitchFamily="49" charset="0"/>
              </a:rPr>
              <a:t>  redistribute connected</a:t>
            </a:r>
          </a:p>
          <a:p>
            <a:pPr>
              <a:buNone/>
            </a:pPr>
            <a:r>
              <a:rPr lang="en-US" sz="2400" dirty="0" smtClean="0">
                <a:latin typeface="Courier" pitchFamily="49" charset="0"/>
              </a:rPr>
              <a:t>  </a:t>
            </a:r>
            <a:r>
              <a:rPr lang="en-US" sz="2400" dirty="0" smtClean="0">
                <a:solidFill>
                  <a:srgbClr val="FF0000"/>
                </a:solidFill>
                <a:latin typeface="Courier" pitchFamily="49" charset="0"/>
              </a:rPr>
              <a:t>redistribute </a:t>
            </a:r>
            <a:r>
              <a:rPr lang="en-US" sz="2400" dirty="0" err="1" smtClean="0">
                <a:solidFill>
                  <a:srgbClr val="FF0000"/>
                </a:solidFill>
                <a:latin typeface="Courier" pitchFamily="49" charset="0"/>
              </a:rPr>
              <a:t>eigrp</a:t>
            </a:r>
            <a:r>
              <a:rPr lang="en-US" sz="2400" dirty="0" smtClean="0">
                <a:solidFill>
                  <a:srgbClr val="FF0000"/>
                </a:solidFill>
                <a:latin typeface="Courier" pitchFamily="49" charset="0"/>
              </a:rPr>
              <a:t> 910</a:t>
            </a:r>
          </a:p>
          <a:p>
            <a:pPr>
              <a:buNone/>
            </a:pPr>
            <a:r>
              <a:rPr lang="en-US" sz="2400" dirty="0" smtClean="0">
                <a:latin typeface="Courier" pitchFamily="49" charset="0"/>
              </a:rPr>
              <a:t>  no synchronization</a:t>
            </a:r>
          </a:p>
          <a:p>
            <a:pPr>
              <a:buNone/>
            </a:pPr>
            <a:r>
              <a:rPr lang="en-US" sz="2400" dirty="0" smtClean="0">
                <a:latin typeface="Courier" pitchFamily="49" charset="0"/>
              </a:rPr>
              <a:t> exit-address-family</a:t>
            </a:r>
          </a:p>
          <a:p>
            <a:pPr>
              <a:buNone/>
            </a:pPr>
            <a:r>
              <a:rPr lang="en-US" sz="2400" dirty="0" smtClean="0">
                <a:latin typeface="Courier" pitchFamily="49" charset="0"/>
              </a:rPr>
              <a:t>address-family ipv4 </a:t>
            </a:r>
            <a:r>
              <a:rPr lang="en-US" sz="2400" dirty="0" err="1" smtClean="0">
                <a:latin typeface="Courier" pitchFamily="49" charset="0"/>
              </a:rPr>
              <a:t>vrf</a:t>
            </a:r>
            <a:r>
              <a:rPr lang="en-US" sz="2400" dirty="0" smtClean="0">
                <a:latin typeface="Courier" pitchFamily="49" charset="0"/>
              </a:rPr>
              <a:t> dorms</a:t>
            </a:r>
          </a:p>
          <a:p>
            <a:pPr>
              <a:buNone/>
            </a:pPr>
            <a:r>
              <a:rPr lang="en-US" sz="2400" dirty="0" smtClean="0">
                <a:latin typeface="Courier" pitchFamily="49" charset="0"/>
              </a:rPr>
              <a:t>  redistribute connected</a:t>
            </a:r>
          </a:p>
          <a:p>
            <a:pPr>
              <a:buNone/>
            </a:pPr>
            <a:r>
              <a:rPr lang="en-US" sz="2400" dirty="0" smtClean="0">
                <a:latin typeface="Courier" pitchFamily="49" charset="0"/>
              </a:rPr>
              <a:t>  </a:t>
            </a:r>
            <a:r>
              <a:rPr lang="en-US" sz="2400" dirty="0" smtClean="0">
                <a:solidFill>
                  <a:srgbClr val="FF0000"/>
                </a:solidFill>
                <a:latin typeface="Courier" pitchFamily="49" charset="0"/>
              </a:rPr>
              <a:t>redistribute </a:t>
            </a:r>
            <a:r>
              <a:rPr lang="en-US" sz="2400" dirty="0" err="1" smtClean="0">
                <a:solidFill>
                  <a:srgbClr val="FF0000"/>
                </a:solidFill>
                <a:latin typeface="Courier" pitchFamily="49" charset="0"/>
              </a:rPr>
              <a:t>eigrp</a:t>
            </a:r>
            <a:r>
              <a:rPr lang="en-US" sz="2400" dirty="0" smtClean="0">
                <a:solidFill>
                  <a:srgbClr val="FF0000"/>
                </a:solidFill>
                <a:latin typeface="Courier" pitchFamily="49" charset="0"/>
              </a:rPr>
              <a:t> 802</a:t>
            </a:r>
          </a:p>
          <a:p>
            <a:pPr>
              <a:buNone/>
            </a:pPr>
            <a:r>
              <a:rPr lang="en-US" sz="2400" dirty="0" smtClean="0">
                <a:latin typeface="Courier" pitchFamily="49" charset="0"/>
              </a:rPr>
              <a:t>  no synchronization</a:t>
            </a:r>
          </a:p>
          <a:p>
            <a:pPr>
              <a:buNone/>
            </a:pPr>
            <a:r>
              <a:rPr lang="en-US" sz="2400" dirty="0" smtClean="0">
                <a:latin typeface="Courier" pitchFamily="49" charset="0"/>
              </a:rPr>
              <a:t> exit-address-family</a:t>
            </a:r>
          </a:p>
          <a:p>
            <a:pPr>
              <a:buNone/>
            </a:pPr>
            <a:endParaRPr lang="en-US" dirty="0"/>
          </a:p>
        </p:txBody>
      </p:sp>
      <p:sp>
        <p:nvSpPr>
          <p:cNvPr id="6" name="Footer Placeholder 5"/>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066801"/>
            <a:ext cx="7772400" cy="1295400"/>
          </a:xfrm>
        </p:spPr>
        <p:txBody>
          <a:bodyPr/>
          <a:lstStyle/>
          <a:p>
            <a:r>
              <a:rPr lang="en-US" dirty="0" smtClean="0"/>
              <a:t>Virtual Routing?  Really?</a:t>
            </a:r>
            <a:endParaRPr lang="en-US" dirty="0"/>
          </a:p>
        </p:txBody>
      </p:sp>
      <p:sp>
        <p:nvSpPr>
          <p:cNvPr id="3" name="Text Placeholder 2"/>
          <p:cNvSpPr>
            <a:spLocks noGrp="1"/>
          </p:cNvSpPr>
          <p:nvPr>
            <p:ph type="body" idx="1"/>
          </p:nvPr>
        </p:nvSpPr>
        <p:spPr/>
        <p:txBody>
          <a:bodyPr/>
          <a:lstStyle/>
          <a:p>
            <a:r>
              <a:rPr lang="en-US" sz="3600" dirty="0" smtClean="0"/>
              <a:t>Isn’t this just one big happy trusting net?</a:t>
            </a:r>
            <a:endParaRPr lang="en-US" sz="3600"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Inter-VRF:  Import map</a:t>
            </a:r>
            <a:endParaRPr lang="en-US" dirty="0"/>
          </a:p>
        </p:txBody>
      </p:sp>
      <p:sp>
        <p:nvSpPr>
          <p:cNvPr id="3" name="Content Placeholder 2"/>
          <p:cNvSpPr>
            <a:spLocks noGrp="1"/>
          </p:cNvSpPr>
          <p:nvPr>
            <p:ph idx="1"/>
          </p:nvPr>
        </p:nvSpPr>
        <p:spPr/>
        <p:txBody>
          <a:bodyPr/>
          <a:lstStyle/>
          <a:p>
            <a:pPr>
              <a:buNone/>
            </a:pPr>
            <a:r>
              <a:rPr lang="en-US" dirty="0" err="1" smtClean="0">
                <a:latin typeface="Courier" pitchFamily="49" charset="0"/>
              </a:rPr>
              <a:t>ip</a:t>
            </a:r>
            <a:r>
              <a:rPr lang="en-US" dirty="0" smtClean="0">
                <a:latin typeface="Courier" pitchFamily="49" charset="0"/>
              </a:rPr>
              <a:t> </a:t>
            </a:r>
            <a:r>
              <a:rPr lang="en-US" dirty="0" err="1" smtClean="0">
                <a:latin typeface="Courier" pitchFamily="49" charset="0"/>
              </a:rPr>
              <a:t>vrf</a:t>
            </a:r>
            <a:r>
              <a:rPr lang="en-US" dirty="0" smtClean="0">
                <a:latin typeface="Courier" pitchFamily="49" charset="0"/>
              </a:rPr>
              <a:t> dorms</a:t>
            </a:r>
          </a:p>
          <a:p>
            <a:pPr>
              <a:buNone/>
            </a:pPr>
            <a:r>
              <a:rPr lang="en-US" dirty="0" smtClean="0">
                <a:latin typeface="Courier" pitchFamily="49" charset="0"/>
              </a:rPr>
              <a:t> rd 14209:802</a:t>
            </a:r>
          </a:p>
          <a:p>
            <a:pPr>
              <a:buNone/>
            </a:pPr>
            <a:r>
              <a:rPr lang="en-US" dirty="0" smtClean="0">
                <a:latin typeface="Courier" pitchFamily="49" charset="0"/>
              </a:rPr>
              <a:t> </a:t>
            </a:r>
            <a:r>
              <a:rPr lang="en-US" dirty="0" smtClean="0">
                <a:solidFill>
                  <a:srgbClr val="FF0000"/>
                </a:solidFill>
                <a:latin typeface="Courier" pitchFamily="49" charset="0"/>
              </a:rPr>
              <a:t>import map dorm-routes</a:t>
            </a:r>
          </a:p>
          <a:p>
            <a:pPr>
              <a:buNone/>
            </a:pPr>
            <a:r>
              <a:rPr lang="en-US" dirty="0" smtClean="0">
                <a:latin typeface="Courier" pitchFamily="49" charset="0"/>
              </a:rPr>
              <a:t> route-target both 14209:802</a:t>
            </a:r>
          </a:p>
          <a:p>
            <a:pPr>
              <a:buNone/>
            </a:pPr>
            <a:r>
              <a:rPr lang="en-US" dirty="0" smtClean="0">
                <a:latin typeface="Courier" pitchFamily="49" charset="0"/>
              </a:rPr>
              <a:t> route-target import 14209:910</a:t>
            </a: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Partial Inter-VRF:  redistribute  map</a:t>
            </a:r>
            <a:endParaRPr lang="en-US" sz="4000" dirty="0"/>
          </a:p>
        </p:txBody>
      </p:sp>
      <p:sp>
        <p:nvSpPr>
          <p:cNvPr id="3" name="Content Placeholder 2"/>
          <p:cNvSpPr>
            <a:spLocks noGrp="1"/>
          </p:cNvSpPr>
          <p:nvPr>
            <p:ph idx="1"/>
          </p:nvPr>
        </p:nvSpPr>
        <p:spPr/>
        <p:txBody>
          <a:bodyPr/>
          <a:lstStyle/>
          <a:p>
            <a:pPr>
              <a:buNone/>
            </a:pPr>
            <a:r>
              <a:rPr lang="en-US" sz="2400" dirty="0" smtClean="0">
                <a:latin typeface="Courier" pitchFamily="49" charset="0"/>
              </a:rPr>
              <a:t>router </a:t>
            </a:r>
            <a:r>
              <a:rPr lang="en-US" sz="2400" dirty="0" err="1" smtClean="0">
                <a:latin typeface="Courier" pitchFamily="49" charset="0"/>
              </a:rPr>
              <a:t>bgp</a:t>
            </a:r>
            <a:r>
              <a:rPr lang="en-US" sz="2400" dirty="0" smtClean="0">
                <a:latin typeface="Courier" pitchFamily="49" charset="0"/>
              </a:rPr>
              <a:t> 14209</a:t>
            </a:r>
          </a:p>
          <a:p>
            <a:pPr>
              <a:buNone/>
            </a:pPr>
            <a:r>
              <a:rPr lang="en-US" sz="2400" dirty="0" smtClean="0">
                <a:latin typeface="Courier" pitchFamily="49" charset="0"/>
              </a:rPr>
              <a:t> address-family ipv4 </a:t>
            </a:r>
            <a:r>
              <a:rPr lang="en-US" sz="2400" dirty="0" err="1" smtClean="0">
                <a:latin typeface="Courier" pitchFamily="49" charset="0"/>
              </a:rPr>
              <a:t>vrf</a:t>
            </a:r>
            <a:r>
              <a:rPr lang="en-US" sz="2400" dirty="0" smtClean="0">
                <a:latin typeface="Courier" pitchFamily="49" charset="0"/>
              </a:rPr>
              <a:t> </a:t>
            </a:r>
            <a:r>
              <a:rPr lang="en-US" sz="2400" dirty="0" err="1" smtClean="0">
                <a:latin typeface="Courier" pitchFamily="49" charset="0"/>
              </a:rPr>
              <a:t>utc</a:t>
            </a:r>
            <a:r>
              <a:rPr lang="en-US" sz="2400" dirty="0" smtClean="0">
                <a:latin typeface="Courier" pitchFamily="49" charset="0"/>
              </a:rPr>
              <a:t>-services</a:t>
            </a:r>
          </a:p>
          <a:p>
            <a:pPr>
              <a:buNone/>
            </a:pPr>
            <a:r>
              <a:rPr lang="en-US" sz="2400" dirty="0" smtClean="0">
                <a:latin typeface="Courier" pitchFamily="49" charset="0"/>
              </a:rPr>
              <a:t>  redistribute connected</a:t>
            </a:r>
          </a:p>
          <a:p>
            <a:pPr>
              <a:buNone/>
            </a:pPr>
            <a:r>
              <a:rPr lang="en-US" sz="2400" dirty="0" smtClean="0">
                <a:latin typeface="Courier" pitchFamily="49" charset="0"/>
              </a:rPr>
              <a:t>  </a:t>
            </a:r>
            <a:r>
              <a:rPr lang="en-US" sz="2400" dirty="0" smtClean="0">
                <a:solidFill>
                  <a:srgbClr val="FF0000"/>
                </a:solidFill>
                <a:latin typeface="Courier" pitchFamily="49" charset="0"/>
              </a:rPr>
              <a:t>redistribute </a:t>
            </a:r>
            <a:r>
              <a:rPr lang="en-US" sz="2400" dirty="0" err="1" smtClean="0">
                <a:solidFill>
                  <a:srgbClr val="FF0000"/>
                </a:solidFill>
                <a:latin typeface="Courier" pitchFamily="49" charset="0"/>
              </a:rPr>
              <a:t>eigrp</a:t>
            </a:r>
            <a:r>
              <a:rPr lang="en-US" sz="2400" dirty="0" smtClean="0">
                <a:solidFill>
                  <a:srgbClr val="FF0000"/>
                </a:solidFill>
                <a:latin typeface="Courier" pitchFamily="49" charset="0"/>
              </a:rPr>
              <a:t> 910 route-map </a:t>
            </a:r>
          </a:p>
          <a:p>
            <a:pPr>
              <a:buNone/>
            </a:pPr>
            <a:r>
              <a:rPr lang="en-US" sz="2400" dirty="0" smtClean="0">
                <a:solidFill>
                  <a:srgbClr val="FF0000"/>
                </a:solidFill>
                <a:latin typeface="Courier" pitchFamily="49" charset="0"/>
              </a:rPr>
              <a:t>     strip-</a:t>
            </a:r>
            <a:r>
              <a:rPr lang="en-US" sz="2400" dirty="0" err="1" smtClean="0">
                <a:solidFill>
                  <a:srgbClr val="FF0000"/>
                </a:solidFill>
                <a:latin typeface="Courier" pitchFamily="49" charset="0"/>
              </a:rPr>
              <a:t>eigrp</a:t>
            </a:r>
            <a:r>
              <a:rPr lang="en-US" sz="2400" dirty="0" smtClean="0">
                <a:solidFill>
                  <a:srgbClr val="FF0000"/>
                </a:solidFill>
                <a:latin typeface="Courier" pitchFamily="49" charset="0"/>
              </a:rPr>
              <a:t>-defaults</a:t>
            </a:r>
          </a:p>
          <a:p>
            <a:pPr>
              <a:buNone/>
            </a:pPr>
            <a:r>
              <a:rPr lang="en-US" sz="2400" dirty="0" smtClean="0">
                <a:latin typeface="Courier" pitchFamily="49" charset="0"/>
              </a:rPr>
              <a:t>  no synchronization</a:t>
            </a:r>
          </a:p>
          <a:p>
            <a:pPr>
              <a:buNone/>
            </a:pPr>
            <a:r>
              <a:rPr lang="en-US" sz="2400" dirty="0" smtClean="0">
                <a:latin typeface="Courier" pitchFamily="49" charset="0"/>
              </a:rPr>
              <a:t> exit-address-family</a:t>
            </a:r>
          </a:p>
          <a:p>
            <a:pPr>
              <a:buNone/>
            </a:pPr>
            <a:endParaRPr lang="en-US"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dirty="0" smtClean="0"/>
              <a:t>Edge connectivity</a:t>
            </a:r>
            <a:endParaRPr lang="en-US" dirty="0"/>
          </a:p>
        </p:txBody>
      </p:sp>
      <p:pic>
        <p:nvPicPr>
          <p:cNvPr id="38915" name="Picture 3"/>
          <p:cNvPicPr>
            <a:picLocks noGrp="1" noChangeAspect="1" noChangeArrowheads="1"/>
          </p:cNvPicPr>
          <p:nvPr>
            <p:ph idx="1"/>
          </p:nvPr>
        </p:nvPicPr>
        <p:blipFill>
          <a:blip r:embed="rId2" cstate="print"/>
          <a:srcRect/>
          <a:stretch>
            <a:fillRect/>
          </a:stretch>
        </p:blipFill>
        <p:spPr bwMode="auto">
          <a:xfrm>
            <a:off x="1676113" y="1524000"/>
            <a:ext cx="5867686" cy="4572000"/>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implementation</a:t>
            </a:r>
            <a:endParaRPr lang="en-US" dirty="0"/>
          </a:p>
        </p:txBody>
      </p:sp>
      <p:sp>
        <p:nvSpPr>
          <p:cNvPr id="3" name="Content Placeholder 2"/>
          <p:cNvSpPr>
            <a:spLocks noGrp="1"/>
          </p:cNvSpPr>
          <p:nvPr>
            <p:ph idx="1"/>
          </p:nvPr>
        </p:nvSpPr>
        <p:spPr/>
        <p:txBody>
          <a:bodyPr/>
          <a:lstStyle/>
          <a:p>
            <a:r>
              <a:rPr lang="en-US" sz="2800" dirty="0" smtClean="0"/>
              <a:t>Using Cisco ASAs, active/active failover</a:t>
            </a:r>
          </a:p>
          <a:p>
            <a:r>
              <a:rPr lang="en-US" sz="2800" dirty="0" smtClean="0"/>
              <a:t>One for dorms/wireless, one for campus</a:t>
            </a:r>
          </a:p>
          <a:p>
            <a:r>
              <a:rPr lang="en-US" sz="2800" dirty="0" smtClean="0"/>
              <a:t>ASAs are </a:t>
            </a:r>
            <a:r>
              <a:rPr lang="en-US" sz="2800" b="1" dirty="0" smtClean="0">
                <a:solidFill>
                  <a:srgbClr val="FF0000"/>
                </a:solidFill>
              </a:rPr>
              <a:t>NOT</a:t>
            </a:r>
            <a:r>
              <a:rPr lang="en-US" sz="2800" dirty="0" smtClean="0"/>
              <a:t> VRF-aware</a:t>
            </a:r>
          </a:p>
          <a:p>
            <a:r>
              <a:rPr lang="en-US" sz="2800" dirty="0" smtClean="0"/>
              <a:t>VRFs are trunked to the inside interface</a:t>
            </a:r>
          </a:p>
          <a:p>
            <a:r>
              <a:rPr lang="en-US" sz="2800" dirty="0" smtClean="0"/>
              <a:t>One common outside interface for all VRFs</a:t>
            </a:r>
          </a:p>
          <a:p>
            <a:r>
              <a:rPr lang="en-US" sz="2800" dirty="0" smtClean="0"/>
              <a:t>All VRFs set to same security level value</a:t>
            </a:r>
          </a:p>
          <a:p>
            <a:r>
              <a:rPr lang="en-US" sz="2800" dirty="0" smtClean="0"/>
              <a:t>No traffic is allowed by default between same security levels</a:t>
            </a:r>
          </a:p>
          <a:p>
            <a:endParaRPr lang="en-US"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implementation (2)</a:t>
            </a:r>
            <a:endParaRPr lang="en-US" dirty="0"/>
          </a:p>
        </p:txBody>
      </p:sp>
      <p:sp>
        <p:nvSpPr>
          <p:cNvPr id="3" name="Content Placeholder 2"/>
          <p:cNvSpPr>
            <a:spLocks noGrp="1"/>
          </p:cNvSpPr>
          <p:nvPr>
            <p:ph idx="1"/>
          </p:nvPr>
        </p:nvSpPr>
        <p:spPr/>
        <p:txBody>
          <a:bodyPr/>
          <a:lstStyle/>
          <a:p>
            <a:r>
              <a:rPr lang="en-US" dirty="0" smtClean="0"/>
              <a:t>You can use a common NAT pool for as many VRFs as you wish (per context)</a:t>
            </a:r>
          </a:p>
          <a:p>
            <a:r>
              <a:rPr lang="en-US" dirty="0" smtClean="0"/>
              <a:t>You can static NAT multiple VRF/hosts into common outside subnets (e.g., web servers) to simplify ACLs</a:t>
            </a:r>
          </a:p>
          <a:p>
            <a:r>
              <a:rPr lang="en-US" dirty="0" smtClean="0"/>
              <a:t>Two primary contexts here (but I have seen examples of a context per VRF)</a:t>
            </a:r>
            <a:endParaRPr lang="en-US"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dirty="0" smtClean="0"/>
              <a:t> </a:t>
            </a:r>
            <a:endParaRPr lang="en-US" dirty="0"/>
          </a:p>
        </p:txBody>
      </p:sp>
      <p:pic>
        <p:nvPicPr>
          <p:cNvPr id="39938" name="Picture 2"/>
          <p:cNvPicPr>
            <a:picLocks noGrp="1" noChangeAspect="1" noChangeArrowheads="1"/>
          </p:cNvPicPr>
          <p:nvPr>
            <p:ph idx="1"/>
          </p:nvPr>
        </p:nvPicPr>
        <p:blipFill>
          <a:blip r:embed="rId2" cstate="print"/>
          <a:srcRect/>
          <a:stretch>
            <a:fillRect/>
          </a:stretch>
        </p:blipFill>
        <p:spPr bwMode="auto">
          <a:xfrm>
            <a:off x="830260" y="894745"/>
            <a:ext cx="7094539" cy="5201255"/>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VRF stats maintained at ASA</a:t>
            </a:r>
            <a:endParaRPr lang="en-US" dirty="0"/>
          </a:p>
        </p:txBody>
      </p:sp>
      <p:pic>
        <p:nvPicPr>
          <p:cNvPr id="40963" name="Picture 3"/>
          <p:cNvPicPr>
            <a:picLocks noGrp="1" noChangeAspect="1" noChangeArrowheads="1"/>
          </p:cNvPicPr>
          <p:nvPr>
            <p:ph idx="1"/>
          </p:nvPr>
        </p:nvPicPr>
        <p:blipFill>
          <a:blip r:embed="rId2" cstate="print"/>
          <a:srcRect/>
          <a:stretch>
            <a:fillRect/>
          </a:stretch>
        </p:blipFill>
        <p:spPr bwMode="auto">
          <a:xfrm>
            <a:off x="109848" y="2514600"/>
            <a:ext cx="8844150" cy="2718561"/>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Edge considerations</a:t>
            </a:r>
            <a:endParaRPr lang="en-US" dirty="0"/>
          </a:p>
        </p:txBody>
      </p:sp>
      <p:sp>
        <p:nvSpPr>
          <p:cNvPr id="3" name="Content Placeholder 2"/>
          <p:cNvSpPr>
            <a:spLocks noGrp="1"/>
          </p:cNvSpPr>
          <p:nvPr>
            <p:ph idx="1"/>
          </p:nvPr>
        </p:nvSpPr>
        <p:spPr/>
        <p:txBody>
          <a:bodyPr/>
          <a:lstStyle/>
          <a:p>
            <a:r>
              <a:rPr lang="en-US" sz="2400" dirty="0" smtClean="0"/>
              <a:t>Trunks pass through </a:t>
            </a:r>
            <a:r>
              <a:rPr lang="en-US" sz="2400" dirty="0" err="1" smtClean="0"/>
              <a:t>Procera</a:t>
            </a:r>
            <a:r>
              <a:rPr lang="en-US" sz="2400" dirty="0" smtClean="0"/>
              <a:t> </a:t>
            </a:r>
            <a:r>
              <a:rPr lang="en-US" sz="2400" dirty="0" err="1" smtClean="0"/>
              <a:t>Packetlogic</a:t>
            </a:r>
            <a:endParaRPr lang="en-US" sz="2400" dirty="0" smtClean="0"/>
          </a:p>
          <a:p>
            <a:pPr lvl="1"/>
            <a:r>
              <a:rPr lang="en-US" sz="2400" dirty="0" smtClean="0"/>
              <a:t>PL handles the trunked traffic just fine</a:t>
            </a:r>
          </a:p>
          <a:p>
            <a:pPr lvl="1"/>
            <a:r>
              <a:rPr lang="en-US" sz="2400" dirty="0" smtClean="0"/>
              <a:t>Can classify / shape / etc based on </a:t>
            </a:r>
            <a:r>
              <a:rPr lang="en-US" sz="2400" dirty="0" err="1" smtClean="0"/>
              <a:t>vlan</a:t>
            </a:r>
            <a:r>
              <a:rPr lang="en-US" sz="2400" dirty="0" smtClean="0"/>
              <a:t> tag</a:t>
            </a:r>
          </a:p>
          <a:p>
            <a:r>
              <a:rPr lang="en-US" sz="2400" dirty="0" smtClean="0"/>
              <a:t>Trunks pass through </a:t>
            </a:r>
            <a:r>
              <a:rPr lang="en-US" sz="2400" dirty="0" err="1" smtClean="0"/>
              <a:t>TippingPoint</a:t>
            </a:r>
            <a:r>
              <a:rPr lang="en-US" sz="2400" dirty="0" smtClean="0"/>
              <a:t> IPS</a:t>
            </a:r>
          </a:p>
          <a:p>
            <a:pPr lvl="1"/>
            <a:r>
              <a:rPr lang="en-US" sz="2400" dirty="0" smtClean="0"/>
              <a:t>TP handles the trunked traffic just fine</a:t>
            </a:r>
          </a:p>
          <a:p>
            <a:pPr lvl="1"/>
            <a:r>
              <a:rPr lang="en-US" sz="2400" dirty="0" smtClean="0"/>
              <a:t>Can define “virtual interfaces” based on </a:t>
            </a:r>
            <a:r>
              <a:rPr lang="en-US" sz="2400" dirty="0" err="1" smtClean="0"/>
              <a:t>vlan</a:t>
            </a:r>
            <a:r>
              <a:rPr lang="en-US" sz="2400" dirty="0" smtClean="0"/>
              <a:t> and apply specific policies and exceptions</a:t>
            </a:r>
          </a:p>
          <a:p>
            <a:r>
              <a:rPr lang="en-US" sz="2400" dirty="0" smtClean="0"/>
              <a:t>Snort/Bro/etc:  Span trunk to a non-trunk destination port strips the </a:t>
            </a:r>
            <a:r>
              <a:rPr lang="en-US" sz="2400" dirty="0" err="1" smtClean="0"/>
              <a:t>vlan</a:t>
            </a:r>
            <a:r>
              <a:rPr lang="en-US" sz="2400" dirty="0" smtClean="0"/>
              <a:t> tags (or define ‘</a:t>
            </a:r>
            <a:r>
              <a:rPr lang="en-US" sz="2400" dirty="0" err="1" smtClean="0"/>
              <a:t>encap</a:t>
            </a:r>
            <a:r>
              <a:rPr lang="en-US" sz="2400" dirty="0" smtClean="0"/>
              <a:t> dot1q’ and </a:t>
            </a:r>
            <a:r>
              <a:rPr lang="en-US" sz="2400" smtClean="0"/>
              <a:t>keep tags)</a:t>
            </a:r>
            <a:endParaRPr lang="en-US" sz="2400"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Fatal “Gotcha”</a:t>
            </a:r>
            <a:endParaRPr lang="en-US" dirty="0"/>
          </a:p>
        </p:txBody>
      </p:sp>
      <p:sp>
        <p:nvSpPr>
          <p:cNvPr id="3" name="Content Placeholder 2"/>
          <p:cNvSpPr>
            <a:spLocks noGrp="1"/>
          </p:cNvSpPr>
          <p:nvPr>
            <p:ph idx="1"/>
          </p:nvPr>
        </p:nvSpPr>
        <p:spPr>
          <a:xfrm>
            <a:off x="685800" y="1752600"/>
            <a:ext cx="7772400" cy="4343400"/>
          </a:xfrm>
        </p:spPr>
        <p:txBody>
          <a:bodyPr/>
          <a:lstStyle/>
          <a:p>
            <a:r>
              <a:rPr lang="en-US" sz="2400" dirty="0" smtClean="0"/>
              <a:t>Pretty much impossible to route VRF to global, or global to VRF</a:t>
            </a:r>
          </a:p>
          <a:p>
            <a:r>
              <a:rPr lang="en-US" sz="2400" dirty="0" smtClean="0"/>
              <a:t>Best to keep global for management/infrastructure </a:t>
            </a:r>
            <a:r>
              <a:rPr lang="en-US" sz="2400" b="1" dirty="0" smtClean="0"/>
              <a:t>only</a:t>
            </a:r>
          </a:p>
          <a:p>
            <a:r>
              <a:rPr lang="en-US" sz="2400" dirty="0" smtClean="0"/>
              <a:t>Some high-end router IOS allows statics to cross global</a:t>
            </a:r>
          </a:p>
          <a:p>
            <a:r>
              <a:rPr lang="en-US" sz="2400" dirty="0" smtClean="0"/>
              <a:t>Catalysts can do statics </a:t>
            </a:r>
            <a:r>
              <a:rPr lang="en-US" sz="2400" b="1" dirty="0" smtClean="0"/>
              <a:t>IF </a:t>
            </a:r>
            <a:r>
              <a:rPr lang="en-US" sz="2400" dirty="0" smtClean="0"/>
              <a:t>the next hop address is on another device (</a:t>
            </a:r>
            <a:r>
              <a:rPr lang="en-US" sz="2400" dirty="0" err="1" smtClean="0"/>
              <a:t>kludgy</a:t>
            </a:r>
            <a:r>
              <a:rPr lang="en-US" sz="2400" dirty="0" smtClean="0"/>
              <a:t>)</a:t>
            </a:r>
          </a:p>
          <a:p>
            <a:r>
              <a:rPr lang="en-US" sz="2400" dirty="0" smtClean="0"/>
              <a:t>You will want to mix into your inter-VRF firewall mix (we use FWSM as do most examples)</a:t>
            </a:r>
          </a:p>
          <a:p>
            <a:r>
              <a:rPr lang="en-US" sz="2400" dirty="0" smtClean="0"/>
              <a:t>You could do this with external firewall, or port-to-port cabling (*cough*) [yes, before we got the FWSM]</a:t>
            </a:r>
            <a:endParaRPr lang="en-US" sz="2400"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Currently Active VRFs</a:t>
            </a:r>
            <a:endParaRPr lang="en-US" dirty="0"/>
          </a:p>
        </p:txBody>
      </p:sp>
      <p:sp>
        <p:nvSpPr>
          <p:cNvPr id="4" name="Content Placeholder 3"/>
          <p:cNvSpPr>
            <a:spLocks noGrp="1"/>
          </p:cNvSpPr>
          <p:nvPr>
            <p:ph sz="half" idx="1"/>
          </p:nvPr>
        </p:nvSpPr>
        <p:spPr/>
        <p:txBody>
          <a:bodyPr/>
          <a:lstStyle/>
          <a:p>
            <a:r>
              <a:rPr lang="en-US" sz="2400" dirty="0" smtClean="0"/>
              <a:t>Admin</a:t>
            </a:r>
          </a:p>
          <a:p>
            <a:r>
              <a:rPr lang="en-US" sz="2400" dirty="0" smtClean="0"/>
              <a:t>Aruba-net</a:t>
            </a:r>
          </a:p>
          <a:p>
            <a:r>
              <a:rPr lang="en-US" sz="2400" dirty="0" smtClean="0"/>
              <a:t>Dorms</a:t>
            </a:r>
          </a:p>
          <a:p>
            <a:r>
              <a:rPr lang="en-US" sz="2400" dirty="0" smtClean="0"/>
              <a:t>Facilities-users</a:t>
            </a:r>
          </a:p>
          <a:p>
            <a:r>
              <a:rPr lang="en-US" sz="2400" dirty="0" smtClean="0"/>
              <a:t>Facilities</a:t>
            </a:r>
          </a:p>
          <a:p>
            <a:r>
              <a:rPr lang="en-US" sz="2400" dirty="0" smtClean="0"/>
              <a:t>General-campus</a:t>
            </a:r>
          </a:p>
          <a:p>
            <a:r>
              <a:rPr lang="en-US" sz="2400" dirty="0" smtClean="0"/>
              <a:t>Internal-services</a:t>
            </a:r>
          </a:p>
          <a:p>
            <a:r>
              <a:rPr lang="en-US" sz="2400" dirty="0" smtClean="0"/>
              <a:t>Legacy</a:t>
            </a:r>
          </a:p>
          <a:p>
            <a:r>
              <a:rPr lang="en-US" sz="2400" dirty="0" smtClean="0"/>
              <a:t>Library-net</a:t>
            </a:r>
            <a:endParaRPr lang="en-US" sz="2400" dirty="0"/>
          </a:p>
        </p:txBody>
      </p:sp>
      <p:sp>
        <p:nvSpPr>
          <p:cNvPr id="5" name="Content Placeholder 4"/>
          <p:cNvSpPr>
            <a:spLocks noGrp="1"/>
          </p:cNvSpPr>
          <p:nvPr>
            <p:ph sz="half" idx="2"/>
          </p:nvPr>
        </p:nvSpPr>
        <p:spPr/>
        <p:txBody>
          <a:bodyPr/>
          <a:lstStyle/>
          <a:p>
            <a:r>
              <a:rPr lang="en-US" sz="2400" dirty="0" smtClean="0"/>
              <a:t>No-mans-LAN</a:t>
            </a:r>
          </a:p>
          <a:p>
            <a:r>
              <a:rPr lang="en-US" sz="2400" dirty="0" smtClean="0"/>
              <a:t>PCI-networks</a:t>
            </a:r>
          </a:p>
          <a:p>
            <a:r>
              <a:rPr lang="en-US" sz="2400" dirty="0" smtClean="0"/>
              <a:t>ITD-Networks</a:t>
            </a:r>
          </a:p>
          <a:p>
            <a:r>
              <a:rPr lang="en-US" sz="2400" dirty="0" smtClean="0"/>
              <a:t>ITD-Systems</a:t>
            </a:r>
          </a:p>
          <a:p>
            <a:r>
              <a:rPr lang="en-US" sz="2400" dirty="0" smtClean="0"/>
              <a:t>Public-services</a:t>
            </a:r>
          </a:p>
          <a:p>
            <a:r>
              <a:rPr lang="en-US" sz="2400" dirty="0" smtClean="0"/>
              <a:t>SIS-services</a:t>
            </a:r>
          </a:p>
          <a:p>
            <a:r>
              <a:rPr lang="en-US" sz="2400" dirty="0" smtClean="0"/>
              <a:t>SIS-users</a:t>
            </a:r>
          </a:p>
          <a:p>
            <a:r>
              <a:rPr lang="en-US" sz="2400" dirty="0" smtClean="0"/>
              <a:t>UTC-services</a:t>
            </a:r>
          </a:p>
          <a:p>
            <a:r>
              <a:rPr lang="en-US" sz="2400" dirty="0" smtClean="0"/>
              <a:t>EMCS-lab</a:t>
            </a:r>
            <a:endParaRPr lang="en-US" sz="2400" dirty="0"/>
          </a:p>
        </p:txBody>
      </p:sp>
      <p:sp>
        <p:nvSpPr>
          <p:cNvPr id="6" name="Footer Placeholder 5"/>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4000" dirty="0" smtClean="0"/>
              <a:t>Legacy “closed” systems</a:t>
            </a:r>
          </a:p>
        </p:txBody>
      </p:sp>
      <p:sp>
        <p:nvSpPr>
          <p:cNvPr id="7171" name="Content Placeholder 7"/>
          <p:cNvSpPr>
            <a:spLocks noGrp="1"/>
          </p:cNvSpPr>
          <p:nvPr>
            <p:ph sz="half" idx="1"/>
          </p:nvPr>
        </p:nvSpPr>
        <p:spPr/>
        <p:txBody>
          <a:bodyPr/>
          <a:lstStyle/>
          <a:p>
            <a:pPr eaLnBrk="1" hangingPunct="1"/>
            <a:r>
              <a:rPr lang="en-US" sz="2400" dirty="0" smtClean="0"/>
              <a:t>Enterprise data center</a:t>
            </a:r>
          </a:p>
          <a:p>
            <a:pPr eaLnBrk="1" hangingPunct="1"/>
            <a:r>
              <a:rPr lang="en-US" sz="2400" dirty="0" err="1" smtClean="0"/>
              <a:t>Testbeds</a:t>
            </a:r>
            <a:r>
              <a:rPr lang="en-US" sz="2400" dirty="0" smtClean="0"/>
              <a:t>, research</a:t>
            </a:r>
          </a:p>
          <a:p>
            <a:pPr eaLnBrk="1" hangingPunct="1"/>
            <a:r>
              <a:rPr lang="en-US" sz="2400" dirty="0" smtClean="0"/>
              <a:t>Alarms</a:t>
            </a:r>
          </a:p>
          <a:p>
            <a:pPr eaLnBrk="1" hangingPunct="1"/>
            <a:r>
              <a:rPr lang="en-US" sz="2400" dirty="0" smtClean="0"/>
              <a:t>Phones</a:t>
            </a:r>
          </a:p>
          <a:p>
            <a:pPr eaLnBrk="1" hangingPunct="1"/>
            <a:r>
              <a:rPr lang="en-US" sz="2400" dirty="0" smtClean="0"/>
              <a:t>HVAC</a:t>
            </a:r>
          </a:p>
          <a:p>
            <a:pPr eaLnBrk="1" hangingPunct="1"/>
            <a:r>
              <a:rPr lang="en-US" sz="2400" dirty="0" smtClean="0"/>
              <a:t>Video</a:t>
            </a:r>
          </a:p>
          <a:p>
            <a:pPr eaLnBrk="1" hangingPunct="1"/>
            <a:r>
              <a:rPr lang="en-US" sz="2400" dirty="0" smtClean="0"/>
              <a:t>Phones</a:t>
            </a:r>
          </a:p>
          <a:p>
            <a:pPr eaLnBrk="1" hangingPunct="1"/>
            <a:r>
              <a:rPr lang="en-US" sz="2400" dirty="0" smtClean="0"/>
              <a:t>Card swipes</a:t>
            </a:r>
          </a:p>
          <a:p>
            <a:pPr eaLnBrk="1" hangingPunct="1"/>
            <a:r>
              <a:rPr lang="en-US" sz="2400" dirty="0" smtClean="0"/>
              <a:t>Access controls</a:t>
            </a:r>
          </a:p>
        </p:txBody>
      </p:sp>
      <p:sp>
        <p:nvSpPr>
          <p:cNvPr id="7172" name="Content Placeholder 8"/>
          <p:cNvSpPr>
            <a:spLocks noGrp="1"/>
          </p:cNvSpPr>
          <p:nvPr>
            <p:ph sz="half" idx="2"/>
          </p:nvPr>
        </p:nvSpPr>
        <p:spPr/>
        <p:txBody>
          <a:bodyPr/>
          <a:lstStyle/>
          <a:p>
            <a:pPr eaLnBrk="1" hangingPunct="1"/>
            <a:r>
              <a:rPr lang="en-US" sz="2400" dirty="0" smtClean="0"/>
              <a:t>Point of sale</a:t>
            </a:r>
          </a:p>
          <a:p>
            <a:pPr eaLnBrk="1" hangingPunct="1"/>
            <a:r>
              <a:rPr lang="en-US" sz="2400" dirty="0" smtClean="0"/>
              <a:t>Departmental services</a:t>
            </a:r>
          </a:p>
          <a:p>
            <a:pPr eaLnBrk="1" hangingPunct="1"/>
            <a:r>
              <a:rPr lang="en-US" sz="2400" dirty="0" smtClean="0"/>
              <a:t>“It’s Just for the Office”</a:t>
            </a:r>
          </a:p>
          <a:p>
            <a:pPr lvl="1" eaLnBrk="1" hangingPunct="1"/>
            <a:r>
              <a:rPr lang="en-US" dirty="0" smtClean="0"/>
              <a:t>Printers</a:t>
            </a:r>
          </a:p>
          <a:p>
            <a:pPr lvl="1" eaLnBrk="1" hangingPunct="1"/>
            <a:r>
              <a:rPr lang="en-US" dirty="0" smtClean="0"/>
              <a:t>Faxes</a:t>
            </a:r>
          </a:p>
          <a:p>
            <a:pPr lvl="1" eaLnBrk="1" hangingPunct="1"/>
            <a:r>
              <a:rPr lang="en-US" dirty="0" smtClean="0"/>
              <a:t>Multifunction</a:t>
            </a:r>
          </a:p>
          <a:p>
            <a:pPr lvl="1" eaLnBrk="1" hangingPunct="1"/>
            <a:r>
              <a:rPr lang="en-US" dirty="0" smtClean="0"/>
              <a:t>File sharing</a:t>
            </a:r>
          </a:p>
          <a:p>
            <a:pPr lvl="1" eaLnBrk="1" hangingPunct="1"/>
            <a:r>
              <a:rPr lang="en-US" dirty="0" smtClean="0"/>
              <a:t>Data archiving</a:t>
            </a:r>
          </a:p>
          <a:p>
            <a:pPr lvl="1" eaLnBrk="1" hangingPunct="1"/>
            <a:r>
              <a:rPr lang="en-US" dirty="0" smtClean="0"/>
              <a:t>Hubs/switches/routers</a:t>
            </a:r>
          </a:p>
        </p:txBody>
      </p:sp>
      <p:pic>
        <p:nvPicPr>
          <p:cNvPr id="7173" name="Picture 5"/>
          <p:cNvPicPr>
            <a:picLocks noChangeAspect="1" noChangeArrowheads="1"/>
          </p:cNvPicPr>
          <p:nvPr/>
        </p:nvPicPr>
        <p:blipFill>
          <a:blip r:embed="rId2" cstate="print"/>
          <a:srcRect/>
          <a:stretch>
            <a:fillRect/>
          </a:stretch>
        </p:blipFill>
        <p:spPr bwMode="auto">
          <a:xfrm>
            <a:off x="7272564" y="990600"/>
            <a:ext cx="1841500" cy="15621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Whew!</a:t>
            </a:r>
            <a:endParaRPr lang="en-US" dirty="0"/>
          </a:p>
        </p:txBody>
      </p:sp>
      <p:sp>
        <p:nvSpPr>
          <p:cNvPr id="3" name="Content Placeholder 2"/>
          <p:cNvSpPr>
            <a:spLocks noGrp="1"/>
          </p:cNvSpPr>
          <p:nvPr>
            <p:ph idx="1"/>
          </p:nvPr>
        </p:nvSpPr>
        <p:spPr/>
        <p:txBody>
          <a:bodyPr/>
          <a:lstStyle/>
          <a:p>
            <a:r>
              <a:rPr lang="en-US" dirty="0" smtClean="0"/>
              <a:t>Questions?</a:t>
            </a:r>
          </a:p>
          <a:p>
            <a:r>
              <a:rPr lang="en-US" dirty="0" smtClean="0"/>
              <a:t>Comments?</a:t>
            </a:r>
          </a:p>
          <a:p>
            <a:r>
              <a:rPr lang="en-US" dirty="0" smtClean="0"/>
              <a:t>Snarky remarks?  </a:t>
            </a:r>
            <a:r>
              <a:rPr lang="en-US" dirty="0" smtClean="0">
                <a:sym typeface="Wingdings" pitchFamily="2" charset="2"/>
              </a:rPr>
              <a:t></a:t>
            </a:r>
          </a:p>
          <a:p>
            <a:pPr>
              <a:buNone/>
            </a:pPr>
            <a:endParaRPr lang="en-US" dirty="0" smtClean="0">
              <a:sym typeface="Wingdings" pitchFamily="2" charset="2"/>
            </a:endParaRPr>
          </a:p>
          <a:p>
            <a:pPr>
              <a:buNone/>
            </a:pPr>
            <a:r>
              <a:rPr lang="en-US" dirty="0" smtClean="0">
                <a:sym typeface="Wingdings" pitchFamily="2" charset="2"/>
                <a:hlinkClick r:id="rId2"/>
              </a:rPr>
              <a:t>Jeff-Kell@utc.edu</a:t>
            </a:r>
            <a:endParaRPr lang="en-US" dirty="0"/>
          </a:p>
        </p:txBody>
      </p:sp>
      <p:sp>
        <p:nvSpPr>
          <p:cNvPr id="4" name="Footer Placeholder 3"/>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Trendy “open” systems</a:t>
            </a:r>
          </a:p>
        </p:txBody>
      </p:sp>
      <p:sp>
        <p:nvSpPr>
          <p:cNvPr id="8195" name="Content Placeholder 4"/>
          <p:cNvSpPr>
            <a:spLocks noGrp="1"/>
          </p:cNvSpPr>
          <p:nvPr>
            <p:ph idx="1"/>
          </p:nvPr>
        </p:nvSpPr>
        <p:spPr/>
        <p:txBody>
          <a:bodyPr/>
          <a:lstStyle/>
          <a:p>
            <a:pPr eaLnBrk="1" hangingPunct="1"/>
            <a:r>
              <a:rPr lang="en-US" sz="2800" dirty="0" smtClean="0"/>
              <a:t>Web services (and wikis, blogs, photos, social networking)</a:t>
            </a:r>
          </a:p>
          <a:p>
            <a:pPr eaLnBrk="1" hangingPunct="1"/>
            <a:r>
              <a:rPr lang="en-US" sz="2800" dirty="0" smtClean="0"/>
              <a:t>Email and messaging (PDAs / smart phones)</a:t>
            </a:r>
          </a:p>
          <a:p>
            <a:pPr eaLnBrk="1" hangingPunct="1"/>
            <a:r>
              <a:rPr lang="en-US" sz="2800" dirty="0" smtClean="0"/>
              <a:t>Application portals</a:t>
            </a:r>
          </a:p>
          <a:p>
            <a:pPr eaLnBrk="1" hangingPunct="1"/>
            <a:r>
              <a:rPr lang="en-US" sz="2800" dirty="0" smtClean="0"/>
              <a:t>Remote desktop access</a:t>
            </a:r>
          </a:p>
          <a:p>
            <a:pPr eaLnBrk="1" hangingPunct="1"/>
            <a:r>
              <a:rPr lang="en-US" sz="2800" dirty="0" smtClean="0"/>
              <a:t>Webcams</a:t>
            </a:r>
          </a:p>
        </p:txBody>
      </p:sp>
      <p:pic>
        <p:nvPicPr>
          <p:cNvPr id="8196" name="Picture 2"/>
          <p:cNvPicPr>
            <a:picLocks noChangeAspect="1" noChangeArrowheads="1"/>
          </p:cNvPicPr>
          <p:nvPr/>
        </p:nvPicPr>
        <p:blipFill>
          <a:blip r:embed="rId2" cstate="print"/>
          <a:srcRect/>
          <a:stretch>
            <a:fillRect/>
          </a:stretch>
        </p:blipFill>
        <p:spPr bwMode="auto">
          <a:xfrm>
            <a:off x="4584586" y="3657600"/>
            <a:ext cx="4592638" cy="249555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Dash of “mobile access”</a:t>
            </a:r>
          </a:p>
        </p:txBody>
      </p:sp>
      <p:sp>
        <p:nvSpPr>
          <p:cNvPr id="9219" name="Content Placeholder 2"/>
          <p:cNvSpPr>
            <a:spLocks noGrp="1"/>
          </p:cNvSpPr>
          <p:nvPr>
            <p:ph idx="1"/>
          </p:nvPr>
        </p:nvSpPr>
        <p:spPr/>
        <p:txBody>
          <a:bodyPr/>
          <a:lstStyle/>
          <a:p>
            <a:pPr eaLnBrk="1" hangingPunct="1"/>
            <a:r>
              <a:rPr lang="en-US" dirty="0" smtClean="0"/>
              <a:t>Not Just Laptops </a:t>
            </a:r>
          </a:p>
          <a:p>
            <a:pPr eaLnBrk="1" hangingPunct="1"/>
            <a:r>
              <a:rPr lang="en-US" dirty="0" smtClean="0"/>
              <a:t>PDAs / smart phones / Steve Jobs imagination / Droids</a:t>
            </a:r>
          </a:p>
          <a:p>
            <a:pPr eaLnBrk="1" hangingPunct="1"/>
            <a:r>
              <a:rPr lang="en-US" dirty="0" smtClean="0"/>
              <a:t>Wireless (802.11-whatever) </a:t>
            </a:r>
          </a:p>
          <a:p>
            <a:pPr eaLnBrk="1" hangingPunct="1"/>
            <a:r>
              <a:rPr lang="en-US" dirty="0" smtClean="0"/>
              <a:t>EVDO/3G/4G/etc</a:t>
            </a:r>
          </a:p>
          <a:p>
            <a:pPr eaLnBrk="1" hangingPunct="1">
              <a:buFont typeface="Wingdings 2" pitchFamily="18" charset="2"/>
              <a:buNone/>
            </a:pPr>
            <a:endParaRPr lang="en-US" dirty="0" smtClean="0"/>
          </a:p>
        </p:txBody>
      </p:sp>
      <p:pic>
        <p:nvPicPr>
          <p:cNvPr id="9220" name="Picture 3"/>
          <p:cNvPicPr>
            <a:picLocks noChangeAspect="1" noChangeArrowheads="1"/>
          </p:cNvPicPr>
          <p:nvPr/>
        </p:nvPicPr>
        <p:blipFill>
          <a:blip r:embed="rId2" cstate="print"/>
          <a:srcRect/>
          <a:stretch>
            <a:fillRect/>
          </a:stretch>
        </p:blipFill>
        <p:spPr bwMode="auto">
          <a:xfrm>
            <a:off x="5993922" y="3276600"/>
            <a:ext cx="2645254" cy="2549063"/>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smtClean="0"/>
              <a:t>Add “plug and pray”</a:t>
            </a:r>
          </a:p>
        </p:txBody>
      </p:sp>
      <p:sp>
        <p:nvSpPr>
          <p:cNvPr id="3" name="Content Placeholder 2"/>
          <p:cNvSpPr>
            <a:spLocks noGrp="1"/>
          </p:cNvSpPr>
          <p:nvPr>
            <p:ph sz="half" idx="1"/>
          </p:nvPr>
        </p:nvSpPr>
        <p:spPr/>
        <p:txBody>
          <a:bodyPr>
            <a:normAutofit/>
          </a:bodyPr>
          <a:lstStyle/>
          <a:p>
            <a:pPr marL="274320" indent="-274320" eaLnBrk="1" fontAlgn="auto" hangingPunct="1">
              <a:spcAft>
                <a:spcPts val="0"/>
              </a:spcAft>
              <a:buClr>
                <a:schemeClr val="accent3"/>
              </a:buClr>
              <a:buFont typeface="Wingdings 2"/>
              <a:buChar char=""/>
              <a:defRPr/>
            </a:pPr>
            <a:r>
              <a:rPr lang="en-US" dirty="0" smtClean="0"/>
              <a:t>Windows</a:t>
            </a:r>
          </a:p>
          <a:p>
            <a:pPr marL="640080" lvl="1" indent="-246888" eaLnBrk="1" fontAlgn="auto" hangingPunct="1">
              <a:spcAft>
                <a:spcPts val="0"/>
              </a:spcAft>
              <a:buFont typeface="Wingdings 2"/>
              <a:buChar char=""/>
              <a:defRPr/>
            </a:pPr>
            <a:r>
              <a:rPr lang="en-US" dirty="0" smtClean="0"/>
              <a:t>NetBIOS / SMB</a:t>
            </a:r>
          </a:p>
          <a:p>
            <a:pPr marL="640080" lvl="1" indent="-246888" eaLnBrk="1" fontAlgn="auto" hangingPunct="1">
              <a:spcAft>
                <a:spcPts val="0"/>
              </a:spcAft>
              <a:buFont typeface="Wingdings 2"/>
              <a:buChar char=""/>
              <a:defRPr/>
            </a:pPr>
            <a:r>
              <a:rPr lang="en-US" dirty="0" smtClean="0"/>
              <a:t>UPnP</a:t>
            </a:r>
          </a:p>
          <a:p>
            <a:pPr marL="640080" lvl="1" indent="-246888" eaLnBrk="1" fontAlgn="auto" hangingPunct="1">
              <a:spcAft>
                <a:spcPts val="0"/>
              </a:spcAft>
              <a:buFont typeface="Wingdings 2"/>
              <a:buChar char=""/>
              <a:defRPr/>
            </a:pPr>
            <a:r>
              <a:rPr lang="en-US" dirty="0" smtClean="0"/>
              <a:t>PNRP</a:t>
            </a:r>
          </a:p>
          <a:p>
            <a:pPr marL="640080" lvl="1" indent="-246888" eaLnBrk="1" fontAlgn="auto" hangingPunct="1">
              <a:spcAft>
                <a:spcPts val="0"/>
              </a:spcAft>
              <a:buFont typeface="Wingdings 2"/>
              <a:buChar char=""/>
              <a:defRPr/>
            </a:pPr>
            <a:r>
              <a:rPr lang="en-US" dirty="0" smtClean="0"/>
              <a:t>Vista / Win7</a:t>
            </a:r>
          </a:p>
          <a:p>
            <a:pPr lvl="2" indent="-246888" eaLnBrk="1" fontAlgn="auto" hangingPunct="1">
              <a:spcAft>
                <a:spcPts val="0"/>
              </a:spcAft>
              <a:buFont typeface="Wingdings 2"/>
              <a:buChar char=""/>
              <a:defRPr/>
            </a:pPr>
            <a:r>
              <a:rPr lang="en-US" dirty="0" smtClean="0"/>
              <a:t>IPv6 discovery</a:t>
            </a:r>
          </a:p>
          <a:p>
            <a:pPr lvl="2" indent="-246888" eaLnBrk="1" fontAlgn="auto" hangingPunct="1">
              <a:spcAft>
                <a:spcPts val="0"/>
              </a:spcAft>
              <a:buFont typeface="Wingdings 2"/>
              <a:buChar char=""/>
              <a:defRPr/>
            </a:pPr>
            <a:r>
              <a:rPr lang="en-US" dirty="0" smtClean="0"/>
              <a:t>WPAD</a:t>
            </a:r>
          </a:p>
          <a:p>
            <a:pPr lvl="2" indent="-246888" eaLnBrk="1" fontAlgn="auto" hangingPunct="1">
              <a:spcAft>
                <a:spcPts val="0"/>
              </a:spcAft>
              <a:buFont typeface="Wingdings 2"/>
              <a:buChar char=""/>
              <a:defRPr/>
            </a:pPr>
            <a:r>
              <a:rPr lang="en-US" dirty="0" smtClean="0"/>
              <a:t>ISATAP</a:t>
            </a:r>
          </a:p>
          <a:p>
            <a:pPr lvl="2" indent="-246888" eaLnBrk="1" fontAlgn="auto" hangingPunct="1">
              <a:spcAft>
                <a:spcPts val="0"/>
              </a:spcAft>
              <a:buFont typeface="Wingdings 2"/>
              <a:buChar char=""/>
              <a:defRPr/>
            </a:pPr>
            <a:r>
              <a:rPr lang="en-US" dirty="0" err="1" smtClean="0"/>
              <a:t>Teredo</a:t>
            </a:r>
            <a:endParaRPr lang="en-US" dirty="0" smtClean="0"/>
          </a:p>
          <a:p>
            <a:pPr lvl="2" indent="-246888" eaLnBrk="1" fontAlgn="auto" hangingPunct="1">
              <a:spcAft>
                <a:spcPts val="0"/>
              </a:spcAft>
              <a:buFont typeface="Wingdings 2"/>
              <a:buChar char=""/>
              <a:defRPr/>
            </a:pPr>
            <a:r>
              <a:rPr lang="en-US" dirty="0" smtClean="0"/>
              <a:t>LLTD</a:t>
            </a:r>
          </a:p>
          <a:p>
            <a:pPr lvl="2" indent="-246888" eaLnBrk="1" fontAlgn="auto" hangingPunct="1">
              <a:spcAft>
                <a:spcPts val="0"/>
              </a:spcAft>
              <a:buNone/>
              <a:defRPr/>
            </a:pPr>
            <a:endParaRPr lang="en-US" dirty="0" smtClean="0"/>
          </a:p>
        </p:txBody>
      </p:sp>
      <p:sp>
        <p:nvSpPr>
          <p:cNvPr id="4" name="Content Placeholder 3"/>
          <p:cNvSpPr>
            <a:spLocks noGrp="1"/>
          </p:cNvSpPr>
          <p:nvPr>
            <p:ph sz="half" idx="2"/>
          </p:nvPr>
        </p:nvSpPr>
        <p:spPr/>
        <p:txBody>
          <a:bodyPr>
            <a:normAutofit/>
          </a:bodyPr>
          <a:lstStyle/>
          <a:p>
            <a:pPr marL="274320" indent="-274320" eaLnBrk="1" fontAlgn="auto" hangingPunct="1">
              <a:spcAft>
                <a:spcPts val="0"/>
              </a:spcAft>
              <a:buClr>
                <a:schemeClr val="accent3"/>
              </a:buClr>
              <a:buFont typeface="Wingdings 2"/>
              <a:buChar char=""/>
              <a:defRPr/>
            </a:pPr>
            <a:r>
              <a:rPr lang="en-US" dirty="0" smtClean="0"/>
              <a:t>Apple</a:t>
            </a:r>
          </a:p>
          <a:p>
            <a:pPr marL="640080" lvl="1" indent="-246888" eaLnBrk="1" fontAlgn="auto" hangingPunct="1">
              <a:spcAft>
                <a:spcPts val="0"/>
              </a:spcAft>
              <a:buFont typeface="Wingdings 2"/>
              <a:buChar char=""/>
              <a:defRPr/>
            </a:pPr>
            <a:r>
              <a:rPr lang="en-US" dirty="0" smtClean="0"/>
              <a:t>Rendezvous/Bonjour</a:t>
            </a:r>
          </a:p>
          <a:p>
            <a:pPr marL="640080" lvl="1" indent="-246888" eaLnBrk="1" fontAlgn="auto" hangingPunct="1">
              <a:spcAft>
                <a:spcPts val="0"/>
              </a:spcAft>
              <a:buFont typeface="Wingdings 2"/>
              <a:buChar char=""/>
              <a:defRPr/>
            </a:pPr>
            <a:r>
              <a:rPr lang="en-US" dirty="0" err="1" smtClean="0"/>
              <a:t>mDNS</a:t>
            </a:r>
            <a:endParaRPr lang="en-US" dirty="0" smtClean="0"/>
          </a:p>
          <a:p>
            <a:pPr marL="640080" lvl="1" indent="-246888" eaLnBrk="1" fontAlgn="auto" hangingPunct="1">
              <a:spcAft>
                <a:spcPts val="0"/>
              </a:spcAft>
              <a:buFont typeface="Wingdings 2"/>
              <a:buChar char=""/>
              <a:defRPr/>
            </a:pPr>
            <a:r>
              <a:rPr lang="en-US" dirty="0" smtClean="0"/>
              <a:t>Airport </a:t>
            </a:r>
            <a:r>
              <a:rPr lang="en-US" dirty="0" err="1" smtClean="0"/>
              <a:t>autoconfig</a:t>
            </a:r>
            <a:endParaRPr lang="en-US" dirty="0"/>
          </a:p>
        </p:txBody>
      </p:sp>
      <p:pic>
        <p:nvPicPr>
          <p:cNvPr id="10245" name="Picture 2"/>
          <p:cNvPicPr>
            <a:picLocks noChangeAspect="1" noChangeArrowheads="1"/>
          </p:cNvPicPr>
          <p:nvPr/>
        </p:nvPicPr>
        <p:blipFill>
          <a:blip r:embed="rId2" cstate="print"/>
          <a:srcRect/>
          <a:stretch>
            <a:fillRect/>
          </a:stretch>
        </p:blipFill>
        <p:spPr bwMode="auto">
          <a:xfrm>
            <a:off x="5638800" y="3962400"/>
            <a:ext cx="2247900" cy="22479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pPr>
              <a:defRPr/>
            </a:pPr>
            <a:r>
              <a:rPr lang="en-US" smtClean="0"/>
              <a:t>Jeff Kell   Educause SPC 2011</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TCtemplate-3">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UTCtemplate-3</Template>
  <TotalTime>3623</TotalTime>
  <Words>2545</Words>
  <Application>Microsoft Office PowerPoint</Application>
  <PresentationFormat>On-screen Show (4:3)</PresentationFormat>
  <Paragraphs>432</Paragraphs>
  <Slides>60</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62" baseType="lpstr">
      <vt:lpstr>UTCtemplate-3</vt:lpstr>
      <vt:lpstr>Visio</vt:lpstr>
      <vt:lpstr>Network Segmentation: Virtual Routing Implementation</vt:lpstr>
      <vt:lpstr> </vt:lpstr>
      <vt:lpstr>Networking by the Numbers</vt:lpstr>
      <vt:lpstr>Agenda</vt:lpstr>
      <vt:lpstr>Virtual Routing?  Really?</vt:lpstr>
      <vt:lpstr>Legacy “closed” systems</vt:lpstr>
      <vt:lpstr>Trendy “open” systems</vt:lpstr>
      <vt:lpstr>Dash of “mobile access”</vt:lpstr>
      <vt:lpstr>Add “plug and pray”</vt:lpstr>
      <vt:lpstr>Mix well…</vt:lpstr>
      <vt:lpstr>Look Familiar ?</vt:lpstr>
      <vt:lpstr>“Gems” from the PCI Standards</vt:lpstr>
      <vt:lpstr>Pie in the sky segmentation?</vt:lpstr>
      <vt:lpstr>Recurring theme:  Minimize Exposure</vt:lpstr>
      <vt:lpstr>Original model – “Tootsie Pop”</vt:lpstr>
      <vt:lpstr>Updated model – “Onion”</vt:lpstr>
      <vt:lpstr>New security model – “Garlic”</vt:lpstr>
      <vt:lpstr>Typical separation:  ResNet</vt:lpstr>
      <vt:lpstr>Real World:  Campus INTERnet</vt:lpstr>
      <vt:lpstr>VRFs and VRF-Lite</vt:lpstr>
      <vt:lpstr>Virtual Routing vs Virtual LANs</vt:lpstr>
      <vt:lpstr>Virtual Private Networks (no, not that little app you use off-campus)</vt:lpstr>
      <vt:lpstr>Overview (Plagiarizing Cisco)</vt:lpstr>
      <vt:lpstr>Virtualizing Your Network  Divide and Conquer  (copyright notice as required below)  EDUCAUSE &amp; Internet2 Security Professionals Conference  April 10-12, 2007 </vt:lpstr>
      <vt:lpstr>High Level Backbone Logical Design  (VCU)</vt:lpstr>
      <vt:lpstr>Distribution/Core Options</vt:lpstr>
      <vt:lpstr>Hardware Requirements</vt:lpstr>
      <vt:lpstr>Live, practical example (before)</vt:lpstr>
      <vt:lpstr>Live, practical example (after)</vt:lpstr>
      <vt:lpstr>EMCS Virus lab islation</vt:lpstr>
      <vt:lpstr>Legacy view of EMCS router</vt:lpstr>
      <vt:lpstr>VRF view of EMCS router</vt:lpstr>
      <vt:lpstr>Network evolution (quickly)</vt:lpstr>
      <vt:lpstr>Flat, with vlans + trunks</vt:lpstr>
      <vt:lpstr>Routed and/or remote distribution</vt:lpstr>
      <vt:lpstr>Target VRF (isolated Layer3)</vt:lpstr>
      <vt:lpstr>VRF design “challenges”</vt:lpstr>
      <vt:lpstr>Addressing conventions</vt:lpstr>
      <vt:lpstr>Backbone (P2P or ring?)</vt:lpstr>
      <vt:lpstr>Hub/spoke SVI “ring”</vt:lpstr>
      <vt:lpstr>Multiple nodes / Multiple rings</vt:lpstr>
      <vt:lpstr>Start:  Import legacy as VRF!</vt:lpstr>
      <vt:lpstr>VRF “Template”</vt:lpstr>
      <vt:lpstr>Bring a trunk over from legacy</vt:lpstr>
      <vt:lpstr>Bring IGP routes from legacy</vt:lpstr>
      <vt:lpstr>Migration strategy</vt:lpstr>
      <vt:lpstr>Inter-VRF routing at the PE</vt:lpstr>
      <vt:lpstr>Import/Export (BGP implied)</vt:lpstr>
      <vt:lpstr> </vt:lpstr>
      <vt:lpstr>Partial Inter-VRF:  Import map</vt:lpstr>
      <vt:lpstr>Partial Inter-VRF:  redistribute  map</vt:lpstr>
      <vt:lpstr>Edge connectivity</vt:lpstr>
      <vt:lpstr>Edge implementation</vt:lpstr>
      <vt:lpstr>Edge implementation (2)</vt:lpstr>
      <vt:lpstr> </vt:lpstr>
      <vt:lpstr>VRF stats maintained at ASA</vt:lpstr>
      <vt:lpstr>Other Edge considerations</vt:lpstr>
      <vt:lpstr>The Fatal “Gotcha”</vt:lpstr>
      <vt:lpstr>Currently Active VRFs</vt:lpstr>
      <vt:lpstr>Whew!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168</cp:revision>
  <dcterms:created xsi:type="dcterms:W3CDTF">2008-02-01T14:53:53Z</dcterms:created>
  <dcterms:modified xsi:type="dcterms:W3CDTF">2011-04-06T15:46:55Z</dcterms:modified>
</cp:coreProperties>
</file>