
<file path=[Content_Types].xml><?xml version="1.0" encoding="utf-8"?>
<Types xmlns="http://schemas.openxmlformats.org/package/2006/content-types">
  <Default Extension="pdf" ContentType="application/pdf"/>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Default Extension="wdp" ContentType="image/vnd.ms-photo"/>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71"/>
  </p:notesMasterIdLst>
  <p:handoutMasterIdLst>
    <p:handoutMasterId r:id="rId72"/>
  </p:handoutMasterIdLst>
  <p:sldIdLst>
    <p:sldId id="258" r:id="rId2"/>
    <p:sldId id="280" r:id="rId3"/>
    <p:sldId id="281" r:id="rId4"/>
    <p:sldId id="282" r:id="rId5"/>
    <p:sldId id="296" r:id="rId6"/>
    <p:sldId id="297" r:id="rId7"/>
    <p:sldId id="346" r:id="rId8"/>
    <p:sldId id="298" r:id="rId9"/>
    <p:sldId id="299" r:id="rId10"/>
    <p:sldId id="345" r:id="rId11"/>
    <p:sldId id="304" r:id="rId12"/>
    <p:sldId id="262" r:id="rId13"/>
    <p:sldId id="284" r:id="rId14"/>
    <p:sldId id="288" r:id="rId15"/>
    <p:sldId id="285" r:id="rId16"/>
    <p:sldId id="286" r:id="rId17"/>
    <p:sldId id="287" r:id="rId18"/>
    <p:sldId id="292" r:id="rId19"/>
    <p:sldId id="263" r:id="rId20"/>
    <p:sldId id="300" r:id="rId21"/>
    <p:sldId id="293" r:id="rId22"/>
    <p:sldId id="301" r:id="rId23"/>
    <p:sldId id="302" r:id="rId24"/>
    <p:sldId id="306" r:id="rId25"/>
    <p:sldId id="305" r:id="rId26"/>
    <p:sldId id="291" r:id="rId27"/>
    <p:sldId id="309" r:id="rId28"/>
    <p:sldId id="294" r:id="rId29"/>
    <p:sldId id="272" r:id="rId30"/>
    <p:sldId id="273" r:id="rId31"/>
    <p:sldId id="274" r:id="rId32"/>
    <p:sldId id="275" r:id="rId33"/>
    <p:sldId id="276" r:id="rId34"/>
    <p:sldId id="277" r:id="rId35"/>
    <p:sldId id="308" r:id="rId36"/>
    <p:sldId id="278" r:id="rId37"/>
    <p:sldId id="331" r:id="rId38"/>
    <p:sldId id="283" r:id="rId39"/>
    <p:sldId id="339" r:id="rId40"/>
    <p:sldId id="307" r:id="rId41"/>
    <p:sldId id="321" r:id="rId42"/>
    <p:sldId id="310" r:id="rId43"/>
    <p:sldId id="327" r:id="rId44"/>
    <p:sldId id="326" r:id="rId45"/>
    <p:sldId id="330" r:id="rId46"/>
    <p:sldId id="347" r:id="rId47"/>
    <p:sldId id="314" r:id="rId48"/>
    <p:sldId id="315" r:id="rId49"/>
    <p:sldId id="349" r:id="rId50"/>
    <p:sldId id="337" r:id="rId51"/>
    <p:sldId id="348" r:id="rId52"/>
    <p:sldId id="311" r:id="rId53"/>
    <p:sldId id="336" r:id="rId54"/>
    <p:sldId id="324" r:id="rId55"/>
    <p:sldId id="334" r:id="rId56"/>
    <p:sldId id="320" r:id="rId57"/>
    <p:sldId id="329" r:id="rId58"/>
    <p:sldId id="317" r:id="rId59"/>
    <p:sldId id="328" r:id="rId60"/>
    <p:sldId id="316" r:id="rId61"/>
    <p:sldId id="319" r:id="rId62"/>
    <p:sldId id="342" r:id="rId63"/>
    <p:sldId id="343" r:id="rId64"/>
    <p:sldId id="344" r:id="rId65"/>
    <p:sldId id="332" r:id="rId66"/>
    <p:sldId id="333" r:id="rId67"/>
    <p:sldId id="323" r:id="rId68"/>
    <p:sldId id="325" r:id="rId69"/>
    <p:sldId id="279" r:id="rId70"/>
  </p:sldIdLst>
  <p:sldSz cx="9144000" cy="6858000" type="screen4x3"/>
  <p:notesSz cx="6858000" cy="9144000"/>
  <p:defaultTextStyle>
    <a:defPPr>
      <a:defRPr lang="en-US"/>
    </a:defPPr>
    <a:lvl1pPr algn="r" rtl="0" fontAlgn="base">
      <a:spcBef>
        <a:spcPct val="50000"/>
      </a:spcBef>
      <a:spcAft>
        <a:spcPct val="0"/>
      </a:spcAft>
      <a:buClr>
        <a:srgbClr val="C37D2A"/>
      </a:buClr>
      <a:buFont typeface="Wingdings" pitchFamily="1" charset="2"/>
      <a:defRPr sz="1400" kern="1200">
        <a:solidFill>
          <a:srgbClr val="656F97"/>
        </a:solidFill>
        <a:latin typeface="Arial" pitchFamily="1" charset="0"/>
        <a:ea typeface="+mn-ea"/>
        <a:cs typeface="+mn-cs"/>
      </a:defRPr>
    </a:lvl1pPr>
    <a:lvl2pPr marL="457200" algn="r" rtl="0" fontAlgn="base">
      <a:spcBef>
        <a:spcPct val="50000"/>
      </a:spcBef>
      <a:spcAft>
        <a:spcPct val="0"/>
      </a:spcAft>
      <a:buClr>
        <a:srgbClr val="C37D2A"/>
      </a:buClr>
      <a:buFont typeface="Wingdings" pitchFamily="1" charset="2"/>
      <a:defRPr sz="1400" kern="1200">
        <a:solidFill>
          <a:srgbClr val="656F97"/>
        </a:solidFill>
        <a:latin typeface="Arial" pitchFamily="1" charset="0"/>
        <a:ea typeface="+mn-ea"/>
        <a:cs typeface="+mn-cs"/>
      </a:defRPr>
    </a:lvl2pPr>
    <a:lvl3pPr marL="914400" algn="r" rtl="0" fontAlgn="base">
      <a:spcBef>
        <a:spcPct val="50000"/>
      </a:spcBef>
      <a:spcAft>
        <a:spcPct val="0"/>
      </a:spcAft>
      <a:buClr>
        <a:srgbClr val="C37D2A"/>
      </a:buClr>
      <a:buFont typeface="Wingdings" pitchFamily="1" charset="2"/>
      <a:defRPr sz="1400" kern="1200">
        <a:solidFill>
          <a:srgbClr val="656F97"/>
        </a:solidFill>
        <a:latin typeface="Arial" pitchFamily="1" charset="0"/>
        <a:ea typeface="+mn-ea"/>
        <a:cs typeface="+mn-cs"/>
      </a:defRPr>
    </a:lvl3pPr>
    <a:lvl4pPr marL="1371600" algn="r" rtl="0" fontAlgn="base">
      <a:spcBef>
        <a:spcPct val="50000"/>
      </a:spcBef>
      <a:spcAft>
        <a:spcPct val="0"/>
      </a:spcAft>
      <a:buClr>
        <a:srgbClr val="C37D2A"/>
      </a:buClr>
      <a:buFont typeface="Wingdings" pitchFamily="1" charset="2"/>
      <a:defRPr sz="1400" kern="1200">
        <a:solidFill>
          <a:srgbClr val="656F97"/>
        </a:solidFill>
        <a:latin typeface="Arial" pitchFamily="1" charset="0"/>
        <a:ea typeface="+mn-ea"/>
        <a:cs typeface="+mn-cs"/>
      </a:defRPr>
    </a:lvl4pPr>
    <a:lvl5pPr marL="1828800" algn="r" rtl="0" fontAlgn="base">
      <a:spcBef>
        <a:spcPct val="50000"/>
      </a:spcBef>
      <a:spcAft>
        <a:spcPct val="0"/>
      </a:spcAft>
      <a:buClr>
        <a:srgbClr val="C37D2A"/>
      </a:buClr>
      <a:buFont typeface="Wingdings" pitchFamily="1" charset="2"/>
      <a:defRPr sz="1400" kern="1200">
        <a:solidFill>
          <a:srgbClr val="656F97"/>
        </a:solidFill>
        <a:latin typeface="Arial" pitchFamily="1" charset="0"/>
        <a:ea typeface="+mn-ea"/>
        <a:cs typeface="+mn-cs"/>
      </a:defRPr>
    </a:lvl5pPr>
    <a:lvl6pPr marL="2286000" algn="l" defTabSz="457200" rtl="0" eaLnBrk="1" latinLnBrk="0" hangingPunct="1">
      <a:defRPr sz="1400" kern="1200">
        <a:solidFill>
          <a:srgbClr val="656F97"/>
        </a:solidFill>
        <a:latin typeface="Arial" pitchFamily="1" charset="0"/>
        <a:ea typeface="+mn-ea"/>
        <a:cs typeface="+mn-cs"/>
      </a:defRPr>
    </a:lvl6pPr>
    <a:lvl7pPr marL="2743200" algn="l" defTabSz="457200" rtl="0" eaLnBrk="1" latinLnBrk="0" hangingPunct="1">
      <a:defRPr sz="1400" kern="1200">
        <a:solidFill>
          <a:srgbClr val="656F97"/>
        </a:solidFill>
        <a:latin typeface="Arial" pitchFamily="1" charset="0"/>
        <a:ea typeface="+mn-ea"/>
        <a:cs typeface="+mn-cs"/>
      </a:defRPr>
    </a:lvl7pPr>
    <a:lvl8pPr marL="3200400" algn="l" defTabSz="457200" rtl="0" eaLnBrk="1" latinLnBrk="0" hangingPunct="1">
      <a:defRPr sz="1400" kern="1200">
        <a:solidFill>
          <a:srgbClr val="656F97"/>
        </a:solidFill>
        <a:latin typeface="Arial" pitchFamily="1" charset="0"/>
        <a:ea typeface="+mn-ea"/>
        <a:cs typeface="+mn-cs"/>
      </a:defRPr>
    </a:lvl8pPr>
    <a:lvl9pPr marL="3657600" algn="l" defTabSz="457200" rtl="0" eaLnBrk="1" latinLnBrk="0" hangingPunct="1">
      <a:defRPr sz="1400" kern="1200">
        <a:solidFill>
          <a:srgbClr val="656F97"/>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0B2B2"/>
    <a:srgbClr val="EAEBEB"/>
    <a:srgbClr val="DCDEDE"/>
    <a:srgbClr val="656F97"/>
    <a:srgbClr val="BFC2C1"/>
    <a:srgbClr val="092166"/>
    <a:srgbClr val="C37D2A"/>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0" d="100"/>
          <a:sy n="90" d="100"/>
        </p:scale>
        <p:origin x="-872"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buFont typeface="Wingdings" charset="2"/>
              <a:buNone/>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buFont typeface="Wingdings" charset="2"/>
              <a:buNone/>
              <a:defRPr sz="1200">
                <a:latin typeface="Arial" charset="0"/>
              </a:defRPr>
            </a:lvl1pPr>
          </a:lstStyle>
          <a:p>
            <a:pPr>
              <a:defRPr/>
            </a:pPr>
            <a:fld id="{84BDD822-E667-054D-8B01-B07320E421B6}" type="datetime1">
              <a:rPr lang="en-US"/>
              <a:pPr>
                <a:defRPr/>
              </a:pPr>
              <a:t>5/7/12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buFont typeface="Wingdings" charset="2"/>
              <a:buNone/>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buFont typeface="Wingdings" charset="2"/>
              <a:buNone/>
              <a:defRPr sz="1200">
                <a:latin typeface="Arial" charset="0"/>
              </a:defRPr>
            </a:lvl1pPr>
          </a:lstStyle>
          <a:p>
            <a:pPr>
              <a:defRPr/>
            </a:pPr>
            <a:fld id="{09102A7F-1DE5-1C4F-80F7-4E603C829D4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buFont typeface="Wingdings" charset="2"/>
              <a:buNone/>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buFont typeface="Wingdings" charset="2"/>
              <a:buNone/>
              <a:defRPr sz="1200">
                <a:latin typeface="Arial" charset="0"/>
              </a:defRPr>
            </a:lvl1pPr>
          </a:lstStyle>
          <a:p>
            <a:pPr>
              <a:defRPr/>
            </a:pPr>
            <a:fld id="{EF845A8A-DC92-2A4B-AAD1-4922A49CB4AA}" type="datetime1">
              <a:rPr lang="en-US"/>
              <a:pPr>
                <a:defRPr/>
              </a:pPr>
              <a:t>5/7/12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buFont typeface="Wingdings" charset="2"/>
              <a:buNone/>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buFont typeface="Wingdings" charset="2"/>
              <a:buNone/>
              <a:defRPr sz="1200">
                <a:latin typeface="Arial" charset="0"/>
              </a:defRPr>
            </a:lvl1pPr>
          </a:lstStyle>
          <a:p>
            <a:pPr>
              <a:defRPr/>
            </a:pPr>
            <a:fld id="{40E3FF2F-C1F2-4347-A8FE-89CFEB59F40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pPr>
              <a:buFont typeface="Wingdings" pitchFamily="1" charset="2"/>
              <a:buNone/>
            </a:pPr>
            <a:fld id="{0527AB2C-B4E1-C44A-B1A9-FC4B3AC8DFA5}" type="slidenum">
              <a:rPr lang="en-US">
                <a:latin typeface="Arial" pitchFamily="1" charset="0"/>
              </a:rPr>
              <a:pPr>
                <a:buFont typeface="Wingdings" pitchFamily="1" charset="2"/>
                <a:buNone/>
              </a:pPr>
              <a:t>6</a:t>
            </a:fld>
            <a:endParaRPr lang="en-US" dirty="0">
              <a:latin typeface="Arial" pitchFamily="1"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marL="0" lvl="1"/>
            <a:endParaRPr lang="en-US" dirty="0" smtClean="0">
              <a:ea typeface="ＭＳ Ｐゴシック" pitchFamily="1" charset="-128"/>
              <a:cs typeface="ＭＳ Ｐゴシック" pitchFamily="1"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pPr>
              <a:buFont typeface="Wingdings" pitchFamily="1" charset="2"/>
              <a:buNone/>
            </a:pPr>
            <a:fld id="{D8FB9AC4-1BA5-604E-8814-0CE62E74D0EB}" type="slidenum">
              <a:rPr lang="en-US" smtClean="0">
                <a:latin typeface="Arial" pitchFamily="1" charset="0"/>
              </a:rPr>
              <a:pPr>
                <a:buFont typeface="Wingdings" pitchFamily="1" charset="2"/>
                <a:buNone/>
              </a:pPr>
              <a:t>11</a:t>
            </a:fld>
            <a:endParaRPr lang="en-US" dirty="0" smtClean="0">
              <a:latin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6570663" y="5913438"/>
            <a:ext cx="184150" cy="457200"/>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buClrTx/>
              <a:buFontTx/>
              <a:buNone/>
              <a:defRPr/>
            </a:pPr>
            <a:endParaRPr lang="en-US" sz="2400" dirty="0">
              <a:solidFill>
                <a:schemeClr val="tx1"/>
              </a:solidFill>
              <a:latin typeface="Times" charset="0"/>
            </a:endParaRPr>
          </a:p>
        </p:txBody>
      </p:sp>
      <p:pic>
        <p:nvPicPr>
          <p:cNvPr id="4" name="Picture 10"/>
          <p:cNvPicPr>
            <a:picLocks noChangeAspect="1" noChangeArrowheads="1"/>
          </p:cNvPicPr>
          <p:nvPr/>
        </p:nvPicPr>
        <p:blipFill>
          <a:blip r:embed="rId2"/>
          <a:srcRect/>
          <a:stretch>
            <a:fillRect/>
          </a:stretch>
        </p:blipFill>
        <p:spPr bwMode="auto">
          <a:xfrm>
            <a:off x="304800" y="3060700"/>
            <a:ext cx="914400" cy="723900"/>
          </a:xfrm>
          <a:prstGeom prst="rect">
            <a:avLst/>
          </a:prstGeom>
          <a:noFill/>
          <a:ln w="9525">
            <a:noFill/>
            <a:miter lim="800000"/>
            <a:headEnd/>
            <a:tailEnd/>
          </a:ln>
        </p:spPr>
      </p:pic>
      <p:sp>
        <p:nvSpPr>
          <p:cNvPr id="5" name="Line 4"/>
          <p:cNvSpPr>
            <a:spLocks noChangeShapeType="1"/>
          </p:cNvSpPr>
          <p:nvPr/>
        </p:nvSpPr>
        <p:spPr bwMode="auto">
          <a:xfrm>
            <a:off x="152400" y="2895600"/>
            <a:ext cx="8839200" cy="0"/>
          </a:xfrm>
          <a:prstGeom prst="line">
            <a:avLst/>
          </a:prstGeom>
          <a:noFill/>
          <a:ln w="12700">
            <a:solidFill>
              <a:srgbClr val="C37D2A"/>
            </a:solidFill>
            <a:round/>
            <a:headEnd/>
            <a:tailEnd/>
          </a:ln>
          <a:effectLst/>
        </p:spPr>
        <p:txBody>
          <a:bodyPr wrap="none" anchor="ctr">
            <a:prstTxWarp prst="textNoShape">
              <a:avLst/>
            </a:prstTxWarp>
          </a:bodyPr>
          <a:lstStyle/>
          <a:p>
            <a:pPr>
              <a:buFont typeface="Wingdings" pitchFamily="-65" charset="2"/>
              <a:buNone/>
              <a:defRPr/>
            </a:pPr>
            <a:endParaRPr lang="en-US" dirty="0">
              <a:latin typeface="Arial" pitchFamily="-65" charset="0"/>
            </a:endParaRPr>
          </a:p>
        </p:txBody>
      </p:sp>
      <p:sp>
        <p:nvSpPr>
          <p:cNvPr id="6" name="Line 5"/>
          <p:cNvSpPr>
            <a:spLocks noChangeShapeType="1"/>
          </p:cNvSpPr>
          <p:nvPr/>
        </p:nvSpPr>
        <p:spPr bwMode="auto">
          <a:xfrm>
            <a:off x="152400" y="3962400"/>
            <a:ext cx="8839200" cy="0"/>
          </a:xfrm>
          <a:prstGeom prst="line">
            <a:avLst/>
          </a:prstGeom>
          <a:noFill/>
          <a:ln w="12700">
            <a:solidFill>
              <a:srgbClr val="C37D2A"/>
            </a:solidFill>
            <a:round/>
            <a:headEnd/>
            <a:tailEnd/>
          </a:ln>
          <a:effectLst/>
        </p:spPr>
        <p:txBody>
          <a:bodyPr wrap="none" anchor="ctr">
            <a:prstTxWarp prst="textNoShape">
              <a:avLst/>
            </a:prstTxWarp>
          </a:bodyPr>
          <a:lstStyle/>
          <a:p>
            <a:pPr>
              <a:buFont typeface="Wingdings" pitchFamily="-65" charset="2"/>
              <a:buNone/>
              <a:defRPr/>
            </a:pPr>
            <a:endParaRPr lang="en-US" dirty="0">
              <a:latin typeface="Arial" pitchFamily="-65" charset="0"/>
            </a:endParaRPr>
          </a:p>
        </p:txBody>
      </p:sp>
      <p:sp>
        <p:nvSpPr>
          <p:cNvPr id="7" name="TextBox 6"/>
          <p:cNvSpPr txBox="1"/>
          <p:nvPr userDrawn="1"/>
        </p:nvSpPr>
        <p:spPr>
          <a:xfrm>
            <a:off x="6300788" y="4800600"/>
            <a:ext cx="2339975" cy="784225"/>
          </a:xfrm>
          <a:prstGeom prst="rect">
            <a:avLst/>
          </a:prstGeom>
          <a:noFill/>
        </p:spPr>
        <p:txBody>
          <a:bodyPr wrap="none">
            <a:prstTxWarp prst="textNoShape">
              <a:avLst/>
            </a:prstTxWarp>
            <a:spAutoFit/>
          </a:bodyPr>
          <a:lstStyle/>
          <a:p>
            <a:pPr>
              <a:buFont typeface="Wingdings" charset="2"/>
              <a:buNone/>
              <a:defRPr/>
            </a:pPr>
            <a:r>
              <a:rPr lang="en-US" sz="1800" dirty="0">
                <a:solidFill>
                  <a:schemeClr val="tx1"/>
                </a:solidFill>
                <a:latin typeface="Arial" charset="0"/>
              </a:rPr>
              <a:t>Walter Conway, QSA</a:t>
            </a:r>
          </a:p>
          <a:p>
            <a:pPr>
              <a:buFont typeface="Wingdings" charset="2"/>
              <a:buNone/>
              <a:defRPr/>
            </a:pPr>
            <a:r>
              <a:rPr lang="en-US" sz="1800" dirty="0">
                <a:solidFill>
                  <a:schemeClr val="tx1"/>
                </a:solidFill>
                <a:latin typeface="Arial" charset="0"/>
              </a:rPr>
              <a:t>403 Labs, LLC</a:t>
            </a:r>
          </a:p>
        </p:txBody>
      </p:sp>
      <p:sp>
        <p:nvSpPr>
          <p:cNvPr id="4104" name="Rectangle 8"/>
          <p:cNvSpPr>
            <a:spLocks noGrp="1" noChangeArrowheads="1"/>
          </p:cNvSpPr>
          <p:nvPr>
            <p:ph type="ctrTitle" sz="quarter"/>
          </p:nvPr>
        </p:nvSpPr>
        <p:spPr>
          <a:xfrm>
            <a:off x="1447800" y="2971800"/>
            <a:ext cx="7315200" cy="914400"/>
          </a:xfrm>
        </p:spPr>
        <p:txBody>
          <a:bodyPr/>
          <a:lstStyle>
            <a:lvl1pPr>
              <a:defRPr sz="2400"/>
            </a:lvl1pPr>
          </a:lstStyle>
          <a:p>
            <a:r>
              <a:rPr lang="en-US" dirty="0"/>
              <a:t>Presentation Title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2288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76200"/>
            <a:ext cx="65341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Font typeface="Wingdings" charset="2"/>
              <a:buChar char="q"/>
              <a:defRPr/>
            </a:lvl1pPr>
            <a:lvl2pPr>
              <a:buClr>
                <a:srgbClr val="0000FF"/>
              </a:buClr>
              <a:buFont typeface="Lucida Grande"/>
              <a:buChar char="-"/>
              <a:defRPr/>
            </a:lvl2pPr>
            <a:lvl3pPr>
              <a:buClr>
                <a:srgbClr val="0000FF"/>
              </a:buClr>
              <a:buFont typeface="Wingdings" charset="2"/>
              <a:buChar char="§"/>
              <a:defRPr/>
            </a:lvl3pPr>
            <a:lvl4pPr>
              <a:buNone/>
              <a:defRPr/>
            </a:lvl4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838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auto">
          <a:xfrm>
            <a:off x="0" y="6019800"/>
            <a:ext cx="9144000" cy="838200"/>
          </a:xfrm>
          <a:prstGeom prst="rect">
            <a:avLst/>
          </a:prstGeom>
          <a:solidFill>
            <a:srgbClr val="EAEBEB"/>
          </a:solidFill>
          <a:ln w="9525">
            <a:noFill/>
            <a:miter lim="800000"/>
            <a:headEnd/>
            <a:tailEnd/>
          </a:ln>
          <a:effectLst/>
        </p:spPr>
        <p:txBody>
          <a:bodyPr wrap="none" anchor="ctr">
            <a:prstTxWarp prst="textNoShape">
              <a:avLst/>
            </a:prstTxWarp>
          </a:bodyPr>
          <a:lstStyle/>
          <a:p>
            <a:pPr algn="ctr" eaLnBrk="0" hangingPunct="0">
              <a:spcBef>
                <a:spcPct val="0"/>
              </a:spcBef>
              <a:buClrTx/>
              <a:buFontTx/>
              <a:buNone/>
              <a:defRPr/>
            </a:pPr>
            <a:endParaRPr lang="en-US" sz="2400" dirty="0">
              <a:solidFill>
                <a:srgbClr val="DCDEDE"/>
              </a:solidFill>
              <a:latin typeface="Times" charset="0"/>
            </a:endParaRPr>
          </a:p>
        </p:txBody>
      </p:sp>
      <p:sp>
        <p:nvSpPr>
          <p:cNvPr id="1031" name="Rectangle 7"/>
          <p:cNvSpPr>
            <a:spLocks noChangeArrowheads="1"/>
          </p:cNvSpPr>
          <p:nvPr/>
        </p:nvSpPr>
        <p:spPr bwMode="auto">
          <a:xfrm>
            <a:off x="6570663" y="5913438"/>
            <a:ext cx="184150" cy="457200"/>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buClrTx/>
              <a:buFontTx/>
              <a:buNone/>
              <a:defRPr/>
            </a:pPr>
            <a:endParaRPr lang="en-US" sz="2400" dirty="0">
              <a:solidFill>
                <a:schemeClr val="tx1"/>
              </a:solidFill>
              <a:latin typeface="Times" charset="0"/>
            </a:endParaRPr>
          </a:p>
        </p:txBody>
      </p:sp>
      <p:sp>
        <p:nvSpPr>
          <p:cNvPr id="1034" name="Text Box 10"/>
          <p:cNvSpPr txBox="1">
            <a:spLocks noChangeArrowheads="1"/>
          </p:cNvSpPr>
          <p:nvPr/>
        </p:nvSpPr>
        <p:spPr bwMode="auto">
          <a:xfrm>
            <a:off x="609600" y="990600"/>
            <a:ext cx="6629400" cy="457200"/>
          </a:xfrm>
          <a:prstGeom prst="rect">
            <a:avLst/>
          </a:prstGeom>
          <a:noFill/>
          <a:ln w="9525">
            <a:noFill/>
            <a:miter lim="800000"/>
            <a:headEnd/>
            <a:tailEnd/>
          </a:ln>
          <a:effectLst/>
        </p:spPr>
        <p:txBody>
          <a:bodyPr>
            <a:prstTxWarp prst="textNoShape">
              <a:avLst/>
            </a:prstTxWarp>
            <a:spAutoFit/>
          </a:bodyPr>
          <a:lstStyle/>
          <a:p>
            <a:pPr algn="l" eaLnBrk="0" hangingPunct="0">
              <a:buClrTx/>
              <a:buFontTx/>
              <a:buNone/>
              <a:defRPr/>
            </a:pPr>
            <a:endParaRPr lang="en-US" sz="2400" dirty="0">
              <a:solidFill>
                <a:schemeClr val="tx1"/>
              </a:solidFill>
              <a:latin typeface="Times" charset="0"/>
            </a:endParaRPr>
          </a:p>
        </p:txBody>
      </p:sp>
      <p:sp>
        <p:nvSpPr>
          <p:cNvPr id="1038" name="Text Box 14"/>
          <p:cNvSpPr txBox="1">
            <a:spLocks noChangeArrowheads="1"/>
          </p:cNvSpPr>
          <p:nvPr/>
        </p:nvSpPr>
        <p:spPr bwMode="auto">
          <a:xfrm>
            <a:off x="76200" y="6307138"/>
            <a:ext cx="7696200" cy="304800"/>
          </a:xfrm>
          <a:prstGeom prst="rect">
            <a:avLst/>
          </a:prstGeom>
          <a:noFill/>
          <a:ln w="9525">
            <a:noFill/>
            <a:miter lim="800000"/>
            <a:headEnd/>
            <a:tailEnd/>
          </a:ln>
          <a:effectLst/>
        </p:spPr>
        <p:txBody>
          <a:bodyPr>
            <a:prstTxWarp prst="textNoShape">
              <a:avLst/>
            </a:prstTxWarp>
            <a:spAutoFit/>
          </a:bodyPr>
          <a:lstStyle/>
          <a:p>
            <a:pPr algn="l" eaLnBrk="0" hangingPunct="0">
              <a:buClrTx/>
              <a:buFontTx/>
              <a:buNone/>
              <a:defRPr/>
            </a:pPr>
            <a:r>
              <a:rPr lang="en-US" b="1" dirty="0">
                <a:solidFill>
                  <a:srgbClr val="B0B2B2"/>
                </a:solidFill>
              </a:rPr>
              <a:t>EDUCAUSE Security Professionals – May 2012  </a:t>
            </a:r>
            <a:r>
              <a:rPr lang="en-US" sz="1000" dirty="0">
                <a:solidFill>
                  <a:srgbClr val="B0B2B2"/>
                </a:solidFill>
              </a:rPr>
              <a:t>|  Walter Conway, QSA,    |  403 Labs, LLC  |  © 2012   </a:t>
            </a:r>
            <a:fld id="{E1291D32-1F21-D949-B4E9-1054790774BB}" type="slidenum">
              <a:rPr lang="en-US" sz="1000">
                <a:solidFill>
                  <a:srgbClr val="B0B2B2"/>
                </a:solidFill>
              </a:rPr>
              <a:pPr algn="l" eaLnBrk="0" hangingPunct="0">
                <a:buClrTx/>
                <a:buFontTx/>
                <a:buNone/>
                <a:defRPr/>
              </a:pPr>
              <a:t>‹#›</a:t>
            </a:fld>
            <a:endParaRPr lang="en-US" sz="2400" dirty="0">
              <a:solidFill>
                <a:srgbClr val="B0B2B2"/>
              </a:solidFill>
            </a:endParaRPr>
          </a:p>
        </p:txBody>
      </p:sp>
      <p:sp>
        <p:nvSpPr>
          <p:cNvPr id="1039" name="Line 15"/>
          <p:cNvSpPr>
            <a:spLocks noChangeShapeType="1"/>
          </p:cNvSpPr>
          <p:nvPr/>
        </p:nvSpPr>
        <p:spPr bwMode="auto">
          <a:xfrm flipH="1">
            <a:off x="152400" y="685800"/>
            <a:ext cx="8839200" cy="0"/>
          </a:xfrm>
          <a:prstGeom prst="line">
            <a:avLst/>
          </a:prstGeom>
          <a:noFill/>
          <a:ln w="12700">
            <a:solidFill>
              <a:srgbClr val="C37D2A"/>
            </a:solidFill>
            <a:round/>
            <a:headEnd/>
            <a:tailEnd/>
          </a:ln>
          <a:effectLst/>
        </p:spPr>
        <p:txBody>
          <a:bodyPr wrap="none" anchor="ctr">
            <a:prstTxWarp prst="textNoShape">
              <a:avLst/>
            </a:prstTxWarp>
          </a:bodyPr>
          <a:lstStyle/>
          <a:p>
            <a:pPr>
              <a:buFont typeface="Wingdings" pitchFamily="-65" charset="2"/>
              <a:buNone/>
              <a:defRPr/>
            </a:pPr>
            <a:endParaRPr lang="en-US" dirty="0">
              <a:latin typeface="Arial" pitchFamily="-65" charset="0"/>
            </a:endParaRPr>
          </a:p>
        </p:txBody>
      </p:sp>
      <p:pic>
        <p:nvPicPr>
          <p:cNvPr id="2" name="Picture 17"/>
          <p:cNvPicPr>
            <a:picLocks noChangeAspect="1" noChangeArrowheads="1"/>
          </p:cNvPicPr>
          <p:nvPr/>
        </p:nvPicPr>
        <p:blipFill>
          <a:blip r:embed="rId13"/>
          <a:srcRect/>
          <a:stretch>
            <a:fillRect/>
          </a:stretch>
        </p:blipFill>
        <p:spPr bwMode="auto">
          <a:xfrm>
            <a:off x="8153400" y="6122988"/>
            <a:ext cx="779463" cy="619125"/>
          </a:xfrm>
          <a:prstGeom prst="rect">
            <a:avLst/>
          </a:prstGeom>
          <a:noFill/>
          <a:ln w="9525">
            <a:noFill/>
            <a:miter lim="800000"/>
            <a:headEnd/>
            <a:tailEnd/>
          </a:ln>
        </p:spPr>
      </p:pic>
      <p:sp>
        <p:nvSpPr>
          <p:cNvPr id="1032" name="Rectangle 22"/>
          <p:cNvSpPr>
            <a:spLocks noGrp="1" noChangeArrowheads="1"/>
          </p:cNvSpPr>
          <p:nvPr>
            <p:ph type="title"/>
          </p:nvPr>
        </p:nvSpPr>
        <p:spPr bwMode="auto">
          <a:xfrm>
            <a:off x="76200" y="76200"/>
            <a:ext cx="8915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a:t>
            </a:r>
          </a:p>
        </p:txBody>
      </p:sp>
      <p:sp>
        <p:nvSpPr>
          <p:cNvPr id="1033" name="Rectangle 23"/>
          <p:cNvSpPr>
            <a:spLocks noGrp="1" noChangeArrowheads="1"/>
          </p:cNvSpPr>
          <p:nvPr>
            <p:ph type="body" idx="1"/>
          </p:nvPr>
        </p:nvSpPr>
        <p:spPr bwMode="auto">
          <a:xfrm>
            <a:off x="533400" y="838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92166"/>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92166"/>
          </a:solidFill>
          <a:latin typeface="Arial" pitchFamily="-65" charset="0"/>
          <a:ea typeface="ＭＳ Ｐゴシック" charset="-128"/>
          <a:cs typeface="ＭＳ Ｐゴシック" charset="-128"/>
        </a:defRPr>
      </a:lvl2pPr>
      <a:lvl3pPr algn="l" rtl="0" eaLnBrk="0" fontAlgn="base" hangingPunct="0">
        <a:spcBef>
          <a:spcPct val="0"/>
        </a:spcBef>
        <a:spcAft>
          <a:spcPct val="0"/>
        </a:spcAft>
        <a:defRPr sz="3200" b="1">
          <a:solidFill>
            <a:srgbClr val="092166"/>
          </a:solidFill>
          <a:latin typeface="Arial" pitchFamily="-65" charset="0"/>
          <a:ea typeface="ＭＳ Ｐゴシック" charset="-128"/>
          <a:cs typeface="ＭＳ Ｐゴシック" charset="-128"/>
        </a:defRPr>
      </a:lvl3pPr>
      <a:lvl4pPr algn="l" rtl="0" eaLnBrk="0" fontAlgn="base" hangingPunct="0">
        <a:spcBef>
          <a:spcPct val="0"/>
        </a:spcBef>
        <a:spcAft>
          <a:spcPct val="0"/>
        </a:spcAft>
        <a:defRPr sz="3200" b="1">
          <a:solidFill>
            <a:srgbClr val="092166"/>
          </a:solidFill>
          <a:latin typeface="Arial" pitchFamily="-65" charset="0"/>
          <a:ea typeface="ＭＳ Ｐゴシック" charset="-128"/>
          <a:cs typeface="ＭＳ Ｐゴシック" charset="-128"/>
        </a:defRPr>
      </a:lvl4pPr>
      <a:lvl5pPr algn="l" rtl="0" eaLnBrk="0" fontAlgn="base" hangingPunct="0">
        <a:spcBef>
          <a:spcPct val="0"/>
        </a:spcBef>
        <a:spcAft>
          <a:spcPct val="0"/>
        </a:spcAft>
        <a:defRPr sz="3200" b="1">
          <a:solidFill>
            <a:srgbClr val="092166"/>
          </a:solidFill>
          <a:latin typeface="Arial" pitchFamily="-65" charset="0"/>
          <a:ea typeface="ＭＳ Ｐゴシック" charset="-128"/>
          <a:cs typeface="ＭＳ Ｐゴシック" charset="-128"/>
        </a:defRPr>
      </a:lvl5pPr>
      <a:lvl6pPr marL="457200" algn="l" rtl="0" fontAlgn="base">
        <a:spcBef>
          <a:spcPct val="0"/>
        </a:spcBef>
        <a:spcAft>
          <a:spcPct val="0"/>
        </a:spcAft>
        <a:defRPr sz="3200" b="1">
          <a:solidFill>
            <a:srgbClr val="092166"/>
          </a:solidFill>
          <a:latin typeface="Arial" pitchFamily="-65" charset="0"/>
        </a:defRPr>
      </a:lvl6pPr>
      <a:lvl7pPr marL="914400" algn="l" rtl="0" fontAlgn="base">
        <a:spcBef>
          <a:spcPct val="0"/>
        </a:spcBef>
        <a:spcAft>
          <a:spcPct val="0"/>
        </a:spcAft>
        <a:defRPr sz="3200" b="1">
          <a:solidFill>
            <a:srgbClr val="092166"/>
          </a:solidFill>
          <a:latin typeface="Arial" pitchFamily="-65" charset="0"/>
        </a:defRPr>
      </a:lvl7pPr>
      <a:lvl8pPr marL="1371600" algn="l" rtl="0" fontAlgn="base">
        <a:spcBef>
          <a:spcPct val="0"/>
        </a:spcBef>
        <a:spcAft>
          <a:spcPct val="0"/>
        </a:spcAft>
        <a:defRPr sz="3200" b="1">
          <a:solidFill>
            <a:srgbClr val="092166"/>
          </a:solidFill>
          <a:latin typeface="Arial" pitchFamily="-65" charset="0"/>
        </a:defRPr>
      </a:lvl8pPr>
      <a:lvl9pPr marL="1828800" algn="l" rtl="0" fontAlgn="base">
        <a:spcBef>
          <a:spcPct val="0"/>
        </a:spcBef>
        <a:spcAft>
          <a:spcPct val="0"/>
        </a:spcAft>
        <a:defRPr sz="3200" b="1">
          <a:solidFill>
            <a:srgbClr val="092166"/>
          </a:solidFill>
          <a:latin typeface="Arial" pitchFamily="-65" charset="0"/>
        </a:defRPr>
      </a:lvl9pPr>
    </p:titleStyle>
    <p:bodyStyle>
      <a:lvl1pPr marL="342900" indent="-342900" algn="l" rtl="0" eaLnBrk="0" fontAlgn="base" hangingPunct="0">
        <a:spcBef>
          <a:spcPct val="50000"/>
        </a:spcBef>
        <a:spcAft>
          <a:spcPct val="0"/>
        </a:spcAft>
        <a:buClr>
          <a:srgbClr val="C37D2A"/>
        </a:buClr>
        <a:buFont typeface="Wingdings" pitchFamily="1" charset="2"/>
        <a:buChar char="§"/>
        <a:defRPr sz="2800">
          <a:solidFill>
            <a:srgbClr val="656F97"/>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C37D2A"/>
        </a:buClr>
        <a:buFont typeface="Wingdings" pitchFamily="1" charset="2"/>
        <a:buChar char="§"/>
        <a:defRPr sz="2400">
          <a:solidFill>
            <a:srgbClr val="656F97"/>
          </a:solidFill>
          <a:latin typeface="+mn-lt"/>
          <a:ea typeface="ＭＳ Ｐゴシック" pitchFamily="-65" charset="-128"/>
        </a:defRPr>
      </a:lvl2pPr>
      <a:lvl3pPr marL="1143000" indent="-228600" algn="l" rtl="0" eaLnBrk="0" fontAlgn="base" hangingPunct="0">
        <a:spcBef>
          <a:spcPct val="20000"/>
        </a:spcBef>
        <a:spcAft>
          <a:spcPct val="0"/>
        </a:spcAft>
        <a:buClr>
          <a:srgbClr val="C37D2A"/>
        </a:buClr>
        <a:buFont typeface="Wingdings" pitchFamily="1" charset="2"/>
        <a:buChar char="§"/>
        <a:defRPr sz="2000">
          <a:solidFill>
            <a:srgbClr val="656F97"/>
          </a:solidFill>
          <a:latin typeface="+mn-lt"/>
          <a:ea typeface="ＭＳ Ｐゴシック" pitchFamily="-65" charset="-128"/>
        </a:defRPr>
      </a:lvl3pPr>
      <a:lvl4pPr marL="1600200" indent="-228600" algn="l" rtl="0" eaLnBrk="0" fontAlgn="base" hangingPunct="0">
        <a:spcBef>
          <a:spcPct val="20000"/>
        </a:spcBef>
        <a:spcAft>
          <a:spcPct val="0"/>
        </a:spcAft>
        <a:buClr>
          <a:srgbClr val="C37D2A"/>
        </a:buClr>
        <a:buFont typeface="Wingdings" pitchFamily="1" charset="2"/>
        <a:buChar char="§"/>
        <a:defRPr>
          <a:solidFill>
            <a:srgbClr val="656F97"/>
          </a:solidFill>
          <a:latin typeface="+mn-lt"/>
          <a:ea typeface="ＭＳ Ｐゴシック" pitchFamily="-65" charset="-128"/>
        </a:defRPr>
      </a:lvl4pPr>
      <a:lvl5pPr marL="2057400" indent="-228600" algn="l" rtl="0" eaLnBrk="0" fontAlgn="base" hangingPunct="0">
        <a:spcBef>
          <a:spcPct val="20000"/>
        </a:spcBef>
        <a:spcAft>
          <a:spcPct val="0"/>
        </a:spcAft>
        <a:buClr>
          <a:srgbClr val="C37D2A"/>
        </a:buClr>
        <a:buFont typeface="Wingdings" pitchFamily="1" charset="2"/>
        <a:buChar char="§"/>
        <a:defRPr>
          <a:solidFill>
            <a:srgbClr val="656F97"/>
          </a:solidFill>
          <a:latin typeface="+mn-lt"/>
          <a:ea typeface="ＭＳ Ｐゴシック" pitchFamily="-65" charset="-128"/>
        </a:defRPr>
      </a:lvl5pPr>
      <a:lvl6pPr marL="2514600" indent="-228600" algn="l" rtl="0" fontAlgn="base">
        <a:spcBef>
          <a:spcPct val="20000"/>
        </a:spcBef>
        <a:spcAft>
          <a:spcPct val="0"/>
        </a:spcAft>
        <a:buClr>
          <a:srgbClr val="C37D2A"/>
        </a:buClr>
        <a:buFont typeface="Wingdings" pitchFamily="-65" charset="2"/>
        <a:buChar char="§"/>
        <a:defRPr>
          <a:solidFill>
            <a:srgbClr val="656F97"/>
          </a:solidFill>
          <a:latin typeface="+mn-lt"/>
          <a:ea typeface="ＭＳ Ｐゴシック" pitchFamily="-65" charset="-128"/>
        </a:defRPr>
      </a:lvl6pPr>
      <a:lvl7pPr marL="2971800" indent="-228600" algn="l" rtl="0" fontAlgn="base">
        <a:spcBef>
          <a:spcPct val="20000"/>
        </a:spcBef>
        <a:spcAft>
          <a:spcPct val="0"/>
        </a:spcAft>
        <a:buClr>
          <a:srgbClr val="C37D2A"/>
        </a:buClr>
        <a:buFont typeface="Wingdings" pitchFamily="-65" charset="2"/>
        <a:buChar char="§"/>
        <a:defRPr>
          <a:solidFill>
            <a:srgbClr val="656F97"/>
          </a:solidFill>
          <a:latin typeface="+mn-lt"/>
          <a:ea typeface="ＭＳ Ｐゴシック" pitchFamily="-65" charset="-128"/>
        </a:defRPr>
      </a:lvl7pPr>
      <a:lvl8pPr marL="3429000" indent="-228600" algn="l" rtl="0" fontAlgn="base">
        <a:spcBef>
          <a:spcPct val="20000"/>
        </a:spcBef>
        <a:spcAft>
          <a:spcPct val="0"/>
        </a:spcAft>
        <a:buClr>
          <a:srgbClr val="C37D2A"/>
        </a:buClr>
        <a:buFont typeface="Wingdings" pitchFamily="-65" charset="2"/>
        <a:buChar char="§"/>
        <a:defRPr>
          <a:solidFill>
            <a:srgbClr val="656F97"/>
          </a:solidFill>
          <a:latin typeface="+mn-lt"/>
          <a:ea typeface="ＭＳ Ｐゴシック" pitchFamily="-65" charset="-128"/>
        </a:defRPr>
      </a:lvl8pPr>
      <a:lvl9pPr marL="3886200" indent="-228600" algn="l" rtl="0" fontAlgn="base">
        <a:spcBef>
          <a:spcPct val="20000"/>
        </a:spcBef>
        <a:spcAft>
          <a:spcPct val="0"/>
        </a:spcAft>
        <a:buClr>
          <a:srgbClr val="C37D2A"/>
        </a:buClr>
        <a:buFont typeface="Wingdings" pitchFamily="-65" charset="2"/>
        <a:buChar char="§"/>
        <a:defRPr>
          <a:solidFill>
            <a:srgbClr val="656F97"/>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0"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0"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df"/><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sz="quarter"/>
          </p:nvPr>
        </p:nvSpPr>
        <p:spPr/>
        <p:txBody>
          <a:bodyPr/>
          <a:lstStyle/>
          <a:p>
            <a:r>
              <a:rPr lang="en-US" sz="3200" dirty="0" smtClean="0">
                <a:ea typeface="ＭＳ Ｐゴシック" pitchFamily="1" charset="-128"/>
                <a:cs typeface="ＭＳ Ｐゴシック" pitchFamily="1" charset="-128"/>
              </a:rPr>
              <a:t>How Tokenization and Point-to-Point Encryption Can Reduce PCI Scope</a:t>
            </a:r>
          </a:p>
        </p:txBody>
      </p:sp>
      <p:sp>
        <p:nvSpPr>
          <p:cNvPr id="15363" name="Subtitle 2"/>
          <p:cNvSpPr>
            <a:spLocks noGrp="1"/>
          </p:cNvSpPr>
          <p:nvPr>
            <p:ph type="body" idx="4294967295"/>
          </p:nvPr>
        </p:nvSpPr>
        <p:spPr>
          <a:xfrm>
            <a:off x="152400" y="4519613"/>
            <a:ext cx="6400800" cy="1500187"/>
          </a:xfrm>
        </p:spPr>
        <p:txBody>
          <a:bodyPr/>
          <a:lstStyle/>
          <a:p>
            <a:pPr>
              <a:buClr>
                <a:schemeClr val="bg1"/>
              </a:buClr>
            </a:pPr>
            <a:r>
              <a:rPr lang="en-US" sz="2000" dirty="0" smtClean="0">
                <a:ea typeface="ＭＳ Ｐゴシック" pitchFamily="1" charset="-128"/>
                <a:cs typeface="ＭＳ Ｐゴシック" pitchFamily="1" charset="-128"/>
              </a:rPr>
              <a:t>EDUCAUSE Security Professionals </a:t>
            </a:r>
            <a:r>
              <a:rPr lang="en-US" sz="2000" dirty="0" smtClean="0">
                <a:ea typeface="ＭＳ Ｐゴシック" pitchFamily="1" charset="-128"/>
                <a:cs typeface="ＭＳ Ｐゴシック" pitchFamily="1" charset="-128"/>
              </a:rPr>
              <a:t>Conference</a:t>
            </a:r>
            <a:r>
              <a:rPr lang="en-US" sz="2000" dirty="0" smtClean="0">
                <a:ea typeface="ＭＳ Ｐゴシック" pitchFamily="1" charset="-128"/>
                <a:cs typeface="ＭＳ Ｐゴシック" pitchFamily="1" charset="-128"/>
              </a:rPr>
              <a:t/>
            </a:r>
            <a:br>
              <a:rPr lang="en-US" sz="2000" dirty="0" smtClean="0">
                <a:ea typeface="ＭＳ Ｐゴシック" pitchFamily="1" charset="-128"/>
                <a:cs typeface="ＭＳ Ｐゴシック" pitchFamily="1" charset="-128"/>
              </a:rPr>
            </a:br>
            <a:r>
              <a:rPr lang="en-US" sz="2000" dirty="0" smtClean="0">
                <a:ea typeface="ＭＳ Ｐゴシック" pitchFamily="1" charset="-128"/>
                <a:cs typeface="ＭＳ Ｐゴシック" pitchFamily="1" charset="-128"/>
              </a:rPr>
              <a:t>Indianapolis</a:t>
            </a:r>
            <a:br>
              <a:rPr lang="en-US" sz="2000" dirty="0" smtClean="0">
                <a:ea typeface="ＭＳ Ｐゴシック" pitchFamily="1" charset="-128"/>
                <a:cs typeface="ＭＳ Ｐゴシック" pitchFamily="1" charset="-128"/>
              </a:rPr>
            </a:br>
            <a:r>
              <a:rPr lang="en-US" sz="2000" dirty="0" smtClean="0">
                <a:ea typeface="ＭＳ Ｐゴシック" pitchFamily="1" charset="-128"/>
                <a:cs typeface="ＭＳ Ｐゴシック" pitchFamily="1" charset="-128"/>
              </a:rPr>
              <a:t>May </a:t>
            </a:r>
            <a:r>
              <a:rPr lang="en-US" sz="2000" dirty="0" smtClean="0">
                <a:ea typeface="ＭＳ Ｐゴシック" pitchFamily="1" charset="-128"/>
                <a:cs typeface="ＭＳ Ｐゴシック" pitchFamily="1" charset="-128"/>
              </a:rPr>
              <a:t>15, </a:t>
            </a:r>
            <a:r>
              <a:rPr lang="en-US" sz="2000" dirty="0" smtClean="0">
                <a:ea typeface="ＭＳ Ｐゴシック" pitchFamily="1" charset="-128"/>
                <a:cs typeface="ＭＳ Ｐゴシック" pitchFamily="1" charset="-128"/>
              </a:rPr>
              <a:t>2012</a:t>
            </a:r>
            <a:br>
              <a:rPr lang="en-US" sz="2000" dirty="0" smtClean="0">
                <a:ea typeface="ＭＳ Ｐゴシック" pitchFamily="1" charset="-128"/>
                <a:cs typeface="ＭＳ Ｐゴシック" pitchFamily="1" charset="-128"/>
              </a:rPr>
            </a:br>
            <a:r>
              <a:rPr lang="en-US" sz="2000" dirty="0" smtClean="0">
                <a:ea typeface="ＭＳ Ｐゴシック" pitchFamily="1" charset="-128"/>
                <a:cs typeface="ＭＳ Ｐゴシック" pitchFamily="1" charset="-128"/>
              </a:rPr>
              <a:t>Seminar </a:t>
            </a:r>
            <a:r>
              <a:rPr lang="en-US" sz="2000" dirty="0" smtClean="0">
                <a:ea typeface="ＭＳ Ｐゴシック" pitchFamily="1" charset="-128"/>
                <a:cs typeface="ＭＳ Ｐゴシック" pitchFamily="1" charset="-128"/>
              </a:rPr>
              <a:t>01-P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Council Guidance</a:t>
            </a:r>
            <a:endParaRPr lang="en-US" dirty="0"/>
          </a:p>
        </p:txBody>
      </p:sp>
      <p:grpSp>
        <p:nvGrpSpPr>
          <p:cNvPr id="3" name="Group 32"/>
          <p:cNvGrpSpPr>
            <a:grpSpLocks/>
          </p:cNvGrpSpPr>
          <p:nvPr/>
        </p:nvGrpSpPr>
        <p:grpSpPr bwMode="auto">
          <a:xfrm>
            <a:off x="1295400" y="3846513"/>
            <a:ext cx="1622425" cy="1997075"/>
            <a:chOff x="624" y="1056"/>
            <a:chExt cx="1007" cy="1258"/>
          </a:xfrm>
        </p:grpSpPr>
        <p:sp>
          <p:nvSpPr>
            <p:cNvPr id="4" name="Rectangle 25"/>
            <p:cNvSpPr>
              <a:spLocks noChangeArrowheads="1"/>
            </p:cNvSpPr>
            <p:nvPr/>
          </p:nvSpPr>
          <p:spPr bwMode="auto">
            <a:xfrm>
              <a:off x="630" y="1900"/>
              <a:ext cx="953"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5" name="TextBox 6"/>
            <p:cNvSpPr txBox="1">
              <a:spLocks noChangeArrowheads="1"/>
            </p:cNvSpPr>
            <p:nvPr/>
          </p:nvSpPr>
          <p:spPr bwMode="auto">
            <a:xfrm>
              <a:off x="627" y="2064"/>
              <a:ext cx="1004" cy="250"/>
            </a:xfrm>
            <a:prstGeom prst="rect">
              <a:avLst/>
            </a:prstGeom>
            <a:noFill/>
            <a:ln w="9525">
              <a:noFill/>
              <a:miter lim="800000"/>
              <a:headEnd/>
              <a:tailEnd/>
            </a:ln>
          </p:spPr>
          <p:txBody>
            <a:bodyPr wrap="none">
              <a:spAutoFit/>
            </a:bodyPr>
            <a:lstStyle/>
            <a:p>
              <a:r>
                <a:rPr lang="en-US" sz="2000" dirty="0">
                  <a:solidFill>
                    <a:srgbClr val="FF9900"/>
                  </a:solidFill>
                </a:rPr>
                <a:t>Tokenization</a:t>
              </a:r>
            </a:p>
          </p:txBody>
        </p:sp>
        <p:pic>
          <p:nvPicPr>
            <p:cNvPr id="6" name="Picture 23" descr="Tokenization"/>
            <p:cNvPicPr>
              <a:picLocks noChangeAspect="1" noChangeArrowheads="1"/>
            </p:cNvPicPr>
            <p:nvPr/>
          </p:nvPicPr>
          <p:blipFill>
            <a:blip r:embed="rId2"/>
            <a:srcRect/>
            <a:stretch>
              <a:fillRect/>
            </a:stretch>
          </p:blipFill>
          <p:spPr bwMode="auto">
            <a:xfrm>
              <a:off x="624" y="1056"/>
              <a:ext cx="960" cy="960"/>
            </a:xfrm>
            <a:prstGeom prst="rect">
              <a:avLst/>
            </a:prstGeom>
            <a:noFill/>
            <a:ln w="9525">
              <a:noFill/>
              <a:miter lim="800000"/>
              <a:headEnd/>
              <a:tailEnd/>
            </a:ln>
          </p:spPr>
        </p:pic>
      </p:grpSp>
      <p:sp>
        <p:nvSpPr>
          <p:cNvPr id="7" name="TextBox 8"/>
          <p:cNvSpPr txBox="1">
            <a:spLocks noChangeArrowheads="1"/>
          </p:cNvSpPr>
          <p:nvPr/>
        </p:nvSpPr>
        <p:spPr bwMode="auto">
          <a:xfrm>
            <a:off x="2981325" y="2998787"/>
            <a:ext cx="1031875" cy="396875"/>
          </a:xfrm>
          <a:prstGeom prst="rect">
            <a:avLst/>
          </a:prstGeom>
          <a:noFill/>
          <a:ln w="9525">
            <a:noFill/>
            <a:miter lim="800000"/>
            <a:headEnd/>
            <a:tailEnd/>
          </a:ln>
        </p:spPr>
        <p:txBody>
          <a:bodyPr>
            <a:spAutoFit/>
          </a:bodyPr>
          <a:lstStyle/>
          <a:p>
            <a:r>
              <a:rPr lang="en-US" sz="2000" dirty="0">
                <a:solidFill>
                  <a:srgbClr val="6600CC"/>
                </a:solidFill>
              </a:rPr>
              <a:t>P2PE</a:t>
            </a:r>
          </a:p>
        </p:txBody>
      </p:sp>
      <p:grpSp>
        <p:nvGrpSpPr>
          <p:cNvPr id="8" name="Group 34"/>
          <p:cNvGrpSpPr>
            <a:grpSpLocks/>
          </p:cNvGrpSpPr>
          <p:nvPr/>
        </p:nvGrpSpPr>
        <p:grpSpPr bwMode="auto">
          <a:xfrm>
            <a:off x="7056438" y="1371600"/>
            <a:ext cx="1524000" cy="1997075"/>
            <a:chOff x="4272" y="1056"/>
            <a:chExt cx="960" cy="1258"/>
          </a:xfrm>
        </p:grpSpPr>
        <p:sp>
          <p:nvSpPr>
            <p:cNvPr id="10" name="Rectangle 28"/>
            <p:cNvSpPr>
              <a:spLocks noChangeArrowheads="1"/>
            </p:cNvSpPr>
            <p:nvPr/>
          </p:nvSpPr>
          <p:spPr bwMode="auto">
            <a:xfrm>
              <a:off x="4272" y="1906"/>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11" name="Rectangle 29"/>
            <p:cNvSpPr>
              <a:spLocks noChangeArrowheads="1"/>
            </p:cNvSpPr>
            <p:nvPr/>
          </p:nvSpPr>
          <p:spPr bwMode="auto">
            <a:xfrm>
              <a:off x="4320" y="1776"/>
              <a:ext cx="816" cy="240"/>
            </a:xfrm>
            <a:prstGeom prst="rect">
              <a:avLst/>
            </a:prstGeom>
            <a:solidFill>
              <a:schemeClr val="bg1"/>
            </a:solidFill>
            <a:ln w="9525" algn="ctr">
              <a:noFill/>
              <a:miter lim="800000"/>
              <a:headEnd/>
              <a:tailEnd/>
            </a:ln>
          </p:spPr>
          <p:txBody>
            <a:bodyPr wrap="none" anchor="ctr"/>
            <a:lstStyle/>
            <a:p>
              <a:endParaRPr lang="en-US" dirty="0">
                <a:solidFill>
                  <a:srgbClr val="000000"/>
                </a:solidFill>
              </a:endParaRPr>
            </a:p>
          </p:txBody>
        </p:sp>
        <p:sp>
          <p:nvSpPr>
            <p:cNvPr id="12" name="TextBox 18"/>
            <p:cNvSpPr txBox="1">
              <a:spLocks noChangeArrowheads="1"/>
            </p:cNvSpPr>
            <p:nvPr/>
          </p:nvSpPr>
          <p:spPr bwMode="auto">
            <a:xfrm>
              <a:off x="4384" y="2064"/>
              <a:ext cx="703" cy="250"/>
            </a:xfrm>
            <a:prstGeom prst="rect">
              <a:avLst/>
            </a:prstGeom>
            <a:noFill/>
            <a:ln w="9525">
              <a:noFill/>
              <a:miter lim="800000"/>
              <a:headEnd/>
              <a:tailEnd/>
            </a:ln>
          </p:spPr>
          <p:txBody>
            <a:bodyPr wrap="none">
              <a:spAutoFit/>
            </a:bodyPr>
            <a:lstStyle/>
            <a:p>
              <a:r>
                <a:rPr lang="en-US" sz="2000" dirty="0">
                  <a:solidFill>
                    <a:srgbClr val="99CC00"/>
                  </a:solidFill>
                </a:rPr>
                <a:t>Wireless</a:t>
              </a:r>
            </a:p>
          </p:txBody>
        </p:sp>
        <p:pic>
          <p:nvPicPr>
            <p:cNvPr id="13" name="Picture 20" descr="Wireless"/>
            <p:cNvPicPr>
              <a:picLocks noChangeAspect="1" noChangeArrowheads="1"/>
            </p:cNvPicPr>
            <p:nvPr/>
          </p:nvPicPr>
          <p:blipFill>
            <a:blip r:embed="rId3"/>
            <a:srcRect/>
            <a:stretch>
              <a:fillRect/>
            </a:stretch>
          </p:blipFill>
          <p:spPr bwMode="auto">
            <a:xfrm>
              <a:off x="4272" y="1056"/>
              <a:ext cx="960" cy="960"/>
            </a:xfrm>
            <a:prstGeom prst="rect">
              <a:avLst/>
            </a:prstGeom>
            <a:noFill/>
            <a:ln w="9525">
              <a:noFill/>
              <a:miter lim="800000"/>
              <a:headEnd/>
              <a:tailEnd/>
            </a:ln>
          </p:spPr>
        </p:pic>
      </p:grpSp>
      <p:grpSp>
        <p:nvGrpSpPr>
          <p:cNvPr id="9" name="Group 24"/>
          <p:cNvGrpSpPr>
            <a:grpSpLocks/>
          </p:cNvGrpSpPr>
          <p:nvPr/>
        </p:nvGrpSpPr>
        <p:grpSpPr bwMode="auto">
          <a:xfrm>
            <a:off x="4818063" y="1371600"/>
            <a:ext cx="1658937" cy="2024063"/>
            <a:chOff x="3310" y="2544"/>
            <a:chExt cx="1045" cy="1275"/>
          </a:xfrm>
        </p:grpSpPr>
        <p:sp>
          <p:nvSpPr>
            <p:cNvPr id="15" name="Rectangle 30"/>
            <p:cNvSpPr>
              <a:spLocks noChangeArrowheads="1"/>
            </p:cNvSpPr>
            <p:nvPr/>
          </p:nvSpPr>
          <p:spPr bwMode="auto">
            <a:xfrm>
              <a:off x="3360" y="338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16" name="TextBox 9"/>
            <p:cNvSpPr txBox="1">
              <a:spLocks noChangeArrowheads="1"/>
            </p:cNvSpPr>
            <p:nvPr/>
          </p:nvSpPr>
          <p:spPr bwMode="auto">
            <a:xfrm>
              <a:off x="3310" y="3569"/>
              <a:ext cx="1045" cy="250"/>
            </a:xfrm>
            <a:prstGeom prst="rect">
              <a:avLst/>
            </a:prstGeom>
            <a:noFill/>
            <a:ln w="9525">
              <a:noFill/>
              <a:miter lim="800000"/>
              <a:headEnd/>
              <a:tailEnd/>
            </a:ln>
          </p:spPr>
          <p:txBody>
            <a:bodyPr wrap="none">
              <a:spAutoFit/>
            </a:bodyPr>
            <a:lstStyle/>
            <a:p>
              <a:r>
                <a:rPr lang="en-US" sz="2000" dirty="0">
                  <a:solidFill>
                    <a:srgbClr val="009999"/>
                  </a:solidFill>
                </a:rPr>
                <a:t>Virtualization</a:t>
              </a:r>
            </a:p>
          </p:txBody>
        </p:sp>
        <p:pic>
          <p:nvPicPr>
            <p:cNvPr id="17" name="Picture 24" descr="Virtualization"/>
            <p:cNvPicPr>
              <a:picLocks noChangeAspect="1" noChangeArrowheads="1"/>
            </p:cNvPicPr>
            <p:nvPr/>
          </p:nvPicPr>
          <p:blipFill>
            <a:blip r:embed="rId4"/>
            <a:srcRect/>
            <a:stretch>
              <a:fillRect/>
            </a:stretch>
          </p:blipFill>
          <p:spPr bwMode="auto">
            <a:xfrm>
              <a:off x="3360" y="2544"/>
              <a:ext cx="960" cy="960"/>
            </a:xfrm>
            <a:prstGeom prst="rect">
              <a:avLst/>
            </a:prstGeom>
            <a:noFill/>
            <a:ln w="9525">
              <a:noFill/>
              <a:miter lim="800000"/>
              <a:headEnd/>
              <a:tailEnd/>
            </a:ln>
          </p:spPr>
        </p:pic>
      </p:grpSp>
      <p:grpSp>
        <p:nvGrpSpPr>
          <p:cNvPr id="14" name="Group 34"/>
          <p:cNvGrpSpPr>
            <a:grpSpLocks/>
          </p:cNvGrpSpPr>
          <p:nvPr/>
        </p:nvGrpSpPr>
        <p:grpSpPr bwMode="auto">
          <a:xfrm>
            <a:off x="0" y="1371600"/>
            <a:ext cx="2667000" cy="2014538"/>
            <a:chOff x="3714" y="2496"/>
            <a:chExt cx="1728" cy="1269"/>
          </a:xfrm>
        </p:grpSpPr>
        <p:sp>
          <p:nvSpPr>
            <p:cNvPr id="19" name="Rectangle 31"/>
            <p:cNvSpPr>
              <a:spLocks noChangeArrowheads="1"/>
            </p:cNvSpPr>
            <p:nvPr/>
          </p:nvSpPr>
          <p:spPr bwMode="auto">
            <a:xfrm>
              <a:off x="4083" y="3323"/>
              <a:ext cx="952"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pic>
          <p:nvPicPr>
            <p:cNvPr id="20" name="Picture 24"/>
            <p:cNvPicPr>
              <a:picLocks noChangeAspect="1" noChangeArrowheads="1"/>
            </p:cNvPicPr>
            <p:nvPr/>
          </p:nvPicPr>
          <p:blipFill>
            <a:blip r:embed="rId5"/>
            <a:srcRect/>
            <a:stretch>
              <a:fillRect/>
            </a:stretch>
          </p:blipFill>
          <p:spPr bwMode="auto">
            <a:xfrm>
              <a:off x="4080" y="2496"/>
              <a:ext cx="960" cy="960"/>
            </a:xfrm>
            <a:prstGeom prst="rect">
              <a:avLst/>
            </a:prstGeom>
            <a:noFill/>
            <a:ln w="9525">
              <a:noFill/>
              <a:miter lim="800000"/>
              <a:headEnd/>
              <a:tailEnd/>
            </a:ln>
          </p:spPr>
        </p:pic>
        <p:sp>
          <p:nvSpPr>
            <p:cNvPr id="21" name="TextBox 8"/>
            <p:cNvSpPr txBox="1">
              <a:spLocks noChangeArrowheads="1"/>
            </p:cNvSpPr>
            <p:nvPr/>
          </p:nvSpPr>
          <p:spPr bwMode="auto">
            <a:xfrm>
              <a:off x="3714" y="3515"/>
              <a:ext cx="1728" cy="250"/>
            </a:xfrm>
            <a:prstGeom prst="rect">
              <a:avLst/>
            </a:prstGeom>
            <a:noFill/>
            <a:ln w="9525">
              <a:noFill/>
              <a:miter lim="800000"/>
              <a:headEnd/>
              <a:tailEnd/>
            </a:ln>
          </p:spPr>
          <p:txBody>
            <a:bodyPr>
              <a:spAutoFit/>
            </a:bodyPr>
            <a:lstStyle/>
            <a:p>
              <a:pPr algn="ctr"/>
              <a:r>
                <a:rPr lang="en-US" sz="2000" dirty="0">
                  <a:solidFill>
                    <a:srgbClr val="008ACF"/>
                  </a:solidFill>
                </a:rPr>
                <a:t>Mobile</a:t>
              </a:r>
            </a:p>
          </p:txBody>
        </p:sp>
      </p:grpSp>
      <p:grpSp>
        <p:nvGrpSpPr>
          <p:cNvPr id="18" name="Group 30"/>
          <p:cNvGrpSpPr>
            <a:grpSpLocks/>
          </p:cNvGrpSpPr>
          <p:nvPr/>
        </p:nvGrpSpPr>
        <p:grpSpPr bwMode="auto">
          <a:xfrm>
            <a:off x="3430588" y="3846513"/>
            <a:ext cx="2436814" cy="2195515"/>
            <a:chOff x="3444876" y="1295400"/>
            <a:chExt cx="2436813" cy="2195515"/>
          </a:xfrm>
        </p:grpSpPr>
        <p:grpSp>
          <p:nvGrpSpPr>
            <p:cNvPr id="22" name="Group 20"/>
            <p:cNvGrpSpPr>
              <a:grpSpLocks/>
            </p:cNvGrpSpPr>
            <p:nvPr/>
          </p:nvGrpSpPr>
          <p:grpSpPr bwMode="auto">
            <a:xfrm>
              <a:off x="3444876" y="2667002"/>
              <a:ext cx="2436813" cy="823913"/>
              <a:chOff x="387" y="1728"/>
              <a:chExt cx="1535" cy="519"/>
            </a:xfrm>
          </p:grpSpPr>
          <p:sp>
            <p:nvSpPr>
              <p:cNvPr id="25" name="Rectangle 26"/>
              <p:cNvSpPr>
                <a:spLocks noChangeArrowheads="1"/>
              </p:cNvSpPr>
              <p:nvPr/>
            </p:nvSpPr>
            <p:spPr bwMode="auto">
              <a:xfrm>
                <a:off x="638" y="172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26" name="TextBox 11"/>
              <p:cNvSpPr txBox="1">
                <a:spLocks noChangeArrowheads="1"/>
              </p:cNvSpPr>
              <p:nvPr/>
            </p:nvSpPr>
            <p:spPr bwMode="auto">
              <a:xfrm>
                <a:off x="387" y="1801"/>
                <a:ext cx="1535" cy="446"/>
              </a:xfrm>
              <a:prstGeom prst="rect">
                <a:avLst/>
              </a:prstGeom>
              <a:noFill/>
              <a:ln w="9525">
                <a:noFill/>
                <a:miter lim="800000"/>
                <a:headEnd/>
                <a:tailEnd/>
              </a:ln>
            </p:spPr>
            <p:txBody>
              <a:bodyPr wrap="none">
                <a:spAutoFit/>
              </a:bodyPr>
              <a:lstStyle/>
              <a:p>
                <a:pPr algn="ctr"/>
                <a:r>
                  <a:rPr lang="en-US" sz="2000" dirty="0">
                    <a:solidFill>
                      <a:srgbClr val="006167"/>
                    </a:solidFill>
                  </a:rPr>
                  <a:t>Telephone-</a:t>
                </a:r>
                <a:r>
                  <a:rPr lang="en-US" sz="2000" dirty="0" smtClean="0">
                    <a:solidFill>
                      <a:srgbClr val="006167"/>
                    </a:solidFill>
                  </a:rPr>
                  <a:t>based</a:t>
                </a:r>
                <a:r>
                  <a:rPr lang="en-US" sz="2000" dirty="0" smtClean="0">
                    <a:solidFill>
                      <a:srgbClr val="006167"/>
                    </a:solidFill>
                  </a:rPr>
                  <a:t/>
                </a:r>
                <a:br>
                  <a:rPr lang="en-US" sz="2000" dirty="0" smtClean="0">
                    <a:solidFill>
                      <a:srgbClr val="006167"/>
                    </a:solidFill>
                  </a:rPr>
                </a:br>
                <a:r>
                  <a:rPr lang="en-US" sz="2000" dirty="0" smtClean="0">
                    <a:solidFill>
                      <a:srgbClr val="006167"/>
                    </a:solidFill>
                  </a:rPr>
                  <a:t>Payment </a:t>
                </a:r>
                <a:r>
                  <a:rPr lang="en-US" sz="2000" dirty="0">
                    <a:solidFill>
                      <a:srgbClr val="006167"/>
                    </a:solidFill>
                  </a:rPr>
                  <a:t>Card Data</a:t>
                </a:r>
              </a:p>
            </p:txBody>
          </p:sp>
        </p:grpSp>
        <p:pic>
          <p:nvPicPr>
            <p:cNvPr id="24" name="Picture 99" descr="Telephone-Icon"/>
            <p:cNvPicPr>
              <a:picLocks noChangeAspect="1" noChangeArrowheads="1"/>
            </p:cNvPicPr>
            <p:nvPr/>
          </p:nvPicPr>
          <p:blipFill>
            <a:blip r:embed="rId6" cstate="email"/>
            <a:srcRect/>
            <a:stretch>
              <a:fillRect/>
            </a:stretch>
          </p:blipFill>
          <p:spPr bwMode="auto">
            <a:xfrm>
              <a:off x="3886200" y="1295400"/>
              <a:ext cx="1524000" cy="1524000"/>
            </a:xfrm>
            <a:prstGeom prst="rect">
              <a:avLst/>
            </a:prstGeom>
            <a:noFill/>
            <a:ln w="9525">
              <a:noFill/>
              <a:miter lim="800000"/>
              <a:headEnd/>
              <a:tailEnd/>
            </a:ln>
          </p:spPr>
        </p:pic>
      </p:grpSp>
      <p:grpSp>
        <p:nvGrpSpPr>
          <p:cNvPr id="23" name="Group 23"/>
          <p:cNvGrpSpPr>
            <a:grpSpLocks/>
          </p:cNvGrpSpPr>
          <p:nvPr/>
        </p:nvGrpSpPr>
        <p:grpSpPr bwMode="auto">
          <a:xfrm>
            <a:off x="6316663" y="3846513"/>
            <a:ext cx="1524000" cy="2024062"/>
            <a:chOff x="1536" y="2544"/>
            <a:chExt cx="960" cy="1275"/>
          </a:xfrm>
        </p:grpSpPr>
        <p:sp>
          <p:nvSpPr>
            <p:cNvPr id="28" name="Rectangle 31"/>
            <p:cNvSpPr>
              <a:spLocks noChangeArrowheads="1"/>
            </p:cNvSpPr>
            <p:nvPr/>
          </p:nvSpPr>
          <p:spPr bwMode="auto">
            <a:xfrm>
              <a:off x="1536" y="338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29" name="TextBox 8"/>
            <p:cNvSpPr txBox="1">
              <a:spLocks noChangeArrowheads="1"/>
            </p:cNvSpPr>
            <p:nvPr/>
          </p:nvSpPr>
          <p:spPr bwMode="auto">
            <a:xfrm>
              <a:off x="1716" y="3569"/>
              <a:ext cx="650" cy="250"/>
            </a:xfrm>
            <a:prstGeom prst="rect">
              <a:avLst/>
            </a:prstGeom>
            <a:noFill/>
            <a:ln w="9525">
              <a:noFill/>
              <a:miter lim="800000"/>
              <a:headEnd/>
              <a:tailEnd/>
            </a:ln>
          </p:spPr>
          <p:txBody>
            <a:bodyPr>
              <a:spAutoFit/>
            </a:bodyPr>
            <a:lstStyle/>
            <a:p>
              <a:r>
                <a:rPr lang="en-US" sz="2000" dirty="0">
                  <a:solidFill>
                    <a:srgbClr val="B22D25"/>
                  </a:solidFill>
                </a:rPr>
                <a:t>EMV</a:t>
              </a:r>
            </a:p>
          </p:txBody>
        </p:sp>
        <p:pic>
          <p:nvPicPr>
            <p:cNvPr id="30" name="Picture 21" descr="EMV"/>
            <p:cNvPicPr>
              <a:picLocks noChangeAspect="1" noChangeArrowheads="1"/>
            </p:cNvPicPr>
            <p:nvPr/>
          </p:nvPicPr>
          <p:blipFill>
            <a:blip r:embed="rId7"/>
            <a:srcRect/>
            <a:stretch>
              <a:fillRect/>
            </a:stretch>
          </p:blipFill>
          <p:spPr bwMode="auto">
            <a:xfrm>
              <a:off x="1536" y="2544"/>
              <a:ext cx="960" cy="960"/>
            </a:xfrm>
            <a:prstGeom prst="rect">
              <a:avLst/>
            </a:prstGeom>
            <a:noFill/>
            <a:ln w="9525">
              <a:noFill/>
              <a:miter lim="800000"/>
              <a:headEnd/>
              <a:tailEnd/>
            </a:ln>
          </p:spPr>
        </p:pic>
      </p:grpSp>
      <p:sp>
        <p:nvSpPr>
          <p:cNvPr id="31" name="Rectangle 31"/>
          <p:cNvSpPr>
            <a:spLocks noChangeArrowheads="1"/>
          </p:cNvSpPr>
          <p:nvPr/>
        </p:nvSpPr>
        <p:spPr bwMode="auto">
          <a:xfrm>
            <a:off x="2743200" y="2711450"/>
            <a:ext cx="1469320" cy="336550"/>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pic>
        <p:nvPicPr>
          <p:cNvPr id="32" name="Picture 21" descr="EMV"/>
          <p:cNvPicPr>
            <a:picLocks noChangeAspect="1" noChangeArrowheads="1"/>
          </p:cNvPicPr>
          <p:nvPr/>
        </p:nvPicPr>
        <p:blipFill>
          <a:blip r:embed="rId8">
            <a:duotone>
              <a:prstClr val="black"/>
              <a:srgbClr val="E5D3FD">
                <a:tint val="45000"/>
                <a:satMod val="400000"/>
              </a:srgbClr>
            </a:duotone>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0">
                    <a14:imgEffect>
                      <a14:artisticPaintStrokes/>
                    </a14:imgEffect>
                    <a14:imgEffect>
                      <a14:saturation sat="0"/>
                    </a14:imgEffect>
                  </a14:imgLayer>
                </a14:imgProps>
              </a:ext>
            </a:extLst>
          </a:blip>
          <a:srcRect/>
          <a:stretch>
            <a:fillRect/>
          </a:stretch>
        </p:blipFill>
        <p:spPr bwMode="auto">
          <a:xfrm>
            <a:off x="2688520" y="1381664"/>
            <a:ext cx="1524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dirty="0" smtClean="0">
                <a:ea typeface="ＭＳ Ｐゴシック" pitchFamily="1" charset="-128"/>
                <a:cs typeface="ＭＳ Ｐゴシック" pitchFamily="1" charset="-128"/>
              </a:rPr>
              <a:t>Tokenization and the PCI Council</a:t>
            </a:r>
          </a:p>
        </p:txBody>
      </p:sp>
      <p:sp>
        <p:nvSpPr>
          <p:cNvPr id="24579" name="Content Placeholder 4"/>
          <p:cNvSpPr>
            <a:spLocks noGrp="1"/>
          </p:cNvSpPr>
          <p:nvPr>
            <p:ph sz="half" idx="1"/>
          </p:nvPr>
        </p:nvSpPr>
        <p:spPr>
          <a:xfrm>
            <a:off x="309563" y="1087438"/>
            <a:ext cx="4486275" cy="4800600"/>
          </a:xfrm>
        </p:spPr>
        <p:txBody>
          <a:bodyPr/>
          <a:lstStyle/>
          <a:p>
            <a:pPr>
              <a:buClr>
                <a:srgbClr val="0000FF"/>
              </a:buClr>
              <a:buFont typeface="Wingdings" pitchFamily="1" charset="2"/>
              <a:buChar char="q"/>
            </a:pPr>
            <a:r>
              <a:rPr lang="en-US" sz="2400" dirty="0" smtClean="0">
                <a:ea typeface="ＭＳ Ｐゴシック" pitchFamily="1" charset="-128"/>
                <a:cs typeface="ＭＳ Ｐゴシック" pitchFamily="1" charset="-128"/>
              </a:rPr>
              <a:t>Tokens can reduce scope</a:t>
            </a:r>
          </a:p>
          <a:p>
            <a:pPr lvl="1">
              <a:buClr>
                <a:srgbClr val="0000FF"/>
              </a:buClr>
              <a:buFont typeface="Lucida Grande" pitchFamily="1" charset="0"/>
              <a:buChar char="-"/>
            </a:pPr>
            <a:r>
              <a:rPr lang="en-US" sz="2000" dirty="0" smtClean="0"/>
              <a:t>“The level of PCI DSS scope reduction offered by a tokenization solution will also need to be carefully evaluated for each implementation.” </a:t>
            </a:r>
          </a:p>
          <a:p>
            <a:pPr>
              <a:buClr>
                <a:srgbClr val="0000FF"/>
              </a:buClr>
              <a:buFont typeface="Wingdings" pitchFamily="1" charset="2"/>
              <a:buChar char="q"/>
            </a:pPr>
            <a:r>
              <a:rPr lang="en-US" sz="2400" dirty="0" smtClean="0">
                <a:ea typeface="ＭＳ Ｐゴシック" pitchFamily="1" charset="-128"/>
                <a:cs typeface="ＭＳ Ｐゴシック" pitchFamily="1" charset="-128"/>
              </a:rPr>
              <a:t>“High-value” tokens </a:t>
            </a:r>
            <a:r>
              <a:rPr lang="en-US" sz="2400" b="1" i="1" dirty="0" smtClean="0">
                <a:ea typeface="ＭＳ Ｐゴシック" pitchFamily="1" charset="-128"/>
                <a:cs typeface="ＭＳ Ｐゴシック" pitchFamily="1" charset="-128"/>
              </a:rPr>
              <a:t>may be in scope</a:t>
            </a:r>
          </a:p>
          <a:p>
            <a:pPr lvl="1">
              <a:buClr>
                <a:srgbClr val="0000FF"/>
              </a:buClr>
              <a:buFont typeface="Lucida Grande" pitchFamily="1" charset="0"/>
              <a:buChar char="-"/>
            </a:pPr>
            <a:r>
              <a:rPr lang="en-US" sz="2000" dirty="0" smtClean="0"/>
              <a:t>Used as a payment instrument</a:t>
            </a:r>
          </a:p>
          <a:p>
            <a:pPr lvl="1">
              <a:buClr>
                <a:srgbClr val="0000FF"/>
              </a:buClr>
              <a:buFont typeface="Lucida Grande" pitchFamily="1" charset="0"/>
              <a:buChar char="-"/>
            </a:pPr>
            <a:r>
              <a:rPr lang="en-US" sz="2000" dirty="0" smtClean="0"/>
              <a:t>Initiate a transaction</a:t>
            </a:r>
          </a:p>
          <a:p>
            <a:pPr>
              <a:buClr>
                <a:srgbClr val="0000FF"/>
              </a:buClr>
              <a:buFont typeface="Wingdings" pitchFamily="1" charset="2"/>
              <a:buChar char="q"/>
            </a:pPr>
            <a:endParaRPr lang="en-US" sz="2400" dirty="0" smtClean="0">
              <a:ea typeface="ＭＳ Ｐゴシック" pitchFamily="1" charset="-128"/>
              <a:cs typeface="ＭＳ Ｐゴシック" pitchFamily="1" charset="-128"/>
            </a:endParaRPr>
          </a:p>
        </p:txBody>
      </p:sp>
      <p:pic>
        <p:nvPicPr>
          <p:cNvPr id="24580" name="Content Placeholder 6" descr="Tokenization+Guidelines+Info+Supplement.pdf"/>
          <p:cNvPicPr>
            <a:picLocks noGrp="1" noChangeAspect="1"/>
          </p:cNvPicPr>
          <p:nvPr>
            <p:ph sz="half" idx="2"/>
          </p:nvPr>
        </p:nvPicPr>
        <p:blipFill>
          <a:blip r:embed="rId3"/>
          <a:srcRect l="-4436" r="-4436"/>
          <a:stretch>
            <a:fillRect/>
          </a:stretch>
        </p:blipFill>
        <p:spPr>
          <a:xfrm>
            <a:off x="4859338" y="566738"/>
            <a:ext cx="4038600" cy="48006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000" y="914400"/>
            <a:ext cx="6400800" cy="4800600"/>
          </a:xfrm>
        </p:spPr>
        <p:txBody>
          <a:bodyPr/>
          <a:lstStyle/>
          <a:p>
            <a:pPr>
              <a:buFont typeface="Wingdings" pitchFamily="1" charset="2"/>
              <a:buChar char="q"/>
            </a:pPr>
            <a:r>
              <a:rPr lang="en-US" sz="2400" dirty="0" smtClean="0">
                <a:ea typeface="ＭＳ Ｐゴシック" pitchFamily="1" charset="-128"/>
                <a:cs typeface="ＭＳ Ｐゴシック" pitchFamily="1" charset="-128"/>
              </a:rPr>
              <a:t>Replacing a valuable piece of information with a surrogate value, or token</a:t>
            </a:r>
          </a:p>
          <a:p>
            <a:pPr lvl="1">
              <a:buFont typeface="Lucida Grande" pitchFamily="1" charset="0"/>
              <a:buChar char="-"/>
            </a:pPr>
            <a:r>
              <a:rPr lang="en-US" sz="2000" dirty="0" smtClean="0"/>
              <a:t>In a PCI context, replacing PAN data with random number strings</a:t>
            </a:r>
          </a:p>
          <a:p>
            <a:pPr>
              <a:buFont typeface="Wingdings" pitchFamily="1" charset="2"/>
              <a:buChar char="q"/>
            </a:pPr>
            <a:r>
              <a:rPr lang="en-US" sz="2400" dirty="0" smtClean="0">
                <a:ea typeface="ＭＳ Ｐゴシック" pitchFamily="1" charset="-128"/>
                <a:cs typeface="ＭＳ Ｐゴシック" pitchFamily="1" charset="-128"/>
              </a:rPr>
              <a:t>Tokenization is not encryption </a:t>
            </a:r>
          </a:p>
          <a:p>
            <a:pPr>
              <a:buFont typeface="Wingdings" pitchFamily="1" charset="2"/>
              <a:buChar char="q"/>
            </a:pPr>
            <a:r>
              <a:rPr lang="en-US" sz="2400" dirty="0" smtClean="0">
                <a:ea typeface="ＭＳ Ｐゴシック" pitchFamily="1" charset="-128"/>
                <a:cs typeface="ＭＳ Ｐゴシック" pitchFamily="1" charset="-128"/>
              </a:rPr>
              <a:t>Why tokens?</a:t>
            </a:r>
          </a:p>
          <a:p>
            <a:pPr lvl="1">
              <a:buFont typeface="Lucida Grande" pitchFamily="1" charset="0"/>
              <a:buChar char="-"/>
            </a:pPr>
            <a:r>
              <a:rPr lang="en-US" sz="2000" dirty="0" smtClean="0"/>
              <a:t>Reduce PCI scope</a:t>
            </a:r>
          </a:p>
          <a:p>
            <a:pPr lvl="1">
              <a:buFont typeface="Lucida Grande" pitchFamily="1" charset="0"/>
              <a:buChar char="-"/>
            </a:pPr>
            <a:r>
              <a:rPr lang="en-US" sz="2000" dirty="0" smtClean="0"/>
              <a:t>Lower cost of PCI compliance</a:t>
            </a:r>
          </a:p>
          <a:p>
            <a:pPr lvl="1">
              <a:buFont typeface="Lucida Grande" pitchFamily="1" charset="0"/>
              <a:buChar char="-"/>
            </a:pPr>
            <a:r>
              <a:rPr lang="en-US" sz="2000" dirty="0" smtClean="0"/>
              <a:t>Increase security</a:t>
            </a:r>
          </a:p>
          <a:p>
            <a:pPr>
              <a:buFont typeface="Wingdings" pitchFamily="1" charset="2"/>
              <a:buChar char="q"/>
            </a:pPr>
            <a:r>
              <a:rPr lang="en-US" sz="2400" dirty="0" smtClean="0">
                <a:ea typeface="ＭＳ Ｐゴシック" pitchFamily="1" charset="-128"/>
                <a:cs typeface="ＭＳ Ｐゴシック" pitchFamily="1" charset="-128"/>
              </a:rPr>
              <a:t>Tokenization for other PII </a:t>
            </a:r>
            <a:br>
              <a:rPr lang="en-US" sz="2400" dirty="0" smtClean="0">
                <a:ea typeface="ＭＳ Ｐゴシック" pitchFamily="1" charset="-128"/>
                <a:cs typeface="ＭＳ Ｐゴシック" pitchFamily="1" charset="-128"/>
              </a:rPr>
            </a:br>
            <a:r>
              <a:rPr lang="en-US" sz="2400" dirty="0" smtClean="0">
                <a:ea typeface="ＭＳ Ｐゴシック" pitchFamily="1" charset="-128"/>
                <a:cs typeface="ＭＳ Ｐゴシック" pitchFamily="1" charset="-128"/>
              </a:rPr>
              <a:t>(e.g., HIPAA)</a:t>
            </a:r>
          </a:p>
          <a:p>
            <a:pPr>
              <a:buFont typeface="Wingdings" pitchFamily="1" charset="2"/>
              <a:buChar char="q"/>
            </a:pPr>
            <a:endParaRPr lang="en-US" sz="2400" dirty="0" smtClean="0">
              <a:ea typeface="ＭＳ Ｐゴシック" pitchFamily="1" charset="-128"/>
              <a:cs typeface="ＭＳ Ｐゴシック" pitchFamily="1" charset="-128"/>
            </a:endParaRPr>
          </a:p>
          <a:p>
            <a:pPr>
              <a:buFont typeface="Wingdings" pitchFamily="1" charset="2"/>
              <a:buChar char="q"/>
            </a:pPr>
            <a:endParaRPr lang="en-US" sz="2400" dirty="0" smtClean="0">
              <a:ea typeface="ＭＳ Ｐゴシック" pitchFamily="1" charset="-128"/>
              <a:cs typeface="ＭＳ Ｐゴシック" pitchFamily="1" charset="-128"/>
            </a:endParaRPr>
          </a:p>
          <a:p>
            <a:pPr>
              <a:buFont typeface="Wingdings" pitchFamily="1" charset="2"/>
              <a:buChar char="q"/>
            </a:pPr>
            <a:endParaRPr lang="en-US" sz="2400" dirty="0" smtClean="0">
              <a:ea typeface="ＭＳ Ｐゴシック" pitchFamily="1" charset="-128"/>
              <a:cs typeface="ＭＳ Ｐゴシック" pitchFamily="1" charset="-128"/>
            </a:endParaRPr>
          </a:p>
          <a:p>
            <a:pPr>
              <a:buFont typeface="Wingdings" pitchFamily="1" charset="2"/>
              <a:buChar char="q"/>
            </a:pPr>
            <a:endParaRPr lang="en-US" sz="2400" dirty="0" smtClean="0">
              <a:ea typeface="ＭＳ Ｐゴシック" pitchFamily="1" charset="-128"/>
              <a:cs typeface="ＭＳ Ｐゴシック" pitchFamily="1" charset="-128"/>
            </a:endParaRPr>
          </a:p>
        </p:txBody>
      </p:sp>
      <p:pic>
        <p:nvPicPr>
          <p:cNvPr id="26627" name="Picture 5" descr="Token2.jpg"/>
          <p:cNvPicPr>
            <a:picLocks noChangeAspect="1"/>
          </p:cNvPicPr>
          <p:nvPr/>
        </p:nvPicPr>
        <p:blipFill>
          <a:blip r:embed="rId2"/>
          <a:srcRect/>
          <a:stretch>
            <a:fillRect/>
          </a:stretch>
        </p:blipFill>
        <p:spPr bwMode="auto">
          <a:xfrm>
            <a:off x="6913563" y="131763"/>
            <a:ext cx="2154237" cy="2154237"/>
          </a:xfrm>
          <a:prstGeom prst="rect">
            <a:avLst/>
          </a:prstGeom>
          <a:noFill/>
          <a:ln w="9525">
            <a:noFill/>
            <a:miter lim="800000"/>
            <a:headEnd/>
            <a:tailEnd/>
          </a:ln>
        </p:spPr>
      </p:pic>
      <p:sp>
        <p:nvSpPr>
          <p:cNvPr id="26628"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a:t>
            </a:r>
          </a:p>
        </p:txBody>
      </p:sp>
      <p:pic>
        <p:nvPicPr>
          <p:cNvPr id="5" name="Picture 4" descr="Screen shot 2012-03-15 at 10.08.52 AM.png"/>
          <p:cNvPicPr>
            <a:picLocks noChangeAspect="1"/>
          </p:cNvPicPr>
          <p:nvPr/>
        </p:nvPicPr>
        <p:blipFill>
          <a:blip r:embed="rId3"/>
          <a:stretch>
            <a:fillRect/>
          </a:stretch>
        </p:blipFill>
        <p:spPr>
          <a:xfrm>
            <a:off x="4724400" y="3079750"/>
            <a:ext cx="4343400" cy="2787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5"/>
          <p:cNvSpPr>
            <a:spLocks noGrp="1"/>
          </p:cNvSpPr>
          <p:nvPr>
            <p:ph type="title"/>
          </p:nvPr>
        </p:nvSpPr>
        <p:spPr/>
        <p:txBody>
          <a:bodyPr/>
          <a:lstStyle/>
          <a:p>
            <a:r>
              <a:rPr lang="en-US" dirty="0" smtClean="0">
                <a:ea typeface="ＭＳ Ｐゴシック" pitchFamily="1" charset="-128"/>
                <a:cs typeface="ＭＳ Ｐゴシック" pitchFamily="1" charset="-128"/>
              </a:rPr>
              <a:t>Tokenization Use Cases</a:t>
            </a:r>
          </a:p>
        </p:txBody>
      </p:sp>
      <p:sp>
        <p:nvSpPr>
          <p:cNvPr id="19459" name="Content Placeholder 16"/>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PCI scope without tokenization</a:t>
            </a:r>
          </a:p>
          <a:p>
            <a:pPr lvl="1">
              <a:buFont typeface="Lucida Grande" pitchFamily="1" charset="0"/>
              <a:buChar char="-"/>
            </a:pPr>
            <a:r>
              <a:rPr lang="en-US" dirty="0" smtClean="0"/>
              <a:t>Everything is in PCI scope </a:t>
            </a:r>
          </a:p>
        </p:txBody>
      </p:sp>
      <p:sp>
        <p:nvSpPr>
          <p:cNvPr id="27652" name="TextBox 14"/>
          <p:cNvSpPr txBox="1">
            <a:spLocks noChangeArrowheads="1"/>
          </p:cNvSpPr>
          <p:nvPr/>
        </p:nvSpPr>
        <p:spPr bwMode="auto">
          <a:xfrm>
            <a:off x="-488950" y="2344738"/>
            <a:ext cx="185737" cy="307975"/>
          </a:xfrm>
          <a:prstGeom prst="rect">
            <a:avLst/>
          </a:prstGeom>
          <a:noFill/>
          <a:ln w="9525">
            <a:noFill/>
            <a:miter lim="800000"/>
            <a:headEnd/>
            <a:tailEnd/>
          </a:ln>
        </p:spPr>
        <p:txBody>
          <a:bodyPr wrap="none">
            <a:prstTxWarp prst="textNoShape">
              <a:avLst/>
            </a:prstTxWarp>
            <a:spAutoFit/>
          </a:bodyPr>
          <a:lstStyle/>
          <a:p>
            <a:endParaRPr lang="en-US" dirty="0"/>
          </a:p>
        </p:txBody>
      </p:sp>
      <p:pic>
        <p:nvPicPr>
          <p:cNvPr id="27653" name="Picture 15" descr="Screen shot 2011-10-24 at 8.48.37 PM.png"/>
          <p:cNvPicPr>
            <a:picLocks noChangeAspect="1"/>
          </p:cNvPicPr>
          <p:nvPr/>
        </p:nvPicPr>
        <p:blipFill>
          <a:blip r:embed="rId2"/>
          <a:srcRect/>
          <a:stretch>
            <a:fillRect/>
          </a:stretch>
        </p:blipFill>
        <p:spPr bwMode="auto">
          <a:xfrm>
            <a:off x="817563" y="2332038"/>
            <a:ext cx="7242175" cy="2989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Use Cases</a:t>
            </a:r>
          </a:p>
        </p:txBody>
      </p:sp>
      <p:sp>
        <p:nvSpPr>
          <p:cNvPr id="28675"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Tokenization: A data security technology in which strings of random characters – tokens – can be used in lieu of other, more valuable data, such as PANs</a:t>
            </a:r>
          </a:p>
          <a:p>
            <a:pPr>
              <a:buFont typeface="Wingdings" pitchFamily="1" charset="2"/>
              <a:buChar char="q"/>
            </a:pPr>
            <a:r>
              <a:rPr lang="en-US" dirty="0" smtClean="0">
                <a:ea typeface="ＭＳ Ｐゴシック" pitchFamily="1" charset="-128"/>
                <a:cs typeface="ＭＳ Ｐゴシック" pitchFamily="1" charset="-128"/>
              </a:rPr>
              <a:t>Tokenization replaces PAN with surrogate value, or “token” </a:t>
            </a:r>
          </a:p>
          <a:p>
            <a:pPr>
              <a:buFont typeface="Wingdings" pitchFamily="1" charset="2"/>
              <a:buChar char="q"/>
            </a:pPr>
            <a:r>
              <a:rPr lang="en-US" dirty="0" smtClean="0">
                <a:ea typeface="ＭＳ Ｐゴシック" pitchFamily="1" charset="-128"/>
                <a:cs typeface="ＭＳ Ｐゴシック" pitchFamily="1" charset="-128"/>
              </a:rPr>
              <a:t>Token engine and vault are in PCI scope, but post-payment applications may be out of scope </a:t>
            </a:r>
          </a:p>
          <a:p>
            <a:pPr>
              <a:buFont typeface="Wingdings" pitchFamily="1" charset="2"/>
              <a:buChar char="q"/>
            </a:pPr>
            <a:endParaRPr lang="en-US" dirty="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698" name="Group 9"/>
          <p:cNvGrpSpPr>
            <a:grpSpLocks/>
          </p:cNvGrpSpPr>
          <p:nvPr/>
        </p:nvGrpSpPr>
        <p:grpSpPr bwMode="auto">
          <a:xfrm>
            <a:off x="1752600" y="2362200"/>
            <a:ext cx="5775325" cy="3292475"/>
            <a:chOff x="1616075" y="2727325"/>
            <a:chExt cx="5775325" cy="3292475"/>
          </a:xfrm>
        </p:grpSpPr>
        <p:pic>
          <p:nvPicPr>
            <p:cNvPr id="29701" name="Picture 32" descr="Screen shot 2011-10-24 at 9.13.34 PM.png"/>
            <p:cNvPicPr>
              <a:picLocks noChangeAspect="1"/>
            </p:cNvPicPr>
            <p:nvPr/>
          </p:nvPicPr>
          <p:blipFill>
            <a:blip r:embed="rId2"/>
            <a:srcRect/>
            <a:stretch>
              <a:fillRect/>
            </a:stretch>
          </p:blipFill>
          <p:spPr bwMode="auto">
            <a:xfrm>
              <a:off x="1616075" y="2727325"/>
              <a:ext cx="5775325" cy="3292475"/>
            </a:xfrm>
            <a:prstGeom prst="rect">
              <a:avLst/>
            </a:prstGeom>
            <a:noFill/>
            <a:ln w="9525">
              <a:noFill/>
              <a:miter lim="800000"/>
              <a:headEnd/>
              <a:tailEnd/>
            </a:ln>
          </p:spPr>
        </p:pic>
        <p:grpSp>
          <p:nvGrpSpPr>
            <p:cNvPr id="29702" name="Group 8"/>
            <p:cNvGrpSpPr>
              <a:grpSpLocks/>
            </p:cNvGrpSpPr>
            <p:nvPr/>
          </p:nvGrpSpPr>
          <p:grpSpPr bwMode="auto">
            <a:xfrm>
              <a:off x="3667124" y="4143375"/>
              <a:ext cx="1563244" cy="361950"/>
              <a:chOff x="3667124" y="4143375"/>
              <a:chExt cx="1563244" cy="361950"/>
            </a:xfrm>
          </p:grpSpPr>
          <p:sp>
            <p:nvSpPr>
              <p:cNvPr id="29703" name="Rectangle 6"/>
              <p:cNvSpPr>
                <a:spLocks noChangeArrowheads="1"/>
              </p:cNvSpPr>
              <p:nvPr/>
            </p:nvSpPr>
            <p:spPr bwMode="auto">
              <a:xfrm>
                <a:off x="3848100" y="4143375"/>
                <a:ext cx="1382268" cy="361950"/>
              </a:xfrm>
              <a:prstGeom prst="rect">
                <a:avLst/>
              </a:prstGeom>
              <a:solidFill>
                <a:schemeClr val="bg1"/>
              </a:solidFill>
              <a:ln w="9525">
                <a:noFill/>
                <a:round/>
                <a:headEnd/>
                <a:tailEnd/>
              </a:ln>
            </p:spPr>
            <p:txBody>
              <a:bodyPr anchor="b">
                <a:prstTxWarp prst="textNoShape">
                  <a:avLst/>
                </a:prstTxWarp>
              </a:bodyPr>
              <a:lstStyle/>
              <a:p>
                <a:endParaRPr lang="en-US" dirty="0"/>
              </a:p>
            </p:txBody>
          </p:sp>
          <p:sp>
            <p:nvSpPr>
              <p:cNvPr id="29704" name="Rectangle 7"/>
              <p:cNvSpPr>
                <a:spLocks noChangeArrowheads="1"/>
              </p:cNvSpPr>
              <p:nvPr/>
            </p:nvSpPr>
            <p:spPr bwMode="auto">
              <a:xfrm>
                <a:off x="3667124" y="4162424"/>
                <a:ext cx="401193" cy="200025"/>
              </a:xfrm>
              <a:prstGeom prst="rect">
                <a:avLst/>
              </a:prstGeom>
              <a:solidFill>
                <a:schemeClr val="bg1"/>
              </a:solidFill>
              <a:ln w="9525">
                <a:noFill/>
                <a:round/>
                <a:headEnd/>
                <a:tailEnd/>
              </a:ln>
            </p:spPr>
            <p:txBody>
              <a:bodyPr anchor="b">
                <a:prstTxWarp prst="textNoShape">
                  <a:avLst/>
                </a:prstTxWarp>
              </a:bodyPr>
              <a:lstStyle/>
              <a:p>
                <a:endParaRPr lang="en-US" dirty="0"/>
              </a:p>
            </p:txBody>
          </p:sp>
        </p:grpSp>
      </p:grpSp>
      <p:sp>
        <p:nvSpPr>
          <p:cNvPr id="29699"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Use Cases</a:t>
            </a:r>
          </a:p>
        </p:txBody>
      </p:sp>
      <p:sp>
        <p:nvSpPr>
          <p:cNvPr id="29700" name="Content Placeholder 9"/>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Many merchants will host their own token vault</a:t>
            </a:r>
          </a:p>
          <a:p>
            <a:pPr lvl="1">
              <a:buFont typeface="Lucida Grande" pitchFamily="1" charset="0"/>
              <a:buChar char="-"/>
            </a:pPr>
            <a:r>
              <a:rPr lang="en-US" dirty="0" smtClean="0"/>
              <a:t>Home-brewed</a:t>
            </a:r>
          </a:p>
          <a:p>
            <a:pPr lvl="1">
              <a:buFont typeface="Lucida Grande" pitchFamily="1" charset="0"/>
              <a:buChar char="-"/>
            </a:pPr>
            <a:r>
              <a:rPr lang="en-US" dirty="0" smtClean="0"/>
              <a:t>Purchase from third-party provider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Use Cases</a:t>
            </a:r>
          </a:p>
        </p:txBody>
      </p:sp>
      <p:sp>
        <p:nvSpPr>
          <p:cNvPr id="30723"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Tokenization can be outsourced: processor</a:t>
            </a:r>
          </a:p>
        </p:txBody>
      </p:sp>
      <p:pic>
        <p:nvPicPr>
          <p:cNvPr id="30724" name="Picture 3" descr="Screen shot 2011-10-24 at 9.23.57 PM.png"/>
          <p:cNvPicPr>
            <a:picLocks noChangeAspect="1"/>
          </p:cNvPicPr>
          <p:nvPr/>
        </p:nvPicPr>
        <p:blipFill>
          <a:blip r:embed="rId2"/>
          <a:srcRect/>
          <a:stretch>
            <a:fillRect/>
          </a:stretch>
        </p:blipFill>
        <p:spPr bwMode="auto">
          <a:xfrm>
            <a:off x="1600200" y="1828800"/>
            <a:ext cx="5981700" cy="364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Use Cases</a:t>
            </a:r>
          </a:p>
        </p:txBody>
      </p:sp>
      <p:sp>
        <p:nvSpPr>
          <p:cNvPr id="31747"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Tokenization can be outsourced: 3</a:t>
            </a:r>
            <a:r>
              <a:rPr lang="en-US" baseline="30000" dirty="0" smtClean="0">
                <a:ea typeface="ＭＳ Ｐゴシック" pitchFamily="1" charset="-128"/>
                <a:cs typeface="ＭＳ Ｐゴシック" pitchFamily="1" charset="-128"/>
              </a:rPr>
              <a:t>rd</a:t>
            </a:r>
            <a:r>
              <a:rPr lang="en-US" dirty="0" smtClean="0">
                <a:ea typeface="ＭＳ Ｐゴシック" pitchFamily="1" charset="-128"/>
                <a:cs typeface="ＭＳ Ｐゴシック" pitchFamily="1" charset="-128"/>
              </a:rPr>
              <a:t> party</a:t>
            </a:r>
          </a:p>
          <a:p>
            <a:pPr lvl="1">
              <a:buFont typeface="Lucida Grande" pitchFamily="1" charset="0"/>
              <a:buChar char="-"/>
            </a:pPr>
            <a:r>
              <a:rPr lang="en-US" dirty="0" smtClean="0"/>
              <a:t>Get as close to POS as possible</a:t>
            </a:r>
          </a:p>
        </p:txBody>
      </p:sp>
      <p:pic>
        <p:nvPicPr>
          <p:cNvPr id="31748" name="Picture 3" descr="Screen shot 2011-10-24 at 9.27.28 PM.png"/>
          <p:cNvPicPr>
            <a:picLocks noChangeAspect="1"/>
          </p:cNvPicPr>
          <p:nvPr/>
        </p:nvPicPr>
        <p:blipFill>
          <a:blip r:embed="rId2"/>
          <a:srcRect/>
          <a:stretch>
            <a:fillRect/>
          </a:stretch>
        </p:blipFill>
        <p:spPr bwMode="auto">
          <a:xfrm>
            <a:off x="1600200" y="1819275"/>
            <a:ext cx="59436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9"/>
          <p:cNvSpPr>
            <a:spLocks noGrp="1"/>
          </p:cNvSpPr>
          <p:nvPr>
            <p:ph type="title"/>
          </p:nvPr>
        </p:nvSpPr>
        <p:spPr/>
        <p:txBody>
          <a:bodyPr/>
          <a:lstStyle/>
          <a:p>
            <a:r>
              <a:rPr lang="en-US" dirty="0" smtClean="0">
                <a:ea typeface="ＭＳ Ｐゴシック" pitchFamily="1" charset="-128"/>
                <a:cs typeface="ＭＳ Ｐゴシック" pitchFamily="1" charset="-128"/>
              </a:rPr>
              <a:t>Some Details – Construction</a:t>
            </a:r>
          </a:p>
        </p:txBody>
      </p:sp>
      <p:sp>
        <p:nvSpPr>
          <p:cNvPr id="22531"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Above all, token cannot be reversed</a:t>
            </a:r>
          </a:p>
          <a:p>
            <a:pPr>
              <a:buFont typeface="Wingdings" pitchFamily="1" charset="2"/>
              <a:buChar char="q"/>
            </a:pPr>
            <a:r>
              <a:rPr lang="en-US" sz="2400" dirty="0" smtClean="0">
                <a:ea typeface="ＭＳ Ｐゴシック" pitchFamily="1" charset="-128"/>
                <a:cs typeface="ＭＳ Ｐゴシック" pitchFamily="1" charset="-128"/>
              </a:rPr>
              <a:t>How much to tokenize?</a:t>
            </a:r>
          </a:p>
          <a:p>
            <a:pPr lvl="1">
              <a:buFont typeface="Lucida Grande" pitchFamily="1" charset="0"/>
              <a:buChar char="-"/>
            </a:pPr>
            <a:r>
              <a:rPr lang="en-US" sz="2000" dirty="0" smtClean="0"/>
              <a:t>e.g., keep first six, last four</a:t>
            </a:r>
          </a:p>
          <a:p>
            <a:pPr>
              <a:buFont typeface="Wingdings" pitchFamily="1" charset="2"/>
              <a:buChar char="q"/>
            </a:pPr>
            <a:r>
              <a:rPr lang="en-US" sz="2400" dirty="0" smtClean="0">
                <a:ea typeface="ＭＳ Ｐゴシック" pitchFamily="1" charset="-128"/>
                <a:cs typeface="ＭＳ Ｐゴシック" pitchFamily="1" charset="-128"/>
              </a:rPr>
              <a:t>Random numbers are best </a:t>
            </a:r>
          </a:p>
          <a:p>
            <a:pPr lvl="1">
              <a:buFont typeface="Lucida Grande" pitchFamily="1" charset="0"/>
              <a:buChar char="-"/>
            </a:pPr>
            <a:r>
              <a:rPr lang="en-US" sz="2000" dirty="0" smtClean="0"/>
              <a:t>Replace PAN with string of random numbers</a:t>
            </a:r>
          </a:p>
          <a:p>
            <a:pPr>
              <a:buFont typeface="Wingdings" pitchFamily="1" charset="2"/>
              <a:buChar char="q"/>
            </a:pPr>
            <a:r>
              <a:rPr lang="en-US" sz="2400" dirty="0" smtClean="0">
                <a:ea typeface="ＭＳ Ｐゴシック" pitchFamily="1" charset="-128"/>
                <a:cs typeface="ＭＳ Ｐゴシック" pitchFamily="1" charset="-128"/>
              </a:rPr>
              <a:t>One-way hash</a:t>
            </a:r>
          </a:p>
          <a:p>
            <a:pPr lvl="1">
              <a:buFont typeface="Lucida Grande" pitchFamily="1" charset="0"/>
              <a:buChar char="-"/>
            </a:pPr>
            <a:r>
              <a:rPr lang="en-US" sz="2000" dirty="0" smtClean="0"/>
              <a:t>Non-reversible mathematical function (salt!)</a:t>
            </a:r>
          </a:p>
          <a:p>
            <a:pPr>
              <a:buFont typeface="Wingdings" pitchFamily="1" charset="2"/>
              <a:buChar char="q"/>
            </a:pPr>
            <a:r>
              <a:rPr lang="en-US" sz="2400" dirty="0" smtClean="0">
                <a:ea typeface="ＭＳ Ｐゴシック" pitchFamily="1" charset="-128"/>
                <a:cs typeface="ＭＳ Ｐゴシック" pitchFamily="1" charset="-128"/>
              </a:rPr>
              <a:t>Encryption</a:t>
            </a:r>
          </a:p>
          <a:p>
            <a:pPr lvl="1">
              <a:buFont typeface="Lucida Grande" pitchFamily="1" charset="0"/>
              <a:buChar char="-"/>
            </a:pPr>
            <a:r>
              <a:rPr lang="en-US" sz="2000" dirty="0" smtClean="0"/>
              <a:t>Potentially reversible </a:t>
            </a:r>
          </a:p>
          <a:p>
            <a:pPr>
              <a:buFont typeface="Wingdings" pitchFamily="1" charset="2"/>
              <a:buChar char="q"/>
            </a:pPr>
            <a:r>
              <a:rPr lang="en-US" sz="2400" dirty="0" smtClean="0">
                <a:ea typeface="ＭＳ Ｐゴシック" pitchFamily="1" charset="-128"/>
                <a:cs typeface="ＭＳ Ｐゴシック" pitchFamily="1" charset="-128"/>
              </a:rPr>
              <a:t>Home-grown (sequence numbers), other approaches </a:t>
            </a:r>
          </a:p>
          <a:p>
            <a:pPr lvl="1">
              <a:buFont typeface="Lucida Grande" pitchFamily="1" charset="0"/>
              <a:buChar char="-"/>
            </a:pPr>
            <a:r>
              <a:rPr lang="en-US" sz="2000" dirty="0" smtClean="0"/>
              <a:t>Not recommended </a:t>
            </a:r>
          </a:p>
        </p:txBody>
      </p:sp>
      <p:pic>
        <p:nvPicPr>
          <p:cNvPr id="32772" name="Picture 4"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ea typeface="ＭＳ Ｐゴシック" pitchFamily="1" charset="-128"/>
                <a:cs typeface="ＭＳ Ｐゴシック" pitchFamily="1" charset="-128"/>
              </a:rPr>
              <a:t>Crypto and Hashes and PANs, Oh My!</a:t>
            </a:r>
          </a:p>
        </p:txBody>
      </p:sp>
      <p:graphicFrame>
        <p:nvGraphicFramePr>
          <p:cNvPr id="5" name="Content Placeholder 4"/>
          <p:cNvGraphicFramePr>
            <a:graphicFrameLocks noGrp="1"/>
          </p:cNvGraphicFramePr>
          <p:nvPr>
            <p:ph idx="1"/>
          </p:nvPr>
        </p:nvGraphicFramePr>
        <p:xfrm>
          <a:off x="457200" y="1090613"/>
          <a:ext cx="8229600" cy="4571999"/>
        </p:xfrm>
        <a:graphic>
          <a:graphicData uri="http://schemas.openxmlformats.org/drawingml/2006/table">
            <a:tbl>
              <a:tblPr firstRow="1" bandRow="1">
                <a:tableStyleId>{BC89EF96-8CEA-46FF-86C4-4CE0E7609802}</a:tableStyleId>
              </a:tblPr>
              <a:tblGrid>
                <a:gridCol w="2133600"/>
                <a:gridCol w="4191000"/>
                <a:gridCol w="1905000"/>
              </a:tblGrid>
              <a:tr h="370840">
                <a:tc>
                  <a:txBody>
                    <a:bodyPr/>
                    <a:lstStyle/>
                    <a:p>
                      <a:r>
                        <a:rPr lang="en-US" dirty="0" smtClean="0"/>
                        <a:t>Primary Account Number (PAN)</a:t>
                      </a:r>
                      <a:r>
                        <a:rPr lang="en-US" baseline="0" dirty="0" smtClean="0"/>
                        <a:t> </a:t>
                      </a:r>
                    </a:p>
                    <a:p>
                      <a:endParaRPr lang="en-US" b="0" baseline="0" dirty="0" smtClean="0"/>
                    </a:p>
                  </a:txBody>
                  <a:tcPr/>
                </a:tc>
                <a:tc>
                  <a:txBody>
                    <a:bodyPr/>
                    <a:lstStyle/>
                    <a:p>
                      <a:endParaRPr lang="en-US" dirty="0" smtClean="0"/>
                    </a:p>
                    <a:p>
                      <a:r>
                        <a:rPr lang="en-US" dirty="0" smtClean="0"/>
                        <a:t>4111</a:t>
                      </a:r>
                      <a:r>
                        <a:rPr lang="en-US" baseline="0" dirty="0" smtClean="0"/>
                        <a:t> 1234 5678 9012</a:t>
                      </a:r>
                      <a:endParaRPr lang="en-US" b="0" dirty="0"/>
                    </a:p>
                  </a:txBody>
                  <a:tcPr/>
                </a:tc>
                <a:tc>
                  <a:txBody>
                    <a:bodyPr/>
                    <a:lstStyle/>
                    <a:p>
                      <a:endParaRPr lang="en-US" dirty="0" smtClean="0"/>
                    </a:p>
                    <a:p>
                      <a:r>
                        <a:rPr lang="en-US" dirty="0" smtClean="0"/>
                        <a:t>In Scope</a:t>
                      </a:r>
                      <a:endParaRPr lang="en-US" b="0" dirty="0"/>
                    </a:p>
                  </a:txBody>
                  <a:tcPr/>
                </a:tc>
              </a:tr>
              <a:tr h="370840">
                <a:tc>
                  <a:txBody>
                    <a:bodyPr/>
                    <a:lstStyle/>
                    <a:p>
                      <a:endParaRPr lang="en-US" dirty="0" smtClean="0"/>
                    </a:p>
                    <a:p>
                      <a:r>
                        <a:rPr lang="en-US" dirty="0" smtClean="0"/>
                        <a:t>Truncated PAN</a:t>
                      </a:r>
                    </a:p>
                    <a:p>
                      <a:r>
                        <a:rPr lang="en-US" baseline="0" dirty="0" smtClean="0"/>
                        <a:t>(not masking!) </a:t>
                      </a:r>
                    </a:p>
                  </a:txBody>
                  <a:tcPr/>
                </a:tc>
                <a:tc>
                  <a:txBody>
                    <a:bodyPr/>
                    <a:lstStyle/>
                    <a:p>
                      <a:endParaRPr lang="en-US" dirty="0" smtClean="0"/>
                    </a:p>
                    <a:p>
                      <a:r>
                        <a:rPr lang="en-US" baseline="0" dirty="0" smtClean="0"/>
                        <a:t>4111 12XX XXXX 9012</a:t>
                      </a:r>
                      <a:endParaRPr lang="en-US" dirty="0"/>
                    </a:p>
                  </a:txBody>
                  <a:tcPr/>
                </a:tc>
                <a:tc>
                  <a:txBody>
                    <a:bodyPr/>
                    <a:lstStyle/>
                    <a:p>
                      <a:endParaRPr lang="en-US" dirty="0" smtClean="0"/>
                    </a:p>
                    <a:p>
                      <a:r>
                        <a:rPr lang="en-US" dirty="0" smtClean="0"/>
                        <a:t>Out of Scope</a:t>
                      </a:r>
                      <a:endParaRPr lang="en-US" dirty="0"/>
                    </a:p>
                  </a:txBody>
                  <a:tcPr/>
                </a:tc>
              </a:tr>
              <a:tr h="370840">
                <a:tc>
                  <a:txBody>
                    <a:bodyPr/>
                    <a:lstStyle/>
                    <a:p>
                      <a:endParaRPr lang="en-US" dirty="0" smtClean="0"/>
                    </a:p>
                    <a:p>
                      <a:r>
                        <a:rPr lang="en-US" dirty="0" smtClean="0"/>
                        <a:t>Hashed PAN</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d41d8cd98f00b204e9800998ecf8427e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Usually</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Out of Scope (PCI 2.0)</a:t>
                      </a:r>
                    </a:p>
                  </a:txBody>
                  <a:tcPr/>
                </a:tc>
              </a:tr>
              <a:tr h="370840">
                <a:tc>
                  <a:txBody>
                    <a:bodyPr/>
                    <a:lstStyle/>
                    <a:p>
                      <a:endParaRPr lang="en-US" dirty="0" smtClean="0"/>
                    </a:p>
                    <a:p>
                      <a:r>
                        <a:rPr lang="en-US" dirty="0" smtClean="0"/>
                        <a:t>Encrypted PAN</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9Ojr73h3d^&amp;hh#&amp;HFH&amp;##ED*HD#*</a:t>
                      </a:r>
                    </a:p>
                    <a:p>
                      <a:endParaRPr lang="en-US" dirty="0"/>
                    </a:p>
                  </a:txBody>
                  <a:tcPr/>
                </a:tc>
                <a:tc>
                  <a:txBody>
                    <a:bodyPr/>
                    <a:lstStyle/>
                    <a:p>
                      <a:endParaRPr lang="en-US" i="1" dirty="0" smtClean="0"/>
                    </a:p>
                    <a:p>
                      <a:r>
                        <a:rPr lang="en-US" i="0" dirty="0" smtClean="0"/>
                        <a:t>Almost</a:t>
                      </a:r>
                      <a:r>
                        <a:rPr lang="en-US" i="0" baseline="0" dirty="0" smtClean="0"/>
                        <a:t> always </a:t>
                      </a:r>
                    </a:p>
                    <a:p>
                      <a:r>
                        <a:rPr lang="en-US" baseline="0" dirty="0" smtClean="0"/>
                        <a:t>I</a:t>
                      </a:r>
                      <a:r>
                        <a:rPr lang="en-US" dirty="0" smtClean="0"/>
                        <a:t>n Scope </a:t>
                      </a:r>
                      <a:endParaRPr lang="en-US" dirty="0"/>
                    </a:p>
                  </a:txBody>
                  <a:tcPr/>
                </a:tc>
              </a:tr>
              <a:tr h="370840">
                <a:tc>
                  <a:txBody>
                    <a:bodyPr/>
                    <a:lstStyle/>
                    <a:p>
                      <a:endParaRPr lang="en-US" dirty="0" smtClean="0"/>
                    </a:p>
                    <a:p>
                      <a:r>
                        <a:rPr lang="en-US" dirty="0" smtClean="0"/>
                        <a:t>Token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9483 7266 3928 9819</a:t>
                      </a:r>
                    </a:p>
                    <a:p>
                      <a:endParaRPr lang="en-US" dirty="0"/>
                    </a:p>
                  </a:txBody>
                  <a:tcPr/>
                </a:tc>
                <a:tc>
                  <a:txBody>
                    <a:bodyPr/>
                    <a:lstStyle/>
                    <a:p>
                      <a:endParaRPr lang="en-US" dirty="0" smtClean="0"/>
                    </a:p>
                    <a:p>
                      <a:r>
                        <a:rPr lang="en-US" dirty="0" smtClean="0"/>
                        <a:t>May be </a:t>
                      </a:r>
                    </a:p>
                    <a:p>
                      <a:r>
                        <a:rPr lang="en-US" dirty="0" smtClean="0"/>
                        <a:t>Out</a:t>
                      </a:r>
                      <a:r>
                        <a:rPr lang="en-US" baseline="0" dirty="0" smtClean="0"/>
                        <a:t> of Scope </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1" charset="-128"/>
                <a:cs typeface="ＭＳ Ｐゴシック" pitchFamily="1" charset="-128"/>
              </a:rPr>
              <a:t>Agenda</a:t>
            </a:r>
          </a:p>
        </p:txBody>
      </p:sp>
      <p:sp>
        <p:nvSpPr>
          <p:cNvPr id="16387" name="Content Placeholder 2"/>
          <p:cNvSpPr>
            <a:spLocks noGrp="1"/>
          </p:cNvSpPr>
          <p:nvPr>
            <p:ph idx="1"/>
          </p:nvPr>
        </p:nvSpPr>
        <p:spPr>
          <a:xfrm>
            <a:off x="228600" y="762000"/>
            <a:ext cx="5334000" cy="4800600"/>
          </a:xfrm>
        </p:spPr>
        <p:txBody>
          <a:bodyPr/>
          <a:lstStyle/>
          <a:p>
            <a:pPr>
              <a:buFont typeface="Wingdings" pitchFamily="1" charset="2"/>
              <a:buChar char="q"/>
            </a:pPr>
            <a:r>
              <a:rPr lang="en-US" sz="2400" dirty="0" smtClean="0">
                <a:ea typeface="ＭＳ Ｐゴシック" pitchFamily="1" charset="-128"/>
                <a:cs typeface="ＭＳ Ｐゴシック" pitchFamily="1" charset="-128"/>
              </a:rPr>
              <a:t>1.00 – 2.30: Tokenization</a:t>
            </a:r>
          </a:p>
          <a:p>
            <a:pPr lvl="1">
              <a:buFont typeface="Lucida Grande" pitchFamily="1" charset="0"/>
              <a:buChar char="-"/>
            </a:pPr>
            <a:r>
              <a:rPr lang="en-US" sz="2000" dirty="0" smtClean="0"/>
              <a:t>Tokenization and PCI </a:t>
            </a:r>
          </a:p>
          <a:p>
            <a:pPr lvl="1">
              <a:buFont typeface="Lucida Grande" pitchFamily="1" charset="0"/>
              <a:buChar char="-"/>
            </a:pPr>
            <a:r>
              <a:rPr lang="en-US" sz="2000" dirty="0" smtClean="0"/>
              <a:t>Use cases</a:t>
            </a:r>
          </a:p>
          <a:p>
            <a:pPr lvl="1">
              <a:buFont typeface="Lucida Grande" pitchFamily="1" charset="0"/>
              <a:buChar char="-"/>
            </a:pPr>
            <a:r>
              <a:rPr lang="en-US" sz="2000" dirty="0" smtClean="0"/>
              <a:t>The basics</a:t>
            </a:r>
          </a:p>
          <a:p>
            <a:pPr lvl="1">
              <a:buFont typeface="Lucida Grande" pitchFamily="1" charset="0"/>
              <a:buChar char="-"/>
            </a:pPr>
            <a:r>
              <a:rPr lang="en-US" sz="2000" dirty="0" smtClean="0"/>
              <a:t>A “Buyer’s Guide”</a:t>
            </a:r>
          </a:p>
          <a:p>
            <a:pPr lvl="1">
              <a:buFont typeface="Lucida Grande" pitchFamily="1" charset="0"/>
              <a:buChar char="-"/>
            </a:pPr>
            <a:r>
              <a:rPr lang="en-US" sz="2000" dirty="0" smtClean="0"/>
              <a:t>What is right for your school?</a:t>
            </a:r>
            <a:endParaRPr lang="en-US" sz="2000" dirty="0" smtClean="0"/>
          </a:p>
          <a:p>
            <a:pPr>
              <a:buNone/>
            </a:pPr>
            <a:r>
              <a:rPr lang="en-US" sz="2400" dirty="0" smtClean="0">
                <a:ea typeface="ＭＳ Ｐゴシック" pitchFamily="1" charset="-128"/>
                <a:cs typeface="ＭＳ Ｐゴシック" pitchFamily="1" charset="-128"/>
              </a:rPr>
              <a:t>3.0</a:t>
            </a:r>
            <a:r>
              <a:rPr lang="en-US" sz="2400" dirty="0" smtClean="0">
                <a:ea typeface="ＭＳ Ｐゴシック" pitchFamily="1" charset="-128"/>
                <a:cs typeface="ＭＳ Ｐゴシック" pitchFamily="1" charset="-128"/>
              </a:rPr>
              <a:t>0 </a:t>
            </a:r>
            <a:r>
              <a:rPr lang="en-US" sz="2400" dirty="0" smtClean="0">
                <a:ea typeface="ＭＳ Ｐゴシック" pitchFamily="1" charset="-128"/>
                <a:cs typeface="ＭＳ Ｐゴシック" pitchFamily="1" charset="-128"/>
              </a:rPr>
              <a:t>– </a:t>
            </a:r>
            <a:r>
              <a:rPr lang="en-US" sz="2400" dirty="0" smtClean="0">
                <a:ea typeface="ＭＳ Ｐゴシック" pitchFamily="1" charset="-128"/>
                <a:cs typeface="ＭＳ Ｐゴシック" pitchFamily="1" charset="-128"/>
              </a:rPr>
              <a:t>4.00: </a:t>
            </a:r>
            <a:r>
              <a:rPr lang="en-US" sz="2400" dirty="0" smtClean="0">
                <a:ea typeface="ＭＳ Ｐゴシック" pitchFamily="1" charset="-128"/>
                <a:cs typeface="ＭＳ Ｐゴシック" pitchFamily="1" charset="-128"/>
              </a:rPr>
              <a:t>P2PE</a:t>
            </a:r>
          </a:p>
          <a:p>
            <a:pPr lvl="1">
              <a:buFont typeface="Lucida Grande" pitchFamily="1" charset="0"/>
              <a:buChar char="-"/>
            </a:pPr>
            <a:r>
              <a:rPr lang="en-US" sz="2000" dirty="0" smtClean="0"/>
              <a:t>How P2PE works</a:t>
            </a:r>
          </a:p>
          <a:p>
            <a:pPr lvl="1">
              <a:buFont typeface="Lucida Grande" pitchFamily="1" charset="0"/>
              <a:buChar char="-"/>
            </a:pPr>
            <a:r>
              <a:rPr lang="en-US" sz="2000" dirty="0" smtClean="0"/>
              <a:t>Benefits – P2PE and PCI</a:t>
            </a:r>
          </a:p>
          <a:p>
            <a:pPr lvl="1">
              <a:buFont typeface="Lucida Grande" pitchFamily="1" charset="0"/>
              <a:buChar char="-"/>
            </a:pPr>
            <a:r>
              <a:rPr lang="en-US" sz="2000" dirty="0" smtClean="0"/>
              <a:t>What you need to know</a:t>
            </a:r>
          </a:p>
          <a:p>
            <a:pPr lvl="1">
              <a:buFont typeface="Lucida Grande" pitchFamily="1" charset="0"/>
              <a:buChar char="-"/>
            </a:pPr>
            <a:r>
              <a:rPr lang="en-US" sz="2000" dirty="0" smtClean="0"/>
              <a:t>A P2PE buyer’s guide?</a:t>
            </a:r>
          </a:p>
          <a:p>
            <a:pPr lvl="1">
              <a:buFont typeface="Lucida Grande" pitchFamily="1" charset="0"/>
              <a:buChar char="-"/>
            </a:pPr>
            <a:r>
              <a:rPr lang="en-US" sz="2000" dirty="0" smtClean="0"/>
              <a:t>What is right for your school?</a:t>
            </a:r>
          </a:p>
          <a:p>
            <a:pPr>
              <a:buFont typeface="Wingdings" pitchFamily="1" charset="2"/>
              <a:buChar char="q"/>
            </a:pPr>
            <a:r>
              <a:rPr lang="en-US" sz="2400" dirty="0" smtClean="0">
                <a:ea typeface="ＭＳ Ｐゴシック" pitchFamily="1" charset="-128"/>
                <a:cs typeface="ＭＳ Ｐゴシック" pitchFamily="1" charset="-128"/>
              </a:rPr>
              <a:t>4.00 – 4.30: Q&amp;A </a:t>
            </a:r>
            <a:endParaRPr lang="en-US" sz="2000" dirty="0" smtClean="0">
              <a:ea typeface="ＭＳ Ｐゴシック" pitchFamily="1" charset="-128"/>
              <a:cs typeface="ＭＳ Ｐゴシック" pitchFamily="1" charset="-128"/>
            </a:endParaRPr>
          </a:p>
          <a:p>
            <a:pPr>
              <a:buFont typeface="Wingdings" pitchFamily="1" charset="2"/>
              <a:buChar char="q"/>
            </a:pPr>
            <a:endParaRPr lang="en-US" sz="2400" dirty="0" smtClean="0">
              <a:ea typeface="ＭＳ Ｐゴシック" pitchFamily="1" charset="-128"/>
              <a:cs typeface="ＭＳ Ｐゴシック" pitchFamily="1" charset="-128"/>
            </a:endParaRPr>
          </a:p>
        </p:txBody>
      </p:sp>
      <p:pic>
        <p:nvPicPr>
          <p:cNvPr id="16388" name="Picture 4" descr="liaison-tokenization-for-dummies.pdf"/>
          <p:cNvPicPr>
            <a:picLocks noChangeAspect="1"/>
          </p:cNvPicPr>
          <p:nvPr/>
        </p:nvPicPr>
        <p:blipFill>
          <a:blip r:embed="rId2"/>
          <a:srcRect/>
          <a:stretch>
            <a:fillRect/>
          </a:stretch>
        </p:blipFill>
        <p:spPr bwMode="auto">
          <a:xfrm rot="803502">
            <a:off x="5302250" y="541338"/>
            <a:ext cx="32956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Format</a:t>
            </a:r>
          </a:p>
        </p:txBody>
      </p:sp>
      <p:sp>
        <p:nvSpPr>
          <p:cNvPr id="34819"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Format preserving tokens</a:t>
            </a:r>
          </a:p>
          <a:p>
            <a:pPr lvl="1">
              <a:buFont typeface="Lucida Grande" pitchFamily="1" charset="0"/>
              <a:buChar char="-"/>
            </a:pPr>
            <a:r>
              <a:rPr lang="en-US" dirty="0" smtClean="0"/>
              <a:t>Same length as PAN</a:t>
            </a:r>
          </a:p>
          <a:p>
            <a:pPr lvl="1">
              <a:buFont typeface="Lucida Grande" pitchFamily="1" charset="0"/>
              <a:buChar char="-"/>
            </a:pPr>
            <a:r>
              <a:rPr lang="en-US" dirty="0" smtClean="0"/>
              <a:t>May pass Luhn/Mod 10 check</a:t>
            </a:r>
          </a:p>
          <a:p>
            <a:pPr lvl="1">
              <a:buFont typeface="Lucida Grande" pitchFamily="1" charset="0"/>
              <a:buChar char="-"/>
            </a:pPr>
            <a:r>
              <a:rPr lang="en-US" dirty="0" smtClean="0"/>
              <a:t>Apps may require PAN format</a:t>
            </a:r>
          </a:p>
          <a:p>
            <a:pPr>
              <a:buFont typeface="Wingdings" pitchFamily="1" charset="2"/>
              <a:buChar char="q"/>
            </a:pPr>
            <a:r>
              <a:rPr lang="en-US" dirty="0" smtClean="0">
                <a:ea typeface="ＭＳ Ｐゴシック" pitchFamily="1" charset="-128"/>
                <a:cs typeface="ＭＳ Ｐゴシック" pitchFamily="1" charset="-128"/>
              </a:rPr>
              <a:t>Issue: token collisions </a:t>
            </a:r>
          </a:p>
          <a:p>
            <a:pPr lvl="1">
              <a:buFont typeface="Lucida Grande" pitchFamily="1" charset="0"/>
              <a:buChar char="-"/>
            </a:pPr>
            <a:r>
              <a:rPr lang="en-US" dirty="0" smtClean="0"/>
              <a:t>Apply “anti-Luhn” process?</a:t>
            </a:r>
          </a:p>
          <a:p>
            <a:pPr lvl="1">
              <a:buFont typeface="Lucida Grande" pitchFamily="1" charset="0"/>
              <a:buChar char="-"/>
            </a:pPr>
            <a:r>
              <a:rPr lang="en-US" dirty="0" smtClean="0"/>
              <a:t>Avoid ISO 7812 range </a:t>
            </a:r>
          </a:p>
          <a:p>
            <a:pPr>
              <a:buFont typeface="Wingdings" pitchFamily="1" charset="2"/>
              <a:buChar char="q"/>
            </a:pPr>
            <a:endParaRPr lang="en-US" dirty="0" smtClean="0">
              <a:ea typeface="ＭＳ Ｐゴシック" pitchFamily="1" charset="-128"/>
              <a:cs typeface="ＭＳ Ｐゴシック" pitchFamily="1" charset="-128"/>
            </a:endParaRPr>
          </a:p>
          <a:p>
            <a:pPr>
              <a:buFont typeface="Wingdings" pitchFamily="1" charset="2"/>
              <a:buChar char="q"/>
            </a:pPr>
            <a:endParaRPr lang="en-US" dirty="0">
              <a:ea typeface="ＭＳ Ｐゴシック" pitchFamily="1" charset="-128"/>
              <a:cs typeface="ＭＳ Ｐゴシック" pitchFamily="1" charset="-128"/>
            </a:endParaRPr>
          </a:p>
        </p:txBody>
      </p:sp>
      <p:pic>
        <p:nvPicPr>
          <p:cNvPr id="34820" name="Picture 3"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Type</a:t>
            </a:r>
          </a:p>
        </p:txBody>
      </p:sp>
      <p:sp>
        <p:nvSpPr>
          <p:cNvPr id="23555"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Single-use, or one-time token</a:t>
            </a:r>
          </a:p>
          <a:p>
            <a:pPr lvl="1">
              <a:buFont typeface="Lucida Grande" pitchFamily="1" charset="0"/>
              <a:buChar char="-"/>
            </a:pPr>
            <a:r>
              <a:rPr lang="en-US" sz="2000" dirty="0" smtClean="0"/>
              <a:t>Each token is unique</a:t>
            </a:r>
          </a:p>
          <a:p>
            <a:pPr lvl="1">
              <a:buFont typeface="Lucida Grande" pitchFamily="1" charset="0"/>
              <a:buChar char="-"/>
            </a:pPr>
            <a:r>
              <a:rPr lang="en-US" sz="2000" dirty="0" smtClean="0"/>
              <a:t>Same card, same merchant yields </a:t>
            </a:r>
            <a:br>
              <a:rPr lang="en-US" sz="2000" dirty="0" smtClean="0"/>
            </a:br>
            <a:r>
              <a:rPr lang="en-US" sz="2000" dirty="0" smtClean="0"/>
              <a:t>different tokens </a:t>
            </a:r>
          </a:p>
          <a:p>
            <a:pPr>
              <a:buFont typeface="Wingdings" pitchFamily="1" charset="2"/>
              <a:buChar char="q"/>
            </a:pPr>
            <a:r>
              <a:rPr lang="en-US" sz="2400" dirty="0" smtClean="0">
                <a:ea typeface="ＭＳ Ｐゴシック" pitchFamily="1" charset="-128"/>
                <a:cs typeface="ＭＳ Ｐゴシック" pitchFamily="1" charset="-128"/>
              </a:rPr>
              <a:t>Multi-use, or one-to-one token </a:t>
            </a:r>
          </a:p>
          <a:p>
            <a:pPr lvl="1">
              <a:buFont typeface="Lucida Grande" pitchFamily="1" charset="0"/>
              <a:buChar char="-"/>
            </a:pPr>
            <a:r>
              <a:rPr lang="en-US" sz="2000" dirty="0" smtClean="0"/>
              <a:t>Same token each time the same card is </a:t>
            </a:r>
            <a:br>
              <a:rPr lang="en-US" sz="2000" dirty="0" smtClean="0"/>
            </a:br>
            <a:r>
              <a:rPr lang="en-US" sz="2000" dirty="0" smtClean="0"/>
              <a:t>presented at POS</a:t>
            </a:r>
          </a:p>
          <a:p>
            <a:pPr>
              <a:buFont typeface="Wingdings" pitchFamily="1" charset="2"/>
              <a:buChar char="q"/>
            </a:pPr>
            <a:r>
              <a:rPr lang="en-US" sz="2400" dirty="0" smtClean="0">
                <a:ea typeface="ＭＳ Ｐゴシック" pitchFamily="1" charset="-128"/>
                <a:cs typeface="ＭＳ Ｐゴシック" pitchFamily="1" charset="-128"/>
              </a:rPr>
              <a:t>Each has advantages/disadvantages </a:t>
            </a:r>
          </a:p>
          <a:p>
            <a:pPr>
              <a:buFont typeface="Wingdings" pitchFamily="1" charset="2"/>
              <a:buChar char="q"/>
            </a:pPr>
            <a:r>
              <a:rPr lang="en-US" sz="2400" dirty="0" smtClean="0">
                <a:ea typeface="ＭＳ Ｐゴシック" pitchFamily="1" charset="-128"/>
                <a:cs typeface="ＭＳ Ｐゴシック" pitchFamily="1" charset="-128"/>
              </a:rPr>
              <a:t>Decision depends on how you will use tokens</a:t>
            </a:r>
          </a:p>
        </p:txBody>
      </p:sp>
      <p:pic>
        <p:nvPicPr>
          <p:cNvPr id="35844" name="Picture 4"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Management</a:t>
            </a:r>
          </a:p>
        </p:txBody>
      </p:sp>
      <p:sp>
        <p:nvSpPr>
          <p:cNvPr id="36867"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Avoid token collisions</a:t>
            </a:r>
          </a:p>
          <a:p>
            <a:pPr lvl="1">
              <a:buFont typeface="Lucida Grande" pitchFamily="1" charset="0"/>
              <a:buChar char="-"/>
            </a:pPr>
            <a:r>
              <a:rPr lang="en-US" dirty="0" smtClean="0"/>
              <a:t>Restricting space may mean you </a:t>
            </a:r>
            <a:br>
              <a:rPr lang="en-US" dirty="0" smtClean="0"/>
            </a:br>
            <a:r>
              <a:rPr lang="en-US" dirty="0" smtClean="0"/>
              <a:t>run out of tokens</a:t>
            </a:r>
          </a:p>
          <a:p>
            <a:pPr>
              <a:buFont typeface="Wingdings" pitchFamily="1" charset="2"/>
              <a:buChar char="q"/>
            </a:pPr>
            <a:r>
              <a:rPr lang="en-US" dirty="0" smtClean="0">
                <a:ea typeface="ＭＳ Ｐゴシック" pitchFamily="1" charset="-128"/>
                <a:cs typeface="ＭＳ Ｐゴシック" pitchFamily="1" charset="-128"/>
              </a:rPr>
              <a:t>Required: distinguish token from</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a live PAN </a:t>
            </a:r>
          </a:p>
          <a:p>
            <a:pPr lvl="1">
              <a:buFont typeface="Lucida Grande" pitchFamily="1" charset="0"/>
              <a:buChar char="-"/>
            </a:pPr>
            <a:r>
              <a:rPr lang="en-US" dirty="0" smtClean="0"/>
              <a:t>Another reason to avoid ISO 7812</a:t>
            </a:r>
          </a:p>
          <a:p>
            <a:pPr>
              <a:buFont typeface="Wingdings" pitchFamily="1" charset="2"/>
              <a:buChar char="q"/>
            </a:pPr>
            <a:r>
              <a:rPr lang="en-US" dirty="0" smtClean="0">
                <a:ea typeface="ＭＳ Ｐゴシック" pitchFamily="1" charset="-128"/>
                <a:cs typeface="ＭＳ Ｐゴシック" pitchFamily="1" charset="-128"/>
              </a:rPr>
              <a:t>Token lifetime </a:t>
            </a:r>
          </a:p>
          <a:p>
            <a:pPr lvl="1">
              <a:buFont typeface="Lucida Grande" pitchFamily="1" charset="0"/>
              <a:buChar char="-"/>
            </a:pPr>
            <a:r>
              <a:rPr lang="en-US" dirty="0" smtClean="0"/>
              <a:t>How long do you need to keep the data?</a:t>
            </a:r>
          </a:p>
          <a:p>
            <a:pPr lvl="1">
              <a:buFont typeface="Lucida Grande" pitchFamily="1" charset="0"/>
              <a:buChar char="-"/>
            </a:pPr>
            <a:r>
              <a:rPr lang="en-US" dirty="0" smtClean="0"/>
              <a:t>How frequently are cards replaced?</a:t>
            </a:r>
          </a:p>
          <a:p>
            <a:pPr lvl="1">
              <a:buFont typeface="Lucida Grande" pitchFamily="1" charset="0"/>
              <a:buChar char="-"/>
            </a:pPr>
            <a:endParaRPr lang="en-US" dirty="0"/>
          </a:p>
        </p:txBody>
      </p:sp>
      <p:pic>
        <p:nvPicPr>
          <p:cNvPr id="36868" name="Picture 3"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Encryption</a:t>
            </a:r>
          </a:p>
        </p:txBody>
      </p:sp>
      <p:sp>
        <p:nvSpPr>
          <p:cNvPr id="37891"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A complicated relationship</a:t>
            </a:r>
          </a:p>
          <a:p>
            <a:pPr lvl="1">
              <a:buFont typeface="Lucida Grande" pitchFamily="1" charset="0"/>
              <a:buChar char="-"/>
            </a:pPr>
            <a:r>
              <a:rPr lang="en-US" dirty="0" smtClean="0"/>
              <a:t>Each is different</a:t>
            </a:r>
          </a:p>
          <a:p>
            <a:pPr lvl="1">
              <a:buFont typeface="Lucida Grande" pitchFamily="1" charset="0"/>
              <a:buChar char="-"/>
            </a:pPr>
            <a:r>
              <a:rPr lang="en-US" dirty="0" smtClean="0"/>
              <a:t>Tokenization depends on encryption</a:t>
            </a:r>
            <a:br>
              <a:rPr lang="en-US" dirty="0" smtClean="0"/>
            </a:br>
            <a:r>
              <a:rPr lang="en-US" dirty="0" smtClean="0"/>
              <a:t>to protect token vault</a:t>
            </a:r>
          </a:p>
          <a:p>
            <a:pPr>
              <a:buFont typeface="Wingdings" pitchFamily="1" charset="2"/>
              <a:buChar char="q"/>
            </a:pPr>
            <a:r>
              <a:rPr lang="en-US" dirty="0" smtClean="0">
                <a:ea typeface="ＭＳ Ｐゴシック" pitchFamily="1" charset="-128"/>
                <a:cs typeface="ＭＳ Ｐゴシック" pitchFamily="1" charset="-128"/>
              </a:rPr>
              <a:t>Biggest difference: PCI scope</a:t>
            </a:r>
          </a:p>
          <a:p>
            <a:pPr lvl="1">
              <a:buFont typeface="Lucida Grande" pitchFamily="1" charset="0"/>
              <a:buChar char="-"/>
            </a:pPr>
            <a:r>
              <a:rPr lang="en-US" dirty="0" smtClean="0"/>
              <a:t>Encrypted data in scope</a:t>
            </a:r>
          </a:p>
          <a:p>
            <a:pPr lvl="1">
              <a:buFont typeface="Lucida Grande" pitchFamily="1" charset="0"/>
              <a:buChar char="-"/>
            </a:pPr>
            <a:r>
              <a:rPr lang="en-US" dirty="0" smtClean="0"/>
              <a:t>Tokens may be out of scope</a:t>
            </a:r>
          </a:p>
          <a:p>
            <a:pPr>
              <a:buFont typeface="Wingdings" pitchFamily="1" charset="2"/>
              <a:buChar char="q"/>
            </a:pPr>
            <a:r>
              <a:rPr lang="en-US" dirty="0" smtClean="0">
                <a:ea typeface="ＭＳ Ｐゴシック" pitchFamily="1" charset="-128"/>
                <a:cs typeface="ＭＳ Ｐゴシック" pitchFamily="1" charset="-128"/>
              </a:rPr>
              <a:t>Point-to-point encryption (P2PE)</a:t>
            </a:r>
          </a:p>
          <a:p>
            <a:pPr lvl="1">
              <a:buFont typeface="Lucida Grande" pitchFamily="1" charset="0"/>
              <a:buChar char="-"/>
            </a:pPr>
            <a:r>
              <a:rPr lang="en-US" dirty="0" smtClean="0"/>
              <a:t>Different from tokenization</a:t>
            </a:r>
          </a:p>
          <a:p>
            <a:pPr lvl="1">
              <a:buFont typeface="Lucida Grande" pitchFamily="1" charset="0"/>
              <a:buChar char="-"/>
            </a:pPr>
            <a:r>
              <a:rPr lang="en-US" dirty="0" smtClean="0"/>
              <a:t>Alternative to (not a substitute for) tokenization</a:t>
            </a:r>
            <a:endParaRPr lang="en-US" dirty="0"/>
          </a:p>
        </p:txBody>
      </p:sp>
      <p:pic>
        <p:nvPicPr>
          <p:cNvPr id="37892" name="Picture 3"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“High-Value” Tokens</a:t>
            </a:r>
          </a:p>
        </p:txBody>
      </p:sp>
      <p:sp>
        <p:nvSpPr>
          <p:cNvPr id="38915" name="Content Placeholder 3"/>
          <p:cNvSpPr>
            <a:spLocks noGrp="1"/>
          </p:cNvSpPr>
          <p:nvPr>
            <p:ph sz="half" idx="2"/>
          </p:nvPr>
        </p:nvSpPr>
        <p:spPr>
          <a:xfrm>
            <a:off x="4267200" y="838200"/>
            <a:ext cx="4876800" cy="5029200"/>
          </a:xfrm>
        </p:spPr>
        <p:txBody>
          <a:bodyPr/>
          <a:lstStyle/>
          <a:p>
            <a:r>
              <a:rPr lang="en-US" sz="1600" dirty="0" smtClean="0">
                <a:ea typeface="ＭＳ Ｐゴシック" pitchFamily="1" charset="-128"/>
                <a:cs typeface="ＭＳ Ｐゴシック" pitchFamily="1" charset="-128"/>
              </a:rPr>
              <a:t>Tokens that can be used as payment instruments (sometimes called “high-value tokens”) could potentially be “monetized” or used to generate fraudulent transactions, and may therefore have the same value to an attacker as the data they are intended to replace. </a:t>
            </a:r>
          </a:p>
          <a:p>
            <a:r>
              <a:rPr lang="en-US" sz="1600" dirty="0" smtClean="0">
                <a:ea typeface="ＭＳ Ｐゴシック" pitchFamily="1" charset="-128"/>
                <a:cs typeface="ＭＳ Ｐゴシック" pitchFamily="1" charset="-128"/>
              </a:rPr>
              <a:t>Tokenization solutions which support these types of tokens should have additional controls in place to detect and prevent attempted fraudulent activities. </a:t>
            </a:r>
          </a:p>
          <a:p>
            <a:r>
              <a:rPr lang="en-US" sz="1600" dirty="0" smtClean="0">
                <a:ea typeface="ＭＳ Ｐゴシック" pitchFamily="1" charset="-128"/>
                <a:cs typeface="ＭＳ Ｐゴシック" pitchFamily="1" charset="-128"/>
              </a:rPr>
              <a:t>Additionally, tokens that can be used to initiate a transaction </a:t>
            </a:r>
            <a:r>
              <a:rPr lang="en-US" sz="1600" b="1" dirty="0" smtClean="0">
                <a:ea typeface="ＭＳ Ｐゴシック" pitchFamily="1" charset="-128"/>
                <a:cs typeface="ＭＳ Ｐゴシック" pitchFamily="1" charset="-128"/>
              </a:rPr>
              <a:t>might be in scope for PCI DSS</a:t>
            </a:r>
            <a:r>
              <a:rPr lang="en-US" sz="1600" dirty="0" smtClean="0">
                <a:ea typeface="ＭＳ Ｐゴシック" pitchFamily="1" charset="-128"/>
                <a:cs typeface="ＭＳ Ｐゴシック" pitchFamily="1" charset="-128"/>
              </a:rPr>
              <a:t>, even if they cannot directly be used to retrieve PAN or other cardholder data; merchants should therefore consult with their acquirer and/or the Payment Brands directly to determine specific requirements for tokens that can be used as payment instruments.</a:t>
            </a:r>
          </a:p>
        </p:txBody>
      </p:sp>
      <p:pic>
        <p:nvPicPr>
          <p:cNvPr id="38916" name="Content Placeholder 6" descr="Tokenization+Guidelines+Info+Supplement.pdf"/>
          <p:cNvPicPr>
            <a:picLocks noGrp="1" noChangeAspect="1"/>
          </p:cNvPicPr>
          <p:nvPr>
            <p:ph sz="half" idx="1"/>
          </p:nvPr>
        </p:nvPicPr>
        <p:blipFill>
          <a:blip r:embed="rId2"/>
          <a:srcRect l="-4436" r="-4436"/>
          <a:stretch>
            <a:fillRect/>
          </a:stretch>
        </p:blipFill>
        <p:spPr>
          <a:xfrm>
            <a:off x="381000" y="838200"/>
            <a:ext cx="4038600" cy="4800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Details – “High-Value” Tokens</a:t>
            </a:r>
          </a:p>
        </p:txBody>
      </p:sp>
      <p:sp>
        <p:nvSpPr>
          <p:cNvPr id="39939"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High-value tokens may be in scope</a:t>
            </a:r>
          </a:p>
          <a:p>
            <a:pPr lvl="1">
              <a:buFont typeface="Lucida Grande" pitchFamily="1" charset="0"/>
              <a:buChar char="-"/>
            </a:pPr>
            <a:r>
              <a:rPr lang="en-US" sz="2000" dirty="0" smtClean="0"/>
              <a:t>Token can be used as a payment instrument</a:t>
            </a:r>
          </a:p>
          <a:p>
            <a:pPr lvl="1">
              <a:buFont typeface="Lucida Grande" pitchFamily="1" charset="0"/>
              <a:buChar char="-"/>
            </a:pPr>
            <a:r>
              <a:rPr lang="en-US" sz="2000" dirty="0" smtClean="0"/>
              <a:t>Token can initiate a transaction</a:t>
            </a:r>
          </a:p>
          <a:p>
            <a:pPr>
              <a:buFont typeface="Wingdings" pitchFamily="1" charset="2"/>
              <a:buChar char="q"/>
            </a:pPr>
            <a:r>
              <a:rPr lang="en-US" sz="2400" dirty="0" smtClean="0">
                <a:ea typeface="ＭＳ Ｐゴシック" pitchFamily="1" charset="-128"/>
                <a:cs typeface="ＭＳ Ｐゴシック" pitchFamily="1" charset="-128"/>
              </a:rPr>
              <a:t>Examples???</a:t>
            </a:r>
          </a:p>
          <a:p>
            <a:pPr lvl="1">
              <a:buFont typeface="Lucida Grande" pitchFamily="1" charset="0"/>
              <a:buChar char="-"/>
            </a:pPr>
            <a:r>
              <a:rPr lang="en-US" sz="2000" dirty="0" smtClean="0"/>
              <a:t>A single-use card (or similar proxy) </a:t>
            </a:r>
          </a:p>
          <a:p>
            <a:pPr lvl="1">
              <a:buFont typeface="Lucida Grande" pitchFamily="1" charset="0"/>
              <a:buChar char="-"/>
            </a:pPr>
            <a:r>
              <a:rPr lang="en-US" sz="2000" dirty="0" smtClean="0"/>
              <a:t>PayPal account tied to payment card </a:t>
            </a:r>
          </a:p>
          <a:p>
            <a:pPr lvl="1">
              <a:buFont typeface="Lucida Grande" pitchFamily="1" charset="0"/>
              <a:buChar char="-"/>
            </a:pPr>
            <a:r>
              <a:rPr lang="en-US" sz="2000" dirty="0" smtClean="0"/>
              <a:t>Others…</a:t>
            </a:r>
          </a:p>
          <a:p>
            <a:pPr>
              <a:buFont typeface="Wingdings" pitchFamily="1" charset="2"/>
              <a:buNone/>
            </a:pPr>
            <a:endParaRPr lang="en-US" sz="2400" dirty="0" smtClean="0">
              <a:ea typeface="ＭＳ Ｐゴシック" pitchFamily="1" charset="-128"/>
              <a:cs typeface="ＭＳ Ｐゴシック" pitchFamily="1" charset="-128"/>
            </a:endParaRPr>
          </a:p>
          <a:p>
            <a:pPr>
              <a:buFont typeface="Wingdings" pitchFamily="1" charset="2"/>
              <a:buChar char="q"/>
            </a:pPr>
            <a:endParaRPr lang="en-US" sz="2400" dirty="0">
              <a:ea typeface="ＭＳ Ｐゴシック" pitchFamily="1" charset="-128"/>
              <a:cs typeface="ＭＳ Ｐゴシック" pitchFamily="1" charset="-128"/>
            </a:endParaRPr>
          </a:p>
        </p:txBody>
      </p:sp>
      <p:pic>
        <p:nvPicPr>
          <p:cNvPr id="39940" name="Picture 10" descr="Token2.jpg"/>
          <p:cNvPicPr>
            <a:picLocks noChangeAspect="1"/>
          </p:cNvPicPr>
          <p:nvPr/>
        </p:nvPicPr>
        <p:blipFill>
          <a:blip r:embed="rId2"/>
          <a:srcRect/>
          <a:stretch>
            <a:fillRect/>
          </a:stretch>
        </p:blipFill>
        <p:spPr bwMode="auto">
          <a:xfrm>
            <a:off x="6629400" y="10668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Tokens and PCI Council</a:t>
            </a:r>
          </a:p>
        </p:txBody>
      </p:sp>
      <p:sp>
        <p:nvSpPr>
          <p:cNvPr id="21507"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Tokens must not be reversible</a:t>
            </a:r>
          </a:p>
          <a:p>
            <a:pPr>
              <a:buFont typeface="Wingdings" pitchFamily="1" charset="2"/>
              <a:buChar char="q"/>
            </a:pPr>
            <a:r>
              <a:rPr lang="en-US" dirty="0" smtClean="0">
                <a:ea typeface="ＭＳ Ｐゴシック" pitchFamily="1" charset="-128"/>
                <a:cs typeface="ＭＳ Ｐゴシック" pitchFamily="1" charset="-128"/>
              </a:rPr>
              <a:t>Token only has value in defined, limited environment</a:t>
            </a:r>
          </a:p>
          <a:p>
            <a:pPr>
              <a:buFont typeface="Wingdings" pitchFamily="1" charset="2"/>
              <a:buChar char="q"/>
            </a:pPr>
            <a:r>
              <a:rPr lang="en-US" dirty="0" smtClean="0">
                <a:ea typeface="ＭＳ Ｐゴシック" pitchFamily="1" charset="-128"/>
                <a:cs typeface="ＭＳ Ｐゴシック" pitchFamily="1" charset="-128"/>
              </a:rPr>
              <a:t>Tokenization can reduce – not eliminate – PCI scope</a:t>
            </a:r>
          </a:p>
          <a:p>
            <a:pPr lvl="1">
              <a:buFont typeface="Lucida Grande" pitchFamily="1" charset="0"/>
              <a:buChar char="-"/>
            </a:pPr>
            <a:r>
              <a:rPr lang="en-US" dirty="0" smtClean="0"/>
              <a:t>Tokenization engine and token vault will be in scope</a:t>
            </a:r>
          </a:p>
          <a:p>
            <a:pPr lvl="1">
              <a:buFont typeface="Lucida Grande" pitchFamily="1" charset="0"/>
              <a:buChar char="-"/>
            </a:pPr>
            <a:r>
              <a:rPr lang="en-US" dirty="0" smtClean="0"/>
              <a:t>Token database may be out of PCI scope </a:t>
            </a:r>
          </a:p>
          <a:p>
            <a:pPr lvl="1">
              <a:buFont typeface="Lucida Grande" pitchFamily="1" charset="0"/>
              <a:buChar char="-"/>
            </a:pPr>
            <a:r>
              <a:rPr lang="en-US" dirty="0" smtClean="0"/>
              <a:t>Downstream applications may be out of PCI scope </a:t>
            </a:r>
          </a:p>
          <a:p>
            <a:pPr>
              <a:buFont typeface="Wingdings" pitchFamily="1" charset="2"/>
              <a:buChar char="q"/>
            </a:pPr>
            <a:r>
              <a:rPr lang="en-US" dirty="0" smtClean="0">
                <a:ea typeface="ＭＳ Ｐゴシック" pitchFamily="1" charset="-128"/>
                <a:cs typeface="ＭＳ Ｐゴシック" pitchFamily="1" charset="-128"/>
              </a:rPr>
              <a:t>“High-value” tokens may be in scope</a:t>
            </a:r>
          </a:p>
        </p:txBody>
      </p:sp>
      <p:pic>
        <p:nvPicPr>
          <p:cNvPr id="40964" name="Picture 3" descr="PCI logo.png"/>
          <p:cNvPicPr>
            <a:picLocks noChangeAspect="1"/>
          </p:cNvPicPr>
          <p:nvPr/>
        </p:nvPicPr>
        <p:blipFill>
          <a:blip r:embed="rId2"/>
          <a:srcRect/>
          <a:stretch>
            <a:fillRect/>
          </a:stretch>
        </p:blipFill>
        <p:spPr bwMode="auto">
          <a:xfrm>
            <a:off x="5930900" y="0"/>
            <a:ext cx="3213100"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Tokens and PCI Scope</a:t>
            </a:r>
          </a:p>
        </p:txBody>
      </p:sp>
      <p:sp>
        <p:nvSpPr>
          <p:cNvPr id="41987" name="Content Placeholder 2"/>
          <p:cNvSpPr>
            <a:spLocks noGrp="1"/>
          </p:cNvSpPr>
          <p:nvPr>
            <p:ph idx="1"/>
          </p:nvPr>
        </p:nvSpPr>
        <p:spPr>
          <a:xfrm>
            <a:off x="533400" y="762000"/>
            <a:ext cx="8229600" cy="4800600"/>
          </a:xfrm>
        </p:spPr>
        <p:txBody>
          <a:bodyPr/>
          <a:lstStyle/>
          <a:p>
            <a:pPr>
              <a:buFont typeface="Wingdings" pitchFamily="1" charset="2"/>
              <a:buChar char="q"/>
            </a:pPr>
            <a:r>
              <a:rPr lang="en-US" sz="2400" dirty="0" smtClean="0">
                <a:ea typeface="ＭＳ Ｐゴシック" pitchFamily="1" charset="-128"/>
                <a:cs typeface="ＭＳ Ｐゴシック" pitchFamily="1" charset="-128"/>
              </a:rPr>
              <a:t>PCI starting point: everything is in scope</a:t>
            </a:r>
          </a:p>
          <a:p>
            <a:pPr>
              <a:buFont typeface="Wingdings" pitchFamily="1" charset="2"/>
              <a:buChar char="q"/>
            </a:pPr>
            <a:r>
              <a:rPr lang="en-US" sz="2400" dirty="0" smtClean="0">
                <a:ea typeface="ＭＳ Ｐゴシック" pitchFamily="1" charset="-128"/>
                <a:cs typeface="ＭＳ Ｐゴシック" pitchFamily="1" charset="-128"/>
              </a:rPr>
              <a:t>If PAN is retrievable, tokens are in scope</a:t>
            </a:r>
          </a:p>
          <a:p>
            <a:pPr>
              <a:buFont typeface="Wingdings" pitchFamily="1" charset="2"/>
              <a:buChar char="q"/>
            </a:pPr>
            <a:r>
              <a:rPr lang="en-US" sz="2400" dirty="0" smtClean="0">
                <a:ea typeface="ＭＳ Ｐゴシック" pitchFamily="1" charset="-128"/>
                <a:cs typeface="ＭＳ Ｐゴシック" pitchFamily="1" charset="-128"/>
              </a:rPr>
              <a:t>Even if you outsource, you are responsible </a:t>
            </a:r>
          </a:p>
          <a:p>
            <a:pPr>
              <a:buFont typeface="Wingdings" pitchFamily="1" charset="2"/>
              <a:buChar char="q"/>
            </a:pPr>
            <a:r>
              <a:rPr lang="en-US" sz="2400" dirty="0" smtClean="0">
                <a:ea typeface="ＭＳ Ｐゴシック" pitchFamily="1" charset="-128"/>
                <a:cs typeface="ＭＳ Ｐゴシック" pitchFamily="1" charset="-128"/>
              </a:rPr>
              <a:t>Guaranteed to be in scope:</a:t>
            </a:r>
          </a:p>
          <a:p>
            <a:pPr lvl="1">
              <a:buFont typeface="Lucida Grande" pitchFamily="1" charset="0"/>
              <a:buChar char="-"/>
            </a:pPr>
            <a:r>
              <a:rPr lang="en-US" sz="2000" dirty="0" smtClean="0"/>
              <a:t>Tokenization engine (and application)</a:t>
            </a:r>
          </a:p>
          <a:p>
            <a:pPr lvl="1">
              <a:buFont typeface="Lucida Grande" pitchFamily="1" charset="0"/>
              <a:buChar char="-"/>
            </a:pPr>
            <a:r>
              <a:rPr lang="en-US" sz="2000" dirty="0" smtClean="0"/>
              <a:t>Token vault </a:t>
            </a:r>
          </a:p>
          <a:p>
            <a:pPr lvl="1">
              <a:buFont typeface="Lucida Grande" pitchFamily="1" charset="0"/>
              <a:buChar char="-"/>
            </a:pPr>
            <a:r>
              <a:rPr lang="en-US" sz="2000" dirty="0" smtClean="0"/>
              <a:t>De-tokenization application(s)</a:t>
            </a:r>
          </a:p>
          <a:p>
            <a:pPr>
              <a:buFont typeface="Wingdings" pitchFamily="1" charset="2"/>
              <a:buChar char="q"/>
            </a:pPr>
            <a:r>
              <a:rPr lang="en-US" sz="2400" dirty="0" smtClean="0">
                <a:ea typeface="ＭＳ Ｐゴシック" pitchFamily="1" charset="-128"/>
                <a:cs typeface="ＭＳ Ｐゴシック" pitchFamily="1" charset="-128"/>
              </a:rPr>
              <a:t>Systems using tokens </a:t>
            </a:r>
            <a:r>
              <a:rPr lang="en-US" sz="2400" u="sng" dirty="0" smtClean="0">
                <a:ea typeface="ＭＳ Ｐゴシック" pitchFamily="1" charset="-128"/>
                <a:cs typeface="ＭＳ Ｐゴシック" pitchFamily="1" charset="-128"/>
              </a:rPr>
              <a:t>may</a:t>
            </a:r>
            <a:r>
              <a:rPr lang="en-US" sz="2400" dirty="0" smtClean="0">
                <a:ea typeface="ＭＳ Ｐゴシック" pitchFamily="1" charset="-128"/>
                <a:cs typeface="ＭＳ Ｐゴシック" pitchFamily="1" charset="-128"/>
              </a:rPr>
              <a:t> be out of scope if:</a:t>
            </a:r>
          </a:p>
          <a:p>
            <a:pPr lvl="1">
              <a:buFont typeface="Lucida Grande" pitchFamily="1" charset="0"/>
              <a:buChar char="-"/>
            </a:pPr>
            <a:r>
              <a:rPr lang="en-US" sz="2000" dirty="0" smtClean="0"/>
              <a:t>Cannot request PAN from token</a:t>
            </a:r>
          </a:p>
          <a:p>
            <a:pPr lvl="1">
              <a:buFont typeface="Lucida Grande" pitchFamily="1" charset="0"/>
              <a:buChar char="-"/>
            </a:pPr>
            <a:r>
              <a:rPr lang="en-US" sz="2000" dirty="0" smtClean="0"/>
              <a:t>Tokens not computationally reversible (random generation)</a:t>
            </a:r>
          </a:p>
          <a:p>
            <a:pPr lvl="1">
              <a:buFont typeface="Lucida Grande" pitchFamily="1" charset="0"/>
              <a:buChar char="-"/>
            </a:pPr>
            <a:r>
              <a:rPr lang="en-US" sz="2000" dirty="0" smtClean="0"/>
              <a:t>Isolated from CDE (means token database not in CDE, either)</a:t>
            </a:r>
          </a:p>
          <a:p>
            <a:pPr lvl="1">
              <a:buFont typeface="Lucida Grande" pitchFamily="1" charset="0"/>
              <a:buChar char="-"/>
            </a:pPr>
            <a:r>
              <a:rPr lang="en-US" sz="2000" dirty="0" smtClean="0"/>
              <a:t>If not isolated, tokenization may reduce compliance effort</a:t>
            </a:r>
          </a:p>
          <a:p>
            <a:pPr lvl="1">
              <a:buFont typeface="Lucida Grande" pitchFamily="1" charset="0"/>
              <a:buChar cha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8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8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ea typeface="ＭＳ Ｐゴシック" pitchFamily="1" charset="-128"/>
                <a:cs typeface="ＭＳ Ｐゴシック" pitchFamily="1" charset="-128"/>
              </a:rPr>
              <a:t>Buyer’s Guides</a:t>
            </a:r>
          </a:p>
        </p:txBody>
      </p:sp>
      <p:pic>
        <p:nvPicPr>
          <p:cNvPr id="43011" name="Content Placeholder 5" descr="Tokenization-Buyers-Guide.pdf"/>
          <p:cNvPicPr>
            <a:picLocks noGrp="1" noChangeAspect="1"/>
          </p:cNvPicPr>
          <p:nvPr>
            <p:ph sz="half" idx="1"/>
          </p:nvPr>
        </p:nvPicPr>
        <p:blipFill>
          <a:blip r:embed="rId2"/>
          <a:srcRect l="-6085" r="-6085"/>
          <a:stretch>
            <a:fillRect/>
          </a:stretch>
        </p:blipFill>
        <p:spPr>
          <a:xfrm>
            <a:off x="0" y="381000"/>
            <a:ext cx="4956175" cy="5891213"/>
          </a:xfrm>
        </p:spPr>
      </p:pic>
      <p:pic>
        <p:nvPicPr>
          <p:cNvPr id="5" name="Content Placeholder 4" descr="TokenGuidance-Securosis-Final.pdf"/>
          <p:cNvPicPr>
            <a:picLocks noGrp="1" noChangeAspect="1"/>
          </p:cNvPicPr>
          <p:nvPr>
            <p:ph sz="half" idx="2"/>
          </p:nvPr>
        </p:nvPicPr>
        <p:blipFill>
          <a:blip r:embed="rId3"/>
          <a:srcRect l="-4436" r="-4436"/>
          <a:stretch>
            <a:fillRect/>
          </a:stretch>
        </p:blipFill>
        <p:spPr>
          <a:xfrm>
            <a:off x="4953000" y="1143000"/>
            <a:ext cx="4038600" cy="4800600"/>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ea typeface="ＭＳ Ｐゴシック" pitchFamily="1" charset="-128"/>
                <a:cs typeface="ＭＳ Ｐゴシック" pitchFamily="1" charset="-128"/>
              </a:rPr>
              <a:t>Our Tokenization Kickoff</a:t>
            </a:r>
          </a:p>
        </p:txBody>
      </p:sp>
      <p:sp>
        <p:nvSpPr>
          <p:cNvPr id="30723"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Who called this meeting? </a:t>
            </a:r>
          </a:p>
          <a:p>
            <a:pPr>
              <a:buFont typeface="Wingdings" pitchFamily="1" charset="2"/>
              <a:buChar char="q"/>
            </a:pPr>
            <a:r>
              <a:rPr lang="en-US" dirty="0" smtClean="0">
                <a:ea typeface="ＭＳ Ｐゴシック" pitchFamily="1" charset="-128"/>
                <a:cs typeface="ＭＳ Ｐゴシック" pitchFamily="1" charset="-128"/>
              </a:rPr>
              <a:t>Why do we need tokenization?</a:t>
            </a:r>
          </a:p>
          <a:p>
            <a:pPr lvl="1">
              <a:buFont typeface="Lucida Grande" pitchFamily="1" charset="0"/>
              <a:buChar char="-"/>
            </a:pPr>
            <a:r>
              <a:rPr lang="en-US" dirty="0" smtClean="0"/>
              <a:t>Do you need the cardholder data?!</a:t>
            </a:r>
          </a:p>
          <a:p>
            <a:pPr lvl="2">
              <a:buFont typeface="Wingdings" pitchFamily="1" charset="2"/>
              <a:buChar char="§"/>
            </a:pPr>
            <a:r>
              <a:rPr lang="en-US" dirty="0" smtClean="0">
                <a:ea typeface="ＭＳ Ｐゴシック" pitchFamily="1" charset="-128"/>
              </a:rPr>
              <a:t>Recurring payments – call your processor</a:t>
            </a:r>
          </a:p>
          <a:p>
            <a:pPr lvl="2">
              <a:buFont typeface="Wingdings" pitchFamily="1" charset="2"/>
              <a:buChar char="§"/>
            </a:pPr>
            <a:r>
              <a:rPr lang="en-US" dirty="0" smtClean="0">
                <a:ea typeface="ＭＳ Ｐゴシック" pitchFamily="1" charset="-128"/>
              </a:rPr>
              <a:t>Chargebacks and refunds – processor can help</a:t>
            </a:r>
          </a:p>
          <a:p>
            <a:pPr lvl="2">
              <a:buFont typeface="Wingdings" pitchFamily="1" charset="2"/>
              <a:buChar char="§"/>
            </a:pPr>
            <a:r>
              <a:rPr lang="en-US" dirty="0" smtClean="0">
                <a:ea typeface="ＭＳ Ｐゴシック" pitchFamily="1" charset="-128"/>
              </a:rPr>
              <a:t>Payment application stores the data – reconfigure? </a:t>
            </a:r>
          </a:p>
          <a:p>
            <a:pPr>
              <a:buFont typeface="Wingdings" pitchFamily="1" charset="2"/>
              <a:buChar char="q"/>
            </a:pPr>
            <a:endParaRPr lang="en-US" dirty="0" smtClean="0">
              <a:ea typeface="ＭＳ Ｐゴシック" pitchFamily="1" charset="-128"/>
              <a:cs typeface="ＭＳ Ｐゴシック" pitchFamily="1" charset="-128"/>
            </a:endParaRPr>
          </a:p>
          <a:p>
            <a:pPr lvl="1">
              <a:buFont typeface="Lucida Grande" pitchFamily="1" charset="0"/>
              <a:buChar char="-"/>
            </a:pPr>
            <a:endParaRPr lang="en-US" dirty="0" smtClean="0"/>
          </a:p>
          <a:p>
            <a:pPr>
              <a:buFont typeface="Wingdings" pitchFamily="1" charset="2"/>
              <a:buChar char="q"/>
            </a:pPr>
            <a:endParaRPr lang="en-US" dirty="0" smtClean="0">
              <a:ea typeface="ＭＳ Ｐゴシック" pitchFamily="1" charset="-128"/>
              <a:cs typeface="ＭＳ Ｐゴシック" pitchFamily="1" charset="-128"/>
            </a:endParaRPr>
          </a:p>
        </p:txBody>
      </p:sp>
      <p:pic>
        <p:nvPicPr>
          <p:cNvPr id="6" name="Content Placeholder 9" descr="Screen shot 2010-09-10 at 4.07.27 PM.png"/>
          <p:cNvPicPr>
            <a:picLocks noChangeAspect="1"/>
          </p:cNvPicPr>
          <p:nvPr/>
        </p:nvPicPr>
        <p:blipFill>
          <a:blip r:embed="rId2"/>
          <a:srcRect l="-8183" r="-8183"/>
          <a:stretch>
            <a:fillRect/>
          </a:stretch>
        </p:blipFill>
        <p:spPr>
          <a:xfrm>
            <a:off x="1614488" y="3557588"/>
            <a:ext cx="7581900" cy="2386012"/>
          </a:xfrm>
          <a:prstGeom prst="rect">
            <a:avLst/>
          </a:prstGeom>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ea typeface="ＭＳ Ｐゴシック" pitchFamily="1" charset="-128"/>
                <a:cs typeface="ＭＳ Ｐゴシック" pitchFamily="1" charset="-128"/>
              </a:rPr>
              <a:t>Walt Conway and 403 Labs, LLC</a:t>
            </a:r>
            <a:endParaRPr lang="en-US" sz="3600" dirty="0" smtClean="0">
              <a:ea typeface="ＭＳ Ｐゴシック" pitchFamily="1" charset="-128"/>
              <a:cs typeface="ＭＳ Ｐゴシック" pitchFamily="1" charset="-128"/>
            </a:endParaRPr>
          </a:p>
        </p:txBody>
      </p:sp>
      <p:sp>
        <p:nvSpPr>
          <p:cNvPr id="17411" name="Content Placeholder 2"/>
          <p:cNvSpPr>
            <a:spLocks noGrp="1"/>
          </p:cNvSpPr>
          <p:nvPr>
            <p:ph idx="1"/>
          </p:nvPr>
        </p:nvSpPr>
        <p:spPr/>
        <p:txBody>
          <a:bodyPr/>
          <a:lstStyle/>
          <a:p>
            <a:pPr marL="182563">
              <a:spcBef>
                <a:spcPts val="600"/>
              </a:spcBef>
              <a:buFont typeface="Wingdings" pitchFamily="1" charset="2"/>
              <a:buChar char="q"/>
            </a:pPr>
            <a:r>
              <a:rPr lang="en-US" sz="2000" dirty="0" smtClean="0">
                <a:ea typeface="ＭＳ Ｐゴシック" pitchFamily="1" charset="-128"/>
                <a:cs typeface="ＭＳ Ｐゴシック" pitchFamily="1" charset="-128"/>
              </a:rPr>
              <a:t>PCI Qualified Security Assessor (QSA), consultant, blogger, trainer, speaker, author </a:t>
            </a:r>
          </a:p>
          <a:p>
            <a:pPr marL="582613" lvl="1">
              <a:spcBef>
                <a:spcPts val="600"/>
              </a:spcBef>
              <a:buFont typeface="Lucida Grande" pitchFamily="1" charset="0"/>
              <a:buChar char="-"/>
            </a:pPr>
            <a:r>
              <a:rPr lang="en-US" sz="1800" dirty="0" smtClean="0"/>
              <a:t>Former Visa VP </a:t>
            </a:r>
          </a:p>
          <a:p>
            <a:pPr marL="582613" lvl="1">
              <a:spcBef>
                <a:spcPts val="600"/>
              </a:spcBef>
              <a:buFont typeface="Lucida Grande" pitchFamily="1" charset="0"/>
              <a:buChar char="-"/>
            </a:pPr>
            <a:r>
              <a:rPr lang="en-US" sz="1800" dirty="0" smtClean="0"/>
              <a:t>Help schools become PCI compliant </a:t>
            </a:r>
          </a:p>
          <a:p>
            <a:pPr marL="582613" lvl="1">
              <a:spcBef>
                <a:spcPts val="600"/>
              </a:spcBef>
              <a:buFont typeface="Lucida Grande" pitchFamily="1" charset="0"/>
              <a:buChar char="-"/>
            </a:pPr>
            <a:r>
              <a:rPr lang="en-US" sz="1800" dirty="0" smtClean="0"/>
              <a:t>Represent NACUBO at PCI Council </a:t>
            </a:r>
          </a:p>
          <a:p>
            <a:pPr marL="182563">
              <a:spcBef>
                <a:spcPts val="600"/>
              </a:spcBef>
              <a:buFont typeface="Wingdings" pitchFamily="1" charset="2"/>
              <a:buChar char="q"/>
            </a:pPr>
            <a:r>
              <a:rPr lang="en-US" sz="2000" dirty="0" smtClean="0">
                <a:ea typeface="ＭＳ Ｐゴシック" pitchFamily="1" charset="-128"/>
                <a:cs typeface="ＭＳ Ｐゴシック" pitchFamily="1" charset="-128"/>
              </a:rPr>
              <a:t>403 Labs is a security consulting firm</a:t>
            </a:r>
          </a:p>
          <a:p>
            <a:pPr marL="582613" lvl="1">
              <a:spcBef>
                <a:spcPts val="600"/>
              </a:spcBef>
              <a:buFont typeface="Lucida Grande" pitchFamily="1" charset="0"/>
              <a:buChar char="-"/>
            </a:pPr>
            <a:r>
              <a:rPr lang="en-US" sz="1800" dirty="0" smtClean="0"/>
              <a:t>All things PCI: QSA, PA-QSA, ASV, PFI</a:t>
            </a:r>
          </a:p>
        </p:txBody>
      </p:sp>
      <p:pic>
        <p:nvPicPr>
          <p:cNvPr id="17412" name="Picture 5" descr="Picture 9.png"/>
          <p:cNvPicPr>
            <a:picLocks noChangeAspect="1"/>
          </p:cNvPicPr>
          <p:nvPr/>
        </p:nvPicPr>
        <p:blipFill>
          <a:blip r:embed="rId2"/>
          <a:srcRect/>
          <a:stretch>
            <a:fillRect/>
          </a:stretch>
        </p:blipFill>
        <p:spPr bwMode="auto">
          <a:xfrm rot="-1555374">
            <a:off x="525463" y="3595688"/>
            <a:ext cx="1873250" cy="2484437"/>
          </a:xfrm>
          <a:prstGeom prst="rect">
            <a:avLst/>
          </a:prstGeom>
          <a:noFill/>
          <a:ln w="9525">
            <a:noFill/>
            <a:miter lim="800000"/>
            <a:headEnd/>
            <a:tailEnd/>
          </a:ln>
        </p:spPr>
      </p:pic>
      <p:pic>
        <p:nvPicPr>
          <p:cNvPr id="17413" name="Picture 6" descr="Picture 10.png"/>
          <p:cNvPicPr>
            <a:picLocks noChangeAspect="1"/>
          </p:cNvPicPr>
          <p:nvPr/>
        </p:nvPicPr>
        <p:blipFill>
          <a:blip r:embed="rId3"/>
          <a:srcRect/>
          <a:stretch>
            <a:fillRect/>
          </a:stretch>
        </p:blipFill>
        <p:spPr bwMode="auto">
          <a:xfrm>
            <a:off x="1981200" y="3551238"/>
            <a:ext cx="1885950" cy="2484437"/>
          </a:xfrm>
          <a:prstGeom prst="rect">
            <a:avLst/>
          </a:prstGeom>
          <a:noFill/>
          <a:ln w="9525">
            <a:noFill/>
            <a:miter lim="800000"/>
            <a:headEnd/>
            <a:tailEnd/>
          </a:ln>
        </p:spPr>
      </p:pic>
      <p:pic>
        <p:nvPicPr>
          <p:cNvPr id="17414" name="Picture 7" descr="Picture 11.png"/>
          <p:cNvPicPr>
            <a:picLocks noChangeAspect="1"/>
          </p:cNvPicPr>
          <p:nvPr/>
        </p:nvPicPr>
        <p:blipFill>
          <a:blip r:embed="rId4"/>
          <a:srcRect/>
          <a:stretch>
            <a:fillRect/>
          </a:stretch>
        </p:blipFill>
        <p:spPr bwMode="auto">
          <a:xfrm rot="1173679">
            <a:off x="3286125" y="3732213"/>
            <a:ext cx="1981200" cy="2484437"/>
          </a:xfrm>
          <a:prstGeom prst="rect">
            <a:avLst/>
          </a:prstGeom>
          <a:noFill/>
          <a:ln w="9525">
            <a:noFill/>
            <a:miter lim="800000"/>
            <a:headEnd/>
            <a:tailEnd/>
          </a:ln>
        </p:spPr>
      </p:pic>
      <p:pic>
        <p:nvPicPr>
          <p:cNvPr id="17415" name="Picture 9"/>
          <p:cNvPicPr>
            <a:picLocks noChangeAspect="1"/>
          </p:cNvPicPr>
          <p:nvPr/>
        </p:nvPicPr>
        <p:blipFill>
          <a:blip r:embed="rId5"/>
          <a:srcRect/>
          <a:stretch>
            <a:fillRect/>
          </a:stretch>
        </p:blipFill>
        <p:spPr bwMode="auto">
          <a:xfrm>
            <a:off x="6781800" y="4521200"/>
            <a:ext cx="1647825" cy="1498600"/>
          </a:xfrm>
          <a:prstGeom prst="rect">
            <a:avLst/>
          </a:prstGeom>
          <a:noFill/>
          <a:ln w="9525">
            <a:noFill/>
            <a:miter lim="800000"/>
            <a:headEnd/>
            <a:tailEnd/>
          </a:ln>
        </p:spPr>
      </p:pic>
      <p:pic>
        <p:nvPicPr>
          <p:cNvPr id="17416" name="Picture 10" descr="treasuryinstitutelogo.jpg"/>
          <p:cNvPicPr>
            <a:picLocks noChangeAspect="1"/>
          </p:cNvPicPr>
          <p:nvPr/>
        </p:nvPicPr>
        <p:blipFill>
          <a:blip r:embed="rId6"/>
          <a:srcRect/>
          <a:stretch>
            <a:fillRect/>
          </a:stretch>
        </p:blipFill>
        <p:spPr bwMode="auto">
          <a:xfrm>
            <a:off x="5410200" y="3429000"/>
            <a:ext cx="36814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ea typeface="ＭＳ Ｐゴシック" pitchFamily="1" charset="-128"/>
                <a:cs typeface="ＭＳ Ｐゴシック" pitchFamily="1" charset="-128"/>
              </a:rPr>
              <a:t>Our Tokenization Kickoff</a:t>
            </a:r>
          </a:p>
        </p:txBody>
      </p:sp>
      <p:sp>
        <p:nvSpPr>
          <p:cNvPr id="3"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Have we found all applications and cardholder data?</a:t>
            </a:r>
          </a:p>
          <a:p>
            <a:pPr lvl="1">
              <a:buFont typeface="Lucida Grande" pitchFamily="1" charset="0"/>
              <a:buChar char="-"/>
            </a:pPr>
            <a:r>
              <a:rPr lang="en-US" dirty="0" smtClean="0"/>
              <a:t>Network diagram </a:t>
            </a:r>
          </a:p>
          <a:p>
            <a:pPr lvl="1">
              <a:buFont typeface="Lucida Grande" pitchFamily="1" charset="0"/>
              <a:buChar char="-"/>
            </a:pPr>
            <a:r>
              <a:rPr lang="en-US" dirty="0" smtClean="0"/>
              <a:t>Cardholder data flow diagram</a:t>
            </a:r>
          </a:p>
          <a:p>
            <a:pPr>
              <a:buFont typeface="Wingdings" pitchFamily="1" charset="2"/>
              <a:buChar char="q"/>
            </a:pPr>
            <a:r>
              <a:rPr lang="en-US" dirty="0" smtClean="0">
                <a:ea typeface="ＭＳ Ｐゴシック" pitchFamily="1" charset="-128"/>
                <a:cs typeface="ＭＳ Ｐゴシック" pitchFamily="1" charset="-128"/>
              </a:rPr>
              <a:t>Have we REALLY found all our apps and data?</a:t>
            </a:r>
          </a:p>
          <a:p>
            <a:pPr lvl="1">
              <a:buFont typeface="Lucida Grande" pitchFamily="1" charset="0"/>
              <a:buChar char="-"/>
            </a:pPr>
            <a:r>
              <a:rPr lang="en-US" dirty="0" smtClean="0"/>
              <a:t>Automated data discovery tool </a:t>
            </a:r>
          </a:p>
          <a:p>
            <a:pPr lvl="1">
              <a:buFont typeface="Lucida Grande" pitchFamily="1" charset="0"/>
              <a:buChar char="-"/>
            </a:pPr>
            <a:r>
              <a:rPr lang="en-US" dirty="0" smtClean="0"/>
              <a:t>Search servers, user endpoints, user-owned devices </a:t>
            </a:r>
          </a:p>
          <a:p>
            <a:pPr lvl="1">
              <a:buFont typeface="Lucida Grande" pitchFamily="1" charset="0"/>
              <a:buChar char="-"/>
            </a:pPr>
            <a:r>
              <a:rPr lang="en-US" dirty="0" smtClean="0"/>
              <a:t>Data leakage to out-of-scope devices (“unknown unknowns”)</a:t>
            </a:r>
          </a:p>
          <a:p>
            <a:pPr>
              <a:buFont typeface="Wingdings" pitchFamily="1" charset="2"/>
              <a:buChar char="q"/>
            </a:pPr>
            <a:r>
              <a:rPr lang="en-US" dirty="0" smtClean="0">
                <a:ea typeface="ＭＳ Ｐゴシック" pitchFamily="1" charset="-128"/>
                <a:cs typeface="ＭＳ Ｐゴシック" pitchFamily="1" charset="-128"/>
              </a:rPr>
              <a:t>Will tokens break any POS applications?</a:t>
            </a:r>
          </a:p>
          <a:p>
            <a:pPr>
              <a:buFont typeface="Wingdings" pitchFamily="1" charset="2"/>
              <a:buChar char="q"/>
            </a:pPr>
            <a:endParaRPr lang="en-US" dirty="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US" dirty="0" smtClean="0">
                <a:ea typeface="ＭＳ Ｐゴシック" pitchFamily="1" charset="-128"/>
                <a:cs typeface="ＭＳ Ｐゴシック" pitchFamily="1" charset="-128"/>
              </a:rPr>
              <a:t>Our Tokenization Kickoff </a:t>
            </a:r>
          </a:p>
        </p:txBody>
      </p:sp>
      <p:sp>
        <p:nvSpPr>
          <p:cNvPr id="46083" name="Content Placeholder 8"/>
          <p:cNvSpPr>
            <a:spLocks noGrp="1"/>
          </p:cNvSpPr>
          <p:nvPr>
            <p:ph idx="1"/>
          </p:nvPr>
        </p:nvSpPr>
        <p:spPr>
          <a:xfrm>
            <a:off x="304800" y="768350"/>
            <a:ext cx="8229600" cy="4525963"/>
          </a:xfrm>
        </p:spPr>
        <p:txBody>
          <a:bodyPr/>
          <a:lstStyle/>
          <a:p>
            <a:pPr>
              <a:buFont typeface="Wingdings" pitchFamily="1" charset="2"/>
              <a:buChar char="q"/>
            </a:pPr>
            <a:r>
              <a:rPr lang="en-US" sz="2400" dirty="0" smtClean="0">
                <a:ea typeface="ＭＳ Ｐゴシック" pitchFamily="1" charset="-128"/>
                <a:cs typeface="ＭＳ Ｐゴシック" pitchFamily="1" charset="-128"/>
              </a:rPr>
              <a:t>Which implementation?</a:t>
            </a:r>
            <a:endParaRPr lang="en-US" sz="2400" dirty="0">
              <a:ea typeface="ＭＳ Ｐゴシック" pitchFamily="1" charset="-128"/>
              <a:cs typeface="ＭＳ Ｐゴシック" pitchFamily="1" charset="-128"/>
            </a:endParaRPr>
          </a:p>
        </p:txBody>
      </p:sp>
      <p:graphicFrame>
        <p:nvGraphicFramePr>
          <p:cNvPr id="10" name="Content Placeholder 5"/>
          <p:cNvGraphicFramePr>
            <a:graphicFrameLocks/>
          </p:cNvGraphicFramePr>
          <p:nvPr/>
        </p:nvGraphicFramePr>
        <p:xfrm>
          <a:off x="762000" y="1258888"/>
          <a:ext cx="7543800" cy="4760342"/>
        </p:xfrm>
        <a:graphic>
          <a:graphicData uri="http://schemas.openxmlformats.org/drawingml/2006/table">
            <a:tbl>
              <a:tblPr firstRow="1" bandRow="1">
                <a:tableStyleId>{21E4AEA4-8DFA-4A89-87EB-49C32662AFE0}</a:tableStyleId>
              </a:tblPr>
              <a:tblGrid>
                <a:gridCol w="2305050"/>
                <a:gridCol w="2534369"/>
                <a:gridCol w="2704381"/>
              </a:tblGrid>
              <a:tr h="340024">
                <a:tc>
                  <a:txBody>
                    <a:bodyPr/>
                    <a:lstStyle/>
                    <a:p>
                      <a:pPr algn="ctr"/>
                      <a:r>
                        <a:rPr lang="en-US" sz="1600" dirty="0" smtClean="0"/>
                        <a:t>Tokenization Option</a:t>
                      </a:r>
                      <a:endParaRPr lang="en-US" sz="1600" dirty="0"/>
                    </a:p>
                  </a:txBody>
                  <a:tcPr marL="83820" marR="83820" marT="41910" marB="41910"/>
                </a:tc>
                <a:tc>
                  <a:txBody>
                    <a:bodyPr/>
                    <a:lstStyle/>
                    <a:p>
                      <a:pPr algn="ctr"/>
                      <a:r>
                        <a:rPr lang="en-US" sz="1600" dirty="0" smtClean="0"/>
                        <a:t>Advantages</a:t>
                      </a:r>
                      <a:endParaRPr lang="en-US" sz="1600" dirty="0"/>
                    </a:p>
                  </a:txBody>
                  <a:tcPr marL="83820" marR="83820" marT="41910" marB="41910"/>
                </a:tc>
                <a:tc>
                  <a:txBody>
                    <a:bodyPr/>
                    <a:lstStyle/>
                    <a:p>
                      <a:pPr algn="ctr"/>
                      <a:r>
                        <a:rPr lang="en-US" sz="1600" dirty="0" smtClean="0"/>
                        <a:t>Disadvantages</a:t>
                      </a:r>
                      <a:endParaRPr lang="en-US" sz="1600" dirty="0"/>
                    </a:p>
                  </a:txBody>
                  <a:tcPr marL="83820" marR="83820" marT="41910" marB="41910"/>
                </a:tc>
              </a:tr>
              <a:tr h="838200">
                <a:tc>
                  <a:txBody>
                    <a:bodyPr/>
                    <a:lstStyle/>
                    <a:p>
                      <a:r>
                        <a:rPr lang="en-US" sz="1600" dirty="0" smtClean="0"/>
                        <a:t>Internal, Home Grown</a:t>
                      </a:r>
                      <a:endParaRPr lang="en-US" sz="1600" dirty="0"/>
                    </a:p>
                  </a:txBody>
                  <a:tcPr marL="83820" marR="83820" marT="41910" marB="41910"/>
                </a:tc>
                <a:tc>
                  <a:txBody>
                    <a:bodyPr/>
                    <a:lstStyle/>
                    <a:p>
                      <a:r>
                        <a:rPr lang="en-US" sz="1600" dirty="0" smtClean="0"/>
                        <a:t>Control</a:t>
                      </a:r>
                    </a:p>
                    <a:p>
                      <a:r>
                        <a:rPr lang="en-US" sz="1600" dirty="0" smtClean="0"/>
                        <a:t>Cost</a:t>
                      </a:r>
                      <a:endParaRPr lang="en-US" sz="1600" dirty="0"/>
                    </a:p>
                  </a:txBody>
                  <a:tcPr marL="83820" marR="83820" marT="41910" marB="41910"/>
                </a:tc>
                <a:tc>
                  <a:txBody>
                    <a:bodyPr/>
                    <a:lstStyle/>
                    <a:p>
                      <a:r>
                        <a:rPr lang="en-US" sz="1600" dirty="0" smtClean="0"/>
                        <a:t>Security</a:t>
                      </a:r>
                      <a:r>
                        <a:rPr lang="en-US" sz="1600" baseline="0" dirty="0" smtClean="0"/>
                        <a:t> a core strength?</a:t>
                      </a:r>
                    </a:p>
                    <a:p>
                      <a:r>
                        <a:rPr lang="en-US" sz="1600" baseline="0" dirty="0" smtClean="0"/>
                        <a:t>Time to implement</a:t>
                      </a:r>
                      <a:endParaRPr lang="en-US" sz="1600" dirty="0"/>
                    </a:p>
                  </a:txBody>
                  <a:tcPr marL="83820" marR="83820" marT="41910" marB="41910"/>
                </a:tc>
              </a:tr>
              <a:tr h="1108638">
                <a:tc>
                  <a:txBody>
                    <a:bodyPr/>
                    <a:lstStyle/>
                    <a:p>
                      <a:r>
                        <a:rPr lang="en-US" sz="1600" dirty="0" smtClean="0"/>
                        <a:t>Internal, Package</a:t>
                      </a:r>
                      <a:endParaRPr lang="en-US" sz="1600" dirty="0"/>
                    </a:p>
                  </a:txBody>
                  <a:tcPr marL="83820" marR="83820" marT="41910" marB="41910"/>
                </a:tc>
                <a:tc>
                  <a:txBody>
                    <a:bodyPr/>
                    <a:lstStyle/>
                    <a:p>
                      <a:r>
                        <a:rPr lang="en-US" sz="1600" dirty="0" smtClean="0"/>
                        <a:t>Control</a:t>
                      </a:r>
                    </a:p>
                    <a:p>
                      <a:r>
                        <a:rPr lang="en-US" sz="1600" dirty="0" smtClean="0"/>
                        <a:t>Flexibility </a:t>
                      </a:r>
                    </a:p>
                    <a:p>
                      <a:r>
                        <a:rPr lang="en-US" sz="1600" dirty="0" smtClean="0"/>
                        <a:t>Time</a:t>
                      </a:r>
                      <a:r>
                        <a:rPr lang="en-US" sz="1600" baseline="0" dirty="0" smtClean="0"/>
                        <a:t> to implement</a:t>
                      </a:r>
                      <a:endParaRPr lang="en-US" sz="1600" dirty="0" smtClean="0"/>
                    </a:p>
                    <a:p>
                      <a:r>
                        <a:rPr lang="en-US" sz="1600" dirty="0" smtClean="0"/>
                        <a:t>Expertise/functionality</a:t>
                      </a:r>
                      <a:endParaRPr lang="en-US" sz="1600" dirty="0"/>
                    </a:p>
                  </a:txBody>
                  <a:tcPr marL="83820" marR="83820" marT="41910" marB="41910"/>
                </a:tc>
                <a:tc>
                  <a:txBody>
                    <a:bodyPr/>
                    <a:lstStyle/>
                    <a:p>
                      <a:r>
                        <a:rPr lang="en-US" sz="1600" dirty="0" smtClean="0"/>
                        <a:t>Cost</a:t>
                      </a:r>
                      <a:endParaRPr lang="en-US" sz="1600" dirty="0"/>
                    </a:p>
                  </a:txBody>
                  <a:tcPr marL="83820" marR="83820" marT="41910" marB="41910"/>
                </a:tc>
              </a:tr>
              <a:tr h="1108638">
                <a:tc>
                  <a:txBody>
                    <a:bodyPr/>
                    <a:lstStyle/>
                    <a:p>
                      <a:r>
                        <a:rPr lang="en-US" sz="1600" dirty="0" smtClean="0"/>
                        <a:t>3</a:t>
                      </a:r>
                      <a:r>
                        <a:rPr lang="en-US" sz="1600" baseline="30000" dirty="0" smtClean="0"/>
                        <a:t>rd</a:t>
                      </a:r>
                      <a:r>
                        <a:rPr lang="en-US" sz="1600" dirty="0" smtClean="0"/>
                        <a:t> Party,</a:t>
                      </a:r>
                      <a:r>
                        <a:rPr lang="en-US" sz="1600" baseline="0" dirty="0" smtClean="0"/>
                        <a:t> Processor</a:t>
                      </a:r>
                      <a:endParaRPr lang="en-US" sz="1600" dirty="0"/>
                    </a:p>
                  </a:txBody>
                  <a:tcPr marL="83820" marR="83820" marT="41910" marB="41910"/>
                </a:tc>
                <a:tc>
                  <a:txBody>
                    <a:bodyPr/>
                    <a:lstStyle/>
                    <a:p>
                      <a:r>
                        <a:rPr lang="en-US" sz="1600" dirty="0" smtClean="0"/>
                        <a:t>Easy</a:t>
                      </a:r>
                      <a:r>
                        <a:rPr lang="en-US" sz="1600" baseline="0" dirty="0" smtClean="0"/>
                        <a:t> implementation </a:t>
                      </a:r>
                    </a:p>
                    <a:p>
                      <a:r>
                        <a:rPr lang="en-US" sz="1600" baseline="0" dirty="0" smtClean="0"/>
                        <a:t>Good PCI scope reduction</a:t>
                      </a:r>
                      <a:endParaRPr lang="en-US" sz="1600" dirty="0"/>
                    </a:p>
                  </a:txBody>
                  <a:tcPr marL="83820" marR="83820" marT="41910" marB="41910"/>
                </a:tc>
                <a:tc>
                  <a:txBody>
                    <a:bodyPr/>
                    <a:lstStyle/>
                    <a:p>
                      <a:r>
                        <a:rPr lang="en-US" sz="1600" dirty="0" smtClean="0"/>
                        <a:t>Cost</a:t>
                      </a:r>
                    </a:p>
                    <a:p>
                      <a:r>
                        <a:rPr lang="en-US" sz="1600" dirty="0" smtClean="0"/>
                        <a:t>Limited flexibility</a:t>
                      </a:r>
                      <a:r>
                        <a:rPr lang="en-US" sz="1600" baseline="0" dirty="0" smtClean="0"/>
                        <a:t> </a:t>
                      </a:r>
                    </a:p>
                    <a:p>
                      <a:r>
                        <a:rPr lang="en-US" sz="1600" baseline="0" dirty="0" smtClean="0"/>
                        <a:t>Compatibility with apps</a:t>
                      </a:r>
                    </a:p>
                    <a:p>
                      <a:r>
                        <a:rPr lang="en-US" sz="1600" baseline="0" dirty="0" smtClean="0"/>
                        <a:t>Vendor lock-in</a:t>
                      </a:r>
                      <a:endParaRPr lang="en-US" sz="1600" dirty="0" smtClean="0"/>
                    </a:p>
                  </a:txBody>
                  <a:tcPr marL="83820" marR="83820" marT="41910" marB="41910"/>
                </a:tc>
              </a:tr>
              <a:tr h="1364842">
                <a:tc>
                  <a:txBody>
                    <a:bodyPr/>
                    <a:lstStyle/>
                    <a:p>
                      <a:r>
                        <a:rPr lang="en-US" sz="1600" dirty="0" smtClean="0"/>
                        <a:t>3</a:t>
                      </a:r>
                      <a:r>
                        <a:rPr lang="en-US" sz="1600" baseline="30000" dirty="0" smtClean="0"/>
                        <a:t>rd</a:t>
                      </a:r>
                      <a:r>
                        <a:rPr lang="en-US" sz="1600" dirty="0" smtClean="0"/>
                        <a:t> Party, Token</a:t>
                      </a:r>
                      <a:r>
                        <a:rPr lang="en-US" sz="1600" baseline="0" dirty="0" smtClean="0"/>
                        <a:t> Vendor</a:t>
                      </a:r>
                      <a:endParaRPr lang="en-US" sz="1600" dirty="0"/>
                    </a:p>
                  </a:txBody>
                  <a:tcPr marL="83820" marR="83820" marT="41910" marB="41910"/>
                </a:tc>
                <a:tc>
                  <a:txBody>
                    <a:bodyPr/>
                    <a:lstStyle/>
                    <a:p>
                      <a:r>
                        <a:rPr lang="en-US" sz="1600" dirty="0" smtClean="0"/>
                        <a:t>Easy</a:t>
                      </a:r>
                      <a:r>
                        <a:rPr lang="en-US" sz="1600" baseline="0" dirty="0" smtClean="0"/>
                        <a:t> implementation </a:t>
                      </a:r>
                    </a:p>
                    <a:p>
                      <a:r>
                        <a:rPr lang="en-US" sz="1600" baseline="0" dirty="0" smtClean="0"/>
                        <a:t>Good PCI scope reduction</a:t>
                      </a:r>
                      <a:endParaRPr lang="en-US" sz="1600" dirty="0" smtClean="0"/>
                    </a:p>
                  </a:txBody>
                  <a:tcPr marL="83820" marR="83820" marT="41910" marB="41910"/>
                </a:tc>
                <a:tc>
                  <a:txBody>
                    <a:bodyPr/>
                    <a:lstStyle/>
                    <a:p>
                      <a:r>
                        <a:rPr lang="en-US" sz="1600" dirty="0" smtClean="0"/>
                        <a:t>Cost</a:t>
                      </a:r>
                    </a:p>
                    <a:p>
                      <a:r>
                        <a:rPr lang="en-US" sz="1600" dirty="0" smtClean="0"/>
                        <a:t>Limited flexibility</a:t>
                      </a:r>
                    </a:p>
                    <a:p>
                      <a:r>
                        <a:rPr lang="en-US" sz="1600" dirty="0" smtClean="0"/>
                        <a:t>Compatibility</a:t>
                      </a:r>
                      <a:r>
                        <a:rPr lang="en-US" sz="1600" baseline="0" dirty="0" smtClean="0"/>
                        <a:t> with apps</a:t>
                      </a:r>
                    </a:p>
                    <a:p>
                      <a:r>
                        <a:rPr lang="en-US" sz="1600" baseline="0" dirty="0" smtClean="0"/>
                        <a:t>Vendor lock-in</a:t>
                      </a:r>
                      <a:endParaRPr lang="en-US" sz="1600" dirty="0" smtClean="0"/>
                    </a:p>
                    <a:p>
                      <a:r>
                        <a:rPr lang="en-US" sz="1600" dirty="0" smtClean="0"/>
                        <a:t>Business</a:t>
                      </a:r>
                      <a:r>
                        <a:rPr lang="en-US" sz="1600" baseline="0" dirty="0" smtClean="0"/>
                        <a:t> risk (12.8)</a:t>
                      </a:r>
                      <a:endParaRPr lang="en-US" sz="1600" dirty="0"/>
                    </a:p>
                  </a:txBody>
                  <a:tcPr marL="83820" marR="83820" marT="41910" marB="41910"/>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ea typeface="ＭＳ Ｐゴシック" pitchFamily="1" charset="-128"/>
                <a:cs typeface="ＭＳ Ｐゴシック" pitchFamily="1" charset="-128"/>
              </a:rPr>
              <a:t>Our Tokenization Kickoff</a:t>
            </a:r>
          </a:p>
        </p:txBody>
      </p:sp>
      <p:sp>
        <p:nvSpPr>
          <p:cNvPr id="3"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How will we (or partner) generate tokens?</a:t>
            </a:r>
          </a:p>
          <a:p>
            <a:pPr lvl="1">
              <a:buFont typeface="Lucida Grande" pitchFamily="1" charset="0"/>
              <a:buChar char="-"/>
            </a:pPr>
            <a:r>
              <a:rPr lang="en-US" sz="2000" dirty="0" smtClean="0"/>
              <a:t>Random numbers (recommended)</a:t>
            </a:r>
          </a:p>
          <a:p>
            <a:pPr lvl="1">
              <a:buFont typeface="Lucida Grande" pitchFamily="1" charset="0"/>
              <a:buChar char="-"/>
            </a:pPr>
            <a:r>
              <a:rPr lang="en-US" sz="2000" dirty="0" smtClean="0"/>
              <a:t>One-way hash</a:t>
            </a:r>
          </a:p>
          <a:p>
            <a:pPr lvl="1">
              <a:buFont typeface="Lucida Grande" pitchFamily="1" charset="0"/>
              <a:buChar char="-"/>
            </a:pPr>
            <a:r>
              <a:rPr lang="en-US" sz="2000" dirty="0" smtClean="0"/>
              <a:t>Encryption</a:t>
            </a:r>
          </a:p>
          <a:p>
            <a:pPr lvl="1">
              <a:buFont typeface="Lucida Grande" pitchFamily="1" charset="0"/>
              <a:buChar char="-"/>
            </a:pPr>
            <a:r>
              <a:rPr lang="en-US" sz="2000" dirty="0" smtClean="0"/>
              <a:t>Home-grown  </a:t>
            </a:r>
          </a:p>
          <a:p>
            <a:pPr>
              <a:buFont typeface="Wingdings" pitchFamily="1" charset="2"/>
              <a:buChar char="q"/>
            </a:pPr>
            <a:r>
              <a:rPr lang="en-US" sz="2400" dirty="0" smtClean="0">
                <a:ea typeface="ＭＳ Ｐゴシック" pitchFamily="1" charset="-128"/>
                <a:cs typeface="ＭＳ Ｐゴシック" pitchFamily="1" charset="-128"/>
              </a:rPr>
              <a:t>What kind of tokens?</a:t>
            </a:r>
          </a:p>
          <a:p>
            <a:pPr lvl="1">
              <a:buFont typeface="Lucida Grande" pitchFamily="1" charset="0"/>
              <a:buChar char="-"/>
            </a:pPr>
            <a:r>
              <a:rPr lang="en-US" sz="2000" dirty="0" smtClean="0"/>
              <a:t>Single-use, or one-time</a:t>
            </a:r>
          </a:p>
          <a:p>
            <a:pPr lvl="1">
              <a:buFont typeface="Lucida Grande" pitchFamily="1" charset="0"/>
              <a:buChar char="-"/>
            </a:pPr>
            <a:r>
              <a:rPr lang="en-US" sz="2000" dirty="0" smtClean="0"/>
              <a:t>Multi-use, or one-to-one</a:t>
            </a:r>
          </a:p>
          <a:p>
            <a:pPr lvl="1">
              <a:buFont typeface="Lucida Grande" pitchFamily="1" charset="0"/>
              <a:buChar char="-"/>
            </a:pPr>
            <a:r>
              <a:rPr lang="en-US" sz="2000" dirty="0" smtClean="0"/>
              <a:t>Format preserving</a:t>
            </a:r>
          </a:p>
          <a:p>
            <a:pPr>
              <a:buFont typeface="Wingdings" pitchFamily="1" charset="2"/>
              <a:buChar char="q"/>
            </a:pPr>
            <a:r>
              <a:rPr lang="en-US" sz="2400" dirty="0" smtClean="0">
                <a:ea typeface="ＭＳ Ｐゴシック" pitchFamily="1" charset="-128"/>
                <a:cs typeface="ＭＳ Ｐゴシック" pitchFamily="1" charset="-128"/>
              </a:rPr>
              <a:t>How will we use tokens?</a:t>
            </a:r>
          </a:p>
          <a:p>
            <a:pPr lvl="1">
              <a:buFont typeface="Lucida Grande" pitchFamily="1" charset="0"/>
              <a:buChar char="-"/>
            </a:pPr>
            <a:r>
              <a:rPr lang="en-US" sz="2000" dirty="0" smtClean="0"/>
              <a:t>Reference values or PAN proxy for transactions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ea typeface="ＭＳ Ｐゴシック" pitchFamily="1" charset="-128"/>
                <a:cs typeface="ＭＳ Ｐゴシック" pitchFamily="1" charset="-128"/>
              </a:rPr>
              <a:t>Our Tokenization Kickoff</a:t>
            </a:r>
          </a:p>
        </p:txBody>
      </p:sp>
      <p:sp>
        <p:nvSpPr>
          <p:cNvPr id="3"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How will we manage tokenization?</a:t>
            </a:r>
          </a:p>
          <a:p>
            <a:pPr lvl="1">
              <a:buFont typeface="Lucida Grande" pitchFamily="1" charset="0"/>
              <a:buChar char="-"/>
            </a:pPr>
            <a:r>
              <a:rPr lang="en-US" sz="2000" dirty="0" smtClean="0"/>
              <a:t>Security, security, security – tokenizing, de-tokenizing, vault </a:t>
            </a:r>
          </a:p>
          <a:p>
            <a:pPr lvl="1">
              <a:buFont typeface="Lucida Grande" pitchFamily="1" charset="0"/>
              <a:buChar char="-"/>
            </a:pPr>
            <a:r>
              <a:rPr lang="en-US" sz="2000" dirty="0" smtClean="0"/>
              <a:t>Token life, recycling </a:t>
            </a:r>
          </a:p>
          <a:p>
            <a:pPr lvl="1">
              <a:buFont typeface="Lucida Grande" pitchFamily="1" charset="0"/>
              <a:buChar char="-"/>
            </a:pPr>
            <a:r>
              <a:rPr lang="en-US" sz="2000" dirty="0" smtClean="0"/>
              <a:t>Tokenizing legacy data </a:t>
            </a:r>
          </a:p>
          <a:p>
            <a:pPr>
              <a:buFont typeface="Wingdings" pitchFamily="1" charset="2"/>
              <a:buChar char="q"/>
            </a:pPr>
            <a:r>
              <a:rPr lang="en-US" sz="2400" dirty="0" smtClean="0">
                <a:ea typeface="ＭＳ Ｐゴシック" pitchFamily="1" charset="-128"/>
                <a:cs typeface="ＭＳ Ｐゴシック" pitchFamily="1" charset="-128"/>
              </a:rPr>
              <a:t>How will we manage any third party? </a:t>
            </a:r>
          </a:p>
          <a:p>
            <a:pPr lvl="1">
              <a:buFont typeface="Lucida Grande" pitchFamily="1" charset="0"/>
              <a:buChar char="-"/>
            </a:pPr>
            <a:r>
              <a:rPr lang="en-US" sz="2000" dirty="0" smtClean="0"/>
              <a:t>Stickiness vs. flexibility </a:t>
            </a:r>
          </a:p>
          <a:p>
            <a:pPr lvl="1">
              <a:buFont typeface="Lucida Grande" pitchFamily="1" charset="0"/>
              <a:buChar char="-"/>
            </a:pPr>
            <a:r>
              <a:rPr lang="en-US" sz="2000" dirty="0" smtClean="0"/>
              <a:t>Token portability </a:t>
            </a:r>
          </a:p>
          <a:p>
            <a:pPr lvl="1">
              <a:buFont typeface="Lucida Grande" pitchFamily="1" charset="0"/>
              <a:buChar char="-"/>
            </a:pPr>
            <a:r>
              <a:rPr lang="en-US" sz="2000" dirty="0" smtClean="0"/>
              <a:t>Business risk</a:t>
            </a:r>
          </a:p>
          <a:p>
            <a:pPr lvl="1">
              <a:buFont typeface="Lucida Grande" pitchFamily="1" charset="0"/>
              <a:buChar char="-"/>
            </a:pPr>
            <a:r>
              <a:rPr lang="en-US" sz="2000" dirty="0" smtClean="0"/>
              <a:t>Management of segregation of duties, access controls, etc.</a:t>
            </a:r>
          </a:p>
          <a:p>
            <a:pPr lvl="1">
              <a:buFont typeface="Lucida Grande" pitchFamily="1" charset="0"/>
              <a:buChar char="-"/>
            </a:pPr>
            <a:r>
              <a:rPr lang="en-US" sz="2000" dirty="0" smtClean="0"/>
              <a:t>PCI Requirement 12.8 is your friend</a:t>
            </a:r>
          </a:p>
          <a:p>
            <a:pPr>
              <a:buFont typeface="Wingdings" pitchFamily="1" charset="2"/>
              <a:buChar char="q"/>
            </a:pPr>
            <a:r>
              <a:rPr lang="en-US" sz="2400" dirty="0" smtClean="0">
                <a:ea typeface="ＭＳ Ｐゴシック" pitchFamily="1" charset="-128"/>
                <a:cs typeface="ＭＳ Ｐゴシック" pitchFamily="1" charset="-128"/>
              </a:rPr>
              <a:t>How much will we (really) reduce PCI 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3"/>
          <p:cNvPicPr>
            <a:picLocks noChangeAspect="1"/>
          </p:cNvPicPr>
          <p:nvPr/>
        </p:nvPicPr>
        <p:blipFill>
          <a:blip r:embed="rId2"/>
          <a:srcRect/>
          <a:stretch>
            <a:fillRect/>
          </a:stretch>
        </p:blipFill>
        <p:spPr bwMode="auto">
          <a:xfrm>
            <a:off x="6172200" y="685800"/>
            <a:ext cx="3221038" cy="3221038"/>
          </a:xfrm>
          <a:prstGeom prst="rect">
            <a:avLst/>
          </a:prstGeom>
          <a:noFill/>
          <a:ln w="9525">
            <a:noFill/>
            <a:miter lim="800000"/>
            <a:headEnd/>
            <a:tailEnd/>
          </a:ln>
        </p:spPr>
      </p:pic>
      <p:pic>
        <p:nvPicPr>
          <p:cNvPr id="14" name="Picture 13"/>
          <p:cNvPicPr>
            <a:picLocks noChangeAspect="1"/>
          </p:cNvPicPr>
          <p:nvPr/>
        </p:nvPicPr>
        <p:blipFill>
          <a:blip r:embed="rId3"/>
          <a:srcRect/>
          <a:stretch>
            <a:fillRect/>
          </a:stretch>
        </p:blipFill>
        <p:spPr bwMode="auto">
          <a:xfrm>
            <a:off x="6545263" y="1071563"/>
            <a:ext cx="2487612" cy="2486025"/>
          </a:xfrm>
          <a:prstGeom prst="rect">
            <a:avLst/>
          </a:prstGeom>
          <a:noFill/>
          <a:ln w="9525">
            <a:noFill/>
            <a:miter lim="800000"/>
            <a:headEnd/>
            <a:tailEnd/>
          </a:ln>
        </p:spPr>
      </p:pic>
      <p:sp>
        <p:nvSpPr>
          <p:cNvPr id="49156" name="Title 3"/>
          <p:cNvSpPr>
            <a:spLocks noGrp="1"/>
          </p:cNvSpPr>
          <p:nvPr>
            <p:ph type="title"/>
          </p:nvPr>
        </p:nvSpPr>
        <p:spPr/>
        <p:txBody>
          <a:bodyPr/>
          <a:lstStyle/>
          <a:p>
            <a:r>
              <a:rPr lang="en-US" dirty="0" smtClean="0">
                <a:ea typeface="ＭＳ Ｐゴシック" pitchFamily="1" charset="-128"/>
                <a:cs typeface="ＭＳ Ｐゴシック" pitchFamily="1" charset="-128"/>
              </a:rPr>
              <a:t>Where is My Silver Bullet?</a:t>
            </a:r>
          </a:p>
        </p:txBody>
      </p:sp>
      <p:sp>
        <p:nvSpPr>
          <p:cNvPr id="33795" name="Content Placeholder 4"/>
          <p:cNvSpPr>
            <a:spLocks noGrp="1"/>
          </p:cNvSpPr>
          <p:nvPr>
            <p:ph idx="1"/>
          </p:nvPr>
        </p:nvSpPr>
        <p:spPr>
          <a:xfrm>
            <a:off x="457200" y="838200"/>
            <a:ext cx="8229600" cy="4800600"/>
          </a:xfrm>
        </p:spPr>
        <p:txBody>
          <a:bodyPr/>
          <a:lstStyle/>
          <a:p>
            <a:pPr>
              <a:buFont typeface="Wingdings" pitchFamily="1" charset="2"/>
              <a:buChar char="q"/>
            </a:pPr>
            <a:r>
              <a:rPr lang="en-US" sz="2400" dirty="0" smtClean="0">
                <a:ea typeface="ＭＳ Ｐゴシック" pitchFamily="1" charset="-128"/>
                <a:cs typeface="ＭＳ Ｐゴシック" pitchFamily="1" charset="-128"/>
              </a:rPr>
              <a:t>Tokenization is exciting technology</a:t>
            </a:r>
          </a:p>
          <a:p>
            <a:pPr lvl="1">
              <a:buFont typeface="Lucida Grande" pitchFamily="1" charset="0"/>
              <a:buChar char="-"/>
            </a:pPr>
            <a:r>
              <a:rPr lang="en-US" sz="2000" dirty="0" smtClean="0"/>
              <a:t>Can reduce PCI scope and increase security</a:t>
            </a:r>
          </a:p>
          <a:p>
            <a:pPr>
              <a:buFont typeface="Wingdings" pitchFamily="1" charset="2"/>
              <a:buChar char="q"/>
            </a:pPr>
            <a:r>
              <a:rPr lang="en-US" sz="2400" dirty="0" smtClean="0">
                <a:ea typeface="ＭＳ Ｐゴシック" pitchFamily="1" charset="-128"/>
                <a:cs typeface="ＭＳ Ｐゴシック" pitchFamily="1" charset="-128"/>
              </a:rPr>
              <a:t>Tokenization requires security expertise</a:t>
            </a:r>
          </a:p>
          <a:p>
            <a:pPr lvl="1">
              <a:buFont typeface="Lucida Grande" pitchFamily="1" charset="0"/>
              <a:buChar char="-"/>
            </a:pPr>
            <a:r>
              <a:rPr lang="en-US" sz="2000" dirty="0" smtClean="0"/>
              <a:t>Constructing and managing tokens</a:t>
            </a:r>
          </a:p>
          <a:p>
            <a:pPr lvl="1">
              <a:buFont typeface="Lucida Grande" pitchFamily="1" charset="0"/>
              <a:buChar char="-"/>
            </a:pPr>
            <a:r>
              <a:rPr lang="en-US" sz="2000" dirty="0" smtClean="0"/>
              <a:t>Encryption, key management</a:t>
            </a:r>
          </a:p>
          <a:p>
            <a:pPr lvl="1">
              <a:buFont typeface="Lucida Grande" pitchFamily="1" charset="0"/>
              <a:buChar char="-"/>
            </a:pPr>
            <a:r>
              <a:rPr lang="en-US" sz="2000" dirty="0" smtClean="0"/>
              <a:t>Physical and logical security of the token vault </a:t>
            </a:r>
          </a:p>
          <a:p>
            <a:pPr>
              <a:buFont typeface="Wingdings" pitchFamily="1" charset="2"/>
              <a:buChar char="q"/>
            </a:pPr>
            <a:r>
              <a:rPr lang="en-US" sz="2400" dirty="0" smtClean="0">
                <a:ea typeface="ＭＳ Ｐゴシック" pitchFamily="1" charset="-128"/>
                <a:cs typeface="ＭＳ Ｐゴシック" pitchFamily="1" charset="-128"/>
              </a:rPr>
              <a:t>PCI Council guidance is just that: guidance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7"/>
          <p:cNvSpPr>
            <a:spLocks noGrp="1"/>
          </p:cNvSpPr>
          <p:nvPr>
            <p:ph type="title"/>
          </p:nvPr>
        </p:nvSpPr>
        <p:spPr/>
        <p:txBody>
          <a:bodyPr/>
          <a:lstStyle/>
          <a:p>
            <a:r>
              <a:rPr lang="en-US" dirty="0" smtClean="0">
                <a:ea typeface="ＭＳ Ｐゴシック" pitchFamily="1" charset="-128"/>
                <a:cs typeface="ＭＳ Ｐゴシック" pitchFamily="1" charset="-128"/>
              </a:rPr>
              <a:t>A Tokenization Checklist</a:t>
            </a:r>
          </a:p>
        </p:txBody>
      </p:sp>
      <p:pic>
        <p:nvPicPr>
          <p:cNvPr id="50179" name="Picture 8" descr="Tokenization-Buyers-Guide.pdf"/>
          <p:cNvPicPr>
            <a:picLocks noChangeAspect="1"/>
          </p:cNvPicPr>
          <p:nvPr/>
        </p:nvPicPr>
        <p:blipFill>
          <a:blip r:embed="rId2"/>
          <a:srcRect/>
          <a:stretch>
            <a:fillRect/>
          </a:stretch>
        </p:blipFill>
        <p:spPr bwMode="auto">
          <a:xfrm>
            <a:off x="2133600" y="-76200"/>
            <a:ext cx="497205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ea typeface="ＭＳ Ｐゴシック" pitchFamily="1" charset="-128"/>
                <a:cs typeface="ＭＳ Ｐゴシック" pitchFamily="1" charset="-128"/>
              </a:rPr>
              <a:t>Resources</a:t>
            </a:r>
          </a:p>
        </p:txBody>
      </p:sp>
      <p:sp>
        <p:nvSpPr>
          <p:cNvPr id="3" name="Content Placeholder 2"/>
          <p:cNvSpPr>
            <a:spLocks noGrp="1"/>
          </p:cNvSpPr>
          <p:nvPr>
            <p:ph idx="1"/>
          </p:nvPr>
        </p:nvSpPr>
        <p:spPr>
          <a:xfrm>
            <a:off x="304800" y="896938"/>
            <a:ext cx="8567738" cy="4525962"/>
          </a:xfrm>
        </p:spPr>
        <p:txBody>
          <a:bodyPr/>
          <a:lstStyle/>
          <a:p>
            <a:pPr>
              <a:buFont typeface="Wingdings" pitchFamily="1" charset="2"/>
              <a:buChar char="q"/>
            </a:pPr>
            <a:r>
              <a:rPr lang="en-US" dirty="0" smtClean="0">
                <a:ea typeface="ＭＳ Ｐゴシック" pitchFamily="1" charset="-128"/>
                <a:cs typeface="ＭＳ Ｐゴシック" pitchFamily="1" charset="-128"/>
              </a:rPr>
              <a:t>PCI Security Standards Council:</a:t>
            </a:r>
            <a:br>
              <a:rPr lang="en-US"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https://www.pcisecuritystandards.org</a:t>
            </a:r>
          </a:p>
          <a:p>
            <a:pPr lvl="1">
              <a:buFont typeface="Lucida Grande" pitchFamily="1" charset="0"/>
              <a:buChar char="-"/>
            </a:pPr>
            <a:r>
              <a:rPr lang="en-US" dirty="0" smtClean="0"/>
              <a:t>Documents Library, FAQ, resources</a:t>
            </a:r>
            <a:br>
              <a:rPr lang="en-US" dirty="0" smtClean="0"/>
            </a:br>
            <a:r>
              <a:rPr lang="en-US" dirty="0" smtClean="0"/>
              <a:t> </a:t>
            </a:r>
          </a:p>
          <a:p>
            <a:pPr>
              <a:buFont typeface="Wingdings" pitchFamily="1" charset="2"/>
              <a:buChar char="q"/>
            </a:pPr>
            <a:r>
              <a:rPr lang="en-US" dirty="0" smtClean="0">
                <a:ea typeface="ＭＳ Ｐゴシック" pitchFamily="1" charset="-128"/>
                <a:cs typeface="ＭＳ Ｐゴシック" pitchFamily="1" charset="-128"/>
              </a:rPr>
              <a:t>Tokenization Buyer’s Guides:</a:t>
            </a:r>
            <a:br>
              <a:rPr lang="en-US"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http://software.intel.com/en-us/articles/PCI-DSS-Tokenization-Buyers-Guide/</a:t>
            </a:r>
            <a:br>
              <a:rPr lang="en-US" sz="1800"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
            </a:r>
            <a:br>
              <a:rPr lang="en-US" sz="1800"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https://securosis.com/research/publication/tokenization-guidance-analysis-jan-2012</a:t>
            </a:r>
          </a:p>
          <a:p>
            <a:pPr>
              <a:buFont typeface="Wingdings" pitchFamily="1" charset="2"/>
              <a:buChar char="q"/>
            </a:pPr>
            <a:endParaRPr lang="en-US" sz="1800" dirty="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and P2PE</a:t>
            </a:r>
          </a:p>
        </p:txBody>
      </p:sp>
      <p:sp>
        <p:nvSpPr>
          <p:cNvPr id="52227" name="Content Placeholder 2"/>
          <p:cNvSpPr>
            <a:spLocks noGrp="1"/>
          </p:cNvSpPr>
          <p:nvPr>
            <p:ph idx="1"/>
          </p:nvPr>
        </p:nvSpPr>
        <p:spPr/>
        <p:txBody>
          <a:bodyPr/>
          <a:lstStyle/>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Thank you!</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Questions, comments, thoughts?</a:t>
            </a:r>
          </a:p>
          <a:p>
            <a:pPr marL="0" indent="0">
              <a:lnSpc>
                <a:spcPct val="80000"/>
              </a:lnSpc>
              <a:buFont typeface="Wingdings" pitchFamily="1" charset="2"/>
              <a:buNone/>
            </a:pPr>
            <a:endParaRPr lang="en-US" sz="2400" dirty="0" smtClean="0">
              <a:ea typeface="ＭＳ Ｐゴシック" pitchFamily="1" charset="-128"/>
              <a:cs typeface="ＭＳ Ｐゴシック" pitchFamily="1" charset="-128"/>
            </a:endParaRP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Walter Conway</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wconway@403labs.com</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877.403.5227, ext. 223</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www.403labs.com</a:t>
            </a:r>
          </a:p>
          <a:p>
            <a:pPr marL="0" indent="0">
              <a:lnSpc>
                <a:spcPct val="80000"/>
              </a:lnSpc>
              <a:buFont typeface="Wingdings" pitchFamily="1" charset="2"/>
              <a:buNone/>
            </a:pPr>
            <a:endParaRPr lang="en-US" sz="2400" i="1" dirty="0" smtClean="0">
              <a:ea typeface="ＭＳ Ｐゴシック" pitchFamily="1" charset="-128"/>
              <a:cs typeface="ＭＳ Ｐゴシック" pitchFamily="1" charset="-128"/>
            </a:endParaRPr>
          </a:p>
          <a:p>
            <a:pPr marL="0" indent="0">
              <a:lnSpc>
                <a:spcPct val="80000"/>
              </a:lnSpc>
              <a:buFont typeface="Wingdings" pitchFamily="1" charset="2"/>
              <a:buNone/>
            </a:pPr>
            <a:r>
              <a:rPr lang="en-US" sz="2400" i="1" dirty="0" smtClean="0">
                <a:ea typeface="ＭＳ Ｐゴシック" pitchFamily="1" charset="-128"/>
                <a:cs typeface="ＭＳ Ｐゴシック" pitchFamily="1" charset="-128"/>
              </a:rPr>
              <a:t>Find infosec posts at blog.403labs.com </a:t>
            </a:r>
          </a:p>
          <a:p>
            <a:pPr marL="0" indent="0">
              <a:lnSpc>
                <a:spcPct val="80000"/>
              </a:lnSpc>
              <a:buFont typeface="Wingdings" pitchFamily="1" charset="2"/>
              <a:buNone/>
            </a:pPr>
            <a:r>
              <a:rPr lang="en-US" sz="2400" i="1" dirty="0" smtClean="0">
                <a:ea typeface="ＭＳ Ｐゴシック" pitchFamily="1" charset="-128"/>
                <a:cs typeface="ＭＳ Ｐゴシック" pitchFamily="1" charset="-128"/>
              </a:rPr>
              <a:t>and my PCI column at StorefrontBacktalk.com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676400"/>
            <a:ext cx="7772400" cy="1362075"/>
          </a:xfrm>
        </p:spPr>
        <p:txBody>
          <a:bodyPr/>
          <a:lstStyle/>
          <a:p>
            <a:pPr>
              <a:defRPr/>
            </a:pPr>
            <a:r>
              <a:rPr lang="en-US" dirty="0" smtClean="0"/>
              <a:t>Part 2: </a:t>
            </a:r>
            <a:r>
              <a:rPr lang="en-US" dirty="0" smtClean="0"/>
              <a:t>P2pe</a:t>
            </a:r>
            <a:endParaRPr lang="en-US" dirty="0"/>
          </a:p>
        </p:txBody>
      </p:sp>
      <p:sp>
        <p:nvSpPr>
          <p:cNvPr id="53251" name="Text Placeholder 7"/>
          <p:cNvSpPr>
            <a:spLocks noGrp="1"/>
          </p:cNvSpPr>
          <p:nvPr>
            <p:ph type="body" idx="1"/>
          </p:nvPr>
        </p:nvSpPr>
        <p:spPr>
          <a:xfrm>
            <a:off x="722313" y="3986213"/>
            <a:ext cx="7772400" cy="1500187"/>
          </a:xfrm>
        </p:spPr>
        <p:txBody>
          <a:bodyPr/>
          <a:lstStyle/>
          <a:p>
            <a:r>
              <a:rPr lang="en-US" sz="2200" dirty="0" smtClean="0">
                <a:ea typeface="ＭＳ Ｐゴシック" pitchFamily="1" charset="-128"/>
                <a:cs typeface="ＭＳ Ｐゴシック" pitchFamily="1" charset="-128"/>
              </a:rPr>
              <a:t>What do you want to know?</a:t>
            </a:r>
          </a:p>
          <a:p>
            <a:r>
              <a:rPr lang="en-US" sz="2200" dirty="0" smtClean="0">
                <a:ea typeface="ＭＳ Ｐゴシック" pitchFamily="1" charset="-128"/>
                <a:cs typeface="ＭＳ Ｐゴシック" pitchFamily="1" charset="-128"/>
              </a:rPr>
              <a:t>How P2PE works</a:t>
            </a:r>
          </a:p>
          <a:p>
            <a:r>
              <a:rPr lang="en-US" sz="2200" dirty="0" smtClean="0">
                <a:ea typeface="ＭＳ Ｐゴシック" pitchFamily="1" charset="-128"/>
                <a:cs typeface="ＭＳ Ｐゴシック" pitchFamily="1" charset="-128"/>
              </a:rPr>
              <a:t>Benefits – P2PE and PCI</a:t>
            </a:r>
            <a:endParaRPr lang="en-US" sz="2200" dirty="0" smtClean="0">
              <a:ea typeface="ＭＳ Ｐゴシック" pitchFamily="1" charset="-128"/>
              <a:cs typeface="ＭＳ Ｐゴシック" pitchFamily="1" charset="-128"/>
            </a:endParaRPr>
          </a:p>
          <a:p>
            <a:r>
              <a:rPr lang="en-US" sz="2200" dirty="0" smtClean="0">
                <a:ea typeface="ＭＳ Ｐゴシック" pitchFamily="1" charset="-128"/>
                <a:cs typeface="ＭＳ Ｐゴシック" pitchFamily="1" charset="-128"/>
              </a:rPr>
              <a:t>New guidance </a:t>
            </a:r>
            <a:endParaRPr lang="en-US" sz="2200" dirty="0" smtClean="0">
              <a:ea typeface="ＭＳ Ｐゴシック" pitchFamily="1" charset="-128"/>
              <a:cs typeface="ＭＳ Ｐゴシック" pitchFamily="1" charset="-128"/>
            </a:endParaRPr>
          </a:p>
          <a:p>
            <a:r>
              <a:rPr lang="en-US" sz="2200" dirty="0" smtClean="0">
                <a:ea typeface="ＭＳ Ｐゴシック" pitchFamily="1" charset="-128"/>
                <a:cs typeface="ＭＳ Ｐゴシック" pitchFamily="1" charset="-128"/>
              </a:rPr>
              <a:t>A P2PE buyer’s guide?</a:t>
            </a:r>
          </a:p>
          <a:p>
            <a:r>
              <a:rPr lang="en-US" dirty="0" smtClean="0">
                <a:ea typeface="ＭＳ Ｐゴシック" pitchFamily="1" charset="-128"/>
                <a:cs typeface="ＭＳ Ｐゴシック" pitchFamily="1" charset="-128"/>
              </a:rPr>
              <a:t>What is right for your school?</a:t>
            </a:r>
          </a:p>
        </p:txBody>
      </p:sp>
      <p:sp>
        <p:nvSpPr>
          <p:cNvPr id="4" name="Rounded Rectangle 3"/>
          <p:cNvSpPr>
            <a:spLocks noChangeArrowheads="1"/>
          </p:cNvSpPr>
          <p:nvPr/>
        </p:nvSpPr>
        <p:spPr bwMode="auto">
          <a:xfrm>
            <a:off x="533400" y="2514600"/>
            <a:ext cx="3962400" cy="533400"/>
          </a:xfrm>
          <a:prstGeom prst="roundRect">
            <a:avLst>
              <a:gd name="adj" fmla="val 16667"/>
            </a:avLst>
          </a:prstGeom>
          <a:noFill/>
          <a:ln w="9525">
            <a:solidFill>
              <a:srgbClr val="FF0000"/>
            </a:solidFill>
            <a:round/>
            <a:headEnd/>
            <a:tailEnd/>
          </a:ln>
        </p:spPr>
        <p:txBody>
          <a:bodyPr anchor="b">
            <a:prstTxWarp prst="textNoShape">
              <a:avLst/>
            </a:prstTxWarp>
          </a:bodyPr>
          <a:lstStyle/>
          <a:p>
            <a:endParaRPr lang="en-US" dirty="0"/>
          </a:p>
        </p:txBody>
      </p:sp>
      <p:pic>
        <p:nvPicPr>
          <p:cNvPr id="53253" name="Picture 4" descr="Locked card.jpg"/>
          <p:cNvPicPr>
            <a:picLocks noChangeAspect="1"/>
          </p:cNvPicPr>
          <p:nvPr/>
        </p:nvPicPr>
        <p:blipFill>
          <a:blip r:embed="rId2"/>
          <a:srcRect/>
          <a:stretch>
            <a:fillRect/>
          </a:stretch>
        </p:blipFill>
        <p:spPr bwMode="auto">
          <a:xfrm>
            <a:off x="4648200" y="1176325"/>
            <a:ext cx="4267200" cy="44208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PCI Ecosystem</a:t>
            </a:r>
            <a:endParaRPr lang="en-US" dirty="0"/>
          </a:p>
        </p:txBody>
      </p:sp>
      <p:sp>
        <p:nvSpPr>
          <p:cNvPr id="6" name="Rectangle 21"/>
          <p:cNvSpPr>
            <a:spLocks noChangeArrowheads="1"/>
          </p:cNvSpPr>
          <p:nvPr/>
        </p:nvSpPr>
        <p:spPr>
          <a:xfrm>
            <a:off x="0" y="1908048"/>
            <a:ext cx="9144000" cy="2321052"/>
          </a:xfrm>
          <a:prstGeom prst="rect">
            <a:avLst/>
          </a:prstGeom>
          <a:gradFill rotWithShape="1">
            <a:gsLst>
              <a:gs pos="0">
                <a:schemeClr val="folHlink">
                  <a:gamma/>
                  <a:tint val="60784"/>
                  <a:invGamma/>
                </a:schemeClr>
              </a:gs>
              <a:gs pos="100000">
                <a:schemeClr val="folHlink"/>
              </a:gs>
            </a:gsLst>
            <a:lin ang="5400000" scaled="1"/>
            <a:tileRect/>
          </a:gradFill>
          <a:ln w="9525">
            <a:noFill/>
            <a:miter lim="800000"/>
          </a:ln>
          <a:effectLst/>
        </p:spPr>
        <p:txBody>
          <a:bodyPr wrap="none" tIns="91440"/>
          <a:lstStyle/>
          <a:p>
            <a:pPr>
              <a:defRPr/>
            </a:pPr>
            <a:endParaRPr lang="en-US" dirty="0">
              <a:solidFill>
                <a:srgbClr val="000000"/>
              </a:solidFill>
              <a:latin typeface="Segoe UI"/>
              <a:ea typeface="+mn-ea"/>
              <a:cs typeface="Arial"/>
            </a:endParaRPr>
          </a:p>
        </p:txBody>
      </p:sp>
      <p:sp>
        <p:nvSpPr>
          <p:cNvPr id="7" name="AutoShape 20"/>
          <p:cNvSpPr>
            <a:spLocks noChangeArrowheads="1"/>
          </p:cNvSpPr>
          <p:nvPr/>
        </p:nvSpPr>
        <p:spPr bwMode="auto">
          <a:xfrm>
            <a:off x="-152400" y="1908048"/>
            <a:ext cx="3127248" cy="2359152"/>
          </a:xfrm>
          <a:prstGeom prst="chevron">
            <a:avLst>
              <a:gd name="adj" fmla="val 23650"/>
            </a:avLst>
          </a:prstGeom>
          <a:solidFill>
            <a:srgbClr val="BDD6D8"/>
          </a:solidFill>
          <a:ln w="9525" algn="ctr">
            <a:noFill/>
            <a:miter lim="800000"/>
            <a:headEnd/>
            <a:tailEnd/>
          </a:ln>
        </p:spPr>
        <p:txBody>
          <a:bodyPr anchor="ctr"/>
          <a:lstStyle/>
          <a:p>
            <a:pPr>
              <a:spcBef>
                <a:spcPct val="50000"/>
              </a:spcBef>
            </a:pPr>
            <a:r>
              <a:rPr lang="en-US" sz="1400" dirty="0">
                <a:solidFill>
                  <a:srgbClr val="006A72"/>
                </a:solidFill>
                <a:ea typeface="+mn-ea"/>
                <a:cs typeface="Arial" charset="0"/>
              </a:rPr>
              <a:t>Manufacturers</a:t>
            </a:r>
          </a:p>
          <a:p>
            <a:pPr>
              <a:spcBef>
                <a:spcPct val="50000"/>
              </a:spcBef>
            </a:pPr>
            <a:r>
              <a:rPr lang="en-US" sz="2000" b="1" dirty="0">
                <a:solidFill>
                  <a:srgbClr val="006A72"/>
                </a:solidFill>
                <a:latin typeface="Segoe UI Semibold" pitchFamily="34" charset="0"/>
                <a:ea typeface="+mn-ea"/>
                <a:cs typeface="Arial" charset="0"/>
              </a:rPr>
              <a:t>PCI PTS</a:t>
            </a:r>
          </a:p>
          <a:p>
            <a:pPr>
              <a:spcBef>
                <a:spcPct val="50000"/>
              </a:spcBef>
            </a:pPr>
            <a:r>
              <a:rPr lang="en-US" sz="1400" dirty="0">
                <a:solidFill>
                  <a:srgbClr val="006A72"/>
                </a:solidFill>
                <a:ea typeface="+mn-ea"/>
                <a:cs typeface="Arial" charset="0"/>
              </a:rPr>
              <a:t>Pin Entry Devices</a:t>
            </a:r>
          </a:p>
        </p:txBody>
      </p:sp>
      <p:sp>
        <p:nvSpPr>
          <p:cNvPr id="8" name="Text Box 20"/>
          <p:cNvSpPr txBox="1">
            <a:spLocks noChangeArrowheads="1"/>
          </p:cNvSpPr>
          <p:nvPr/>
        </p:nvSpPr>
        <p:spPr bwMode="auto">
          <a:xfrm>
            <a:off x="-381000" y="4800601"/>
            <a:ext cx="9220200" cy="400110"/>
          </a:xfrm>
          <a:prstGeom prst="rect">
            <a:avLst/>
          </a:prstGeom>
          <a:noFill/>
          <a:ln w="9525" algn="ctr">
            <a:noFill/>
            <a:miter lim="800000"/>
            <a:headEnd/>
            <a:tailEnd/>
          </a:ln>
        </p:spPr>
        <p:txBody>
          <a:bodyPr wrap="square">
            <a:spAutoFit/>
          </a:bodyPr>
          <a:lstStyle/>
          <a:p>
            <a:r>
              <a:rPr lang="en-US" sz="2000" b="1" i="1" dirty="0">
                <a:solidFill>
                  <a:srgbClr val="B32811"/>
                </a:solidFill>
                <a:ea typeface="+mn-ea"/>
                <a:cs typeface="Arial" charset="0"/>
              </a:rPr>
              <a:t>Ecosystem of payment devices, applications, infrastructure and users</a:t>
            </a:r>
          </a:p>
        </p:txBody>
      </p:sp>
      <p:sp>
        <p:nvSpPr>
          <p:cNvPr id="9" name="AutoShape 20"/>
          <p:cNvSpPr>
            <a:spLocks noChangeArrowheads="1"/>
          </p:cNvSpPr>
          <p:nvPr/>
        </p:nvSpPr>
        <p:spPr>
          <a:xfrm>
            <a:off x="2054352" y="1905000"/>
            <a:ext cx="3127248" cy="2359152"/>
          </a:xfrm>
          <a:prstGeom prst="chevron">
            <a:avLst>
              <a:gd name="adj" fmla="val 23649"/>
            </a:avLst>
          </a:prstGeom>
          <a:gradFill rotWithShape="1">
            <a:gsLst>
              <a:gs pos="0">
                <a:srgbClr val="56BBBB"/>
              </a:gs>
              <a:gs pos="100000">
                <a:schemeClr val="hlink"/>
              </a:gs>
            </a:gsLst>
            <a:lin ang="5400000" scaled="1"/>
            <a:tileRect/>
          </a:gradFill>
          <a:ln w="9525" algn="ctr">
            <a:noFill/>
            <a:miter lim="800000"/>
          </a:ln>
        </p:spPr>
        <p:txBody>
          <a:bodyPr anchor="ctr"/>
          <a:lstStyle/>
          <a:p>
            <a:pPr marL="339725">
              <a:spcBef>
                <a:spcPct val="50000"/>
              </a:spcBef>
              <a:defRPr/>
            </a:pPr>
            <a:r>
              <a:rPr lang="en-US" sz="1400" dirty="0">
                <a:solidFill>
                  <a:srgbClr val="FFFFFF"/>
                </a:solidFill>
                <a:latin typeface="Segoe UI"/>
                <a:ea typeface="+mn-ea"/>
                <a:cs typeface="Arial"/>
              </a:rPr>
              <a:t>Software Developers</a:t>
            </a:r>
          </a:p>
          <a:p>
            <a:pPr marL="339725">
              <a:spcBef>
                <a:spcPct val="50000"/>
              </a:spcBef>
              <a:defRPr/>
            </a:pPr>
            <a:r>
              <a:rPr lang="en-US" sz="2000" b="1" dirty="0">
                <a:solidFill>
                  <a:srgbClr val="FFFFFF"/>
                </a:solidFill>
                <a:latin typeface="Segoe UI Semibold" pitchFamily="34" charset="0"/>
                <a:ea typeface="+mn-ea"/>
                <a:cs typeface="Arial"/>
              </a:rPr>
              <a:t>PCI PA-DSS</a:t>
            </a:r>
          </a:p>
          <a:p>
            <a:pPr marL="339725">
              <a:spcBef>
                <a:spcPct val="50000"/>
              </a:spcBef>
              <a:defRPr/>
            </a:pPr>
            <a:r>
              <a:rPr lang="en-US" sz="1400" dirty="0">
                <a:solidFill>
                  <a:srgbClr val="FFFFFF"/>
                </a:solidFill>
                <a:latin typeface="Segoe UI"/>
                <a:ea typeface="+mn-ea"/>
                <a:cs typeface="Arial"/>
              </a:rPr>
              <a:t>Payment Applications</a:t>
            </a:r>
            <a:endParaRPr lang="en-US" sz="2000" dirty="0">
              <a:solidFill>
                <a:srgbClr val="000000"/>
              </a:solidFill>
              <a:latin typeface="Segoe UI"/>
              <a:ea typeface="+mn-ea"/>
              <a:cs typeface="Arial"/>
            </a:endParaRPr>
          </a:p>
        </p:txBody>
      </p:sp>
      <p:sp>
        <p:nvSpPr>
          <p:cNvPr id="10" name="Text Box 18"/>
          <p:cNvSpPr txBox="1">
            <a:spLocks noChangeArrowheads="1"/>
          </p:cNvSpPr>
          <p:nvPr/>
        </p:nvSpPr>
        <p:spPr bwMode="auto">
          <a:xfrm>
            <a:off x="7620000" y="2641937"/>
            <a:ext cx="1371600" cy="1015663"/>
          </a:xfrm>
          <a:prstGeom prst="rect">
            <a:avLst/>
          </a:prstGeom>
          <a:noFill/>
          <a:ln w="9525" algn="ctr">
            <a:noFill/>
            <a:miter lim="800000"/>
            <a:headEnd/>
            <a:tailEnd/>
          </a:ln>
        </p:spPr>
        <p:txBody>
          <a:bodyPr wrap="square">
            <a:spAutoFit/>
          </a:bodyPr>
          <a:lstStyle/>
          <a:p>
            <a:r>
              <a:rPr lang="en-US" sz="2000" dirty="0">
                <a:solidFill>
                  <a:srgbClr val="FFFFFF"/>
                </a:solidFill>
                <a:latin typeface="Segoe UI Semibold" pitchFamily="34" charset="0"/>
                <a:ea typeface="+mn-ea"/>
                <a:cs typeface="Arial" charset="0"/>
              </a:rPr>
              <a:t>PCI Security</a:t>
            </a:r>
          </a:p>
          <a:p>
            <a:endParaRPr lang="en-US" sz="2000" dirty="0">
              <a:solidFill>
                <a:srgbClr val="FFFFFF"/>
              </a:solidFill>
              <a:latin typeface="Segoe UI Semibold" pitchFamily="34" charset="0"/>
              <a:ea typeface="+mn-ea"/>
              <a:cs typeface="Arial" charset="0"/>
            </a:endParaRPr>
          </a:p>
        </p:txBody>
      </p:sp>
      <p:sp>
        <p:nvSpPr>
          <p:cNvPr id="11" name="AutoShape 21"/>
          <p:cNvSpPr>
            <a:spLocks noChangeArrowheads="1"/>
          </p:cNvSpPr>
          <p:nvPr/>
        </p:nvSpPr>
        <p:spPr>
          <a:xfrm>
            <a:off x="4343400" y="1905000"/>
            <a:ext cx="2971800" cy="2362200"/>
          </a:xfrm>
          <a:prstGeom prst="chevron">
            <a:avLst>
              <a:gd name="adj" fmla="val 24270"/>
            </a:avLst>
          </a:prstGeom>
          <a:gradFill rotWithShape="1">
            <a:gsLst>
              <a:gs pos="0">
                <a:srgbClr val="5C9A9E"/>
              </a:gs>
              <a:gs pos="100000">
                <a:srgbClr val="006167"/>
              </a:gs>
            </a:gsLst>
            <a:lin ang="5400000" scaled="1"/>
            <a:tileRect/>
          </a:gradFill>
          <a:ln w="9525" algn="ctr">
            <a:noFill/>
            <a:miter lim="800000"/>
          </a:ln>
        </p:spPr>
        <p:txBody>
          <a:bodyPr anchor="ctr"/>
          <a:lstStyle/>
          <a:p>
            <a:pPr marL="404813">
              <a:spcBef>
                <a:spcPct val="50000"/>
              </a:spcBef>
              <a:defRPr/>
            </a:pPr>
            <a:r>
              <a:rPr lang="en-US" sz="1400" dirty="0">
                <a:solidFill>
                  <a:srgbClr val="FFFFFF"/>
                </a:solidFill>
                <a:latin typeface="Segoe UI"/>
                <a:ea typeface="+mn-ea"/>
                <a:cs typeface="Arial"/>
              </a:rPr>
              <a:t>Merchants &amp; Service Providers</a:t>
            </a:r>
          </a:p>
          <a:p>
            <a:pPr marL="404813">
              <a:spcBef>
                <a:spcPct val="50000"/>
              </a:spcBef>
              <a:defRPr/>
            </a:pPr>
            <a:r>
              <a:rPr lang="en-US" sz="2000" dirty="0">
                <a:solidFill>
                  <a:srgbClr val="FFFFFF"/>
                </a:solidFill>
                <a:latin typeface="Segoe UI Semibold" pitchFamily="34" charset="0"/>
                <a:ea typeface="+mn-ea"/>
                <a:cs typeface="Arial"/>
              </a:rPr>
              <a:t>PCI DSS</a:t>
            </a:r>
          </a:p>
          <a:p>
            <a:pPr marL="404813">
              <a:spcBef>
                <a:spcPct val="50000"/>
              </a:spcBef>
              <a:defRPr/>
            </a:pPr>
            <a:r>
              <a:rPr lang="en-US" sz="1400" dirty="0">
                <a:solidFill>
                  <a:srgbClr val="FFFFFF"/>
                </a:solidFill>
                <a:latin typeface="Segoe UI"/>
                <a:ea typeface="+mn-ea"/>
                <a:cs typeface="Arial"/>
              </a:rPr>
              <a:t>Secure Environments</a:t>
            </a:r>
            <a:endParaRPr lang="en-US" sz="2000" dirty="0">
              <a:solidFill>
                <a:srgbClr val="000000"/>
              </a:solidFill>
              <a:latin typeface="Segoe UI"/>
              <a:ea typeface="+mn-ea"/>
              <a:cs typeface="Arial"/>
            </a:endParaRPr>
          </a:p>
        </p:txBody>
      </p:sp>
      <p:grpSp>
        <p:nvGrpSpPr>
          <p:cNvPr id="13" name="Group 12"/>
          <p:cNvGrpSpPr/>
          <p:nvPr/>
        </p:nvGrpSpPr>
        <p:grpSpPr>
          <a:xfrm>
            <a:off x="0" y="1642646"/>
            <a:ext cx="7507224" cy="2917686"/>
            <a:chOff x="0" y="1642646"/>
            <a:chExt cx="7507224" cy="2917686"/>
          </a:xfrm>
        </p:grpSpPr>
        <p:grpSp>
          <p:nvGrpSpPr>
            <p:cNvPr id="14" name="Group 6"/>
            <p:cNvGrpSpPr/>
            <p:nvPr/>
          </p:nvGrpSpPr>
          <p:grpSpPr>
            <a:xfrm>
              <a:off x="0" y="1651571"/>
              <a:ext cx="7507224" cy="2874479"/>
              <a:chOff x="0" y="1651571"/>
              <a:chExt cx="7507224" cy="2874479"/>
            </a:xfrm>
          </p:grpSpPr>
          <p:grpSp>
            <p:nvGrpSpPr>
              <p:cNvPr id="17" name="Group 1"/>
              <p:cNvGrpSpPr/>
              <p:nvPr/>
            </p:nvGrpSpPr>
            <p:grpSpPr>
              <a:xfrm>
                <a:off x="0" y="1651571"/>
                <a:ext cx="7147687" cy="2874479"/>
                <a:chOff x="0" y="1651571"/>
                <a:chExt cx="7147687" cy="2874479"/>
              </a:xfrm>
            </p:grpSpPr>
            <p:sp>
              <p:nvSpPr>
                <p:cNvPr id="19" name="Rectangle 18"/>
                <p:cNvSpPr>
                  <a:spLocks noChangeArrowheads="1"/>
                </p:cNvSpPr>
                <p:nvPr/>
              </p:nvSpPr>
              <p:spPr bwMode="auto">
                <a:xfrm>
                  <a:off x="0" y="4229100"/>
                  <a:ext cx="6781800" cy="266700"/>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0" name="Rectangle 19"/>
                <p:cNvSpPr>
                  <a:spLocks noChangeArrowheads="1"/>
                </p:cNvSpPr>
                <p:nvPr/>
              </p:nvSpPr>
              <p:spPr bwMode="auto">
                <a:xfrm rot="7020000">
                  <a:off x="6280581" y="3666514"/>
                  <a:ext cx="1508760" cy="210312"/>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1" name="Snip Single Corner Rectangle 20"/>
                <p:cNvSpPr>
                  <a:spLocks noChangeArrowheads="1"/>
                </p:cNvSpPr>
                <p:nvPr/>
              </p:nvSpPr>
              <p:spPr bwMode="auto">
                <a:xfrm rot="3780000">
                  <a:off x="6289903" y="2301359"/>
                  <a:ext cx="1507572" cy="207996"/>
                </a:xfrm>
                <a:prstGeom prst="snip1Rect">
                  <a:avLst>
                    <a:gd name="adj" fmla="val 0"/>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2" name="Rectangle 21"/>
                <p:cNvSpPr>
                  <a:spLocks noChangeArrowheads="1"/>
                </p:cNvSpPr>
                <p:nvPr/>
              </p:nvSpPr>
              <p:spPr bwMode="auto">
                <a:xfrm>
                  <a:off x="0" y="1676400"/>
                  <a:ext cx="6781800" cy="266700"/>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grpSp>
          <p:sp>
            <p:nvSpPr>
              <p:cNvPr id="18" name="Isosceles Triangle 17"/>
              <p:cNvSpPr/>
              <p:nvPr/>
            </p:nvSpPr>
            <p:spPr bwMode="auto">
              <a:xfrm rot="5400000">
                <a:off x="7068312" y="2990088"/>
                <a:ext cx="685800" cy="192024"/>
              </a:xfrm>
              <a:prstGeom prst="triangle">
                <a:avLst/>
              </a:prstGeom>
              <a:solidFill>
                <a:srgbClr val="86B59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sp>
          <p:nvSpPr>
            <p:cNvPr id="15" name="TextBox 14"/>
            <p:cNvSpPr txBox="1"/>
            <p:nvPr/>
          </p:nvSpPr>
          <p:spPr>
            <a:xfrm>
              <a:off x="0" y="4191000"/>
              <a:ext cx="6934200" cy="369332"/>
            </a:xfrm>
            <a:prstGeom prst="rect">
              <a:avLst/>
            </a:prstGeom>
            <a:noFill/>
          </p:spPr>
          <p:txBody>
            <a:bodyPr wrap="square">
              <a:spAutoFit/>
            </a:bodyPr>
            <a:lstStyle/>
            <a:p>
              <a:pPr>
                <a:defRPr/>
              </a:pPr>
              <a:r>
                <a:rPr lang="en-US" sz="1800" dirty="0">
                  <a:solidFill>
                    <a:srgbClr val="FFFFFF"/>
                  </a:solidFill>
                  <a:latin typeface="Segoe UI Semibold" pitchFamily="34" charset="0"/>
                  <a:ea typeface="+mn-ea"/>
                  <a:cs typeface="Arial"/>
                </a:rPr>
                <a:t>P2PE</a:t>
              </a:r>
              <a:endParaRPr lang="en-US" sz="1200" dirty="0">
                <a:solidFill>
                  <a:srgbClr val="FFFFFF"/>
                </a:solidFill>
                <a:latin typeface="Segoe UI Semibold" pitchFamily="34" charset="0"/>
                <a:ea typeface="+mn-ea"/>
                <a:cs typeface="Arial"/>
              </a:endParaRPr>
            </a:p>
          </p:txBody>
        </p:sp>
        <p:sp>
          <p:nvSpPr>
            <p:cNvPr id="16" name="TextBox 15"/>
            <p:cNvSpPr txBox="1"/>
            <p:nvPr/>
          </p:nvSpPr>
          <p:spPr>
            <a:xfrm>
              <a:off x="0" y="1642646"/>
              <a:ext cx="6934200" cy="369332"/>
            </a:xfrm>
            <a:prstGeom prst="rect">
              <a:avLst/>
            </a:prstGeom>
            <a:noFill/>
          </p:spPr>
          <p:txBody>
            <a:bodyPr wrap="square">
              <a:spAutoFit/>
            </a:bodyPr>
            <a:lstStyle/>
            <a:p>
              <a:pPr>
                <a:defRPr/>
              </a:pPr>
              <a:r>
                <a:rPr lang="en-US" sz="1800" dirty="0">
                  <a:solidFill>
                    <a:srgbClr val="FFFFFF"/>
                  </a:solidFill>
                  <a:latin typeface="Segoe UI Semibold" pitchFamily="34" charset="0"/>
                  <a:ea typeface="+mn-ea"/>
                  <a:cs typeface="Arial"/>
                </a:rPr>
                <a:t>P2PE</a:t>
              </a:r>
              <a:endParaRPr lang="en-US" sz="1200" dirty="0">
                <a:solidFill>
                  <a:srgbClr val="FFFFFF"/>
                </a:solidFill>
                <a:latin typeface="Segoe UI Semibold" pitchFamily="34" charset="0"/>
                <a:ea typeface="+mn-ea"/>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676400"/>
            <a:ext cx="7772400" cy="1362075"/>
          </a:xfrm>
        </p:spPr>
        <p:txBody>
          <a:bodyPr/>
          <a:lstStyle/>
          <a:p>
            <a:pPr>
              <a:defRPr/>
            </a:pPr>
            <a:r>
              <a:rPr lang="en-US" dirty="0" smtClean="0"/>
              <a:t>Part 1: Tokenization</a:t>
            </a:r>
            <a:endParaRPr lang="en-US" dirty="0"/>
          </a:p>
        </p:txBody>
      </p:sp>
      <p:sp>
        <p:nvSpPr>
          <p:cNvPr id="18435" name="Text Placeholder 7"/>
          <p:cNvSpPr>
            <a:spLocks noGrp="1"/>
          </p:cNvSpPr>
          <p:nvPr>
            <p:ph type="body" idx="1"/>
          </p:nvPr>
        </p:nvSpPr>
        <p:spPr>
          <a:xfrm>
            <a:off x="722313" y="3529013"/>
            <a:ext cx="7772400" cy="1500187"/>
          </a:xfrm>
        </p:spPr>
        <p:txBody>
          <a:bodyPr/>
          <a:lstStyle/>
          <a:p>
            <a:r>
              <a:rPr lang="en-US" dirty="0" smtClean="0">
                <a:ea typeface="ＭＳ Ｐゴシック" pitchFamily="1" charset="-128"/>
                <a:cs typeface="ＭＳ Ｐゴシック" pitchFamily="1" charset="-128"/>
              </a:rPr>
              <a:t>Introductions (What do </a:t>
            </a:r>
            <a:r>
              <a:rPr lang="en-US" b="1" u="sng" dirty="0" smtClean="0">
                <a:ea typeface="ＭＳ Ｐゴシック" pitchFamily="1" charset="-128"/>
                <a:cs typeface="ＭＳ Ｐゴシック" pitchFamily="1" charset="-128"/>
              </a:rPr>
              <a:t>you</a:t>
            </a:r>
            <a:r>
              <a:rPr lang="en-US" dirty="0" smtClean="0">
                <a:ea typeface="ＭＳ Ｐゴシック" pitchFamily="1" charset="-128"/>
                <a:cs typeface="ＭＳ Ｐゴシック" pitchFamily="1" charset="-128"/>
              </a:rPr>
              <a:t> want to know?) </a:t>
            </a:r>
          </a:p>
          <a:p>
            <a:r>
              <a:rPr lang="en-US" dirty="0" smtClean="0">
                <a:ea typeface="ＭＳ Ｐゴシック" pitchFamily="1" charset="-128"/>
                <a:cs typeface="ＭＳ Ｐゴシック" pitchFamily="1" charset="-128"/>
              </a:rPr>
              <a:t>Tokenization and PCI </a:t>
            </a:r>
          </a:p>
          <a:p>
            <a:r>
              <a:rPr lang="en-US" dirty="0" smtClean="0">
                <a:ea typeface="ＭＳ Ｐゴシック" pitchFamily="1" charset="-128"/>
                <a:cs typeface="ＭＳ Ｐゴシック" pitchFamily="1" charset="-128"/>
              </a:rPr>
              <a:t>Tokenization use cases</a:t>
            </a:r>
          </a:p>
          <a:p>
            <a:r>
              <a:rPr lang="en-US" dirty="0" smtClean="0">
                <a:ea typeface="ＭＳ Ｐゴシック" pitchFamily="1" charset="-128"/>
                <a:cs typeface="ＭＳ Ｐゴシック" pitchFamily="1" charset="-128"/>
              </a:rPr>
              <a:t>Tokenization basics</a:t>
            </a:r>
          </a:p>
          <a:p>
            <a:r>
              <a:rPr lang="en-US" dirty="0" smtClean="0">
                <a:ea typeface="ＭＳ Ｐゴシック" pitchFamily="1" charset="-128"/>
                <a:cs typeface="ＭＳ Ｐゴシック" pitchFamily="1" charset="-128"/>
              </a:rPr>
              <a:t>A tokenization “Buyer’s Guide”</a:t>
            </a:r>
          </a:p>
          <a:p>
            <a:r>
              <a:rPr lang="en-US" dirty="0" smtClean="0">
                <a:ea typeface="ＭＳ Ｐゴシック" pitchFamily="1" charset="-128"/>
                <a:cs typeface="ＭＳ Ｐゴシック" pitchFamily="1" charset="-128"/>
              </a:rPr>
              <a:t>What is right for your school?</a:t>
            </a:r>
          </a:p>
        </p:txBody>
      </p:sp>
      <p:sp>
        <p:nvSpPr>
          <p:cNvPr id="4" name="Rounded Rectangle 3"/>
          <p:cNvSpPr>
            <a:spLocks noChangeArrowheads="1"/>
          </p:cNvSpPr>
          <p:nvPr/>
        </p:nvSpPr>
        <p:spPr bwMode="auto">
          <a:xfrm>
            <a:off x="609600" y="2286000"/>
            <a:ext cx="5867400" cy="533400"/>
          </a:xfrm>
          <a:prstGeom prst="roundRect">
            <a:avLst>
              <a:gd name="adj" fmla="val 16667"/>
            </a:avLst>
          </a:prstGeom>
          <a:noFill/>
          <a:ln w="9525">
            <a:solidFill>
              <a:srgbClr val="FF0000"/>
            </a:solidFill>
            <a:round/>
            <a:headEnd/>
            <a:tailEnd/>
          </a:ln>
        </p:spPr>
        <p:txBody>
          <a:bodyPr anchor="b">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dirty="0" smtClean="0">
                <a:ea typeface="ＭＳ Ｐゴシック" pitchFamily="1" charset="-128"/>
                <a:cs typeface="ＭＳ Ｐゴシック" pitchFamily="1" charset="-128"/>
              </a:rPr>
              <a:t>P2PE Definition</a:t>
            </a:r>
          </a:p>
        </p:txBody>
      </p:sp>
      <p:sp>
        <p:nvSpPr>
          <p:cNvPr id="53251" name="Content Placeholder 4"/>
          <p:cNvSpPr>
            <a:spLocks noGrp="1"/>
          </p:cNvSpPr>
          <p:nvPr>
            <p:ph idx="1"/>
          </p:nvPr>
        </p:nvSpPr>
        <p:spPr/>
        <p:txBody>
          <a:bodyPr/>
          <a:lstStyle/>
          <a:p>
            <a:pPr>
              <a:buFont typeface="Wingdings" pitchFamily="1" charset="2"/>
              <a:buChar char="q"/>
            </a:pPr>
            <a:r>
              <a:rPr lang="en-US" sz="2000" dirty="0" smtClean="0">
                <a:ea typeface="ＭＳ Ｐゴシック" pitchFamily="1" charset="-128"/>
                <a:cs typeface="ＭＳ Ｐゴシック" pitchFamily="1" charset="-128"/>
              </a:rPr>
              <a:t>Point-to-point encryption (P2PE): </a:t>
            </a:r>
          </a:p>
          <a:p>
            <a:pPr lvl="1">
              <a:buFont typeface="Lucida Grande" pitchFamily="1" charset="0"/>
              <a:buChar char="-"/>
            </a:pPr>
            <a:r>
              <a:rPr lang="en-US" sz="1600" dirty="0" smtClean="0"/>
              <a:t>People, processes and technology</a:t>
            </a:r>
          </a:p>
          <a:p>
            <a:pPr lvl="1">
              <a:buFont typeface="Lucida Grande" pitchFamily="1" charset="0"/>
              <a:buChar char="-"/>
            </a:pPr>
            <a:r>
              <a:rPr lang="en-US" sz="1600" dirty="0" smtClean="0"/>
              <a:t>That encrypt and decrypt cardholder or sensitive authentication data </a:t>
            </a:r>
          </a:p>
          <a:p>
            <a:pPr>
              <a:buFont typeface="Wingdings" pitchFamily="1" charset="2"/>
              <a:buChar char="q"/>
            </a:pPr>
            <a:r>
              <a:rPr lang="en-US" sz="2000" dirty="0" smtClean="0">
                <a:ea typeface="ＭＳ Ｐゴシック" pitchFamily="1" charset="-128"/>
                <a:cs typeface="ＭＳ Ｐゴシック" pitchFamily="1" charset="-128"/>
              </a:rPr>
              <a:t>“Point” – One designated and independently validated encryption device or location (the source, or encryption point)</a:t>
            </a:r>
          </a:p>
          <a:p>
            <a:pPr>
              <a:buFont typeface="Wingdings" pitchFamily="1" charset="2"/>
              <a:buChar char="q"/>
            </a:pPr>
            <a:r>
              <a:rPr lang="en-US" sz="2000" dirty="0" smtClean="0">
                <a:ea typeface="ＭＳ Ｐゴシック" pitchFamily="1" charset="-128"/>
                <a:cs typeface="ＭＳ Ｐゴシック" pitchFamily="1" charset="-128"/>
              </a:rPr>
              <a:t>“to” – The data are subsequently sent as unreadable ciphertext for decryption to…</a:t>
            </a:r>
          </a:p>
          <a:p>
            <a:pPr>
              <a:buFont typeface="Wingdings" pitchFamily="1" charset="2"/>
              <a:buChar char="q"/>
            </a:pPr>
            <a:r>
              <a:rPr lang="en-US" sz="2000" dirty="0" smtClean="0">
                <a:ea typeface="ＭＳ Ｐゴシック" pitchFamily="1" charset="-128"/>
                <a:cs typeface="ＭＳ Ｐゴシック" pitchFamily="1" charset="-128"/>
              </a:rPr>
              <a:t>“Point” – A second designated and independently validated decryption device or location (the destination, or decryption point) </a:t>
            </a:r>
          </a:p>
          <a:p>
            <a:pPr>
              <a:buFont typeface="Wingdings" pitchFamily="1" charset="2"/>
              <a:buChar char="q"/>
            </a:pPr>
            <a:r>
              <a:rPr lang="en-US" sz="2000" dirty="0" smtClean="0">
                <a:ea typeface="ＭＳ Ｐゴシック" pitchFamily="1" charset="-128"/>
                <a:cs typeface="ＭＳ Ｐゴシック" pitchFamily="1" charset="-128"/>
              </a:rPr>
              <a:t>“Encryption” – the algorithmic process of transforming plaintext into unreadable ciphertext</a:t>
            </a:r>
          </a:p>
          <a:p>
            <a:pPr>
              <a:buFont typeface="Wingdings" pitchFamily="1" charset="2"/>
              <a:buChar char="q"/>
            </a:pPr>
            <a:r>
              <a:rPr lang="en-US" sz="2000" dirty="0" smtClean="0">
                <a:ea typeface="ＭＳ Ｐゴシック" pitchFamily="1" charset="-128"/>
                <a:cs typeface="ＭＳ Ｐゴシック" pitchFamily="1" charset="-128"/>
              </a:rPr>
              <a:t>Note: there is no such thing as “End-to-End” encryption…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Content Placeholder 6" descr="Screen shot 2012-03-15 at 3.13.02 PM.png"/>
          <p:cNvPicPr>
            <a:picLocks noGrp="1" noChangeAspect="1"/>
          </p:cNvPicPr>
          <p:nvPr>
            <p:ph idx="1"/>
          </p:nvPr>
        </p:nvPicPr>
        <p:blipFill>
          <a:blip r:embed="rId2"/>
          <a:srcRect l="-14542" r="-14542"/>
          <a:stretch>
            <a:fillRect/>
          </a:stretch>
        </p:blipFill>
        <p:spPr>
          <a:xfrm>
            <a:off x="315913" y="838200"/>
            <a:ext cx="8751887" cy="5105400"/>
          </a:xfrm>
        </p:spPr>
      </p:pic>
      <p:sp>
        <p:nvSpPr>
          <p:cNvPr id="55299"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In Theory</a:t>
            </a:r>
          </a:p>
        </p:txBody>
      </p:sp>
      <p:sp>
        <p:nvSpPr>
          <p:cNvPr id="55300" name="TextBox 4"/>
          <p:cNvSpPr txBox="1">
            <a:spLocks noChangeArrowheads="1"/>
          </p:cNvSpPr>
          <p:nvPr/>
        </p:nvSpPr>
        <p:spPr bwMode="auto">
          <a:xfrm>
            <a:off x="7528875" y="5715000"/>
            <a:ext cx="1615125" cy="307777"/>
          </a:xfrm>
          <a:prstGeom prst="rect">
            <a:avLst/>
          </a:prstGeom>
          <a:noFill/>
          <a:ln w="9525">
            <a:noFill/>
            <a:miter lim="800000"/>
            <a:headEnd/>
            <a:tailEnd/>
          </a:ln>
        </p:spPr>
        <p:txBody>
          <a:bodyPr wrap="none">
            <a:prstTxWarp prst="textNoShape">
              <a:avLst/>
            </a:prstTxWarp>
            <a:spAutoFit/>
          </a:bodyPr>
          <a:lstStyle/>
          <a:p>
            <a:r>
              <a:rPr lang="en-US" i="1" dirty="0"/>
              <a:t>Source: PCI SSC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In Theory</a:t>
            </a:r>
          </a:p>
        </p:txBody>
      </p:sp>
      <p:sp>
        <p:nvSpPr>
          <p:cNvPr id="56323"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Ideally, P2PE encrypts data everywhere in merchant environment </a:t>
            </a:r>
          </a:p>
          <a:p>
            <a:pPr lvl="1">
              <a:buFont typeface="Lucida Grande" pitchFamily="1" charset="0"/>
              <a:buChar char="-"/>
            </a:pPr>
            <a:r>
              <a:rPr lang="en-US" sz="2000" dirty="0" smtClean="0"/>
              <a:t>Merchant has no (</a:t>
            </a:r>
            <a:r>
              <a:rPr lang="en-US" sz="2000" i="1" dirty="0" smtClean="0"/>
              <a:t>or limited</a:t>
            </a:r>
            <a:r>
              <a:rPr lang="en-US" sz="2000" dirty="0" smtClean="0"/>
              <a:t>) access to cleartext card data</a:t>
            </a:r>
          </a:p>
          <a:p>
            <a:pPr lvl="1">
              <a:buFont typeface="Lucida Grande" pitchFamily="1" charset="0"/>
              <a:buChar char="-"/>
            </a:pPr>
            <a:r>
              <a:rPr lang="en-US" sz="2000" dirty="0" smtClean="0"/>
              <a:t>Data remain encrypted between the merchant and the destination (processor)</a:t>
            </a:r>
          </a:p>
          <a:p>
            <a:pPr lvl="1">
              <a:buFont typeface="Lucida Grande" pitchFamily="1" charset="0"/>
              <a:buChar char="-"/>
            </a:pPr>
            <a:r>
              <a:rPr lang="en-US" sz="2000" dirty="0" smtClean="0"/>
              <a:t>No decryption is feasible at any point between the source and the destination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P2PE and PCI</a:t>
            </a:r>
            <a:endParaRPr lang="en-US" dirty="0" smtClean="0"/>
          </a:p>
        </p:txBody>
      </p:sp>
      <p:sp>
        <p:nvSpPr>
          <p:cNvPr id="58371" name="Content Placeholder 2"/>
          <p:cNvSpPr>
            <a:spLocks noGrp="1"/>
          </p:cNvSpPr>
          <p:nvPr>
            <p:ph idx="1"/>
          </p:nvPr>
        </p:nvSpPr>
        <p:spPr>
          <a:xfrm>
            <a:off x="533400" y="762000"/>
            <a:ext cx="8229600" cy="4800600"/>
          </a:xfrm>
        </p:spPr>
        <p:txBody>
          <a:bodyPr/>
          <a:lstStyle/>
          <a:p>
            <a:r>
              <a:rPr lang="en-US" dirty="0" smtClean="0"/>
              <a:t>PCI scoping</a:t>
            </a:r>
          </a:p>
          <a:p>
            <a:pPr lvl="1"/>
            <a:r>
              <a:rPr lang="en-US" dirty="0" smtClean="0"/>
              <a:t>Data discovery is part of implementation</a:t>
            </a:r>
          </a:p>
          <a:p>
            <a:pPr lvl="1"/>
            <a:r>
              <a:rPr lang="en-US" dirty="0" smtClean="0"/>
              <a:t>Confirm no leaks from P2PE environment</a:t>
            </a:r>
          </a:p>
          <a:p>
            <a:r>
              <a:rPr lang="en-US" dirty="0" smtClean="0"/>
              <a:t>Identify the encryption point (the first “</a:t>
            </a:r>
            <a:r>
              <a:rPr lang="en-US" dirty="0" err="1" smtClean="0"/>
              <a:t>P</a:t>
            </a:r>
            <a:r>
              <a:rPr lang="en-US" dirty="0" smtClean="0"/>
              <a:t>”)</a:t>
            </a:r>
          </a:p>
          <a:p>
            <a:pPr lvl="1"/>
            <a:r>
              <a:rPr lang="en-US" dirty="0" smtClean="0"/>
              <a:t>At magnetic reader?</a:t>
            </a:r>
          </a:p>
          <a:p>
            <a:pPr lvl="1"/>
            <a:r>
              <a:rPr lang="en-US" dirty="0" smtClean="0"/>
              <a:t>In firmware in POS device or another device?</a:t>
            </a:r>
          </a:p>
          <a:p>
            <a:pPr lvl="1"/>
            <a:r>
              <a:rPr lang="en-US" dirty="0" smtClean="0"/>
              <a:t>At an application hosted on a server? </a:t>
            </a:r>
          </a:p>
          <a:p>
            <a:r>
              <a:rPr lang="en-US" dirty="0" smtClean="0"/>
              <a:t>Map cardholder dataflow</a:t>
            </a:r>
          </a:p>
          <a:p>
            <a:pPr lvl="1"/>
            <a:r>
              <a:rPr lang="en-US" dirty="0" smtClean="0"/>
              <a:t>Find all cardholder data (and any sensitive authentication data)</a:t>
            </a:r>
          </a:p>
          <a:p>
            <a:pPr lvl="1"/>
            <a:r>
              <a:rPr lang="en-US" dirty="0" smtClean="0"/>
              <a:t>Implement appropriate security and risk management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3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3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and PCI</a:t>
            </a:r>
          </a:p>
        </p:txBody>
      </p:sp>
      <p:sp>
        <p:nvSpPr>
          <p:cNvPr id="59395"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P2PE has the potential to limit PCI scope to two requirements </a:t>
            </a:r>
          </a:p>
          <a:p>
            <a:pPr lvl="1">
              <a:buFont typeface="Lucida Grande" pitchFamily="1" charset="0"/>
              <a:buChar char="-"/>
            </a:pPr>
            <a:r>
              <a:rPr lang="en-US" dirty="0" smtClean="0"/>
              <a:t>Requirement 9: Restrict physical access to CHD</a:t>
            </a:r>
          </a:p>
          <a:p>
            <a:pPr lvl="1">
              <a:buFont typeface="Lucida Grande" pitchFamily="1" charset="0"/>
              <a:buChar char="-"/>
            </a:pPr>
            <a:r>
              <a:rPr lang="en-US" dirty="0" smtClean="0"/>
              <a:t>Requirement 12: Maintain information security policies </a:t>
            </a:r>
          </a:p>
          <a:p>
            <a:pPr>
              <a:buFont typeface="Wingdings" pitchFamily="1" charset="2"/>
              <a:buChar char="q"/>
            </a:pPr>
            <a:r>
              <a:rPr lang="en-US" i="1" dirty="0" smtClean="0">
                <a:ea typeface="ＭＳ Ｐゴシック" pitchFamily="1" charset="-128"/>
                <a:cs typeface="ＭＳ Ｐゴシック" pitchFamily="1" charset="-128"/>
              </a:rPr>
              <a:t>“You must still comply with all applicable PCI DSS requirements in order to be PCI DSS compliant”</a:t>
            </a:r>
          </a:p>
          <a:p>
            <a:pPr lvl="1">
              <a:buFont typeface="Lucida Grande" pitchFamily="1" charset="0"/>
              <a:buChar char="-"/>
            </a:pPr>
            <a:r>
              <a:rPr lang="en-US" dirty="0" smtClean="0"/>
              <a:t>Other PCI requirements may (and possibly do) apply </a:t>
            </a:r>
          </a:p>
          <a:p>
            <a:pPr lvl="1">
              <a:buFont typeface="Lucida Grande" pitchFamily="1" charset="0"/>
              <a:buChar char="-"/>
            </a:pPr>
            <a:r>
              <a:rPr lang="en-US" dirty="0" smtClean="0"/>
              <a:t>Use any shortened SAQ</a:t>
            </a:r>
            <a:r>
              <a:rPr lang="en-US" dirty="0" smtClean="0"/>
              <a:t> to </a:t>
            </a:r>
            <a:r>
              <a:rPr lang="en-US" u="sng" dirty="0" smtClean="0"/>
              <a:t>guide</a:t>
            </a:r>
            <a:r>
              <a:rPr lang="en-US" dirty="0" smtClean="0"/>
              <a:t> PCI </a:t>
            </a:r>
            <a:r>
              <a:rPr lang="en-US" dirty="0" smtClean="0"/>
              <a:t>validation</a:t>
            </a:r>
          </a:p>
          <a:p>
            <a:pPr lvl="1">
              <a:buFont typeface="Lucida Grande" pitchFamily="1" charset="0"/>
              <a:buChar char="-"/>
            </a:pPr>
            <a:endParaRPr lang="en-US" dirty="0" smtClean="0"/>
          </a:p>
          <a:p>
            <a:pPr>
              <a:buFont typeface="Wingdings" pitchFamily="1" charset="2"/>
              <a:buChar char="q"/>
            </a:pPr>
            <a:endParaRPr lang="en-US" dirty="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and PCI – Where We Are Today</a:t>
            </a:r>
          </a:p>
        </p:txBody>
      </p:sp>
      <p:sp>
        <p:nvSpPr>
          <p:cNvPr id="60419"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PCI SSC documents, announcements</a:t>
            </a:r>
          </a:p>
          <a:p>
            <a:pPr lvl="1">
              <a:buFont typeface="Lucida Grande" pitchFamily="1" charset="0"/>
              <a:buChar char="-"/>
            </a:pPr>
            <a:r>
              <a:rPr lang="en-US" sz="2000" dirty="0" smtClean="0"/>
              <a:t>Initial P2PE Roadmap, October 2010</a:t>
            </a:r>
          </a:p>
          <a:p>
            <a:pPr lvl="1">
              <a:buFont typeface="Lucida Grande" pitchFamily="1" charset="0"/>
              <a:buChar char="-"/>
            </a:pPr>
            <a:r>
              <a:rPr lang="en-US" sz="2000" dirty="0" smtClean="0"/>
              <a:t>Hardware Solution Requirements, September 2011</a:t>
            </a:r>
          </a:p>
          <a:p>
            <a:pPr lvl="1">
              <a:buFont typeface="Lucida Grande" pitchFamily="1" charset="0"/>
              <a:buChar char="-"/>
            </a:pPr>
            <a:r>
              <a:rPr lang="en-US" sz="2000" dirty="0" smtClean="0"/>
              <a:t>Announced PCI PTS will include P2PE MSRs, October 2011</a:t>
            </a:r>
          </a:p>
          <a:p>
            <a:pPr lvl="1">
              <a:buFont typeface="Lucida Grande" pitchFamily="1" charset="0"/>
              <a:buChar char="-"/>
            </a:pPr>
            <a:r>
              <a:rPr lang="en-US" sz="2000" dirty="0" smtClean="0"/>
              <a:t>P2PE QSA requirements released, January 2012</a:t>
            </a:r>
          </a:p>
          <a:p>
            <a:pPr>
              <a:buFont typeface="Wingdings" pitchFamily="1" charset="2"/>
              <a:buChar char="q"/>
            </a:pPr>
            <a:r>
              <a:rPr lang="en-US" sz="2400" dirty="0" smtClean="0">
                <a:ea typeface="ＭＳ Ｐゴシック" pitchFamily="1" charset="-128"/>
                <a:cs typeface="ＭＳ Ｐゴシック" pitchFamily="1" charset="-128"/>
              </a:rPr>
              <a:t>Still to come in </a:t>
            </a:r>
            <a:r>
              <a:rPr lang="en-US" sz="2400" dirty="0" smtClean="0">
                <a:ea typeface="ＭＳ Ｐゴシック" pitchFamily="1" charset="-128"/>
                <a:cs typeface="ＭＳ Ｐゴシック" pitchFamily="1" charset="-128"/>
              </a:rPr>
              <a:t>2012 (and beyond?)</a:t>
            </a:r>
          </a:p>
          <a:p>
            <a:pPr lvl="1">
              <a:buFont typeface="Lucida Grande" pitchFamily="1" charset="0"/>
              <a:buChar char="-"/>
            </a:pPr>
            <a:r>
              <a:rPr lang="en-US" sz="2000" dirty="0" smtClean="0"/>
              <a:t>Approval and listing of approved</a:t>
            </a:r>
            <a:r>
              <a:rPr lang="en-US" sz="2000" dirty="0" smtClean="0"/>
              <a:t> POI devices </a:t>
            </a:r>
          </a:p>
          <a:p>
            <a:pPr lvl="1">
              <a:buFont typeface="Lucida Grande" pitchFamily="1" charset="0"/>
              <a:buChar char="-"/>
            </a:pPr>
            <a:r>
              <a:rPr lang="en-US" sz="2000" dirty="0" smtClean="0"/>
              <a:t>Training of P2PE QSAs and PA-QSAs</a:t>
            </a:r>
          </a:p>
          <a:p>
            <a:pPr lvl="1">
              <a:buFont typeface="Lucida Grande" pitchFamily="1" charset="0"/>
              <a:buChar char="-"/>
            </a:pPr>
            <a:r>
              <a:rPr lang="en-US" sz="2000" dirty="0" smtClean="0"/>
              <a:t>Validation of payment applications (P2PE PA-QSAs)</a:t>
            </a:r>
          </a:p>
          <a:p>
            <a:pPr lvl="1">
              <a:buFont typeface="Lucida Grande" pitchFamily="1" charset="0"/>
              <a:buChar char="-"/>
            </a:pPr>
            <a:r>
              <a:rPr lang="en-US" sz="2000" dirty="0" smtClean="0"/>
              <a:t>Validation of solutions (P2PE QSAs) </a:t>
            </a:r>
          </a:p>
          <a:p>
            <a:pPr lvl="1">
              <a:buFont typeface="Lucida Grande" pitchFamily="1" charset="0"/>
              <a:buChar char="-"/>
            </a:pPr>
            <a:r>
              <a:rPr lang="en-US" sz="2000" dirty="0" smtClean="0"/>
              <a:t>Listing of approved P2PE solutions</a:t>
            </a:r>
            <a:r>
              <a:rPr lang="en-US" sz="2000" dirty="0" smtClean="0"/>
              <a:t> </a:t>
            </a:r>
            <a:r>
              <a:rPr lang="en-US" sz="2000" dirty="0" smtClean="0"/>
              <a:t>(PCI SSC) </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4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1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4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and PCI – Where We Are Today</a:t>
            </a:r>
            <a:endParaRPr lang="en-US" dirty="0"/>
          </a:p>
        </p:txBody>
      </p:sp>
      <p:sp>
        <p:nvSpPr>
          <p:cNvPr id="3" name="Rectangle 5"/>
          <p:cNvSpPr>
            <a:spLocks noChangeArrowheads="1"/>
          </p:cNvSpPr>
          <p:nvPr/>
        </p:nvSpPr>
        <p:spPr bwMode="auto">
          <a:xfrm>
            <a:off x="2438400" y="2114141"/>
            <a:ext cx="5867400" cy="3046988"/>
          </a:xfrm>
          <a:prstGeom prst="rect">
            <a:avLst/>
          </a:prstGeom>
          <a:noFill/>
          <a:ln w="9525">
            <a:noFill/>
            <a:miter lim="800000"/>
            <a:headEnd/>
            <a:tailEnd/>
          </a:ln>
        </p:spPr>
        <p:txBody>
          <a:bodyPr>
            <a:spAutoFit/>
          </a:bodyPr>
          <a:lstStyle/>
          <a:p>
            <a:pPr marL="228600" indent="-228600" algn="l" fontAlgn="auto">
              <a:spcBef>
                <a:spcPct val="20000"/>
              </a:spcBef>
              <a:spcAft>
                <a:spcPts val="0"/>
              </a:spcAft>
              <a:buFontTx/>
              <a:buChar char="•"/>
            </a:pPr>
            <a:r>
              <a:rPr lang="en-US" sz="1600" dirty="0" smtClean="0">
                <a:solidFill>
                  <a:srgbClr val="000000"/>
                </a:solidFill>
                <a:latin typeface="Segoe UI"/>
                <a:ea typeface="+mn-ea"/>
                <a:cs typeface="Arial"/>
              </a:rPr>
              <a:t>The </a:t>
            </a:r>
            <a:r>
              <a:rPr lang="en-US" sz="1600" dirty="0">
                <a:solidFill>
                  <a:srgbClr val="000000"/>
                </a:solidFill>
                <a:latin typeface="Segoe UI"/>
                <a:ea typeface="+mn-ea"/>
                <a:cs typeface="Arial"/>
              </a:rPr>
              <a:t>Council delivered </a:t>
            </a:r>
            <a:r>
              <a:rPr lang="en-US" sz="1600" i="1" dirty="0">
                <a:solidFill>
                  <a:srgbClr val="000000"/>
                </a:solidFill>
                <a:latin typeface="Segoe UI"/>
                <a:ea typeface="+mn-ea"/>
                <a:cs typeface="Arial"/>
              </a:rPr>
              <a:t>Initial Framework on Point-to-Point Encryption</a:t>
            </a:r>
            <a:r>
              <a:rPr lang="en-US" sz="1600" dirty="0">
                <a:solidFill>
                  <a:srgbClr val="000000"/>
                </a:solidFill>
                <a:latin typeface="Segoe UI"/>
                <a:ea typeface="+mn-ea"/>
                <a:cs typeface="Arial"/>
              </a:rPr>
              <a:t> guidance in October 2010</a:t>
            </a:r>
          </a:p>
          <a:p>
            <a:pPr marL="228600" indent="-228600" algn="l" fontAlgn="auto">
              <a:spcBef>
                <a:spcPct val="50000"/>
              </a:spcBef>
              <a:spcAft>
                <a:spcPts val="0"/>
              </a:spcAft>
              <a:buFontTx/>
              <a:buChar char="•"/>
            </a:pPr>
            <a:r>
              <a:rPr lang="en-US" sz="1600" dirty="0">
                <a:solidFill>
                  <a:srgbClr val="000000"/>
                </a:solidFill>
                <a:latin typeface="Segoe UI"/>
                <a:ea typeface="+mn-ea"/>
                <a:cs typeface="Arial"/>
              </a:rPr>
              <a:t>P2PE solutions may help merchants reduce scope of their CDE and their PCI DSS assessment</a:t>
            </a:r>
          </a:p>
          <a:p>
            <a:pPr marL="228600" indent="-228600" algn="l" fontAlgn="auto">
              <a:spcBef>
                <a:spcPct val="50000"/>
              </a:spcBef>
              <a:spcAft>
                <a:spcPts val="0"/>
              </a:spcAft>
              <a:buFontTx/>
              <a:buChar char="•"/>
            </a:pPr>
            <a:r>
              <a:rPr lang="en-US" sz="1600" dirty="0">
                <a:solidFill>
                  <a:srgbClr val="000000"/>
                </a:solidFill>
                <a:latin typeface="Segoe UI"/>
                <a:ea typeface="+mn-ea"/>
                <a:cs typeface="Arial"/>
              </a:rPr>
              <a:t>The Council now has the first set of P2PE validation requirements for hardware-based encryption and decryption solutions</a:t>
            </a:r>
          </a:p>
          <a:p>
            <a:pPr marL="228600" indent="-228600" algn="l" fontAlgn="auto">
              <a:spcBef>
                <a:spcPct val="50000"/>
              </a:spcBef>
              <a:spcAft>
                <a:spcPts val="0"/>
              </a:spcAft>
              <a:buFontTx/>
              <a:buChar char="•"/>
            </a:pPr>
            <a:r>
              <a:rPr lang="en-US" sz="1600" dirty="0">
                <a:solidFill>
                  <a:srgbClr val="000000"/>
                </a:solidFill>
                <a:latin typeface="Segoe UI"/>
                <a:ea typeface="+mn-ea"/>
                <a:cs typeface="Arial"/>
              </a:rPr>
              <a:t>Developed with the Encryption Task Force</a:t>
            </a:r>
          </a:p>
          <a:p>
            <a:pPr marL="228600" indent="-228600" algn="l" fontAlgn="auto">
              <a:spcBef>
                <a:spcPct val="50000"/>
              </a:spcBef>
              <a:spcAft>
                <a:spcPts val="0"/>
              </a:spcAft>
              <a:buFontTx/>
              <a:buChar char="•"/>
            </a:pPr>
            <a:r>
              <a:rPr lang="en-US" sz="1600" dirty="0">
                <a:solidFill>
                  <a:srgbClr val="000000"/>
                </a:solidFill>
                <a:latin typeface="Segoe UI"/>
                <a:ea typeface="+mn-ea"/>
                <a:cs typeface="Arial"/>
              </a:rPr>
              <a:t>Supporting testing procedures, assessor training, and other resources </a:t>
            </a:r>
            <a:r>
              <a:rPr lang="en-US" sz="1600" dirty="0" smtClean="0">
                <a:solidFill>
                  <a:srgbClr val="000000"/>
                </a:solidFill>
                <a:latin typeface="Segoe UI"/>
                <a:ea typeface="+mn-ea"/>
                <a:cs typeface="Arial"/>
              </a:rPr>
              <a:t>available in 2012</a:t>
            </a:r>
            <a:endParaRPr lang="en-US" sz="1600" dirty="0">
              <a:solidFill>
                <a:srgbClr val="000000"/>
              </a:solidFill>
              <a:latin typeface="Segoe UI"/>
              <a:ea typeface="+mn-ea"/>
              <a:cs typeface="Arial"/>
            </a:endParaRPr>
          </a:p>
        </p:txBody>
      </p:sp>
      <p:grpSp>
        <p:nvGrpSpPr>
          <p:cNvPr id="4" name="Group 33"/>
          <p:cNvGrpSpPr>
            <a:grpSpLocks/>
          </p:cNvGrpSpPr>
          <p:nvPr/>
        </p:nvGrpSpPr>
        <p:grpSpPr bwMode="auto">
          <a:xfrm>
            <a:off x="381000" y="1295400"/>
            <a:ext cx="6934200" cy="1708150"/>
            <a:chOff x="2448" y="1056"/>
            <a:chExt cx="4368" cy="1076"/>
          </a:xfrm>
        </p:grpSpPr>
        <p:sp>
          <p:nvSpPr>
            <p:cNvPr id="5" name="Rectangle 26"/>
            <p:cNvSpPr>
              <a:spLocks noChangeArrowheads="1"/>
            </p:cNvSpPr>
            <p:nvPr/>
          </p:nvSpPr>
          <p:spPr bwMode="auto">
            <a:xfrm>
              <a:off x="2448" y="1920"/>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fontAlgn="auto">
                <a:spcBef>
                  <a:spcPts val="0"/>
                </a:spcBef>
                <a:spcAft>
                  <a:spcPts val="0"/>
                </a:spcAft>
                <a:defRPr/>
              </a:pPr>
              <a:endParaRPr lang="en-US" sz="1800" dirty="0">
                <a:solidFill>
                  <a:srgbClr val="000000"/>
                </a:solidFill>
                <a:latin typeface="Segoe UI"/>
                <a:ea typeface="+mn-ea"/>
                <a:cs typeface="Arial"/>
              </a:endParaRPr>
            </a:p>
          </p:txBody>
        </p:sp>
        <p:sp>
          <p:nvSpPr>
            <p:cNvPr id="6" name="TextBox 11"/>
            <p:cNvSpPr txBox="1">
              <a:spLocks noChangeArrowheads="1"/>
            </p:cNvSpPr>
            <p:nvPr/>
          </p:nvSpPr>
          <p:spPr bwMode="auto">
            <a:xfrm>
              <a:off x="3456" y="1056"/>
              <a:ext cx="3360" cy="288"/>
            </a:xfrm>
            <a:prstGeom prst="rect">
              <a:avLst/>
            </a:prstGeom>
            <a:noFill/>
            <a:ln w="9525">
              <a:noFill/>
              <a:miter lim="800000"/>
              <a:headEnd/>
              <a:tailEnd/>
            </a:ln>
          </p:spPr>
          <p:txBody>
            <a:bodyPr>
              <a:spAutoFit/>
            </a:bodyPr>
            <a:lstStyle/>
            <a:p>
              <a:pPr algn="l" fontAlgn="auto">
                <a:spcBef>
                  <a:spcPts val="0"/>
                </a:spcBef>
                <a:spcAft>
                  <a:spcPts val="0"/>
                </a:spcAft>
              </a:pPr>
              <a:endParaRPr lang="en-US" sz="1800" dirty="0">
                <a:solidFill>
                  <a:srgbClr val="006167"/>
                </a:solidFill>
                <a:latin typeface="Segoe UI"/>
                <a:ea typeface="+mn-ea"/>
                <a:cs typeface="Arial"/>
              </a:endParaRPr>
            </a:p>
          </p:txBody>
        </p:sp>
        <p:pic>
          <p:nvPicPr>
            <p:cNvPr id="7" name="Picture 22" descr="Encryption"/>
            <p:cNvPicPr>
              <a:picLocks noChangeAspect="1" noChangeArrowheads="1"/>
            </p:cNvPicPr>
            <p:nvPr/>
          </p:nvPicPr>
          <p:blipFill>
            <a:blip r:embed="rId2" cstate="email"/>
            <a:srcRect/>
            <a:stretch>
              <a:fillRect/>
            </a:stretch>
          </p:blipFill>
          <p:spPr bwMode="auto">
            <a:xfrm>
              <a:off x="2448" y="1056"/>
              <a:ext cx="960" cy="960"/>
            </a:xfrm>
            <a:prstGeom prst="rect">
              <a:avLst/>
            </a:prstGeom>
            <a:noFill/>
            <a:ln w="9525">
              <a:noFill/>
              <a:miter lim="800000"/>
              <a:headEnd/>
              <a:tailEnd/>
            </a:ln>
          </p:spPr>
        </p:pic>
      </p:grpSp>
      <p:sp>
        <p:nvSpPr>
          <p:cNvPr id="8" name="AutoShape 8"/>
          <p:cNvSpPr>
            <a:spLocks noChangeArrowheads="1"/>
          </p:cNvSpPr>
          <p:nvPr/>
        </p:nvSpPr>
        <p:spPr bwMode="auto">
          <a:xfrm>
            <a:off x="2286000" y="1327150"/>
            <a:ext cx="6248400" cy="762000"/>
          </a:xfrm>
          <a:prstGeom prst="roundRect">
            <a:avLst>
              <a:gd name="adj" fmla="val 16667"/>
            </a:avLst>
          </a:prstGeom>
          <a:gradFill rotWithShape="1">
            <a:gsLst>
              <a:gs pos="0">
                <a:srgbClr val="006167">
                  <a:gamma/>
                  <a:tint val="73725"/>
                  <a:invGamma/>
                </a:srgbClr>
              </a:gs>
              <a:gs pos="100000">
                <a:srgbClr val="006167"/>
              </a:gs>
            </a:gsLst>
            <a:lin ang="5400000" scaled="1"/>
          </a:gradFill>
          <a:ln w="9525">
            <a:noFill/>
            <a:round/>
            <a:headEnd/>
            <a:tailEnd/>
          </a:ln>
          <a:effectLst/>
        </p:spPr>
        <p:txBody>
          <a:bodyPr lIns="182880" rIns="182880" anchor="ctr"/>
          <a:lstStyle/>
          <a:p>
            <a:pPr algn="l" fontAlgn="auto">
              <a:spcBef>
                <a:spcPts val="0"/>
              </a:spcBef>
              <a:spcAft>
                <a:spcPts val="0"/>
              </a:spcAft>
              <a:defRPr/>
            </a:pPr>
            <a:r>
              <a:rPr lang="en-US" sz="1800" kern="0" dirty="0">
                <a:solidFill>
                  <a:srgbClr val="FFFFFF"/>
                </a:solidFill>
                <a:latin typeface="Segoe UI"/>
                <a:ea typeface="+mn-ea"/>
                <a:cs typeface="Arial"/>
              </a:rPr>
              <a:t>Point-to-Point Encryption (P2PE)</a:t>
            </a:r>
          </a:p>
        </p:txBody>
      </p:sp>
      <p:sp>
        <p:nvSpPr>
          <p:cNvPr id="10" name="Rounded Rectangle 9"/>
          <p:cNvSpPr/>
          <p:nvPr/>
        </p:nvSpPr>
        <p:spPr bwMode="auto">
          <a:xfrm>
            <a:off x="2286000" y="3352800"/>
            <a:ext cx="6324600" cy="762000"/>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
                <a:srgbClr val="C37D2A"/>
              </a:buClr>
              <a:buSzTx/>
              <a:buFont typeface="Wingdings" pitchFamily="-65" charset="2"/>
              <a:buNone/>
              <a:tabLst/>
            </a:pPr>
            <a:endParaRPr kumimoji="0" lang="en-US" sz="1400" b="0" i="0" u="none" strike="noStrike" cap="none" normalizeH="0" baseline="0">
              <a:ln>
                <a:noFill/>
              </a:ln>
              <a:solidFill>
                <a:srgbClr val="656F97"/>
              </a:solidFill>
              <a:effectLst/>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and PCI – Where We Are Today</a:t>
            </a:r>
          </a:p>
        </p:txBody>
      </p:sp>
      <p:sp>
        <p:nvSpPr>
          <p:cNvPr id="61443" name="Content Placeholder 2"/>
          <p:cNvSpPr>
            <a:spLocks noGrp="1"/>
          </p:cNvSpPr>
          <p:nvPr>
            <p:ph idx="1"/>
          </p:nvPr>
        </p:nvSpPr>
        <p:spPr/>
        <p:txBody>
          <a:bodyPr/>
          <a:lstStyle/>
          <a:p>
            <a:pPr>
              <a:buFont typeface="Wingdings" pitchFamily="1" charset="2"/>
              <a:buChar char="q"/>
            </a:pPr>
            <a:r>
              <a:rPr lang="en-US" sz="2400" b="1" u="sng" dirty="0" smtClean="0">
                <a:ea typeface="ＭＳ Ｐゴシック" pitchFamily="1" charset="-128"/>
                <a:cs typeface="ＭＳ Ｐゴシック" pitchFamily="1" charset="-128"/>
              </a:rPr>
              <a:t>There</a:t>
            </a:r>
            <a:r>
              <a:rPr lang="en-US" sz="2400" b="1" u="sng" dirty="0" smtClean="0">
                <a:ea typeface="ＭＳ Ｐゴシック" pitchFamily="1" charset="-128"/>
                <a:cs typeface="ＭＳ Ｐゴシック" pitchFamily="1" charset="-128"/>
              </a:rPr>
              <a:t> is no validated P2PE solution today</a:t>
            </a:r>
          </a:p>
          <a:p>
            <a:pPr lvl="1">
              <a:buFont typeface="Lucida Grande" pitchFamily="1" charset="0"/>
              <a:buChar char="-"/>
            </a:pPr>
            <a:r>
              <a:rPr lang="en-US" sz="2000" dirty="0" smtClean="0"/>
              <a:t>No standards for technology or validation processes</a:t>
            </a:r>
          </a:p>
          <a:p>
            <a:pPr lvl="1">
              <a:buFont typeface="Lucida Grande" pitchFamily="1" charset="0"/>
              <a:buChar char="-"/>
            </a:pPr>
            <a:r>
              <a:rPr lang="en-US" sz="2000" dirty="0" smtClean="0"/>
              <a:t>Need robust security practices by developers, implementers, and administrators</a:t>
            </a:r>
            <a:endParaRPr lang="en-US" sz="2000" dirty="0" smtClean="0"/>
          </a:p>
          <a:p>
            <a:pPr>
              <a:buFont typeface="Wingdings" pitchFamily="1" charset="2"/>
              <a:buChar char="q"/>
            </a:pPr>
            <a:r>
              <a:rPr lang="en-US" sz="2400" dirty="0" smtClean="0">
                <a:ea typeface="ＭＳ Ｐゴシック" pitchFamily="1" charset="-128"/>
                <a:cs typeface="ＭＳ Ｐゴシック" pitchFamily="1" charset="-128"/>
              </a:rPr>
              <a:t>Require a </a:t>
            </a:r>
            <a:r>
              <a:rPr lang="en-US" sz="2400" dirty="0" smtClean="0">
                <a:ea typeface="ＭＳ Ｐゴシック" pitchFamily="1" charset="-128"/>
                <a:cs typeface="ＭＳ Ｐゴシック" pitchFamily="1" charset="-128"/>
              </a:rPr>
              <a:t>validated solution </a:t>
            </a:r>
            <a:r>
              <a:rPr lang="en-US" sz="2400" dirty="0" smtClean="0">
                <a:ea typeface="ＭＳ Ｐゴシック" pitchFamily="1" charset="-128"/>
                <a:cs typeface="ＭＳ Ｐゴシック" pitchFamily="1" charset="-128"/>
              </a:rPr>
              <a:t>to reduce PCI </a:t>
            </a:r>
            <a:r>
              <a:rPr lang="en-US" sz="2400" dirty="0" smtClean="0">
                <a:ea typeface="ＭＳ Ｐゴシック" pitchFamily="1" charset="-128"/>
                <a:cs typeface="ＭＳ Ｐゴシック" pitchFamily="1" charset="-128"/>
              </a:rPr>
              <a:t>scope</a:t>
            </a:r>
            <a:r>
              <a:rPr lang="en-US" sz="2400" dirty="0" smtClean="0">
                <a:ea typeface="ＭＳ Ｐゴシック" pitchFamily="1" charset="-128"/>
                <a:cs typeface="ＭＳ Ｐゴシック" pitchFamily="1" charset="-128"/>
              </a:rPr>
              <a:t> </a:t>
            </a:r>
          </a:p>
          <a:p>
            <a:pPr>
              <a:buFont typeface="Wingdings" pitchFamily="1" charset="2"/>
              <a:buChar char="q"/>
            </a:pPr>
            <a:r>
              <a:rPr lang="en-US" sz="2400" dirty="0" smtClean="0">
                <a:ea typeface="ＭＳ Ｐゴシック" pitchFamily="1" charset="-128"/>
                <a:cs typeface="ＭＳ Ｐゴシック" pitchFamily="1" charset="-128"/>
              </a:rPr>
              <a:t>P2PE</a:t>
            </a:r>
            <a:r>
              <a:rPr lang="en-US" sz="2400" dirty="0" smtClean="0">
                <a:ea typeface="ＭＳ Ｐゴシック" pitchFamily="1" charset="-128"/>
                <a:cs typeface="ＭＳ Ｐゴシック" pitchFamily="1" charset="-128"/>
              </a:rPr>
              <a:t> simplifies </a:t>
            </a:r>
            <a:r>
              <a:rPr lang="en-US" sz="2400" dirty="0" smtClean="0">
                <a:ea typeface="ＭＳ Ｐゴシック" pitchFamily="1" charset="-128"/>
                <a:cs typeface="ＭＳ Ｐゴシック" pitchFamily="1" charset="-128"/>
              </a:rPr>
              <a:t>but</a:t>
            </a:r>
            <a:r>
              <a:rPr lang="en-US" sz="2400" dirty="0" smtClean="0">
                <a:ea typeface="ＭＳ Ｐゴシック" pitchFamily="1" charset="-128"/>
                <a:cs typeface="ＭＳ Ｐゴシック" pitchFamily="1" charset="-128"/>
              </a:rPr>
              <a:t> does not </a:t>
            </a:r>
            <a:r>
              <a:rPr lang="en-US" sz="2400" dirty="0" smtClean="0">
                <a:ea typeface="ＭＳ Ｐゴシック" pitchFamily="1" charset="-128"/>
                <a:cs typeface="ＭＳ Ｐゴシック" pitchFamily="1" charset="-128"/>
              </a:rPr>
              <a:t>eliminate PCI compliance</a:t>
            </a:r>
            <a:endParaRPr lang="en-US" sz="2400" dirty="0" smtClean="0">
              <a:ea typeface="ＭＳ Ｐゴシック" pitchFamily="1" charset="-128"/>
              <a:cs typeface="ＭＳ Ｐゴシック" pitchFamily="1" charset="-128"/>
            </a:endParaRPr>
          </a:p>
          <a:p>
            <a:pPr lvl="1">
              <a:buFont typeface="Lucida Grande" pitchFamily="1" charset="0"/>
              <a:buChar char="-"/>
            </a:pPr>
            <a:r>
              <a:rPr lang="en-US" sz="2000" dirty="0" smtClean="0"/>
              <a:t>Can r</a:t>
            </a:r>
            <a:r>
              <a:rPr lang="en-US" sz="2000" dirty="0" smtClean="0"/>
              <a:t>educe </a:t>
            </a:r>
            <a:r>
              <a:rPr lang="en-US" sz="2000" dirty="0" smtClean="0"/>
              <a:t>the number of </a:t>
            </a:r>
            <a:r>
              <a:rPr lang="en-US" sz="2000" dirty="0" smtClean="0"/>
              <a:t>requirements</a:t>
            </a:r>
          </a:p>
          <a:p>
            <a:pPr>
              <a:buFont typeface="Wingdings" pitchFamily="1" charset="2"/>
              <a:buChar char="q"/>
            </a:pPr>
            <a:r>
              <a:rPr lang="en-US" sz="2400" dirty="0" smtClean="0">
                <a:ea typeface="ＭＳ Ｐゴシック" pitchFamily="1" charset="-128"/>
                <a:cs typeface="ＭＳ Ｐゴシック" pitchFamily="1" charset="-128"/>
              </a:rPr>
              <a:t>Infrastructure and g</a:t>
            </a:r>
            <a:r>
              <a:rPr lang="en-US" sz="2400" dirty="0" smtClean="0">
                <a:ea typeface="ＭＳ Ｐゴシック" pitchFamily="1" charset="-128"/>
                <a:cs typeface="ＭＳ Ｐゴシック" pitchFamily="1" charset="-128"/>
              </a:rPr>
              <a:t>uidance still evolving </a:t>
            </a:r>
            <a:endParaRPr lang="en-US" sz="2400" dirty="0" smtClean="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and PCI – Where We Are Today</a:t>
            </a:r>
          </a:p>
        </p:txBody>
      </p:sp>
      <p:sp>
        <p:nvSpPr>
          <p:cNvPr id="62467" name="Content Placeholder 2"/>
          <p:cNvSpPr>
            <a:spLocks noGrp="1"/>
          </p:cNvSpPr>
          <p:nvPr>
            <p:ph idx="1"/>
          </p:nvPr>
        </p:nvSpPr>
        <p:spPr>
          <a:xfrm>
            <a:off x="533400" y="838200"/>
            <a:ext cx="8229600" cy="4800600"/>
          </a:xfrm>
        </p:spPr>
        <p:txBody>
          <a:bodyPr/>
          <a:lstStyle/>
          <a:p>
            <a:pPr>
              <a:buFont typeface="Wingdings" pitchFamily="1" charset="2"/>
              <a:buChar char="q"/>
            </a:pPr>
            <a:r>
              <a:rPr lang="en-US" dirty="0" smtClean="0">
                <a:ea typeface="ＭＳ Ｐゴシック" pitchFamily="1" charset="-128"/>
                <a:cs typeface="ＭＳ Ｐゴシック" pitchFamily="1" charset="-128"/>
              </a:rPr>
              <a:t>PCI SSC Initiatives</a:t>
            </a:r>
          </a:p>
          <a:p>
            <a:pPr lvl="1">
              <a:buFont typeface="Lucida Grande" pitchFamily="1" charset="0"/>
              <a:buChar char="-"/>
            </a:pPr>
            <a:r>
              <a:rPr lang="en-US" dirty="0" smtClean="0"/>
              <a:t>Webinars, meetings, speaking events</a:t>
            </a:r>
          </a:p>
          <a:p>
            <a:pPr lvl="1">
              <a:buFont typeface="Lucida Grande" pitchFamily="1" charset="0"/>
              <a:buChar char="-"/>
            </a:pPr>
            <a:r>
              <a:rPr lang="en-US" dirty="0" smtClean="0"/>
              <a:t>Develop and promote standards and testing procedures</a:t>
            </a:r>
            <a:r>
              <a:rPr lang="en-US" dirty="0" smtClean="0"/>
              <a:t> </a:t>
            </a:r>
            <a:r>
              <a:rPr lang="en-US" dirty="0" smtClean="0">
                <a:solidFill>
                  <a:srgbClr val="FF0000"/>
                </a:solidFill>
              </a:rPr>
              <a:t>[√]</a:t>
            </a:r>
            <a:endParaRPr lang="en-US" dirty="0" smtClean="0"/>
          </a:p>
          <a:p>
            <a:pPr lvl="1">
              <a:buFont typeface="Lucida Grande" pitchFamily="1" charset="0"/>
              <a:buChar char="-"/>
            </a:pPr>
            <a:r>
              <a:rPr lang="en-US" dirty="0" smtClean="0"/>
              <a:t>Extend PCI PTS to allow independent lab validation of non-PIN-based POI devices </a:t>
            </a:r>
            <a:r>
              <a:rPr lang="en-US" dirty="0" smtClean="0">
                <a:solidFill>
                  <a:srgbClr val="FF0000"/>
                </a:solidFill>
              </a:rPr>
              <a:t>[√]</a:t>
            </a:r>
          </a:p>
          <a:p>
            <a:pPr lvl="1">
              <a:buFont typeface="Lucida Grande" pitchFamily="1" charset="0"/>
              <a:buChar char="-"/>
            </a:pPr>
            <a:r>
              <a:rPr lang="en-US" dirty="0" smtClean="0"/>
              <a:t>Train assessors to evaluate P2PE </a:t>
            </a:r>
            <a:r>
              <a:rPr lang="en-US" dirty="0" smtClean="0"/>
              <a:t>elements </a:t>
            </a:r>
            <a:r>
              <a:rPr lang="en-US" dirty="0" smtClean="0">
                <a:solidFill>
                  <a:srgbClr val="FF0000"/>
                </a:solidFill>
              </a:rPr>
              <a:t>[√]</a:t>
            </a:r>
            <a:endParaRPr lang="en-US" dirty="0" smtClean="0"/>
          </a:p>
          <a:p>
            <a:pPr lvl="1">
              <a:buFont typeface="Lucida Grande" pitchFamily="1" charset="0"/>
              <a:buChar char="-"/>
            </a:pPr>
            <a:r>
              <a:rPr lang="en-US" dirty="0" smtClean="0"/>
              <a:t>List </a:t>
            </a:r>
            <a:r>
              <a:rPr lang="en-US" dirty="0" smtClean="0"/>
              <a:t>qualified </a:t>
            </a:r>
            <a:r>
              <a:rPr lang="en-US" dirty="0" smtClean="0"/>
              <a:t>P2PE </a:t>
            </a:r>
            <a:r>
              <a:rPr lang="en-US" dirty="0" smtClean="0"/>
              <a:t>solutions</a:t>
            </a:r>
          </a:p>
          <a:p>
            <a:pPr lvl="1">
              <a:buFont typeface="Lucida Grande" pitchFamily="1" charset="0"/>
              <a:buChar char="-"/>
            </a:pPr>
            <a:r>
              <a:rPr lang="en-US" dirty="0" smtClean="0"/>
              <a:t>Create</a:t>
            </a:r>
            <a:r>
              <a:rPr lang="en-US" dirty="0" smtClean="0"/>
              <a:t> </a:t>
            </a:r>
            <a:r>
              <a:rPr lang="en-US" dirty="0" smtClean="0"/>
              <a:t>new </a:t>
            </a:r>
            <a:r>
              <a:rPr lang="en-US" dirty="0" smtClean="0"/>
              <a:t>SAQ-P2PE</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Council Guidance</a:t>
            </a:r>
            <a:endParaRPr lang="en-US" dirty="0"/>
          </a:p>
        </p:txBody>
      </p:sp>
      <p:grpSp>
        <p:nvGrpSpPr>
          <p:cNvPr id="3" name="Group 32"/>
          <p:cNvGrpSpPr>
            <a:grpSpLocks/>
          </p:cNvGrpSpPr>
          <p:nvPr/>
        </p:nvGrpSpPr>
        <p:grpSpPr bwMode="auto">
          <a:xfrm>
            <a:off x="1295400" y="3846513"/>
            <a:ext cx="1622425" cy="1997075"/>
            <a:chOff x="624" y="1056"/>
            <a:chExt cx="1007" cy="1258"/>
          </a:xfrm>
        </p:grpSpPr>
        <p:sp>
          <p:nvSpPr>
            <p:cNvPr id="4" name="Rectangle 25"/>
            <p:cNvSpPr>
              <a:spLocks noChangeArrowheads="1"/>
            </p:cNvSpPr>
            <p:nvPr/>
          </p:nvSpPr>
          <p:spPr bwMode="auto">
            <a:xfrm>
              <a:off x="630" y="1900"/>
              <a:ext cx="953"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5" name="TextBox 6"/>
            <p:cNvSpPr txBox="1">
              <a:spLocks noChangeArrowheads="1"/>
            </p:cNvSpPr>
            <p:nvPr/>
          </p:nvSpPr>
          <p:spPr bwMode="auto">
            <a:xfrm>
              <a:off x="627" y="2064"/>
              <a:ext cx="1004" cy="250"/>
            </a:xfrm>
            <a:prstGeom prst="rect">
              <a:avLst/>
            </a:prstGeom>
            <a:noFill/>
            <a:ln w="9525">
              <a:noFill/>
              <a:miter lim="800000"/>
              <a:headEnd/>
              <a:tailEnd/>
            </a:ln>
          </p:spPr>
          <p:txBody>
            <a:bodyPr wrap="none">
              <a:spAutoFit/>
            </a:bodyPr>
            <a:lstStyle/>
            <a:p>
              <a:r>
                <a:rPr lang="en-US" sz="2000" dirty="0">
                  <a:solidFill>
                    <a:srgbClr val="FF9900"/>
                  </a:solidFill>
                </a:rPr>
                <a:t>Tokenization</a:t>
              </a:r>
            </a:p>
          </p:txBody>
        </p:sp>
        <p:pic>
          <p:nvPicPr>
            <p:cNvPr id="6" name="Picture 23" descr="Tokenization"/>
            <p:cNvPicPr>
              <a:picLocks noChangeAspect="1" noChangeArrowheads="1"/>
            </p:cNvPicPr>
            <p:nvPr/>
          </p:nvPicPr>
          <p:blipFill>
            <a:blip r:embed="rId2"/>
            <a:srcRect/>
            <a:stretch>
              <a:fillRect/>
            </a:stretch>
          </p:blipFill>
          <p:spPr bwMode="auto">
            <a:xfrm>
              <a:off x="624" y="1056"/>
              <a:ext cx="960" cy="960"/>
            </a:xfrm>
            <a:prstGeom prst="rect">
              <a:avLst/>
            </a:prstGeom>
            <a:noFill/>
            <a:ln w="9525">
              <a:noFill/>
              <a:miter lim="800000"/>
              <a:headEnd/>
              <a:tailEnd/>
            </a:ln>
          </p:spPr>
        </p:pic>
      </p:grpSp>
      <p:sp>
        <p:nvSpPr>
          <p:cNvPr id="7" name="TextBox 8"/>
          <p:cNvSpPr txBox="1">
            <a:spLocks noChangeArrowheads="1"/>
          </p:cNvSpPr>
          <p:nvPr/>
        </p:nvSpPr>
        <p:spPr bwMode="auto">
          <a:xfrm>
            <a:off x="2981325" y="2998787"/>
            <a:ext cx="1031875" cy="396875"/>
          </a:xfrm>
          <a:prstGeom prst="rect">
            <a:avLst/>
          </a:prstGeom>
          <a:noFill/>
          <a:ln w="9525">
            <a:noFill/>
            <a:miter lim="800000"/>
            <a:headEnd/>
            <a:tailEnd/>
          </a:ln>
        </p:spPr>
        <p:txBody>
          <a:bodyPr>
            <a:spAutoFit/>
          </a:bodyPr>
          <a:lstStyle/>
          <a:p>
            <a:r>
              <a:rPr lang="en-US" sz="2000" dirty="0">
                <a:solidFill>
                  <a:srgbClr val="6600CC"/>
                </a:solidFill>
              </a:rPr>
              <a:t>P2PE</a:t>
            </a:r>
          </a:p>
        </p:txBody>
      </p:sp>
      <p:grpSp>
        <p:nvGrpSpPr>
          <p:cNvPr id="8" name="Group 34"/>
          <p:cNvGrpSpPr>
            <a:grpSpLocks/>
          </p:cNvGrpSpPr>
          <p:nvPr/>
        </p:nvGrpSpPr>
        <p:grpSpPr bwMode="auto">
          <a:xfrm>
            <a:off x="7056438" y="1371600"/>
            <a:ext cx="1524000" cy="1997075"/>
            <a:chOff x="4272" y="1056"/>
            <a:chExt cx="960" cy="1258"/>
          </a:xfrm>
        </p:grpSpPr>
        <p:sp>
          <p:nvSpPr>
            <p:cNvPr id="10" name="Rectangle 28"/>
            <p:cNvSpPr>
              <a:spLocks noChangeArrowheads="1"/>
            </p:cNvSpPr>
            <p:nvPr/>
          </p:nvSpPr>
          <p:spPr bwMode="auto">
            <a:xfrm>
              <a:off x="4272" y="1906"/>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11" name="Rectangle 29"/>
            <p:cNvSpPr>
              <a:spLocks noChangeArrowheads="1"/>
            </p:cNvSpPr>
            <p:nvPr/>
          </p:nvSpPr>
          <p:spPr bwMode="auto">
            <a:xfrm>
              <a:off x="4320" y="1776"/>
              <a:ext cx="816" cy="240"/>
            </a:xfrm>
            <a:prstGeom prst="rect">
              <a:avLst/>
            </a:prstGeom>
            <a:solidFill>
              <a:schemeClr val="bg1"/>
            </a:solidFill>
            <a:ln w="9525" algn="ctr">
              <a:noFill/>
              <a:miter lim="800000"/>
              <a:headEnd/>
              <a:tailEnd/>
            </a:ln>
          </p:spPr>
          <p:txBody>
            <a:bodyPr wrap="none" anchor="ctr"/>
            <a:lstStyle/>
            <a:p>
              <a:endParaRPr lang="en-US" dirty="0">
                <a:solidFill>
                  <a:srgbClr val="000000"/>
                </a:solidFill>
              </a:endParaRPr>
            </a:p>
          </p:txBody>
        </p:sp>
        <p:sp>
          <p:nvSpPr>
            <p:cNvPr id="12" name="TextBox 18"/>
            <p:cNvSpPr txBox="1">
              <a:spLocks noChangeArrowheads="1"/>
            </p:cNvSpPr>
            <p:nvPr/>
          </p:nvSpPr>
          <p:spPr bwMode="auto">
            <a:xfrm>
              <a:off x="4384" y="2064"/>
              <a:ext cx="703" cy="250"/>
            </a:xfrm>
            <a:prstGeom prst="rect">
              <a:avLst/>
            </a:prstGeom>
            <a:noFill/>
            <a:ln w="9525">
              <a:noFill/>
              <a:miter lim="800000"/>
              <a:headEnd/>
              <a:tailEnd/>
            </a:ln>
          </p:spPr>
          <p:txBody>
            <a:bodyPr wrap="none">
              <a:spAutoFit/>
            </a:bodyPr>
            <a:lstStyle/>
            <a:p>
              <a:r>
                <a:rPr lang="en-US" sz="2000" dirty="0">
                  <a:solidFill>
                    <a:srgbClr val="99CC00"/>
                  </a:solidFill>
                </a:rPr>
                <a:t>Wireless</a:t>
              </a:r>
            </a:p>
          </p:txBody>
        </p:sp>
        <p:pic>
          <p:nvPicPr>
            <p:cNvPr id="13" name="Picture 20" descr="Wireless"/>
            <p:cNvPicPr>
              <a:picLocks noChangeAspect="1" noChangeArrowheads="1"/>
            </p:cNvPicPr>
            <p:nvPr/>
          </p:nvPicPr>
          <p:blipFill>
            <a:blip r:embed="rId3"/>
            <a:srcRect/>
            <a:stretch>
              <a:fillRect/>
            </a:stretch>
          </p:blipFill>
          <p:spPr bwMode="auto">
            <a:xfrm>
              <a:off x="4272" y="1056"/>
              <a:ext cx="960" cy="960"/>
            </a:xfrm>
            <a:prstGeom prst="rect">
              <a:avLst/>
            </a:prstGeom>
            <a:noFill/>
            <a:ln w="9525">
              <a:noFill/>
              <a:miter lim="800000"/>
              <a:headEnd/>
              <a:tailEnd/>
            </a:ln>
          </p:spPr>
        </p:pic>
      </p:grpSp>
      <p:grpSp>
        <p:nvGrpSpPr>
          <p:cNvPr id="9" name="Group 24"/>
          <p:cNvGrpSpPr>
            <a:grpSpLocks/>
          </p:cNvGrpSpPr>
          <p:nvPr/>
        </p:nvGrpSpPr>
        <p:grpSpPr bwMode="auto">
          <a:xfrm>
            <a:off x="4818063" y="1371600"/>
            <a:ext cx="1658937" cy="2024063"/>
            <a:chOff x="3310" y="2544"/>
            <a:chExt cx="1045" cy="1275"/>
          </a:xfrm>
        </p:grpSpPr>
        <p:sp>
          <p:nvSpPr>
            <p:cNvPr id="15" name="Rectangle 30"/>
            <p:cNvSpPr>
              <a:spLocks noChangeArrowheads="1"/>
            </p:cNvSpPr>
            <p:nvPr/>
          </p:nvSpPr>
          <p:spPr bwMode="auto">
            <a:xfrm>
              <a:off x="3360" y="338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16" name="TextBox 9"/>
            <p:cNvSpPr txBox="1">
              <a:spLocks noChangeArrowheads="1"/>
            </p:cNvSpPr>
            <p:nvPr/>
          </p:nvSpPr>
          <p:spPr bwMode="auto">
            <a:xfrm>
              <a:off x="3310" y="3569"/>
              <a:ext cx="1045" cy="250"/>
            </a:xfrm>
            <a:prstGeom prst="rect">
              <a:avLst/>
            </a:prstGeom>
            <a:noFill/>
            <a:ln w="9525">
              <a:noFill/>
              <a:miter lim="800000"/>
              <a:headEnd/>
              <a:tailEnd/>
            </a:ln>
          </p:spPr>
          <p:txBody>
            <a:bodyPr wrap="none">
              <a:spAutoFit/>
            </a:bodyPr>
            <a:lstStyle/>
            <a:p>
              <a:r>
                <a:rPr lang="en-US" sz="2000" dirty="0">
                  <a:solidFill>
                    <a:srgbClr val="009999"/>
                  </a:solidFill>
                </a:rPr>
                <a:t>Virtualization</a:t>
              </a:r>
            </a:p>
          </p:txBody>
        </p:sp>
        <p:pic>
          <p:nvPicPr>
            <p:cNvPr id="17" name="Picture 24" descr="Virtualization"/>
            <p:cNvPicPr>
              <a:picLocks noChangeAspect="1" noChangeArrowheads="1"/>
            </p:cNvPicPr>
            <p:nvPr/>
          </p:nvPicPr>
          <p:blipFill>
            <a:blip r:embed="rId4"/>
            <a:srcRect/>
            <a:stretch>
              <a:fillRect/>
            </a:stretch>
          </p:blipFill>
          <p:spPr bwMode="auto">
            <a:xfrm>
              <a:off x="3360" y="2544"/>
              <a:ext cx="960" cy="960"/>
            </a:xfrm>
            <a:prstGeom prst="rect">
              <a:avLst/>
            </a:prstGeom>
            <a:noFill/>
            <a:ln w="9525">
              <a:noFill/>
              <a:miter lim="800000"/>
              <a:headEnd/>
              <a:tailEnd/>
            </a:ln>
          </p:spPr>
        </p:pic>
      </p:grpSp>
      <p:grpSp>
        <p:nvGrpSpPr>
          <p:cNvPr id="14" name="Group 34"/>
          <p:cNvGrpSpPr>
            <a:grpSpLocks/>
          </p:cNvGrpSpPr>
          <p:nvPr/>
        </p:nvGrpSpPr>
        <p:grpSpPr bwMode="auto">
          <a:xfrm>
            <a:off x="0" y="1371600"/>
            <a:ext cx="2667000" cy="2014538"/>
            <a:chOff x="3714" y="2496"/>
            <a:chExt cx="1728" cy="1269"/>
          </a:xfrm>
        </p:grpSpPr>
        <p:sp>
          <p:nvSpPr>
            <p:cNvPr id="19" name="Rectangle 31"/>
            <p:cNvSpPr>
              <a:spLocks noChangeArrowheads="1"/>
            </p:cNvSpPr>
            <p:nvPr/>
          </p:nvSpPr>
          <p:spPr bwMode="auto">
            <a:xfrm>
              <a:off x="4083" y="3323"/>
              <a:ext cx="952"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pic>
          <p:nvPicPr>
            <p:cNvPr id="20" name="Picture 24"/>
            <p:cNvPicPr>
              <a:picLocks noChangeAspect="1" noChangeArrowheads="1"/>
            </p:cNvPicPr>
            <p:nvPr/>
          </p:nvPicPr>
          <p:blipFill>
            <a:blip r:embed="rId5"/>
            <a:srcRect/>
            <a:stretch>
              <a:fillRect/>
            </a:stretch>
          </p:blipFill>
          <p:spPr bwMode="auto">
            <a:xfrm>
              <a:off x="4080" y="2496"/>
              <a:ext cx="960" cy="960"/>
            </a:xfrm>
            <a:prstGeom prst="rect">
              <a:avLst/>
            </a:prstGeom>
            <a:noFill/>
            <a:ln w="9525">
              <a:noFill/>
              <a:miter lim="800000"/>
              <a:headEnd/>
              <a:tailEnd/>
            </a:ln>
          </p:spPr>
        </p:pic>
        <p:sp>
          <p:nvSpPr>
            <p:cNvPr id="21" name="TextBox 8"/>
            <p:cNvSpPr txBox="1">
              <a:spLocks noChangeArrowheads="1"/>
            </p:cNvSpPr>
            <p:nvPr/>
          </p:nvSpPr>
          <p:spPr bwMode="auto">
            <a:xfrm>
              <a:off x="3714" y="3515"/>
              <a:ext cx="1728" cy="250"/>
            </a:xfrm>
            <a:prstGeom prst="rect">
              <a:avLst/>
            </a:prstGeom>
            <a:noFill/>
            <a:ln w="9525">
              <a:noFill/>
              <a:miter lim="800000"/>
              <a:headEnd/>
              <a:tailEnd/>
            </a:ln>
          </p:spPr>
          <p:txBody>
            <a:bodyPr>
              <a:spAutoFit/>
            </a:bodyPr>
            <a:lstStyle/>
            <a:p>
              <a:pPr algn="ctr"/>
              <a:r>
                <a:rPr lang="en-US" sz="2000" dirty="0">
                  <a:solidFill>
                    <a:srgbClr val="008ACF"/>
                  </a:solidFill>
                </a:rPr>
                <a:t>Mobile</a:t>
              </a:r>
            </a:p>
          </p:txBody>
        </p:sp>
      </p:grpSp>
      <p:grpSp>
        <p:nvGrpSpPr>
          <p:cNvPr id="18" name="Group 30"/>
          <p:cNvGrpSpPr>
            <a:grpSpLocks/>
          </p:cNvGrpSpPr>
          <p:nvPr/>
        </p:nvGrpSpPr>
        <p:grpSpPr bwMode="auto">
          <a:xfrm>
            <a:off x="3430588" y="3846513"/>
            <a:ext cx="2436814" cy="2195515"/>
            <a:chOff x="3444876" y="1295400"/>
            <a:chExt cx="2436813" cy="2195515"/>
          </a:xfrm>
        </p:grpSpPr>
        <p:grpSp>
          <p:nvGrpSpPr>
            <p:cNvPr id="22" name="Group 20"/>
            <p:cNvGrpSpPr>
              <a:grpSpLocks/>
            </p:cNvGrpSpPr>
            <p:nvPr/>
          </p:nvGrpSpPr>
          <p:grpSpPr bwMode="auto">
            <a:xfrm>
              <a:off x="3444876" y="2667002"/>
              <a:ext cx="2436813" cy="823913"/>
              <a:chOff x="387" y="1728"/>
              <a:chExt cx="1535" cy="519"/>
            </a:xfrm>
          </p:grpSpPr>
          <p:sp>
            <p:nvSpPr>
              <p:cNvPr id="25" name="Rectangle 26"/>
              <p:cNvSpPr>
                <a:spLocks noChangeArrowheads="1"/>
              </p:cNvSpPr>
              <p:nvPr/>
            </p:nvSpPr>
            <p:spPr bwMode="auto">
              <a:xfrm>
                <a:off x="638" y="172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26" name="TextBox 11"/>
              <p:cNvSpPr txBox="1">
                <a:spLocks noChangeArrowheads="1"/>
              </p:cNvSpPr>
              <p:nvPr/>
            </p:nvSpPr>
            <p:spPr bwMode="auto">
              <a:xfrm>
                <a:off x="387" y="1801"/>
                <a:ext cx="1535" cy="446"/>
              </a:xfrm>
              <a:prstGeom prst="rect">
                <a:avLst/>
              </a:prstGeom>
              <a:noFill/>
              <a:ln w="9525">
                <a:noFill/>
                <a:miter lim="800000"/>
                <a:headEnd/>
                <a:tailEnd/>
              </a:ln>
            </p:spPr>
            <p:txBody>
              <a:bodyPr wrap="none">
                <a:spAutoFit/>
              </a:bodyPr>
              <a:lstStyle/>
              <a:p>
                <a:pPr algn="ctr"/>
                <a:r>
                  <a:rPr lang="en-US" sz="2000" dirty="0">
                    <a:solidFill>
                      <a:srgbClr val="006167"/>
                    </a:solidFill>
                  </a:rPr>
                  <a:t>Telephone-</a:t>
                </a:r>
                <a:r>
                  <a:rPr lang="en-US" sz="2000" dirty="0" smtClean="0">
                    <a:solidFill>
                      <a:srgbClr val="006167"/>
                    </a:solidFill>
                  </a:rPr>
                  <a:t>based</a:t>
                </a:r>
                <a:r>
                  <a:rPr lang="en-US" sz="2000" dirty="0" smtClean="0">
                    <a:solidFill>
                      <a:srgbClr val="006167"/>
                    </a:solidFill>
                  </a:rPr>
                  <a:t/>
                </a:r>
                <a:br>
                  <a:rPr lang="en-US" sz="2000" dirty="0" smtClean="0">
                    <a:solidFill>
                      <a:srgbClr val="006167"/>
                    </a:solidFill>
                  </a:rPr>
                </a:br>
                <a:r>
                  <a:rPr lang="en-US" sz="2000" dirty="0" smtClean="0">
                    <a:solidFill>
                      <a:srgbClr val="006167"/>
                    </a:solidFill>
                  </a:rPr>
                  <a:t>Payment </a:t>
                </a:r>
                <a:r>
                  <a:rPr lang="en-US" sz="2000" dirty="0">
                    <a:solidFill>
                      <a:srgbClr val="006167"/>
                    </a:solidFill>
                  </a:rPr>
                  <a:t>Card Data</a:t>
                </a:r>
              </a:p>
            </p:txBody>
          </p:sp>
        </p:grpSp>
        <p:pic>
          <p:nvPicPr>
            <p:cNvPr id="24" name="Picture 99" descr="Telephone-Icon"/>
            <p:cNvPicPr>
              <a:picLocks noChangeAspect="1" noChangeArrowheads="1"/>
            </p:cNvPicPr>
            <p:nvPr/>
          </p:nvPicPr>
          <p:blipFill>
            <a:blip r:embed="rId6" cstate="email"/>
            <a:srcRect/>
            <a:stretch>
              <a:fillRect/>
            </a:stretch>
          </p:blipFill>
          <p:spPr bwMode="auto">
            <a:xfrm>
              <a:off x="3886200" y="1295400"/>
              <a:ext cx="1524000" cy="1524000"/>
            </a:xfrm>
            <a:prstGeom prst="rect">
              <a:avLst/>
            </a:prstGeom>
            <a:noFill/>
            <a:ln w="9525">
              <a:noFill/>
              <a:miter lim="800000"/>
              <a:headEnd/>
              <a:tailEnd/>
            </a:ln>
          </p:spPr>
        </p:pic>
      </p:grpSp>
      <p:grpSp>
        <p:nvGrpSpPr>
          <p:cNvPr id="23" name="Group 23"/>
          <p:cNvGrpSpPr>
            <a:grpSpLocks/>
          </p:cNvGrpSpPr>
          <p:nvPr/>
        </p:nvGrpSpPr>
        <p:grpSpPr bwMode="auto">
          <a:xfrm>
            <a:off x="6316663" y="3846513"/>
            <a:ext cx="1524000" cy="2024062"/>
            <a:chOff x="1536" y="2544"/>
            <a:chExt cx="960" cy="1275"/>
          </a:xfrm>
        </p:grpSpPr>
        <p:sp>
          <p:nvSpPr>
            <p:cNvPr id="28" name="Rectangle 31"/>
            <p:cNvSpPr>
              <a:spLocks noChangeArrowheads="1"/>
            </p:cNvSpPr>
            <p:nvPr/>
          </p:nvSpPr>
          <p:spPr bwMode="auto">
            <a:xfrm>
              <a:off x="1536" y="3388"/>
              <a:ext cx="954" cy="212"/>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sp>
          <p:nvSpPr>
            <p:cNvPr id="29" name="TextBox 8"/>
            <p:cNvSpPr txBox="1">
              <a:spLocks noChangeArrowheads="1"/>
            </p:cNvSpPr>
            <p:nvPr/>
          </p:nvSpPr>
          <p:spPr bwMode="auto">
            <a:xfrm>
              <a:off x="1716" y="3569"/>
              <a:ext cx="650" cy="250"/>
            </a:xfrm>
            <a:prstGeom prst="rect">
              <a:avLst/>
            </a:prstGeom>
            <a:noFill/>
            <a:ln w="9525">
              <a:noFill/>
              <a:miter lim="800000"/>
              <a:headEnd/>
              <a:tailEnd/>
            </a:ln>
          </p:spPr>
          <p:txBody>
            <a:bodyPr>
              <a:spAutoFit/>
            </a:bodyPr>
            <a:lstStyle/>
            <a:p>
              <a:r>
                <a:rPr lang="en-US" sz="2000" dirty="0">
                  <a:solidFill>
                    <a:srgbClr val="B22D25"/>
                  </a:solidFill>
                </a:rPr>
                <a:t>EMV</a:t>
              </a:r>
            </a:p>
          </p:txBody>
        </p:sp>
        <p:pic>
          <p:nvPicPr>
            <p:cNvPr id="30" name="Picture 21" descr="EMV"/>
            <p:cNvPicPr>
              <a:picLocks noChangeAspect="1" noChangeArrowheads="1"/>
            </p:cNvPicPr>
            <p:nvPr/>
          </p:nvPicPr>
          <p:blipFill>
            <a:blip r:embed="rId7"/>
            <a:srcRect/>
            <a:stretch>
              <a:fillRect/>
            </a:stretch>
          </p:blipFill>
          <p:spPr bwMode="auto">
            <a:xfrm>
              <a:off x="1536" y="2544"/>
              <a:ext cx="960" cy="960"/>
            </a:xfrm>
            <a:prstGeom prst="rect">
              <a:avLst/>
            </a:prstGeom>
            <a:noFill/>
            <a:ln w="9525">
              <a:noFill/>
              <a:miter lim="800000"/>
              <a:headEnd/>
              <a:tailEnd/>
            </a:ln>
          </p:spPr>
        </p:pic>
      </p:grpSp>
      <p:sp>
        <p:nvSpPr>
          <p:cNvPr id="31" name="Rectangle 31"/>
          <p:cNvSpPr>
            <a:spLocks noChangeArrowheads="1"/>
          </p:cNvSpPr>
          <p:nvPr/>
        </p:nvSpPr>
        <p:spPr bwMode="auto">
          <a:xfrm>
            <a:off x="2743200" y="2711450"/>
            <a:ext cx="1469320" cy="336550"/>
          </a:xfrm>
          <a:prstGeom prst="rect">
            <a:avLst/>
          </a:prstGeom>
          <a:gradFill rotWithShape="1">
            <a:gsLst>
              <a:gs pos="0">
                <a:schemeClr val="tx2">
                  <a:alpha val="67000"/>
                </a:schemeClr>
              </a:gs>
              <a:gs pos="100000">
                <a:schemeClr val="tx2">
                  <a:gamma/>
                  <a:tint val="0"/>
                  <a:invGamma/>
                  <a:alpha val="0"/>
                </a:schemeClr>
              </a:gs>
            </a:gsLst>
            <a:path path="shape">
              <a:fillToRect l="50000" t="50000" r="50000" b="50000"/>
            </a:path>
          </a:gradFill>
          <a:ln w="9525" algn="ctr">
            <a:noFill/>
            <a:miter lim="800000"/>
            <a:headEnd/>
            <a:tailEnd/>
          </a:ln>
          <a:effectLst/>
        </p:spPr>
        <p:txBody>
          <a:bodyPr wrap="none" anchor="ctr"/>
          <a:lstStyle/>
          <a:p>
            <a:pPr>
              <a:defRPr/>
            </a:pPr>
            <a:endParaRPr lang="en-US" dirty="0">
              <a:solidFill>
                <a:srgbClr val="000000"/>
              </a:solidFill>
            </a:endParaRPr>
          </a:p>
        </p:txBody>
      </p:sp>
      <p:pic>
        <p:nvPicPr>
          <p:cNvPr id="32" name="Picture 21" descr="EMV"/>
          <p:cNvPicPr>
            <a:picLocks noChangeAspect="1" noChangeArrowheads="1"/>
          </p:cNvPicPr>
          <p:nvPr/>
        </p:nvPicPr>
        <p:blipFill>
          <a:blip r:embed="rId8">
            <a:duotone>
              <a:prstClr val="black"/>
              <a:srgbClr val="E5D3FD">
                <a:tint val="45000"/>
                <a:satMod val="400000"/>
              </a:srgbClr>
            </a:duotone>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0">
                    <a14:imgEffect>
                      <a14:artisticPaintStrokes/>
                    </a14:imgEffect>
                    <a14:imgEffect>
                      <a14:saturation sat="0"/>
                    </a14:imgEffect>
                  </a14:imgLayer>
                </a14:imgProps>
              </a:ext>
            </a:extLst>
          </a:blip>
          <a:srcRect/>
          <a:stretch>
            <a:fillRect/>
          </a:stretch>
        </p:blipFill>
        <p:spPr bwMode="auto">
          <a:xfrm>
            <a:off x="2688520" y="1381664"/>
            <a:ext cx="1524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1" charset="-128"/>
                <a:cs typeface="ＭＳ Ｐゴシック" pitchFamily="1" charset="-128"/>
              </a:rPr>
              <a:t>Some PCI DSS Basics</a:t>
            </a:r>
          </a:p>
        </p:txBody>
      </p:sp>
      <p:sp>
        <p:nvSpPr>
          <p:cNvPr id="3" name="Content Placeholder 2"/>
          <p:cNvSpPr>
            <a:spLocks noGrp="1"/>
          </p:cNvSpPr>
          <p:nvPr>
            <p:ph idx="1"/>
          </p:nvPr>
        </p:nvSpPr>
        <p:spPr/>
        <p:txBody>
          <a:bodyPr/>
          <a:lstStyle/>
          <a:p>
            <a:pPr>
              <a:buFont typeface="Wingdings" pitchFamily="1" charset="2"/>
              <a:buChar char="q"/>
            </a:pPr>
            <a:r>
              <a:rPr lang="en-US" sz="2400" dirty="0" smtClean="0">
                <a:ea typeface="ＭＳ Ｐゴシック" pitchFamily="1" charset="-128"/>
                <a:cs typeface="ＭＳ Ｐゴシック" pitchFamily="1" charset="-128"/>
              </a:rPr>
              <a:t>Payment Card Industry Data Security Standard</a:t>
            </a:r>
          </a:p>
          <a:p>
            <a:pPr>
              <a:buFont typeface="Wingdings" pitchFamily="1" charset="2"/>
              <a:buChar char="q"/>
            </a:pPr>
            <a:r>
              <a:rPr lang="en-US" sz="2400" dirty="0" smtClean="0">
                <a:ea typeface="ＭＳ Ｐゴシック" pitchFamily="1" charset="-128"/>
                <a:cs typeface="ＭＳ Ｐゴシック" pitchFamily="1" charset="-128"/>
              </a:rPr>
              <a:t>Goal is to protect Cardholder Data </a:t>
            </a:r>
          </a:p>
          <a:p>
            <a:pPr lvl="1">
              <a:buFont typeface="Lucida Grande" pitchFamily="1" charset="0"/>
              <a:buChar char="-"/>
            </a:pPr>
            <a:r>
              <a:rPr lang="en-US" sz="2000" dirty="0" smtClean="0"/>
              <a:t>And to keep you out of the headlines</a:t>
            </a:r>
          </a:p>
          <a:p>
            <a:pPr lvl="1">
              <a:buFont typeface="Lucida Grande" pitchFamily="1" charset="0"/>
              <a:buChar char="-"/>
            </a:pPr>
            <a:r>
              <a:rPr lang="en-US" sz="2000" dirty="0" smtClean="0"/>
              <a:t>PCI does not make you secure</a:t>
            </a:r>
          </a:p>
          <a:p>
            <a:pPr>
              <a:buFont typeface="Wingdings" pitchFamily="1" charset="2"/>
              <a:buChar char="q"/>
            </a:pPr>
            <a:r>
              <a:rPr lang="en-US" sz="2400" dirty="0" smtClean="0">
                <a:ea typeface="ＭＳ Ｐゴシック" pitchFamily="1" charset="-128"/>
                <a:cs typeface="ＭＳ Ｐゴシック" pitchFamily="1" charset="-128"/>
              </a:rPr>
              <a:t>If you take plastic, PCI applies to you</a:t>
            </a:r>
          </a:p>
          <a:p>
            <a:pPr lvl="1">
              <a:buFont typeface="Lucida Grande" pitchFamily="1" charset="0"/>
              <a:buChar char="-"/>
            </a:pPr>
            <a:r>
              <a:rPr lang="en-US" sz="2000" dirty="0" smtClean="0"/>
              <a:t>“</a:t>
            </a:r>
            <a:r>
              <a:rPr lang="en-US" sz="2000" b="1" dirty="0" smtClean="0">
                <a:solidFill>
                  <a:srgbClr val="000000"/>
                </a:solidFill>
              </a:rPr>
              <a:t>Store, process, or transmit</a:t>
            </a:r>
            <a:r>
              <a:rPr lang="en-US" sz="2000" dirty="0" smtClean="0"/>
              <a:t>” cardholder data </a:t>
            </a:r>
          </a:p>
          <a:p>
            <a:pPr>
              <a:buFont typeface="Wingdings" pitchFamily="1" charset="2"/>
              <a:buChar char="q"/>
            </a:pPr>
            <a:r>
              <a:rPr lang="en-US" sz="2400" dirty="0" smtClean="0">
                <a:ea typeface="ＭＳ Ｐゴシック" pitchFamily="1" charset="-128"/>
                <a:cs typeface="ＭＳ Ｐゴシック" pitchFamily="1" charset="-128"/>
              </a:rPr>
              <a:t>PCI is a program, not a project</a:t>
            </a:r>
          </a:p>
          <a:p>
            <a:pPr>
              <a:buFont typeface="Wingdings" pitchFamily="1" charset="2"/>
              <a:buChar char="q"/>
            </a:pPr>
            <a:r>
              <a:rPr lang="en-US" sz="2400" dirty="0" smtClean="0">
                <a:ea typeface="ＭＳ Ｐゴシック" pitchFamily="1" charset="-128"/>
                <a:cs typeface="ＭＳ Ｐゴシック" pitchFamily="1" charset="-128"/>
              </a:rPr>
              <a:t>Two things you need to accept about PCI</a:t>
            </a:r>
          </a:p>
          <a:p>
            <a:pPr lvl="1">
              <a:buFont typeface="Lucida Grande" pitchFamily="1" charset="0"/>
              <a:buChar char="-"/>
            </a:pPr>
            <a:r>
              <a:rPr lang="en-US" sz="2000" dirty="0" smtClean="0"/>
              <a:t>Your costs have gone up</a:t>
            </a:r>
          </a:p>
          <a:p>
            <a:pPr lvl="1">
              <a:buFont typeface="Lucida Grande" pitchFamily="1" charset="0"/>
              <a:buChar char="-"/>
            </a:pPr>
            <a:r>
              <a:rPr lang="en-US" sz="2000" dirty="0" smtClean="0"/>
              <a:t>You will change the way you do business</a:t>
            </a:r>
          </a:p>
        </p:txBody>
      </p:sp>
      <p:sp>
        <p:nvSpPr>
          <p:cNvPr id="4" name="Rectangle 3"/>
          <p:cNvSpPr>
            <a:spLocks noChangeArrowheads="1"/>
          </p:cNvSpPr>
          <p:nvPr/>
        </p:nvSpPr>
        <p:spPr bwMode="auto">
          <a:xfrm>
            <a:off x="381000" y="4191000"/>
            <a:ext cx="6934200" cy="1295400"/>
          </a:xfrm>
          <a:prstGeom prst="rect">
            <a:avLst/>
          </a:prstGeom>
          <a:noFill/>
          <a:ln w="28575">
            <a:solidFill>
              <a:srgbClr val="FF0000"/>
            </a:solidFill>
            <a:round/>
            <a:headEnd/>
            <a:tailEnd/>
          </a:ln>
        </p:spPr>
        <p:txBody>
          <a:bodyPr anchor="b">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Council Guidance</a:t>
            </a:r>
            <a:endParaRPr lang="en-US" dirty="0"/>
          </a:p>
        </p:txBody>
      </p:sp>
      <p:sp>
        <p:nvSpPr>
          <p:cNvPr id="3" name="Content Placeholder 2"/>
          <p:cNvSpPr>
            <a:spLocks noGrp="1"/>
          </p:cNvSpPr>
          <p:nvPr>
            <p:ph idx="1"/>
          </p:nvPr>
        </p:nvSpPr>
        <p:spPr/>
        <p:txBody>
          <a:bodyPr/>
          <a:lstStyle/>
          <a:p>
            <a:r>
              <a:rPr lang="en-US" sz="2400" dirty="0" smtClean="0"/>
              <a:t>How merchants will reduce scope</a:t>
            </a:r>
          </a:p>
          <a:p>
            <a:pPr lvl="1"/>
            <a:r>
              <a:rPr lang="en-US" sz="2000" dirty="0" smtClean="0"/>
              <a:t>Use PCI PTS-approved POI </a:t>
            </a:r>
            <a:r>
              <a:rPr lang="en-US" sz="2000" dirty="0" smtClean="0"/>
              <a:t>device(s</a:t>
            </a:r>
            <a:r>
              <a:rPr lang="en-US" sz="2000" dirty="0" smtClean="0"/>
              <a:t>)</a:t>
            </a:r>
          </a:p>
          <a:p>
            <a:pPr lvl="1"/>
            <a:r>
              <a:rPr lang="en-US" sz="2000" dirty="0" smtClean="0"/>
              <a:t>Enter all card data always using POI device (no keyboards)</a:t>
            </a:r>
          </a:p>
          <a:p>
            <a:pPr lvl="1"/>
            <a:r>
              <a:rPr lang="en-US" sz="2000" dirty="0" smtClean="0"/>
              <a:t>Solution provider handles all transactions and account data</a:t>
            </a:r>
          </a:p>
          <a:p>
            <a:r>
              <a:rPr lang="en-US" sz="2400" dirty="0" smtClean="0"/>
              <a:t>Additional details</a:t>
            </a:r>
          </a:p>
          <a:p>
            <a:pPr lvl="1"/>
            <a:r>
              <a:rPr lang="en-US" sz="2000" dirty="0" smtClean="0"/>
              <a:t>Use validated solution (coordinate with acquirer/processor)</a:t>
            </a:r>
          </a:p>
          <a:p>
            <a:pPr lvl="1"/>
            <a:r>
              <a:rPr lang="en-US" sz="2000" dirty="0" smtClean="0"/>
              <a:t>All transactions on POI device (“all”?) </a:t>
            </a:r>
          </a:p>
          <a:p>
            <a:pPr lvl="1"/>
            <a:r>
              <a:rPr lang="en-US" sz="2000" dirty="0" smtClean="0"/>
              <a:t>Physical controls, </a:t>
            </a:r>
            <a:r>
              <a:rPr lang="en-US" sz="2000" dirty="0" smtClean="0"/>
              <a:t>third-party agreements, and</a:t>
            </a:r>
            <a:r>
              <a:rPr lang="en-US" sz="2000" dirty="0" smtClean="0"/>
              <a:t> policies </a:t>
            </a:r>
          </a:p>
          <a:p>
            <a:pPr lvl="1"/>
            <a:r>
              <a:rPr lang="en-US" sz="2000" dirty="0" smtClean="0"/>
              <a:t>Understand and follow </a:t>
            </a:r>
            <a:r>
              <a:rPr lang="en-US" sz="2000" dirty="0" smtClean="0"/>
              <a:t>the P2PE Instruction Manual (PIM</a:t>
            </a:r>
            <a:r>
              <a:rPr lang="en-US" sz="2000" dirty="0" smtClean="0"/>
              <a:t>)</a:t>
            </a:r>
          </a:p>
          <a:p>
            <a:pPr lvl="1"/>
            <a:r>
              <a:rPr lang="en-US" sz="2000" dirty="0" smtClean="0"/>
              <a:t>Segment </a:t>
            </a:r>
            <a:r>
              <a:rPr lang="en-US" sz="2000" dirty="0" smtClean="0"/>
              <a:t>(</a:t>
            </a:r>
            <a:r>
              <a:rPr lang="en-US" sz="2000" dirty="0" smtClean="0"/>
              <a:t>isolate) </a:t>
            </a:r>
            <a:r>
              <a:rPr lang="en-US" sz="2000" dirty="0" smtClean="0"/>
              <a:t>the P2PE environment from any non-P2PE payment channels or </a:t>
            </a:r>
            <a:r>
              <a:rPr lang="en-US" sz="2000" dirty="0" smtClean="0"/>
              <a:t>confirm </a:t>
            </a:r>
            <a:r>
              <a:rPr lang="en-US" sz="2000" dirty="0" smtClean="0"/>
              <a:t>that no other channels </a:t>
            </a:r>
            <a:r>
              <a:rPr lang="en-US" sz="2000" dirty="0" smtClean="0"/>
              <a:t>exist</a:t>
            </a:r>
          </a:p>
          <a:p>
            <a:pPr lvl="1"/>
            <a:r>
              <a:rPr lang="en-US" sz="2000" dirty="0" smtClean="0"/>
              <a:t>Remove </a:t>
            </a:r>
            <a:r>
              <a:rPr lang="en-US" sz="2000" dirty="0" smtClean="0"/>
              <a:t>or </a:t>
            </a:r>
            <a:r>
              <a:rPr lang="en-US" sz="2000" dirty="0" smtClean="0"/>
              <a:t>isolate </a:t>
            </a:r>
            <a:r>
              <a:rPr lang="en-US" sz="2000" dirty="0" smtClean="0"/>
              <a:t>any legacy cardholder </a:t>
            </a:r>
            <a:r>
              <a:rPr lang="en-US" sz="2000" dirty="0" smtClean="0"/>
              <a:t>data </a:t>
            </a:r>
            <a:r>
              <a:rPr lang="en-US" sz="2000" dirty="0" smtClean="0"/>
              <a:t>or </a:t>
            </a:r>
            <a:r>
              <a:rPr lang="en-US" sz="2000" dirty="0" smtClean="0"/>
              <a:t>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Council </a:t>
            </a:r>
            <a:r>
              <a:rPr lang="en-US" dirty="0" smtClean="0"/>
              <a:t>Guidance – SAQ P2PE</a:t>
            </a:r>
            <a:endParaRPr lang="en-US" dirty="0"/>
          </a:p>
        </p:txBody>
      </p:sp>
      <p:sp>
        <p:nvSpPr>
          <p:cNvPr id="3" name="Content Placeholder 2"/>
          <p:cNvSpPr>
            <a:spLocks noGrp="1"/>
          </p:cNvSpPr>
          <p:nvPr>
            <p:ph idx="1"/>
          </p:nvPr>
        </p:nvSpPr>
        <p:spPr/>
        <p:txBody>
          <a:bodyPr/>
          <a:lstStyle/>
          <a:p>
            <a:r>
              <a:rPr lang="en-US" dirty="0" smtClean="0"/>
              <a:t>New SAQ to include three requirements </a:t>
            </a:r>
          </a:p>
          <a:p>
            <a:pPr lvl="1"/>
            <a:r>
              <a:rPr lang="en-US" dirty="0" smtClean="0"/>
              <a:t>Process all (all?) card transactions processed using an approved solution (POI devices, application)</a:t>
            </a:r>
          </a:p>
          <a:p>
            <a:pPr lvl="1"/>
            <a:r>
              <a:rPr lang="en-US" dirty="0" smtClean="0"/>
              <a:t>Store no electronic cardholder data</a:t>
            </a:r>
          </a:p>
          <a:p>
            <a:pPr lvl="1"/>
            <a:r>
              <a:rPr lang="en-US" dirty="0" smtClean="0"/>
              <a:t>Implement solution per PIM</a:t>
            </a:r>
          </a:p>
          <a:p>
            <a:pPr lvl="1"/>
            <a:r>
              <a:rPr lang="en-US" dirty="0" smtClean="0"/>
              <a:t>Possible: evidence of segmentation (isolation)?</a:t>
            </a:r>
          </a:p>
          <a:p>
            <a:r>
              <a:rPr lang="en-US" dirty="0" smtClean="0"/>
              <a:t>SAQ should include limited set of requirements</a:t>
            </a:r>
          </a:p>
          <a:p>
            <a:pPr lvl="1"/>
            <a:r>
              <a:rPr lang="en-US" dirty="0" smtClean="0"/>
              <a:t>Likely expanded Requirement 9 (more later)</a:t>
            </a:r>
          </a:p>
          <a:p>
            <a:pPr lvl="1"/>
            <a:r>
              <a:rPr lang="en-US" dirty="0" smtClean="0"/>
              <a:t>Still need policies reflecting PIM </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81000" y="914400"/>
            <a:ext cx="8382000" cy="4800600"/>
          </a:xfrm>
        </p:spPr>
        <p:txBody>
          <a:bodyPr/>
          <a:lstStyle/>
          <a:p>
            <a:r>
              <a:rPr lang="en-US" sz="2400" dirty="0" smtClean="0"/>
              <a:t>PCI FAQ 10359: </a:t>
            </a:r>
          </a:p>
          <a:p>
            <a:pPr lvl="1"/>
            <a:r>
              <a:rPr lang="en-US" sz="2000" dirty="0" smtClean="0">
                <a:solidFill>
                  <a:schemeClr val="tx1"/>
                </a:solidFill>
              </a:rPr>
              <a:t>“However, encrypted data may be deemed out of scope if, and only if, it has been validated that the entity that possesses encrypted cardholder data does not have the means to decrypt it. </a:t>
            </a:r>
          </a:p>
          <a:p>
            <a:pPr lvl="1"/>
            <a:r>
              <a:rPr lang="en-US" sz="2000" dirty="0" smtClean="0">
                <a:solidFill>
                  <a:schemeClr val="tx1"/>
                </a:solidFill>
              </a:rPr>
              <a:t>Any technological implementation or vendor solution should be validated to ensure both physical and logical controls are in place in accordance with industry best practices, prohibiting the entity, or malicious users that may gain access to the entity’s environment, from obtaining access to Keys.”</a:t>
            </a:r>
          </a:p>
          <a:p>
            <a:r>
              <a:rPr lang="en-US" sz="2400" dirty="0" smtClean="0"/>
              <a:t>Another reason to consider P2PE? </a:t>
            </a:r>
          </a:p>
          <a:p>
            <a:pPr lvl="1"/>
            <a:r>
              <a:rPr lang="en-US" sz="2000" dirty="0" smtClean="0"/>
              <a:t>“P2PE </a:t>
            </a:r>
            <a:r>
              <a:rPr lang="en-US" sz="2000" dirty="0" smtClean="0"/>
              <a:t>solutions help reduce merchant PCI DSS scope by eliminating clear</a:t>
            </a:r>
            <a:r>
              <a:rPr lang="en-US" sz="2000" dirty="0" smtClean="0"/>
              <a:t>-text account data from the merchant’s environment”</a:t>
            </a:r>
          </a:p>
          <a:p>
            <a:pPr lvl="1"/>
            <a:r>
              <a:rPr lang="en-US" sz="2000" dirty="0" smtClean="0"/>
              <a:t>R</a:t>
            </a:r>
            <a:r>
              <a:rPr lang="en-US" sz="2000" dirty="0" smtClean="0"/>
              <a:t>ewrite FAQ to apply to P2PE approved solutions only?</a:t>
            </a:r>
            <a:endParaRPr lang="en-US" sz="2000" dirty="0" smtClean="0"/>
          </a:p>
        </p:txBody>
      </p:sp>
      <p:sp>
        <p:nvSpPr>
          <p:cNvPr id="57346" name="Title 4"/>
          <p:cNvSpPr>
            <a:spLocks noGrp="1"/>
          </p:cNvSpPr>
          <p:nvPr>
            <p:ph type="title"/>
          </p:nvPr>
        </p:nvSpPr>
        <p:spPr/>
        <p:txBody>
          <a:bodyPr/>
          <a:lstStyle/>
          <a:p>
            <a:r>
              <a:rPr lang="en-US" dirty="0" smtClean="0"/>
              <a:t>PCI Council </a:t>
            </a:r>
            <a:r>
              <a:rPr lang="en-US" dirty="0" smtClean="0"/>
              <a:t>Guidance – Encryption, Scope</a:t>
            </a:r>
            <a:endParaRPr lang="en-US" dirty="0" smtClean="0"/>
          </a:p>
        </p:txBody>
      </p:sp>
      <p:sp>
        <p:nvSpPr>
          <p:cNvPr id="6" name="Oval 5"/>
          <p:cNvSpPr/>
          <p:nvPr/>
        </p:nvSpPr>
        <p:spPr bwMode="auto">
          <a:xfrm>
            <a:off x="5257800" y="1676400"/>
            <a:ext cx="762000" cy="381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
                <a:srgbClr val="C37D2A"/>
              </a:buClr>
              <a:buSzTx/>
              <a:buFont typeface="Wingdings" pitchFamily="-65" charset="2"/>
              <a:buNone/>
              <a:tabLst/>
            </a:pPr>
            <a:endParaRPr kumimoji="0" lang="en-US" sz="1400" b="0" i="0" u="none" strike="noStrike" cap="none" normalizeH="0" baseline="0" dirty="0">
              <a:ln>
                <a:noFill/>
              </a:ln>
              <a:solidFill>
                <a:srgbClr val="656F97"/>
              </a:solidFill>
              <a:effectLst/>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6"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P2PE and PCI – version 1.1 (April 2012)</a:t>
            </a:r>
            <a:endParaRPr lang="en-US" dirty="0"/>
          </a:p>
        </p:txBody>
      </p:sp>
      <p:pic>
        <p:nvPicPr>
          <p:cNvPr id="4" name="Content Placeholder 3" descr="P2PE Requirements and Testing procedures v1.1.pdf"/>
          <p:cNvPicPr>
            <a:picLocks noGrp="1" noChangeAspect="1"/>
          </p:cNvPicPr>
          <p:nvPr>
            <p:ph sz="half" idx="1"/>
          </p:nvPr>
        </p:nvPicPr>
        <mc:AlternateContent>
          <mc:Choice xmlns:ma="http://schemas.microsoft.com/office/mac/drawingml/2008/main" Requires="ma">
            <p:blipFill>
              <a:blip r:embed="rId2"/>
              <a:srcRect t="-26915" b="-26915"/>
              <a:stretch>
                <a:fillRect/>
              </a:stretch>
            </p:blipFill>
          </mc:Choice>
          <mc:Fallback>
            <p:blipFill>
              <a:blip r:embed="rId3"/>
              <a:srcRect t="-26915" b="-26915"/>
              <a:stretch>
                <a:fillRect/>
              </a:stretch>
            </p:blipFill>
          </mc:Fallback>
        </mc:AlternateContent>
        <p:spPr>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Content Placeholder 7"/>
          <p:cNvSpPr>
            <a:spLocks noGrp="1"/>
          </p:cNvSpPr>
          <p:nvPr>
            <p:ph sz="half" idx="2"/>
          </p:nvPr>
        </p:nvSpPr>
        <p:spPr/>
        <p:txBody>
          <a:bodyPr/>
          <a:lstStyle/>
          <a:p>
            <a:r>
              <a:rPr lang="en-US" sz="2400" dirty="0" smtClean="0"/>
              <a:t>Assessment scope</a:t>
            </a:r>
          </a:p>
          <a:p>
            <a:r>
              <a:rPr lang="en-US" sz="2400" dirty="0" smtClean="0"/>
              <a:t>Network segmentation</a:t>
            </a:r>
          </a:p>
          <a:p>
            <a:r>
              <a:rPr lang="en-US" sz="2400" dirty="0" smtClean="0"/>
              <a:t>Third parties</a:t>
            </a:r>
          </a:p>
          <a:p>
            <a:r>
              <a:rPr lang="en-US" sz="2400" dirty="0" smtClean="0"/>
              <a:t>PIM specifications</a:t>
            </a:r>
          </a:p>
          <a:p>
            <a:r>
              <a:rPr lang="en-US" sz="2400" dirty="0" smtClean="0"/>
              <a:t>Testing procedures for each Domain</a:t>
            </a:r>
          </a:p>
          <a:p>
            <a:r>
              <a:rPr lang="en-US" sz="2400" dirty="0" smtClean="0"/>
              <a:t>Merchant opt-out </a:t>
            </a:r>
          </a:p>
          <a:p>
            <a:r>
              <a:rPr lang="en-US" sz="2400" dirty="0" smtClean="0"/>
              <a:t>More merchant guidance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P2PE and PCI – version 1.1 (April 2012)</a:t>
            </a:r>
            <a:endParaRPr lang="en-US" dirty="0" smtClean="0">
              <a:ea typeface="ＭＳ Ｐゴシック" pitchFamily="1" charset="-128"/>
              <a:cs typeface="ＭＳ Ｐゴシック" pitchFamily="1" charset="-128"/>
            </a:endParaRPr>
          </a:p>
        </p:txBody>
      </p:sp>
      <p:sp>
        <p:nvSpPr>
          <p:cNvPr id="63491"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P2PE</a:t>
            </a:r>
            <a:r>
              <a:rPr lang="en-US" dirty="0" smtClean="0">
                <a:ea typeface="ＭＳ Ｐゴシック" pitchFamily="1" charset="-128"/>
                <a:cs typeface="ＭＳ Ｐゴシック" pitchFamily="1" charset="-128"/>
              </a:rPr>
              <a:t> requires an infrastructure: </a:t>
            </a:r>
          </a:p>
          <a:p>
            <a:pPr lvl="1"/>
            <a:r>
              <a:rPr lang="en-US" dirty="0" smtClean="0"/>
              <a:t>P2PE solution providers (design, implement)</a:t>
            </a:r>
          </a:p>
          <a:p>
            <a:pPr lvl="1"/>
            <a:r>
              <a:rPr lang="en-US" dirty="0" smtClean="0"/>
              <a:t>P2PE assessors (QSAs and PA-QSAs)</a:t>
            </a:r>
          </a:p>
          <a:p>
            <a:pPr lvl="1"/>
            <a:r>
              <a:rPr lang="en-US" dirty="0" smtClean="0"/>
              <a:t>PCI PTS labs (hardware testing)</a:t>
            </a:r>
          </a:p>
          <a:p>
            <a:pPr lvl="1"/>
            <a:r>
              <a:rPr lang="en-US" dirty="0" smtClean="0"/>
              <a:t>POI (hardware) device vendors (terminals)</a:t>
            </a:r>
          </a:p>
          <a:p>
            <a:pPr lvl="1"/>
            <a:r>
              <a:rPr lang="en-US" dirty="0" smtClean="0"/>
              <a:t>Application (software) vendors</a:t>
            </a:r>
          </a:p>
          <a:p>
            <a:pPr lvl="1"/>
            <a:r>
              <a:rPr lang="en-US" dirty="0" smtClean="0"/>
              <a:t>Certification authorities (key distribution)</a:t>
            </a:r>
          </a:p>
          <a:p>
            <a:pPr lvl="1"/>
            <a:r>
              <a:rPr lang="en-US" dirty="0" smtClean="0"/>
              <a:t>Key injection facilities (solution provider, third party</a:t>
            </a:r>
            <a:r>
              <a:rPr lang="en-US" dirty="0" smtClean="0"/>
              <a:t>)</a:t>
            </a:r>
          </a:p>
          <a:p>
            <a:pPr lvl="1">
              <a:buFont typeface="Lucida Grande" pitchFamily="1" charset="0"/>
              <a:buChar char="-"/>
            </a:pPr>
            <a:r>
              <a:rPr lang="en-US" dirty="0" smtClean="0"/>
              <a:t>New </a:t>
            </a:r>
            <a:r>
              <a:rPr lang="en-US" dirty="0" smtClean="0"/>
              <a:t>SAQ-P2PE</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a:t>
            </a:r>
            <a:r>
              <a:rPr lang="en-US" dirty="0" smtClean="0">
                <a:ea typeface="ＭＳ Ｐゴシック" pitchFamily="1" charset="-128"/>
                <a:cs typeface="ＭＳ Ｐゴシック" pitchFamily="1" charset="-128"/>
              </a:rPr>
              <a:t>”</a:t>
            </a:r>
            <a:endParaRPr lang="en-US" dirty="0"/>
          </a:p>
        </p:txBody>
      </p:sp>
      <p:sp>
        <p:nvSpPr>
          <p:cNvPr id="3"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Unfortunately, little is in place today</a:t>
            </a:r>
          </a:p>
          <a:p>
            <a:pPr lvl="1">
              <a:buFont typeface="Lucida Grande" pitchFamily="1" charset="0"/>
              <a:buChar char="-"/>
            </a:pPr>
            <a:r>
              <a:rPr lang="en-US" dirty="0" smtClean="0"/>
              <a:t>Some guidance, but the rest is coming</a:t>
            </a:r>
          </a:p>
          <a:p>
            <a:pPr lvl="1">
              <a:buFont typeface="Lucida Grande" pitchFamily="1" charset="0"/>
              <a:buChar char="-"/>
            </a:pPr>
            <a:r>
              <a:rPr lang="en-US" dirty="0" smtClean="0"/>
              <a:t>Therefore…we need a </a:t>
            </a:r>
            <a:r>
              <a:rPr lang="en-US" b="1" i="1" dirty="0" smtClean="0"/>
              <a:t>Buyer’s Guide</a:t>
            </a:r>
            <a:r>
              <a:rPr lang="en-US" dirty="0" smtClean="0"/>
              <a:t> </a:t>
            </a:r>
            <a:r>
              <a:rPr lang="en-US"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Issues, Risks</a:t>
            </a:r>
          </a:p>
        </p:txBody>
      </p:sp>
      <p:sp>
        <p:nvSpPr>
          <p:cNvPr id="68611"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Issues</a:t>
            </a:r>
          </a:p>
          <a:p>
            <a:pPr lvl="1">
              <a:buFont typeface="Lucida Grande" pitchFamily="1" charset="0"/>
              <a:buChar char="-"/>
            </a:pPr>
            <a:r>
              <a:rPr lang="en-US" dirty="0" smtClean="0"/>
              <a:t>POS device selection </a:t>
            </a:r>
          </a:p>
          <a:p>
            <a:pPr lvl="1">
              <a:buFont typeface="Lucida Grande" pitchFamily="1" charset="0"/>
              <a:buChar char="-"/>
            </a:pPr>
            <a:r>
              <a:rPr lang="en-US" dirty="0" smtClean="0"/>
              <a:t>Encryption details </a:t>
            </a:r>
          </a:p>
          <a:p>
            <a:pPr lvl="1">
              <a:buFont typeface="Lucida Grande" pitchFamily="1" charset="0"/>
              <a:buChar char="-"/>
            </a:pPr>
            <a:r>
              <a:rPr lang="en-US" dirty="0" smtClean="0"/>
              <a:t>Vendor lock-in for merchant </a:t>
            </a:r>
          </a:p>
          <a:p>
            <a:pPr lvl="1">
              <a:buFont typeface="Lucida Grande" pitchFamily="1" charset="0"/>
              <a:buChar char="-"/>
            </a:pPr>
            <a:r>
              <a:rPr lang="en-US" dirty="0" smtClean="0"/>
              <a:t>Compatibility with existing devices and applications (i.e., will P2PE break your payment app?)</a:t>
            </a:r>
          </a:p>
          <a:p>
            <a:pPr>
              <a:buFont typeface="Wingdings" pitchFamily="1" charset="2"/>
              <a:buChar char="q"/>
            </a:pPr>
            <a:r>
              <a:rPr lang="en-US" dirty="0" smtClean="0">
                <a:ea typeface="ＭＳ Ｐゴシック" pitchFamily="1" charset="-128"/>
                <a:cs typeface="ＭＳ Ｐゴシック" pitchFamily="1" charset="-128"/>
              </a:rPr>
              <a:t>Risks</a:t>
            </a:r>
          </a:p>
          <a:p>
            <a:pPr lvl="1">
              <a:buFont typeface="Lucida Grande" pitchFamily="1" charset="0"/>
              <a:buChar char="-"/>
            </a:pPr>
            <a:r>
              <a:rPr lang="en-US" dirty="0" smtClean="0"/>
              <a:t>Device failure</a:t>
            </a:r>
          </a:p>
          <a:p>
            <a:pPr lvl="1">
              <a:buFont typeface="Lucida Grande" pitchFamily="1" charset="0"/>
              <a:buChar char="-"/>
            </a:pPr>
            <a:r>
              <a:rPr lang="en-US" dirty="0" smtClean="0"/>
              <a:t>Legacy PAN data you forgot about</a:t>
            </a:r>
          </a:p>
          <a:p>
            <a:pPr lvl="1">
              <a:buFont typeface="Lucida Grande" pitchFamily="1" charset="0"/>
              <a:buChar char="-"/>
            </a:pPr>
            <a:r>
              <a:rPr lang="en-US" dirty="0" smtClean="0"/>
              <a:t>Software failure (e.g., whitelisting)</a:t>
            </a:r>
          </a:p>
          <a:p>
            <a:pPr lvl="1">
              <a:buFont typeface="Lucida Grande" pitchFamily="1" charset="0"/>
              <a:buChar char="-"/>
            </a:pPr>
            <a:r>
              <a:rPr lang="en-US" dirty="0" smtClean="0"/>
              <a:t>Key entry, e.g., MOTO, Mag strip read failure</a:t>
            </a:r>
          </a:p>
          <a:p>
            <a:pPr lvl="1">
              <a:buFont typeface="Lucida Grande" pitchFamily="1"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1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6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Content Placeholder 6" descr="Screen shot 2012-03-15 at 3.13.02 PM.png"/>
          <p:cNvPicPr>
            <a:picLocks noGrp="1" noChangeAspect="1"/>
          </p:cNvPicPr>
          <p:nvPr>
            <p:ph idx="1"/>
          </p:nvPr>
        </p:nvPicPr>
        <p:blipFill>
          <a:blip r:embed="rId2"/>
          <a:srcRect l="-14542" r="-14542"/>
          <a:stretch>
            <a:fillRect/>
          </a:stretch>
        </p:blipFill>
        <p:spPr>
          <a:xfrm>
            <a:off x="315913" y="838200"/>
            <a:ext cx="8751887" cy="5105400"/>
          </a:xfrm>
        </p:spPr>
      </p:pic>
      <p:sp>
        <p:nvSpPr>
          <p:cNvPr id="69635"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Issues, Risks</a:t>
            </a:r>
          </a:p>
        </p:txBody>
      </p:sp>
      <p:sp>
        <p:nvSpPr>
          <p:cNvPr id="69636" name="TextBox 4"/>
          <p:cNvSpPr txBox="1">
            <a:spLocks noChangeArrowheads="1"/>
          </p:cNvSpPr>
          <p:nvPr/>
        </p:nvSpPr>
        <p:spPr bwMode="auto">
          <a:xfrm>
            <a:off x="7391400" y="5562600"/>
            <a:ext cx="1571625" cy="307975"/>
          </a:xfrm>
          <a:prstGeom prst="rect">
            <a:avLst/>
          </a:prstGeom>
          <a:noFill/>
          <a:ln w="9525">
            <a:noFill/>
            <a:miter lim="800000"/>
            <a:headEnd/>
            <a:tailEnd/>
          </a:ln>
        </p:spPr>
        <p:txBody>
          <a:bodyPr wrap="none">
            <a:prstTxWarp prst="textNoShape">
              <a:avLst/>
            </a:prstTxWarp>
            <a:spAutoFit/>
          </a:bodyPr>
          <a:lstStyle/>
          <a:p>
            <a:r>
              <a:rPr lang="en-US" dirty="0"/>
              <a:t>Source: PCI SSC</a:t>
            </a:r>
          </a:p>
        </p:txBody>
      </p:sp>
      <p:sp>
        <p:nvSpPr>
          <p:cNvPr id="69637" name="Oval 5"/>
          <p:cNvSpPr>
            <a:spLocks noChangeArrowheads="1"/>
          </p:cNvSpPr>
          <p:nvPr/>
        </p:nvSpPr>
        <p:spPr bwMode="auto">
          <a:xfrm>
            <a:off x="4572000" y="2362200"/>
            <a:ext cx="1295400" cy="533400"/>
          </a:xfrm>
          <a:prstGeom prst="ellipse">
            <a:avLst/>
          </a:prstGeom>
          <a:noFill/>
          <a:ln w="38100">
            <a:solidFill>
              <a:srgbClr val="FF0000"/>
            </a:solidFill>
            <a:round/>
            <a:headEnd/>
            <a:tailEnd/>
          </a:ln>
        </p:spPr>
        <p:txBody>
          <a:bodyPr anchor="b">
            <a:prstTxWarp prst="textNoShape">
              <a:avLst/>
            </a:prstTxWarp>
          </a:bodyPr>
          <a:lstStyle/>
          <a:p>
            <a:endParaRPr lang="en-US" dirty="0"/>
          </a:p>
        </p:txBody>
      </p:sp>
      <p:sp>
        <p:nvSpPr>
          <p:cNvPr id="69638" name="Oval 7"/>
          <p:cNvSpPr>
            <a:spLocks noChangeArrowheads="1"/>
          </p:cNvSpPr>
          <p:nvPr/>
        </p:nvSpPr>
        <p:spPr bwMode="auto">
          <a:xfrm>
            <a:off x="2667000" y="4267200"/>
            <a:ext cx="1295400" cy="533400"/>
          </a:xfrm>
          <a:prstGeom prst="ellipse">
            <a:avLst/>
          </a:prstGeom>
          <a:noFill/>
          <a:ln w="38100">
            <a:solidFill>
              <a:srgbClr val="FF0000"/>
            </a:solidFill>
            <a:round/>
            <a:headEnd/>
            <a:tailEnd/>
          </a:ln>
        </p:spPr>
        <p:txBody>
          <a:bodyPr anchor="b">
            <a:prstTxWarp prst="textNoShape">
              <a:avLst/>
            </a:prstTxWarp>
          </a:bodyPr>
          <a:lstStyle/>
          <a:p>
            <a:endParaRPr lang="en-US" dirty="0"/>
          </a:p>
        </p:txBody>
      </p:sp>
      <p:sp>
        <p:nvSpPr>
          <p:cNvPr id="69639" name="Oval 8"/>
          <p:cNvSpPr>
            <a:spLocks noChangeArrowheads="1"/>
          </p:cNvSpPr>
          <p:nvPr/>
        </p:nvSpPr>
        <p:spPr bwMode="auto">
          <a:xfrm>
            <a:off x="6400800" y="3429000"/>
            <a:ext cx="1295400" cy="533400"/>
          </a:xfrm>
          <a:prstGeom prst="ellipse">
            <a:avLst/>
          </a:prstGeom>
          <a:noFill/>
          <a:ln w="38100">
            <a:solidFill>
              <a:srgbClr val="FF0000"/>
            </a:solidFill>
            <a:round/>
            <a:headEnd/>
            <a:tailEnd/>
          </a:ln>
        </p:spPr>
        <p:txBody>
          <a:bodyPr anchor="b">
            <a:prstTxWarp prst="textNoShape">
              <a:avLst/>
            </a:prstTxWarp>
          </a:bodyPr>
          <a:lstStyle/>
          <a:p>
            <a:endParaRPr lang="en-US" dirty="0"/>
          </a:p>
        </p:txBody>
      </p:sp>
      <p:sp>
        <p:nvSpPr>
          <p:cNvPr id="69640" name="TextBox 9"/>
          <p:cNvSpPr txBox="1">
            <a:spLocks noChangeArrowheads="1"/>
          </p:cNvSpPr>
          <p:nvPr/>
        </p:nvSpPr>
        <p:spPr bwMode="auto">
          <a:xfrm>
            <a:off x="228600" y="3124200"/>
            <a:ext cx="2051050" cy="738188"/>
          </a:xfrm>
          <a:prstGeom prst="rect">
            <a:avLst/>
          </a:prstGeom>
          <a:solidFill>
            <a:srgbClr val="FFFFFF"/>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key entry at POS, e.g., </a:t>
            </a:r>
            <a:br>
              <a:rPr lang="en-US" dirty="0">
                <a:solidFill>
                  <a:srgbClr val="FF0000"/>
                </a:solidFill>
              </a:rPr>
            </a:br>
            <a:r>
              <a:rPr lang="en-US" dirty="0">
                <a:solidFill>
                  <a:srgbClr val="FF0000"/>
                </a:solidFill>
              </a:rPr>
              <a:t>Mag Stripe read failure,</a:t>
            </a:r>
            <a:br>
              <a:rPr lang="en-US" dirty="0">
                <a:solidFill>
                  <a:srgbClr val="FF0000"/>
                </a:solidFill>
              </a:rPr>
            </a:br>
            <a:r>
              <a:rPr lang="en-US" dirty="0">
                <a:solidFill>
                  <a:srgbClr val="FF0000"/>
                </a:solidFill>
              </a:rPr>
              <a:t>device failure, MOTO </a:t>
            </a:r>
          </a:p>
        </p:txBody>
      </p:sp>
      <p:sp>
        <p:nvSpPr>
          <p:cNvPr id="69641" name="TextBox 10"/>
          <p:cNvSpPr txBox="1">
            <a:spLocks noChangeArrowheads="1"/>
          </p:cNvSpPr>
          <p:nvPr/>
        </p:nvSpPr>
        <p:spPr bwMode="auto">
          <a:xfrm>
            <a:off x="5867400" y="2286000"/>
            <a:ext cx="2084388" cy="738188"/>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Private Label cards and</a:t>
            </a:r>
            <a:br>
              <a:rPr lang="en-US" dirty="0">
                <a:solidFill>
                  <a:srgbClr val="FF0000"/>
                </a:solidFill>
              </a:rPr>
            </a:br>
            <a:r>
              <a:rPr lang="en-US" dirty="0">
                <a:solidFill>
                  <a:srgbClr val="FF0000"/>
                </a:solidFill>
              </a:rPr>
              <a:t>key management </a:t>
            </a:r>
            <a:br>
              <a:rPr lang="en-US" dirty="0">
                <a:solidFill>
                  <a:srgbClr val="FF0000"/>
                </a:solidFill>
              </a:rPr>
            </a:br>
            <a:r>
              <a:rPr lang="en-US" dirty="0">
                <a:solidFill>
                  <a:srgbClr val="FF0000"/>
                </a:solidFill>
              </a:rPr>
              <a:t>vulnerability</a:t>
            </a:r>
          </a:p>
        </p:txBody>
      </p:sp>
      <p:sp>
        <p:nvSpPr>
          <p:cNvPr id="69642" name="TextBox 11"/>
          <p:cNvSpPr txBox="1">
            <a:spLocks noChangeArrowheads="1"/>
          </p:cNvSpPr>
          <p:nvPr/>
        </p:nvSpPr>
        <p:spPr bwMode="auto">
          <a:xfrm>
            <a:off x="7543800" y="3124200"/>
            <a:ext cx="1322388" cy="523875"/>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Other stored</a:t>
            </a:r>
            <a:br>
              <a:rPr lang="en-US" dirty="0">
                <a:solidFill>
                  <a:srgbClr val="FF0000"/>
                </a:solidFill>
              </a:rPr>
            </a:br>
            <a:r>
              <a:rPr lang="en-US" dirty="0">
                <a:solidFill>
                  <a:srgbClr val="FF0000"/>
                </a:solidFill>
              </a:rPr>
              <a:t>CHD (Legacy)</a:t>
            </a:r>
          </a:p>
        </p:txBody>
      </p:sp>
      <p:sp>
        <p:nvSpPr>
          <p:cNvPr id="69643" name="TextBox 12"/>
          <p:cNvSpPr txBox="1">
            <a:spLocks noChangeArrowheads="1"/>
          </p:cNvSpPr>
          <p:nvPr/>
        </p:nvSpPr>
        <p:spPr bwMode="auto">
          <a:xfrm>
            <a:off x="685800" y="1444625"/>
            <a:ext cx="1824038" cy="307975"/>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Vendor performance</a:t>
            </a:r>
          </a:p>
        </p:txBody>
      </p:sp>
      <p:sp>
        <p:nvSpPr>
          <p:cNvPr id="69644" name="Oval 13"/>
          <p:cNvSpPr>
            <a:spLocks noChangeArrowheads="1"/>
          </p:cNvSpPr>
          <p:nvPr/>
        </p:nvSpPr>
        <p:spPr bwMode="auto">
          <a:xfrm>
            <a:off x="2590800" y="1371600"/>
            <a:ext cx="1295400" cy="533400"/>
          </a:xfrm>
          <a:prstGeom prst="ellipse">
            <a:avLst/>
          </a:prstGeom>
          <a:noFill/>
          <a:ln w="38100">
            <a:solidFill>
              <a:srgbClr val="FF0000"/>
            </a:solidFill>
            <a:round/>
            <a:headEnd/>
            <a:tailEnd/>
          </a:ln>
        </p:spPr>
        <p:txBody>
          <a:bodyPr anchor="b">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P spid="69639" grpId="0" animBg="1"/>
      <p:bldP spid="69640" grpId="0" animBg="1"/>
      <p:bldP spid="69641" grpId="0" animBg="1"/>
      <p:bldP spid="69642" grpId="0" animBg="1"/>
      <p:bldP spid="69643" grpId="0" animBg="1"/>
      <p:bldP spid="69644"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P2PE “Buyer’s Guide” – Vendor Questions</a:t>
            </a:r>
            <a:endParaRPr lang="en-US" dirty="0" smtClean="0"/>
          </a:p>
        </p:txBody>
      </p:sp>
      <p:sp>
        <p:nvSpPr>
          <p:cNvPr id="64515" name="Content Placeholder 2"/>
          <p:cNvSpPr>
            <a:spLocks noGrp="1"/>
          </p:cNvSpPr>
          <p:nvPr>
            <p:ph idx="1"/>
          </p:nvPr>
        </p:nvSpPr>
        <p:spPr>
          <a:xfrm>
            <a:off x="533400" y="762000"/>
            <a:ext cx="8229600" cy="4800600"/>
          </a:xfrm>
        </p:spPr>
        <p:txBody>
          <a:bodyPr/>
          <a:lstStyle/>
          <a:p>
            <a:r>
              <a:rPr lang="en-US" dirty="0" smtClean="0"/>
              <a:t>Has the POI device been evaluated by an approved security laboratory?</a:t>
            </a:r>
          </a:p>
          <a:p>
            <a:pPr lvl="1"/>
            <a:r>
              <a:rPr lang="en-US" dirty="0" smtClean="0"/>
              <a:t>PCI SSC announced details late 2011</a:t>
            </a:r>
          </a:p>
          <a:p>
            <a:pPr lvl="1"/>
            <a:r>
              <a:rPr lang="en-US" dirty="0" smtClean="0"/>
              <a:t>Standards and procedures under development</a:t>
            </a:r>
          </a:p>
          <a:p>
            <a:pPr lvl="1"/>
            <a:r>
              <a:rPr lang="en-US" dirty="0" smtClean="0"/>
              <a:t>“Tamper resistance” vs. “tamper responsive” </a:t>
            </a:r>
          </a:p>
          <a:p>
            <a:r>
              <a:rPr lang="en-US" dirty="0" smtClean="0"/>
              <a:t>If merchant commits now, will vendor commit to provide only approved devices?</a:t>
            </a:r>
          </a:p>
          <a:p>
            <a:pPr lvl="1"/>
            <a:r>
              <a:rPr lang="en-US" dirty="0" smtClean="0"/>
              <a:t>Option to return, or replace with approved devices?</a:t>
            </a:r>
          </a:p>
          <a:p>
            <a:pPr lvl="1"/>
            <a:r>
              <a:rPr lang="en-US" dirty="0" smtClean="0"/>
              <a:t>Include in the contract?</a:t>
            </a:r>
          </a:p>
          <a:p>
            <a:r>
              <a:rPr lang="en-US" dirty="0" smtClean="0"/>
              <a:t>Where is my PIM? </a:t>
            </a:r>
          </a:p>
          <a:p>
            <a:pPr lvl="1"/>
            <a:r>
              <a:rPr lang="en-US" dirty="0" smtClean="0"/>
              <a:t>What</a:t>
            </a:r>
            <a:r>
              <a:rPr lang="en-US" dirty="0" smtClean="0"/>
              <a:t> merchant/user documentation exists?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51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P2PE “Buyer’s Guide” – Device Questions</a:t>
            </a:r>
            <a:endParaRPr lang="en-US" dirty="0" smtClean="0"/>
          </a:p>
        </p:txBody>
      </p:sp>
      <p:sp>
        <p:nvSpPr>
          <p:cNvPr id="65539" name="Content Placeholder 2"/>
          <p:cNvSpPr>
            <a:spLocks noGrp="1"/>
          </p:cNvSpPr>
          <p:nvPr>
            <p:ph idx="1"/>
          </p:nvPr>
        </p:nvSpPr>
        <p:spPr/>
        <p:txBody>
          <a:bodyPr/>
          <a:lstStyle/>
          <a:p>
            <a:r>
              <a:rPr lang="en-US" sz="2400" dirty="0" smtClean="0"/>
              <a:t>Are cardholder data encrypted at “Point Of Interaction” using a secure, tamper-resistant device? </a:t>
            </a:r>
          </a:p>
          <a:p>
            <a:r>
              <a:rPr lang="en-US" sz="2400" dirty="0" smtClean="0"/>
              <a:t>Are data encrypted immediately upon reading the stripe or key entry?  </a:t>
            </a:r>
          </a:p>
          <a:p>
            <a:pPr lvl="1"/>
            <a:r>
              <a:rPr lang="en-US" sz="2000" dirty="0" smtClean="0"/>
              <a:t>If not, exactly </a:t>
            </a:r>
            <a:r>
              <a:rPr lang="en-US" sz="2000" u="sng" dirty="0" smtClean="0"/>
              <a:t>where  and in which device</a:t>
            </a:r>
            <a:r>
              <a:rPr lang="en-US" sz="2000" dirty="0" smtClean="0"/>
              <a:t> are data encrypted?</a:t>
            </a:r>
          </a:p>
          <a:p>
            <a:pPr lvl="1"/>
            <a:r>
              <a:rPr lang="en-US" sz="2000" dirty="0" smtClean="0"/>
              <a:t>What are provisions for MOTO, key entry transactions? </a:t>
            </a:r>
          </a:p>
          <a:p>
            <a:r>
              <a:rPr lang="en-US" sz="2400" dirty="0" smtClean="0"/>
              <a:t>Can merchant ever (EVER) access plaintext data, encryption keys, or the decryption function?</a:t>
            </a:r>
          </a:p>
          <a:p>
            <a:pPr lvl="1"/>
            <a:r>
              <a:rPr lang="en-US" sz="2000" dirty="0" smtClean="0"/>
              <a:t>If “yes,” this may be bad news since PCI scope reduction may not be effective </a:t>
            </a:r>
          </a:p>
          <a:p>
            <a:r>
              <a:rPr lang="en-US" sz="2400" dirty="0" smtClean="0"/>
              <a:t>Where a</a:t>
            </a:r>
            <a:r>
              <a:rPr lang="en-US" sz="2400" dirty="0" smtClean="0"/>
              <a:t>re cardholder data decrypted, and by whom?</a:t>
            </a:r>
          </a:p>
          <a:p>
            <a:pPr lvl="1"/>
            <a:r>
              <a:rPr lang="en-US" sz="2000" dirty="0" smtClean="0"/>
              <a:t>O</a:t>
            </a:r>
            <a:r>
              <a:rPr lang="en-US" sz="2000" dirty="0" smtClean="0"/>
              <a:t>nly at a validated decryption point, i.e., processor/acquirer  </a:t>
            </a:r>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ea typeface="ＭＳ Ｐゴシック" pitchFamily="1" charset="-128"/>
                <a:cs typeface="ＭＳ Ｐゴシック" pitchFamily="1" charset="-128"/>
              </a:rPr>
              <a:t>PCI DSS: 6 Goals, 12 Requirements</a:t>
            </a:r>
          </a:p>
        </p:txBody>
      </p:sp>
      <p:pic>
        <p:nvPicPr>
          <p:cNvPr id="20483" name="Picture 3" descr="Screen shot 2011-03-07 at 11.43.28 AM.png"/>
          <p:cNvPicPr>
            <a:picLocks noChangeAspect="1"/>
          </p:cNvPicPr>
          <p:nvPr/>
        </p:nvPicPr>
        <p:blipFill>
          <a:blip r:embed="rId3"/>
          <a:srcRect/>
          <a:stretch>
            <a:fillRect/>
          </a:stretch>
        </p:blipFill>
        <p:spPr bwMode="auto">
          <a:xfrm>
            <a:off x="304800" y="914400"/>
            <a:ext cx="84312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2400" dirty="0" smtClean="0"/>
              <a:t>P2PE “Buyer’s Guide” – Solution Provider Questions</a:t>
            </a:r>
            <a:endParaRPr lang="en-US" sz="2400" dirty="0" smtClean="0"/>
          </a:p>
        </p:txBody>
      </p:sp>
      <p:sp>
        <p:nvSpPr>
          <p:cNvPr id="66563" name="Content Placeholder 2"/>
          <p:cNvSpPr>
            <a:spLocks noGrp="1"/>
          </p:cNvSpPr>
          <p:nvPr>
            <p:ph idx="1"/>
          </p:nvPr>
        </p:nvSpPr>
        <p:spPr/>
        <p:txBody>
          <a:bodyPr/>
          <a:lstStyle/>
          <a:p>
            <a:r>
              <a:rPr lang="en-US" dirty="0" smtClean="0"/>
              <a:t>Who </a:t>
            </a:r>
            <a:r>
              <a:rPr lang="en-US" dirty="0" smtClean="0"/>
              <a:t>is</a:t>
            </a:r>
            <a:r>
              <a:rPr lang="en-US" dirty="0" smtClean="0"/>
              <a:t> responsible for:</a:t>
            </a:r>
          </a:p>
          <a:p>
            <a:pPr lvl="1"/>
            <a:r>
              <a:rPr lang="en-US" dirty="0" smtClean="0"/>
              <a:t>Devices and device management?</a:t>
            </a:r>
          </a:p>
          <a:p>
            <a:pPr lvl="1"/>
            <a:r>
              <a:rPr lang="en-US" dirty="0" smtClean="0"/>
              <a:t>Secure encryption and key management?</a:t>
            </a:r>
          </a:p>
          <a:p>
            <a:pPr lvl="1"/>
            <a:r>
              <a:rPr lang="en-US" dirty="0" smtClean="0"/>
              <a:t>Decryption (at processor/acquirer)?</a:t>
            </a:r>
          </a:p>
          <a:p>
            <a:pPr lvl="1"/>
            <a:r>
              <a:rPr lang="en-US" dirty="0" smtClean="0"/>
              <a:t>Documentation to help merchants and assessors validate implementation?</a:t>
            </a:r>
          </a:p>
          <a:p>
            <a:r>
              <a:rPr lang="en-US" dirty="0" smtClean="0"/>
              <a:t>Will provider accept responsibility? </a:t>
            </a:r>
          </a:p>
          <a:p>
            <a:pPr lvl="1"/>
            <a:r>
              <a:rPr lang="en-US" dirty="0" smtClean="0"/>
              <a:t>Requirement 12.8 is your friend</a:t>
            </a:r>
          </a:p>
          <a:p>
            <a:r>
              <a:rPr lang="en-US" dirty="0" smtClean="0"/>
              <a:t>P</a:t>
            </a:r>
            <a:r>
              <a:rPr lang="en-US" dirty="0" smtClean="0"/>
              <a:t>lans for validating </a:t>
            </a:r>
            <a:r>
              <a:rPr lang="en-US" dirty="0" smtClean="0"/>
              <a:t>solution?</a:t>
            </a:r>
            <a:endParaRPr lang="en-US" dirty="0" smtClean="0"/>
          </a:p>
          <a:p>
            <a:pPr lvl="1"/>
            <a:r>
              <a:rPr lang="en-US" dirty="0" smtClean="0"/>
              <a:t>P2PE PA-QSA assessment, </a:t>
            </a:r>
            <a:r>
              <a:rPr lang="en-US" dirty="0" smtClean="0"/>
              <a:t>PCI SSC listing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P2PE “Buyer’s Guide” – Merchant Questions</a:t>
            </a:r>
            <a:endParaRPr lang="en-US" dirty="0" smtClean="0"/>
          </a:p>
        </p:txBody>
      </p:sp>
      <p:sp>
        <p:nvSpPr>
          <p:cNvPr id="67587" name="Content Placeholder 2"/>
          <p:cNvSpPr>
            <a:spLocks noGrp="1"/>
          </p:cNvSpPr>
          <p:nvPr>
            <p:ph idx="1"/>
          </p:nvPr>
        </p:nvSpPr>
        <p:spPr/>
        <p:txBody>
          <a:bodyPr/>
          <a:lstStyle/>
          <a:p>
            <a:r>
              <a:rPr lang="en-US" sz="2400" dirty="0" smtClean="0"/>
              <a:t>Are P2PE devices secured physically and logically</a:t>
            </a:r>
          </a:p>
          <a:p>
            <a:pPr lvl="1"/>
            <a:r>
              <a:rPr lang="en-US" sz="2000" dirty="0" smtClean="0"/>
              <a:t>Check the vendor/solution provider’s PIM </a:t>
            </a:r>
          </a:p>
          <a:p>
            <a:r>
              <a:rPr lang="en-US" sz="2400" dirty="0" smtClean="0"/>
              <a:t>Is the solution compatible with merchant’s existing devices and payment applications?  </a:t>
            </a:r>
          </a:p>
          <a:p>
            <a:pPr lvl="1"/>
            <a:r>
              <a:rPr lang="en-US" sz="2000" dirty="0" smtClean="0"/>
              <a:t>Do application vendors have P2PE-compatible versions?</a:t>
            </a:r>
          </a:p>
          <a:p>
            <a:r>
              <a:rPr lang="en-US" sz="2400" dirty="0" smtClean="0"/>
              <a:t>Will (or can) merchant or reseller/integrator configure the device?</a:t>
            </a:r>
          </a:p>
          <a:p>
            <a:pPr lvl="1"/>
            <a:r>
              <a:rPr lang="en-US" sz="2000" dirty="0" smtClean="0"/>
              <a:t>Who provides change control guidance and training?</a:t>
            </a:r>
          </a:p>
          <a:p>
            <a:pPr lvl="1"/>
            <a:r>
              <a:rPr lang="en-US" sz="2000" dirty="0" smtClean="0"/>
              <a:t>How will merchant validate appropriate deployment?</a:t>
            </a:r>
          </a:p>
          <a:p>
            <a:r>
              <a:rPr lang="en-US" sz="2400" dirty="0" smtClean="0"/>
              <a:t>Remember PCI – all of it – still applies</a:t>
            </a:r>
          </a:p>
          <a:p>
            <a:pPr lvl="1"/>
            <a:r>
              <a:rPr lang="en-US" sz="2000" dirty="0" smtClean="0"/>
              <a:t>Segment network to reduce scope and  maintain PCI compliance </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P2PE “Buyer’s Guide” – Merchant Questions </a:t>
            </a:r>
            <a:endParaRPr lang="en-US" dirty="0"/>
          </a:p>
        </p:txBody>
      </p:sp>
      <p:sp>
        <p:nvSpPr>
          <p:cNvPr id="3" name="Content Placeholder 2"/>
          <p:cNvSpPr>
            <a:spLocks noGrp="1"/>
          </p:cNvSpPr>
          <p:nvPr>
            <p:ph idx="1"/>
          </p:nvPr>
        </p:nvSpPr>
        <p:spPr/>
        <p:txBody>
          <a:bodyPr/>
          <a:lstStyle/>
          <a:p>
            <a:r>
              <a:rPr lang="en-US" sz="2400" dirty="0" smtClean="0"/>
              <a:t>P2PE has six domains</a:t>
            </a:r>
          </a:p>
          <a:p>
            <a:pPr lvl="1"/>
            <a:r>
              <a:rPr lang="en-US" sz="2000" dirty="0" smtClean="0"/>
              <a:t>Encryption device management</a:t>
            </a:r>
          </a:p>
          <a:p>
            <a:pPr lvl="1"/>
            <a:r>
              <a:rPr lang="en-US" sz="2000" dirty="0" smtClean="0"/>
              <a:t>Application security </a:t>
            </a:r>
          </a:p>
          <a:p>
            <a:pPr lvl="1"/>
            <a:r>
              <a:rPr lang="en-US" sz="2000" dirty="0" smtClean="0"/>
              <a:t>Encryption environment (merchant responsibilities)</a:t>
            </a:r>
          </a:p>
          <a:p>
            <a:pPr lvl="1"/>
            <a:r>
              <a:rPr lang="en-US" sz="2000" dirty="0" smtClean="0"/>
              <a:t>Segmentation between encryption and decryption environments</a:t>
            </a:r>
          </a:p>
          <a:p>
            <a:pPr lvl="1"/>
            <a:r>
              <a:rPr lang="en-US" sz="2000" dirty="0" smtClean="0"/>
              <a:t>Decryption environment and device management</a:t>
            </a:r>
          </a:p>
          <a:p>
            <a:pPr lvl="1"/>
            <a:r>
              <a:rPr lang="en-US" sz="2000" dirty="0" smtClean="0"/>
              <a:t>Cryptographic key management</a:t>
            </a:r>
          </a:p>
          <a:p>
            <a:r>
              <a:rPr lang="en-US" sz="2400" dirty="0" smtClean="0"/>
              <a:t>Do you understand merchant responsibilities</a:t>
            </a:r>
          </a:p>
          <a:p>
            <a:pPr lvl="1"/>
            <a:r>
              <a:rPr lang="en-US" sz="2000" dirty="0" smtClean="0"/>
              <a:t>3-A Secure POI device throughout it lifecycle</a:t>
            </a:r>
          </a:p>
          <a:p>
            <a:pPr lvl="1"/>
            <a:r>
              <a:rPr lang="en-US" sz="2000" dirty="0" smtClean="0"/>
              <a:t>3-B Secure device management </a:t>
            </a:r>
          </a:p>
          <a:p>
            <a:pPr lvl="1"/>
            <a:r>
              <a:rPr lang="en-US" sz="2000" dirty="0" smtClean="0"/>
              <a:t>3-C Follow P2PE Implementation Manual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a:t>
            </a:r>
            <a:r>
              <a:rPr lang="en-US" dirty="0" smtClean="0">
                <a:ea typeface="ＭＳ Ｐゴシック" pitchFamily="1" charset="-128"/>
                <a:cs typeface="ＭＳ Ｐゴシック" pitchFamily="1" charset="-128"/>
              </a:rPr>
              <a:t>Merchant Questions</a:t>
            </a:r>
            <a:endParaRPr lang="en-US" dirty="0"/>
          </a:p>
        </p:txBody>
      </p:sp>
      <p:sp>
        <p:nvSpPr>
          <p:cNvPr id="3" name="Content Placeholder 2"/>
          <p:cNvSpPr>
            <a:spLocks noGrp="1"/>
          </p:cNvSpPr>
          <p:nvPr>
            <p:ph idx="1"/>
          </p:nvPr>
        </p:nvSpPr>
        <p:spPr/>
        <p:txBody>
          <a:bodyPr/>
          <a:lstStyle/>
          <a:p>
            <a:r>
              <a:rPr lang="en-US" sz="2400" dirty="0" smtClean="0"/>
              <a:t>3-A: Can you secure the POI devices?</a:t>
            </a:r>
          </a:p>
          <a:p>
            <a:pPr lvl="1"/>
            <a:r>
              <a:rPr lang="en-US" sz="2000" dirty="0" smtClean="0"/>
              <a:t>Implement inventory</a:t>
            </a:r>
            <a:r>
              <a:rPr lang="en-US" sz="2000" dirty="0" smtClean="0"/>
              <a:t>-control and monitoring procedures to identify and locate all devices, including those deployed, awaiting deployment, or in </a:t>
            </a:r>
            <a:r>
              <a:rPr lang="en-US" sz="2000" dirty="0" smtClean="0"/>
              <a:t>transit</a:t>
            </a:r>
          </a:p>
          <a:p>
            <a:pPr lvl="1"/>
            <a:r>
              <a:rPr lang="en-US" sz="2000" dirty="0" smtClean="0"/>
              <a:t>For each device track </a:t>
            </a:r>
            <a:r>
              <a:rPr lang="en-US" sz="2000" dirty="0" smtClean="0"/>
              <a:t>eleven</a:t>
            </a:r>
            <a:r>
              <a:rPr lang="en-US" sz="2000" dirty="0" smtClean="0"/>
              <a:t> characteristics </a:t>
            </a:r>
            <a:r>
              <a:rPr lang="en-US" sz="2000" dirty="0" smtClean="0"/>
              <a:t>including model and serial numbers, location, firmware </a:t>
            </a:r>
            <a:r>
              <a:rPr lang="en-US" sz="2000" dirty="0" smtClean="0"/>
              <a:t>version </a:t>
            </a:r>
          </a:p>
          <a:p>
            <a:pPr lvl="1"/>
            <a:r>
              <a:rPr lang="en-US" sz="2000" dirty="0" smtClean="0"/>
              <a:t>P</a:t>
            </a:r>
            <a:r>
              <a:rPr lang="en-US" sz="2000" dirty="0" smtClean="0"/>
              <a:t>hysically </a:t>
            </a:r>
            <a:r>
              <a:rPr lang="en-US" sz="2000" dirty="0" smtClean="0"/>
              <a:t>secure</a:t>
            </a:r>
            <a:r>
              <a:rPr lang="en-US" sz="2000" dirty="0" smtClean="0"/>
              <a:t> any devices </a:t>
            </a:r>
            <a:r>
              <a:rPr lang="en-US" sz="2000" dirty="0" smtClean="0"/>
              <a:t>in </a:t>
            </a:r>
            <a:r>
              <a:rPr lang="en-US" sz="2000" dirty="0" smtClean="0"/>
              <a:t>storage </a:t>
            </a:r>
          </a:p>
          <a:p>
            <a:pPr lvl="1"/>
            <a:r>
              <a:rPr lang="en-US" sz="2000" dirty="0" smtClean="0"/>
              <a:t>S</a:t>
            </a:r>
            <a:r>
              <a:rPr lang="en-US" sz="2000" dirty="0" smtClean="0"/>
              <a:t>ecure </a:t>
            </a:r>
            <a:r>
              <a:rPr lang="en-US" sz="2000" dirty="0" smtClean="0"/>
              <a:t>the devices in transit,</a:t>
            </a:r>
            <a:r>
              <a:rPr lang="en-US" sz="2000" dirty="0" smtClean="0"/>
              <a:t> e.g., between </a:t>
            </a:r>
            <a:r>
              <a:rPr lang="en-US" sz="2000" dirty="0" smtClean="0"/>
              <a:t>store </a:t>
            </a:r>
            <a:r>
              <a:rPr lang="en-US" sz="2000" dirty="0" smtClean="0"/>
              <a:t>locations</a:t>
            </a:r>
            <a:r>
              <a:rPr lang="en-US" sz="2000" dirty="0" smtClean="0"/>
              <a:t> </a:t>
            </a:r>
            <a:endParaRPr lang="en-US" sz="2000" dirty="0" smtClean="0"/>
          </a:p>
          <a:p>
            <a:pPr lvl="1"/>
            <a:r>
              <a:rPr lang="en-US" sz="2000" dirty="0" smtClean="0"/>
              <a:t>Implement procedures to detect </a:t>
            </a:r>
            <a:r>
              <a:rPr lang="en-US" sz="2000" dirty="0" smtClean="0"/>
              <a:t>unauthorized or substitute </a:t>
            </a:r>
            <a:r>
              <a:rPr lang="en-US" sz="2000" dirty="0" smtClean="0"/>
              <a:t>devices</a:t>
            </a:r>
            <a:r>
              <a:rPr lang="en-US" sz="2000" dirty="0" smtClean="0"/>
              <a:t> </a:t>
            </a:r>
            <a:endParaRPr lang="en-US" sz="2000" dirty="0" smtClean="0"/>
          </a:p>
          <a:p>
            <a:pPr lvl="1"/>
            <a:r>
              <a:rPr lang="en-US" sz="2000" dirty="0" smtClean="0"/>
              <a:t>Implement procedures </a:t>
            </a:r>
            <a:r>
              <a:rPr lang="en-US" sz="2000" dirty="0" smtClean="0"/>
              <a:t>to detect</a:t>
            </a:r>
            <a:r>
              <a:rPr lang="en-US" sz="2000" dirty="0" smtClean="0"/>
              <a:t> unauthorized </a:t>
            </a:r>
            <a:r>
              <a:rPr lang="en-US" sz="2000" dirty="0" smtClean="0"/>
              <a:t>or replacement device prior to </a:t>
            </a:r>
            <a:r>
              <a:rPr lang="en-US" sz="2000" dirty="0" smtClean="0"/>
              <a:t>installation</a:t>
            </a:r>
          </a:p>
          <a:p>
            <a:pPr lvl="1"/>
            <a:r>
              <a:rPr lang="en-US" sz="2000" dirty="0" smtClean="0"/>
              <a:t>Log </a:t>
            </a:r>
            <a:r>
              <a:rPr lang="en-US" sz="2000" dirty="0" smtClean="0"/>
              <a:t>all</a:t>
            </a:r>
            <a:r>
              <a:rPr lang="en-US" sz="2000" dirty="0" smtClean="0"/>
              <a:t> activity </a:t>
            </a:r>
            <a:r>
              <a:rPr lang="en-US" sz="2000" dirty="0" smtClean="0"/>
              <a:t>and</a:t>
            </a:r>
            <a:r>
              <a:rPr lang="en-US" sz="2000" dirty="0" smtClean="0"/>
              <a:t> maintain an </a:t>
            </a:r>
            <a:r>
              <a:rPr lang="en-US" sz="2000" dirty="0" smtClean="0"/>
              <a:t>audit </a:t>
            </a:r>
            <a:r>
              <a:rPr lang="en-US" sz="2000" dirty="0" smtClean="0"/>
              <a:t>trail </a:t>
            </a:r>
          </a:p>
          <a:p>
            <a:pPr lvl="1"/>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a:t>
            </a:r>
            <a:r>
              <a:rPr lang="en-US" dirty="0" smtClean="0">
                <a:ea typeface="ＭＳ Ｐゴシック" pitchFamily="1" charset="-128"/>
                <a:cs typeface="ＭＳ Ｐゴシック" pitchFamily="1" charset="-128"/>
              </a:rPr>
              <a:t>Merchant Questions</a:t>
            </a:r>
            <a:endParaRPr lang="en-US" dirty="0"/>
          </a:p>
        </p:txBody>
      </p:sp>
      <p:sp>
        <p:nvSpPr>
          <p:cNvPr id="3" name="Content Placeholder 2"/>
          <p:cNvSpPr>
            <a:spLocks noGrp="1"/>
          </p:cNvSpPr>
          <p:nvPr>
            <p:ph idx="1"/>
          </p:nvPr>
        </p:nvSpPr>
        <p:spPr/>
        <p:txBody>
          <a:bodyPr/>
          <a:lstStyle/>
          <a:p>
            <a:r>
              <a:rPr lang="en-US" dirty="0" smtClean="0"/>
              <a:t>3-B: Can you manage </a:t>
            </a:r>
            <a:r>
              <a:rPr lang="en-US" dirty="0" err="1" smtClean="0"/>
              <a:t>device(s</a:t>
            </a:r>
            <a:r>
              <a:rPr lang="en-US" dirty="0" smtClean="0"/>
              <a:t>) securely? </a:t>
            </a:r>
          </a:p>
          <a:p>
            <a:pPr lvl="1"/>
            <a:r>
              <a:rPr lang="en-US" dirty="0" smtClean="0"/>
              <a:t>Implement procedures </a:t>
            </a:r>
            <a:r>
              <a:rPr lang="en-US" dirty="0" smtClean="0"/>
              <a:t>for removing POI devices for maintenance or repair</a:t>
            </a:r>
            <a:r>
              <a:rPr lang="en-US" dirty="0" smtClean="0"/>
              <a:t> </a:t>
            </a:r>
          </a:p>
          <a:p>
            <a:pPr lvl="1"/>
            <a:r>
              <a:rPr lang="en-US" dirty="0" smtClean="0"/>
              <a:t>P</a:t>
            </a:r>
            <a:r>
              <a:rPr lang="en-US" dirty="0" smtClean="0"/>
              <a:t>hysically </a:t>
            </a:r>
            <a:r>
              <a:rPr lang="en-US" dirty="0" smtClean="0"/>
              <a:t>inspect the devices on a regular </a:t>
            </a:r>
            <a:r>
              <a:rPr lang="en-US" dirty="0" smtClean="0"/>
              <a:t>basis </a:t>
            </a:r>
          </a:p>
          <a:p>
            <a:r>
              <a:rPr lang="en-US" dirty="0" smtClean="0"/>
              <a:t>3-B: Do you know opt-out details? </a:t>
            </a:r>
          </a:p>
          <a:p>
            <a:pPr lvl="1"/>
            <a:r>
              <a:rPr lang="en-US" dirty="0" smtClean="0"/>
              <a:t>Merchant request and vendor acknowledgement</a:t>
            </a:r>
          </a:p>
          <a:p>
            <a:pPr lvl="1"/>
            <a:r>
              <a:rPr lang="en-US" dirty="0" smtClean="0"/>
              <a:t>Provisions for returning POI devices </a:t>
            </a:r>
          </a:p>
          <a:p>
            <a:r>
              <a:rPr lang="en-US" dirty="0" smtClean="0"/>
              <a:t>3-C: Do you know PIM contents (for vendors)?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Hybrid Solution</a:t>
            </a:r>
          </a:p>
        </p:txBody>
      </p:sp>
      <p:sp>
        <p:nvSpPr>
          <p:cNvPr id="70659" name="Content Placeholder 2"/>
          <p:cNvSpPr>
            <a:spLocks noGrp="1"/>
          </p:cNvSpPr>
          <p:nvPr>
            <p:ph idx="1"/>
          </p:nvPr>
        </p:nvSpPr>
        <p:spPr/>
        <p:txBody>
          <a:bodyPr/>
          <a:lstStyle/>
          <a:p>
            <a:pPr>
              <a:buFont typeface="Wingdings" pitchFamily="1" charset="2"/>
              <a:buChar char="q"/>
            </a:pPr>
            <a:r>
              <a:rPr lang="en-US" dirty="0" smtClean="0">
                <a:ea typeface="ＭＳ Ｐゴシック" pitchFamily="1" charset="-128"/>
                <a:cs typeface="ＭＳ Ｐゴシック" pitchFamily="1" charset="-128"/>
              </a:rPr>
              <a:t>H</a:t>
            </a:r>
            <a:r>
              <a:rPr lang="en-US" dirty="0" smtClean="0">
                <a:ea typeface="ＭＳ Ｐゴシック" pitchFamily="1" charset="-128"/>
                <a:cs typeface="ＭＳ Ｐゴシック" pitchFamily="1" charset="-128"/>
              </a:rPr>
              <a:t>ybrid </a:t>
            </a:r>
            <a:r>
              <a:rPr lang="en-US" dirty="0" smtClean="0">
                <a:ea typeface="ＭＳ Ｐゴシック" pitchFamily="1" charset="-128"/>
                <a:cs typeface="ＭＳ Ｐゴシック" pitchFamily="1" charset="-128"/>
              </a:rPr>
              <a:t>solution</a:t>
            </a:r>
            <a:r>
              <a:rPr lang="en-US" dirty="0" smtClean="0">
                <a:ea typeface="ＭＳ Ｐゴシック" pitchFamily="1" charset="-128"/>
                <a:cs typeface="ＭＳ Ｐゴシック" pitchFamily="1" charset="-128"/>
              </a:rPr>
              <a:t> combines </a:t>
            </a:r>
            <a:r>
              <a:rPr lang="en-US" dirty="0" smtClean="0">
                <a:ea typeface="ＭＳ Ｐゴシック" pitchFamily="1" charset="-128"/>
                <a:cs typeface="ＭＳ Ｐゴシック" pitchFamily="1" charset="-128"/>
              </a:rPr>
              <a:t>P2PE and tokenization</a:t>
            </a:r>
          </a:p>
          <a:p>
            <a:pPr lvl="1">
              <a:buFont typeface="Lucida Grande" pitchFamily="1" charset="0"/>
              <a:buChar char="-"/>
            </a:pPr>
            <a:r>
              <a:rPr lang="en-US" dirty="0" smtClean="0"/>
              <a:t>Cardholder data encrypted at POI and transaction authorized using P2PE model</a:t>
            </a:r>
          </a:p>
          <a:p>
            <a:pPr lvl="1">
              <a:buFont typeface="Lucida Grande" pitchFamily="1" charset="0"/>
              <a:buChar char="-"/>
            </a:pPr>
            <a:r>
              <a:rPr lang="en-US" dirty="0" smtClean="0"/>
              <a:t>Now processor returns tokens to the merchant, not encrypted PAN </a:t>
            </a:r>
          </a:p>
          <a:p>
            <a:pPr>
              <a:buFont typeface="Wingdings" pitchFamily="1" charset="2"/>
              <a:buChar char="q"/>
            </a:pPr>
            <a:r>
              <a:rPr lang="en-US" dirty="0" smtClean="0">
                <a:ea typeface="ＭＳ Ｐゴシック" pitchFamily="1" charset="-128"/>
                <a:cs typeface="ＭＳ Ｐゴシック" pitchFamily="1" charset="-128"/>
              </a:rPr>
              <a:t>Merchants</a:t>
            </a:r>
            <a:r>
              <a:rPr lang="en-US" dirty="0" smtClean="0">
                <a:ea typeface="ＭＳ Ｐゴシック" pitchFamily="1" charset="-128"/>
                <a:cs typeface="ＭＳ Ｐゴシック" pitchFamily="1" charset="-128"/>
              </a:rPr>
              <a:t> use tokens </a:t>
            </a:r>
            <a:r>
              <a:rPr lang="en-US" dirty="0" smtClean="0">
                <a:ea typeface="ＭＳ Ｐゴシック" pitchFamily="1" charset="-128"/>
                <a:cs typeface="ＭＳ Ｐゴシック" pitchFamily="1" charset="-128"/>
              </a:rPr>
              <a:t>for post-purchase applications or any other purposes</a:t>
            </a:r>
          </a:p>
          <a:p>
            <a:pPr lvl="1">
              <a:buFont typeface="Lucida Grande" pitchFamily="1" charset="0"/>
              <a:buChar char="-"/>
            </a:pPr>
            <a:r>
              <a:rPr lang="en-US" dirty="0" smtClean="0"/>
              <a:t>Same conditions and rules apply (first part of the presentation) as for any other </a:t>
            </a:r>
            <a:r>
              <a:rPr lang="en-US" dirty="0" smtClean="0"/>
              <a:t>token </a:t>
            </a:r>
          </a:p>
          <a:p>
            <a:pPr lvl="1">
              <a:buFont typeface="Lucida Grande" pitchFamily="1" charset="0"/>
              <a:buChar char="-"/>
            </a:pPr>
            <a:endParaRPr lang="en-US" dirty="0" smtClean="0"/>
          </a:p>
          <a:p>
            <a:pPr lvl="1">
              <a:buFont typeface="Lucida Grande" pitchFamily="1"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ea typeface="ＭＳ Ｐゴシック" pitchFamily="1" charset="-128"/>
                <a:cs typeface="ＭＳ Ｐゴシック" pitchFamily="1" charset="-128"/>
              </a:rPr>
              <a:t>P2PE “Buyer’s Guide” – Hybrid Solution</a:t>
            </a:r>
          </a:p>
        </p:txBody>
      </p:sp>
      <p:pic>
        <p:nvPicPr>
          <p:cNvPr id="71683" name="Content Placeholder 6" descr="Screen shot 2012-03-15 at 3.13.02 PM.png"/>
          <p:cNvPicPr>
            <a:picLocks noGrp="1" noChangeAspect="1"/>
          </p:cNvPicPr>
          <p:nvPr>
            <p:ph idx="1"/>
          </p:nvPr>
        </p:nvPicPr>
        <p:blipFill>
          <a:blip r:embed="rId2"/>
          <a:srcRect l="-14542" r="-14542"/>
          <a:stretch>
            <a:fillRect/>
          </a:stretch>
        </p:blipFill>
        <p:spPr>
          <a:xfrm>
            <a:off x="239713" y="838200"/>
            <a:ext cx="8751887" cy="5105400"/>
          </a:xfrm>
        </p:spPr>
      </p:pic>
      <p:sp>
        <p:nvSpPr>
          <p:cNvPr id="71684" name="TextBox 9"/>
          <p:cNvSpPr txBox="1">
            <a:spLocks noChangeArrowheads="1"/>
          </p:cNvSpPr>
          <p:nvPr/>
        </p:nvSpPr>
        <p:spPr bwMode="auto">
          <a:xfrm>
            <a:off x="914400" y="2209800"/>
            <a:ext cx="1668463" cy="307975"/>
          </a:xfrm>
          <a:prstGeom prst="rect">
            <a:avLst/>
          </a:prstGeom>
          <a:solidFill>
            <a:srgbClr val="FFFFFF"/>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2. Tokens returned</a:t>
            </a:r>
          </a:p>
        </p:txBody>
      </p:sp>
      <p:sp>
        <p:nvSpPr>
          <p:cNvPr id="71685" name="TextBox 9"/>
          <p:cNvSpPr txBox="1">
            <a:spLocks noChangeArrowheads="1"/>
          </p:cNvSpPr>
          <p:nvPr/>
        </p:nvSpPr>
        <p:spPr bwMode="auto">
          <a:xfrm>
            <a:off x="7467600" y="2971800"/>
            <a:ext cx="949325" cy="523875"/>
          </a:xfrm>
          <a:prstGeom prst="rect">
            <a:avLst/>
          </a:prstGeom>
          <a:solidFill>
            <a:srgbClr val="FFFFFF"/>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3. Tokens</a:t>
            </a:r>
            <a:br>
              <a:rPr lang="en-US" dirty="0">
                <a:solidFill>
                  <a:srgbClr val="FF0000"/>
                </a:solidFill>
              </a:rPr>
            </a:br>
            <a:r>
              <a:rPr lang="en-US" dirty="0">
                <a:solidFill>
                  <a:srgbClr val="FF0000"/>
                </a:solidFill>
              </a:rPr>
              <a:t>    used? </a:t>
            </a:r>
          </a:p>
        </p:txBody>
      </p:sp>
      <p:cxnSp>
        <p:nvCxnSpPr>
          <p:cNvPr id="71686" name="Straight Arrow Connector 7"/>
          <p:cNvCxnSpPr>
            <a:cxnSpLocks noChangeShapeType="1"/>
          </p:cNvCxnSpPr>
          <p:nvPr/>
        </p:nvCxnSpPr>
        <p:spPr bwMode="auto">
          <a:xfrm rot="10800000">
            <a:off x="6858000" y="2743200"/>
            <a:ext cx="609600" cy="304800"/>
          </a:xfrm>
          <a:prstGeom prst="straightConnector1">
            <a:avLst/>
          </a:prstGeom>
          <a:noFill/>
          <a:ln w="28575">
            <a:solidFill>
              <a:srgbClr val="FF0000"/>
            </a:solidFill>
            <a:round/>
            <a:headEnd/>
            <a:tailEnd type="arrow" w="med" len="med"/>
          </a:ln>
        </p:spPr>
      </p:cxnSp>
      <p:cxnSp>
        <p:nvCxnSpPr>
          <p:cNvPr id="71687" name="Straight Arrow Connector 8"/>
          <p:cNvCxnSpPr>
            <a:cxnSpLocks noChangeShapeType="1"/>
          </p:cNvCxnSpPr>
          <p:nvPr/>
        </p:nvCxnSpPr>
        <p:spPr bwMode="auto">
          <a:xfrm rot="10800000" flipV="1">
            <a:off x="7239000" y="3505200"/>
            <a:ext cx="381000" cy="228600"/>
          </a:xfrm>
          <a:prstGeom prst="straightConnector1">
            <a:avLst/>
          </a:prstGeom>
          <a:noFill/>
          <a:ln w="28575">
            <a:solidFill>
              <a:srgbClr val="FF0000"/>
            </a:solidFill>
            <a:round/>
            <a:headEnd/>
            <a:tailEnd type="arrow" w="med" len="med"/>
          </a:ln>
        </p:spPr>
      </p:cxnSp>
      <p:cxnSp>
        <p:nvCxnSpPr>
          <p:cNvPr id="71688" name="Straight Arrow Connector 10"/>
          <p:cNvCxnSpPr>
            <a:cxnSpLocks noChangeShapeType="1"/>
          </p:cNvCxnSpPr>
          <p:nvPr/>
        </p:nvCxnSpPr>
        <p:spPr bwMode="auto">
          <a:xfrm rot="5400000">
            <a:off x="1867694" y="2704306"/>
            <a:ext cx="1600200" cy="1588"/>
          </a:xfrm>
          <a:prstGeom prst="straightConnector1">
            <a:avLst/>
          </a:prstGeom>
          <a:noFill/>
          <a:ln w="28575">
            <a:solidFill>
              <a:srgbClr val="FF0000"/>
            </a:solidFill>
            <a:round/>
            <a:headEnd/>
            <a:tailEnd type="arrow" w="med" len="med"/>
          </a:ln>
        </p:spPr>
      </p:cxnSp>
      <p:sp>
        <p:nvSpPr>
          <p:cNvPr id="71689" name="TextBox 9"/>
          <p:cNvSpPr txBox="1">
            <a:spLocks noChangeArrowheads="1"/>
          </p:cNvSpPr>
          <p:nvPr/>
        </p:nvSpPr>
        <p:spPr bwMode="auto">
          <a:xfrm>
            <a:off x="2514600" y="990600"/>
            <a:ext cx="1808163" cy="307975"/>
          </a:xfrm>
          <a:prstGeom prst="rect">
            <a:avLst/>
          </a:prstGeom>
          <a:solidFill>
            <a:srgbClr val="FFFFFF"/>
          </a:solidFill>
          <a:ln w="9525">
            <a:solidFill>
              <a:srgbClr val="FF0000"/>
            </a:solidFill>
            <a:miter lim="800000"/>
            <a:headEnd/>
            <a:tailEnd/>
          </a:ln>
        </p:spPr>
        <p:txBody>
          <a:bodyPr wrap="none">
            <a:prstTxWarp prst="textNoShape">
              <a:avLst/>
            </a:prstTxWarp>
            <a:spAutoFit/>
          </a:bodyPr>
          <a:lstStyle/>
          <a:p>
            <a:pPr algn="l"/>
            <a:r>
              <a:rPr lang="en-US" dirty="0">
                <a:solidFill>
                  <a:srgbClr val="FF0000"/>
                </a:solidFill>
              </a:rPr>
              <a:t>1. Tokens generated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3"/>
          <p:cNvPicPr>
            <a:picLocks noChangeAspect="1"/>
          </p:cNvPicPr>
          <p:nvPr/>
        </p:nvPicPr>
        <p:blipFill>
          <a:blip r:embed="rId2"/>
          <a:srcRect/>
          <a:stretch>
            <a:fillRect/>
          </a:stretch>
        </p:blipFill>
        <p:spPr bwMode="auto">
          <a:xfrm>
            <a:off x="6172200" y="685800"/>
            <a:ext cx="3221038" cy="3221038"/>
          </a:xfrm>
          <a:prstGeom prst="rect">
            <a:avLst/>
          </a:prstGeom>
          <a:noFill/>
          <a:ln w="9525">
            <a:noFill/>
            <a:miter lim="800000"/>
            <a:headEnd/>
            <a:tailEnd/>
          </a:ln>
        </p:spPr>
      </p:pic>
      <p:pic>
        <p:nvPicPr>
          <p:cNvPr id="14" name="Picture 13"/>
          <p:cNvPicPr>
            <a:picLocks noChangeAspect="1"/>
          </p:cNvPicPr>
          <p:nvPr/>
        </p:nvPicPr>
        <p:blipFill>
          <a:blip r:embed="rId3"/>
          <a:srcRect/>
          <a:stretch>
            <a:fillRect/>
          </a:stretch>
        </p:blipFill>
        <p:spPr bwMode="auto">
          <a:xfrm>
            <a:off x="6545263" y="1071563"/>
            <a:ext cx="2487612" cy="2486025"/>
          </a:xfrm>
          <a:prstGeom prst="rect">
            <a:avLst/>
          </a:prstGeom>
          <a:noFill/>
          <a:ln w="9525">
            <a:noFill/>
            <a:miter lim="800000"/>
            <a:headEnd/>
            <a:tailEnd/>
          </a:ln>
        </p:spPr>
      </p:pic>
      <p:sp>
        <p:nvSpPr>
          <p:cNvPr id="72708" name="Title 3"/>
          <p:cNvSpPr>
            <a:spLocks noGrp="1"/>
          </p:cNvSpPr>
          <p:nvPr>
            <p:ph type="title"/>
          </p:nvPr>
        </p:nvSpPr>
        <p:spPr/>
        <p:txBody>
          <a:bodyPr/>
          <a:lstStyle/>
          <a:p>
            <a:r>
              <a:rPr lang="en-US" dirty="0" smtClean="0"/>
              <a:t>Where is My Silver Bullet?</a:t>
            </a:r>
            <a:endParaRPr lang="en-US" dirty="0" smtClean="0"/>
          </a:p>
        </p:txBody>
      </p:sp>
      <p:sp>
        <p:nvSpPr>
          <p:cNvPr id="33795" name="Content Placeholder 4"/>
          <p:cNvSpPr>
            <a:spLocks noGrp="1"/>
          </p:cNvSpPr>
          <p:nvPr>
            <p:ph idx="1"/>
          </p:nvPr>
        </p:nvSpPr>
        <p:spPr>
          <a:xfrm>
            <a:off x="533400" y="685800"/>
            <a:ext cx="8229600" cy="4800600"/>
          </a:xfrm>
        </p:spPr>
        <p:txBody>
          <a:bodyPr/>
          <a:lstStyle/>
          <a:p>
            <a:r>
              <a:rPr lang="en-US" sz="2400" dirty="0" smtClean="0"/>
              <a:t>P2PE is exciting technology</a:t>
            </a:r>
          </a:p>
          <a:p>
            <a:pPr lvl="1"/>
            <a:r>
              <a:rPr lang="en-US" sz="2000" dirty="0" smtClean="0"/>
              <a:t>Removes merchant systems from PCI scope</a:t>
            </a:r>
          </a:p>
          <a:p>
            <a:pPr lvl="1"/>
            <a:r>
              <a:rPr lang="en-US" sz="2000" dirty="0" smtClean="0"/>
              <a:t>Reduces relevant PCI Requirements</a:t>
            </a:r>
          </a:p>
          <a:p>
            <a:pPr lvl="1"/>
            <a:r>
              <a:rPr lang="en-US" sz="2000" dirty="0" smtClean="0"/>
              <a:t>Cuts cost of compliance</a:t>
            </a:r>
          </a:p>
          <a:p>
            <a:pPr lvl="1"/>
            <a:r>
              <a:rPr lang="en-US" sz="2000" dirty="0" smtClean="0"/>
              <a:t>Increases security </a:t>
            </a:r>
          </a:p>
          <a:p>
            <a:r>
              <a:rPr lang="en-US" sz="2400" dirty="0" smtClean="0"/>
              <a:t>P2PE requires security expertise</a:t>
            </a:r>
          </a:p>
          <a:p>
            <a:pPr lvl="1"/>
            <a:r>
              <a:rPr lang="en-US" sz="2000" dirty="0" smtClean="0"/>
              <a:t>Merchant has </a:t>
            </a:r>
            <a:r>
              <a:rPr lang="en-US" sz="2000" dirty="0" smtClean="0"/>
              <a:t>security obligations</a:t>
            </a:r>
            <a:endParaRPr lang="en-US" sz="2000" dirty="0" smtClean="0"/>
          </a:p>
          <a:p>
            <a:r>
              <a:rPr lang="en-US" sz="2400" dirty="0" smtClean="0"/>
              <a:t>List of approved devices and solutions in 2012? 2013?</a:t>
            </a:r>
          </a:p>
          <a:p>
            <a:pPr lvl="1"/>
            <a:r>
              <a:rPr lang="en-US" sz="2000" dirty="0" smtClean="0"/>
              <a:t>Until then, merchants are buying based on vendor’s sell sheet</a:t>
            </a:r>
          </a:p>
          <a:p>
            <a:pPr lvl="1"/>
            <a:r>
              <a:rPr lang="en-US" sz="2000" dirty="0" smtClean="0"/>
              <a:t>Get vendor assurances of ultimate compliance </a:t>
            </a:r>
          </a:p>
          <a:p>
            <a:pPr lvl="1"/>
            <a:r>
              <a:rPr lang="en-US" sz="2000" dirty="0" smtClean="0"/>
              <a:t>Get (and follow!) the PIM </a:t>
            </a:r>
            <a:endParaRPr lang="en-US" sz="2000" dirty="0" smtClean="0"/>
          </a:p>
          <a:p>
            <a:pPr lvl="1"/>
            <a:r>
              <a:rPr lang="en-US" sz="2000" dirty="0" smtClean="0"/>
              <a:t>Requirement 12.8 is your friend</a:t>
            </a:r>
          </a:p>
          <a:p>
            <a:r>
              <a:rPr lang="en-US" sz="2400" dirty="0" smtClean="0"/>
              <a:t>Monitor PCI Council guidance and announcements</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ea typeface="ＭＳ Ｐゴシック" pitchFamily="1" charset="-128"/>
                <a:cs typeface="ＭＳ Ｐゴシック" pitchFamily="1" charset="-128"/>
              </a:rPr>
              <a:t>Resources</a:t>
            </a:r>
          </a:p>
        </p:txBody>
      </p:sp>
      <p:sp>
        <p:nvSpPr>
          <p:cNvPr id="3" name="Content Placeholder 2"/>
          <p:cNvSpPr>
            <a:spLocks noGrp="1"/>
          </p:cNvSpPr>
          <p:nvPr>
            <p:ph idx="1"/>
          </p:nvPr>
        </p:nvSpPr>
        <p:spPr>
          <a:xfrm>
            <a:off x="304800" y="896938"/>
            <a:ext cx="8567738" cy="4525962"/>
          </a:xfrm>
        </p:spPr>
        <p:txBody>
          <a:bodyPr/>
          <a:lstStyle/>
          <a:p>
            <a:pPr>
              <a:buFont typeface="Wingdings" pitchFamily="1" charset="2"/>
              <a:buChar char="q"/>
            </a:pPr>
            <a:r>
              <a:rPr lang="en-US" dirty="0" smtClean="0">
                <a:ea typeface="ＭＳ Ｐゴシック" pitchFamily="1" charset="-128"/>
                <a:cs typeface="ＭＳ Ｐゴシック" pitchFamily="1" charset="-128"/>
              </a:rPr>
              <a:t>PCI Security Standards Council:</a:t>
            </a:r>
            <a:br>
              <a:rPr lang="en-US"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https://www.pcisecuritystandards.org</a:t>
            </a:r>
          </a:p>
          <a:p>
            <a:pPr lvl="1">
              <a:buFont typeface="Lucida Grande" pitchFamily="1" charset="0"/>
              <a:buChar char="-"/>
            </a:pPr>
            <a:r>
              <a:rPr lang="en-US" dirty="0" smtClean="0"/>
              <a:t>Documents Library, FAQ, resources </a:t>
            </a:r>
            <a:br>
              <a:rPr lang="en-US" dirty="0" smtClean="0"/>
            </a:br>
            <a:endParaRPr lang="en-US" dirty="0" smtClean="0"/>
          </a:p>
          <a:p>
            <a:pPr lvl="1">
              <a:buFont typeface="Lucida Grande" pitchFamily="1" charset="0"/>
              <a:buChar char="-"/>
            </a:pPr>
            <a:r>
              <a:rPr lang="en-US" dirty="0" smtClean="0"/>
              <a:t>Initial P2PE Roadmap and</a:t>
            </a:r>
            <a:br>
              <a:rPr lang="en-US" dirty="0" smtClean="0"/>
            </a:br>
            <a:r>
              <a:rPr lang="en-US" dirty="0" smtClean="0"/>
              <a:t>P2PE Hardware Solution Requirements Initial Release:</a:t>
            </a:r>
            <a:br>
              <a:rPr lang="en-US" dirty="0" smtClean="0"/>
            </a:br>
            <a:r>
              <a:rPr lang="en-US" sz="1800" dirty="0" smtClean="0"/>
              <a:t>https://www.pcisecuritystandards.org/security_standards/documents.php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ea typeface="ＭＳ Ｐゴシック" pitchFamily="1" charset="-128"/>
                <a:cs typeface="ＭＳ Ｐゴシック" pitchFamily="1" charset="-128"/>
              </a:rPr>
              <a:t>Tokenization and P2PE</a:t>
            </a:r>
          </a:p>
        </p:txBody>
      </p:sp>
      <p:sp>
        <p:nvSpPr>
          <p:cNvPr id="74755" name="Content Placeholder 2"/>
          <p:cNvSpPr>
            <a:spLocks noGrp="1"/>
          </p:cNvSpPr>
          <p:nvPr>
            <p:ph idx="1"/>
          </p:nvPr>
        </p:nvSpPr>
        <p:spPr/>
        <p:txBody>
          <a:bodyPr/>
          <a:lstStyle/>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Thank you!</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Questions, comments, thoughts?</a:t>
            </a:r>
          </a:p>
          <a:p>
            <a:pPr marL="0" indent="0">
              <a:lnSpc>
                <a:spcPct val="80000"/>
              </a:lnSpc>
              <a:buFont typeface="Wingdings" pitchFamily="1" charset="2"/>
              <a:buNone/>
            </a:pPr>
            <a:endParaRPr lang="en-US" sz="2400" dirty="0" smtClean="0">
              <a:ea typeface="ＭＳ Ｐゴシック" pitchFamily="1" charset="-128"/>
              <a:cs typeface="ＭＳ Ｐゴシック" pitchFamily="1" charset="-128"/>
            </a:endParaRP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Walter Conway</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wconway@403labs.com</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877.403.5227, ext. 223</a:t>
            </a:r>
          </a:p>
          <a:p>
            <a:pPr marL="0" indent="0">
              <a:lnSpc>
                <a:spcPct val="80000"/>
              </a:lnSpc>
              <a:buFont typeface="Wingdings" pitchFamily="1" charset="2"/>
              <a:buNone/>
            </a:pPr>
            <a:r>
              <a:rPr lang="en-US" sz="2400" dirty="0" smtClean="0">
                <a:ea typeface="ＭＳ Ｐゴシック" pitchFamily="1" charset="-128"/>
                <a:cs typeface="ＭＳ Ｐゴシック" pitchFamily="1" charset="-128"/>
              </a:rPr>
              <a:t>www.403labs.com</a:t>
            </a:r>
          </a:p>
          <a:p>
            <a:pPr marL="0" indent="0">
              <a:lnSpc>
                <a:spcPct val="80000"/>
              </a:lnSpc>
              <a:buFont typeface="Wingdings" pitchFamily="1" charset="2"/>
              <a:buNone/>
            </a:pPr>
            <a:endParaRPr lang="en-US" sz="2400" i="1" dirty="0" smtClean="0">
              <a:ea typeface="ＭＳ Ｐゴシック" pitchFamily="1" charset="-128"/>
              <a:cs typeface="ＭＳ Ｐゴシック" pitchFamily="1" charset="-128"/>
            </a:endParaRPr>
          </a:p>
          <a:p>
            <a:pPr marL="0" indent="0">
              <a:lnSpc>
                <a:spcPct val="80000"/>
              </a:lnSpc>
              <a:buFont typeface="Wingdings" pitchFamily="1" charset="2"/>
              <a:buNone/>
            </a:pPr>
            <a:r>
              <a:rPr lang="en-US" sz="2400" i="1" dirty="0" smtClean="0">
                <a:ea typeface="ＭＳ Ｐゴシック" pitchFamily="1" charset="-128"/>
                <a:cs typeface="ＭＳ Ｐゴシック" pitchFamily="1" charset="-128"/>
              </a:rPr>
              <a:t>Find infosec posts at blog.403labs.com </a:t>
            </a:r>
          </a:p>
          <a:p>
            <a:pPr marL="0" indent="0">
              <a:lnSpc>
                <a:spcPct val="80000"/>
              </a:lnSpc>
              <a:buFont typeface="Wingdings" pitchFamily="1" charset="2"/>
              <a:buNone/>
            </a:pPr>
            <a:r>
              <a:rPr lang="en-US" sz="2400" i="1" dirty="0" smtClean="0">
                <a:ea typeface="ＭＳ Ｐゴシック" pitchFamily="1" charset="-128"/>
                <a:cs typeface="ＭＳ Ｐゴシック" pitchFamily="1" charset="-128"/>
              </a:rPr>
              <a:t>and my PCI column at StorefrontBacktalk.com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PCI Ecosystem</a:t>
            </a:r>
            <a:endParaRPr lang="en-US" dirty="0"/>
          </a:p>
        </p:txBody>
      </p:sp>
      <p:sp>
        <p:nvSpPr>
          <p:cNvPr id="6" name="Rectangle 21"/>
          <p:cNvSpPr>
            <a:spLocks noChangeArrowheads="1"/>
          </p:cNvSpPr>
          <p:nvPr/>
        </p:nvSpPr>
        <p:spPr>
          <a:xfrm>
            <a:off x="0" y="1908048"/>
            <a:ext cx="9144000" cy="2321052"/>
          </a:xfrm>
          <a:prstGeom prst="rect">
            <a:avLst/>
          </a:prstGeom>
          <a:gradFill rotWithShape="1">
            <a:gsLst>
              <a:gs pos="0">
                <a:schemeClr val="folHlink">
                  <a:gamma/>
                  <a:tint val="60784"/>
                  <a:invGamma/>
                </a:schemeClr>
              </a:gs>
              <a:gs pos="100000">
                <a:schemeClr val="folHlink"/>
              </a:gs>
            </a:gsLst>
            <a:lin ang="5400000" scaled="1"/>
            <a:tileRect/>
          </a:gradFill>
          <a:ln w="9525">
            <a:noFill/>
            <a:miter lim="800000"/>
          </a:ln>
          <a:effectLst/>
        </p:spPr>
        <p:txBody>
          <a:bodyPr wrap="none" tIns="91440"/>
          <a:lstStyle/>
          <a:p>
            <a:pPr>
              <a:defRPr/>
            </a:pPr>
            <a:endParaRPr lang="en-US" dirty="0">
              <a:solidFill>
                <a:srgbClr val="000000"/>
              </a:solidFill>
              <a:latin typeface="Segoe UI"/>
              <a:ea typeface="+mn-ea"/>
              <a:cs typeface="Arial"/>
            </a:endParaRPr>
          </a:p>
        </p:txBody>
      </p:sp>
      <p:sp>
        <p:nvSpPr>
          <p:cNvPr id="7" name="AutoShape 20"/>
          <p:cNvSpPr>
            <a:spLocks noChangeArrowheads="1"/>
          </p:cNvSpPr>
          <p:nvPr/>
        </p:nvSpPr>
        <p:spPr bwMode="auto">
          <a:xfrm>
            <a:off x="-3048" y="1908048"/>
            <a:ext cx="3127248" cy="2359152"/>
          </a:xfrm>
          <a:prstGeom prst="chevron">
            <a:avLst>
              <a:gd name="adj" fmla="val 23650"/>
            </a:avLst>
          </a:prstGeom>
          <a:solidFill>
            <a:srgbClr val="BDD6D8"/>
          </a:solidFill>
          <a:ln w="9525" algn="ctr">
            <a:noFill/>
            <a:miter lim="800000"/>
            <a:headEnd/>
            <a:tailEnd/>
          </a:ln>
        </p:spPr>
        <p:txBody>
          <a:bodyPr anchor="ctr"/>
          <a:lstStyle/>
          <a:p>
            <a:pPr>
              <a:spcBef>
                <a:spcPct val="50000"/>
              </a:spcBef>
            </a:pPr>
            <a:r>
              <a:rPr lang="en-US" sz="1400" dirty="0">
                <a:solidFill>
                  <a:srgbClr val="006A72"/>
                </a:solidFill>
                <a:ea typeface="+mn-ea"/>
                <a:cs typeface="Arial" charset="0"/>
              </a:rPr>
              <a:t>Manufacturers</a:t>
            </a:r>
          </a:p>
          <a:p>
            <a:pPr>
              <a:spcBef>
                <a:spcPct val="50000"/>
              </a:spcBef>
            </a:pPr>
            <a:r>
              <a:rPr lang="en-US" sz="2000" b="1" dirty="0">
                <a:solidFill>
                  <a:srgbClr val="006A72"/>
                </a:solidFill>
                <a:latin typeface="Segoe UI Semibold" pitchFamily="34" charset="0"/>
                <a:ea typeface="+mn-ea"/>
                <a:cs typeface="Arial" charset="0"/>
              </a:rPr>
              <a:t>PCI PTS</a:t>
            </a:r>
          </a:p>
          <a:p>
            <a:pPr>
              <a:spcBef>
                <a:spcPct val="50000"/>
              </a:spcBef>
            </a:pPr>
            <a:r>
              <a:rPr lang="en-US" sz="1400" dirty="0">
                <a:solidFill>
                  <a:srgbClr val="006A72"/>
                </a:solidFill>
                <a:ea typeface="+mn-ea"/>
                <a:cs typeface="Arial" charset="0"/>
              </a:rPr>
              <a:t>Pin Entry Devices</a:t>
            </a:r>
          </a:p>
        </p:txBody>
      </p:sp>
      <p:sp>
        <p:nvSpPr>
          <p:cNvPr id="8" name="Text Box 20"/>
          <p:cNvSpPr txBox="1">
            <a:spLocks noChangeArrowheads="1"/>
          </p:cNvSpPr>
          <p:nvPr/>
        </p:nvSpPr>
        <p:spPr bwMode="auto">
          <a:xfrm>
            <a:off x="-381000" y="4800601"/>
            <a:ext cx="9220200" cy="400110"/>
          </a:xfrm>
          <a:prstGeom prst="rect">
            <a:avLst/>
          </a:prstGeom>
          <a:noFill/>
          <a:ln w="9525" algn="ctr">
            <a:noFill/>
            <a:miter lim="800000"/>
            <a:headEnd/>
            <a:tailEnd/>
          </a:ln>
        </p:spPr>
        <p:txBody>
          <a:bodyPr wrap="square">
            <a:spAutoFit/>
          </a:bodyPr>
          <a:lstStyle/>
          <a:p>
            <a:r>
              <a:rPr lang="en-US" sz="2000" b="1" i="1" dirty="0">
                <a:solidFill>
                  <a:srgbClr val="B32811"/>
                </a:solidFill>
                <a:ea typeface="+mn-ea"/>
                <a:cs typeface="Arial" charset="0"/>
              </a:rPr>
              <a:t>Ecosystem of payment devices, applications, infrastructure and users</a:t>
            </a:r>
          </a:p>
        </p:txBody>
      </p:sp>
      <p:sp>
        <p:nvSpPr>
          <p:cNvPr id="9" name="AutoShape 20"/>
          <p:cNvSpPr>
            <a:spLocks noChangeArrowheads="1"/>
          </p:cNvSpPr>
          <p:nvPr/>
        </p:nvSpPr>
        <p:spPr>
          <a:xfrm>
            <a:off x="2054352" y="1905000"/>
            <a:ext cx="3127248" cy="2359152"/>
          </a:xfrm>
          <a:prstGeom prst="chevron">
            <a:avLst>
              <a:gd name="adj" fmla="val 23649"/>
            </a:avLst>
          </a:prstGeom>
          <a:gradFill rotWithShape="1">
            <a:gsLst>
              <a:gs pos="0">
                <a:srgbClr val="56BBBB"/>
              </a:gs>
              <a:gs pos="100000">
                <a:schemeClr val="hlink"/>
              </a:gs>
            </a:gsLst>
            <a:lin ang="5400000" scaled="1"/>
            <a:tileRect/>
          </a:gradFill>
          <a:ln w="9525" algn="ctr">
            <a:noFill/>
            <a:miter lim="800000"/>
          </a:ln>
        </p:spPr>
        <p:txBody>
          <a:bodyPr anchor="ctr"/>
          <a:lstStyle/>
          <a:p>
            <a:pPr marL="339725">
              <a:spcBef>
                <a:spcPct val="50000"/>
              </a:spcBef>
              <a:defRPr/>
            </a:pPr>
            <a:r>
              <a:rPr lang="en-US" sz="1400" dirty="0">
                <a:solidFill>
                  <a:srgbClr val="FFFFFF"/>
                </a:solidFill>
                <a:latin typeface="Segoe UI"/>
                <a:ea typeface="+mn-ea"/>
                <a:cs typeface="Arial"/>
              </a:rPr>
              <a:t>Software Developers</a:t>
            </a:r>
          </a:p>
          <a:p>
            <a:pPr marL="339725">
              <a:spcBef>
                <a:spcPct val="50000"/>
              </a:spcBef>
              <a:defRPr/>
            </a:pPr>
            <a:r>
              <a:rPr lang="en-US" sz="2000" b="1" dirty="0">
                <a:solidFill>
                  <a:srgbClr val="FFFFFF"/>
                </a:solidFill>
                <a:latin typeface="Segoe UI Semibold" pitchFamily="34" charset="0"/>
                <a:ea typeface="+mn-ea"/>
                <a:cs typeface="Arial"/>
              </a:rPr>
              <a:t>PCI PA-DSS</a:t>
            </a:r>
          </a:p>
          <a:p>
            <a:pPr marL="339725">
              <a:spcBef>
                <a:spcPct val="50000"/>
              </a:spcBef>
              <a:defRPr/>
            </a:pPr>
            <a:r>
              <a:rPr lang="en-US" sz="1400" dirty="0">
                <a:solidFill>
                  <a:srgbClr val="FFFFFF"/>
                </a:solidFill>
                <a:latin typeface="Segoe UI"/>
                <a:ea typeface="+mn-ea"/>
                <a:cs typeface="Arial"/>
              </a:rPr>
              <a:t>Payment Applications</a:t>
            </a:r>
            <a:endParaRPr lang="en-US" sz="2000" dirty="0">
              <a:solidFill>
                <a:srgbClr val="000000"/>
              </a:solidFill>
              <a:latin typeface="Segoe UI"/>
              <a:ea typeface="+mn-ea"/>
              <a:cs typeface="Arial"/>
            </a:endParaRPr>
          </a:p>
        </p:txBody>
      </p:sp>
      <p:sp>
        <p:nvSpPr>
          <p:cNvPr id="10" name="Text Box 18"/>
          <p:cNvSpPr txBox="1">
            <a:spLocks noChangeArrowheads="1"/>
          </p:cNvSpPr>
          <p:nvPr/>
        </p:nvSpPr>
        <p:spPr bwMode="auto">
          <a:xfrm>
            <a:off x="7620000" y="2641937"/>
            <a:ext cx="1371600" cy="1015663"/>
          </a:xfrm>
          <a:prstGeom prst="rect">
            <a:avLst/>
          </a:prstGeom>
          <a:noFill/>
          <a:ln w="9525" algn="ctr">
            <a:noFill/>
            <a:miter lim="800000"/>
            <a:headEnd/>
            <a:tailEnd/>
          </a:ln>
        </p:spPr>
        <p:txBody>
          <a:bodyPr wrap="square">
            <a:spAutoFit/>
          </a:bodyPr>
          <a:lstStyle/>
          <a:p>
            <a:r>
              <a:rPr lang="en-US" sz="2000" dirty="0">
                <a:solidFill>
                  <a:srgbClr val="FFFFFF"/>
                </a:solidFill>
                <a:latin typeface="Segoe UI Semibold" pitchFamily="34" charset="0"/>
                <a:ea typeface="+mn-ea"/>
                <a:cs typeface="Arial" charset="0"/>
              </a:rPr>
              <a:t>PCI Security</a:t>
            </a:r>
          </a:p>
          <a:p>
            <a:endParaRPr lang="en-US" sz="2000" dirty="0">
              <a:solidFill>
                <a:srgbClr val="FFFFFF"/>
              </a:solidFill>
              <a:latin typeface="Segoe UI Semibold" pitchFamily="34" charset="0"/>
              <a:ea typeface="+mn-ea"/>
              <a:cs typeface="Arial" charset="0"/>
            </a:endParaRPr>
          </a:p>
        </p:txBody>
      </p:sp>
      <p:sp>
        <p:nvSpPr>
          <p:cNvPr id="11" name="AutoShape 21"/>
          <p:cNvSpPr>
            <a:spLocks noChangeArrowheads="1"/>
          </p:cNvSpPr>
          <p:nvPr/>
        </p:nvSpPr>
        <p:spPr>
          <a:xfrm>
            <a:off x="4343400" y="1905000"/>
            <a:ext cx="2971800" cy="2362200"/>
          </a:xfrm>
          <a:prstGeom prst="chevron">
            <a:avLst>
              <a:gd name="adj" fmla="val 24270"/>
            </a:avLst>
          </a:prstGeom>
          <a:gradFill rotWithShape="1">
            <a:gsLst>
              <a:gs pos="0">
                <a:srgbClr val="5C9A9E"/>
              </a:gs>
              <a:gs pos="100000">
                <a:srgbClr val="006167"/>
              </a:gs>
            </a:gsLst>
            <a:lin ang="5400000" scaled="1"/>
            <a:tileRect/>
          </a:gradFill>
          <a:ln w="9525" algn="ctr">
            <a:noFill/>
            <a:miter lim="800000"/>
          </a:ln>
        </p:spPr>
        <p:txBody>
          <a:bodyPr anchor="ctr"/>
          <a:lstStyle/>
          <a:p>
            <a:pPr marL="404813">
              <a:spcBef>
                <a:spcPct val="50000"/>
              </a:spcBef>
              <a:defRPr/>
            </a:pPr>
            <a:r>
              <a:rPr lang="en-US" sz="1400" dirty="0">
                <a:solidFill>
                  <a:srgbClr val="FFFFFF"/>
                </a:solidFill>
                <a:latin typeface="Segoe UI"/>
                <a:ea typeface="+mn-ea"/>
                <a:cs typeface="Arial"/>
              </a:rPr>
              <a:t>Merchants &amp; Service Providers</a:t>
            </a:r>
          </a:p>
          <a:p>
            <a:pPr marL="404813">
              <a:spcBef>
                <a:spcPct val="50000"/>
              </a:spcBef>
              <a:defRPr/>
            </a:pPr>
            <a:r>
              <a:rPr lang="en-US" sz="2000" dirty="0">
                <a:solidFill>
                  <a:srgbClr val="FFFFFF"/>
                </a:solidFill>
                <a:latin typeface="Segoe UI Semibold" pitchFamily="34" charset="0"/>
                <a:ea typeface="+mn-ea"/>
                <a:cs typeface="Arial"/>
              </a:rPr>
              <a:t>PCI DSS</a:t>
            </a:r>
          </a:p>
          <a:p>
            <a:pPr marL="404813">
              <a:spcBef>
                <a:spcPct val="50000"/>
              </a:spcBef>
              <a:defRPr/>
            </a:pPr>
            <a:r>
              <a:rPr lang="en-US" sz="1400" dirty="0">
                <a:solidFill>
                  <a:srgbClr val="FFFFFF"/>
                </a:solidFill>
                <a:latin typeface="Segoe UI"/>
                <a:ea typeface="+mn-ea"/>
                <a:cs typeface="Arial"/>
              </a:rPr>
              <a:t>Secure Environments</a:t>
            </a:r>
            <a:endParaRPr lang="en-US" sz="2000" dirty="0">
              <a:solidFill>
                <a:srgbClr val="000000"/>
              </a:solidFill>
              <a:latin typeface="Segoe UI"/>
              <a:ea typeface="+mn-ea"/>
              <a:cs typeface="Arial"/>
            </a:endParaRPr>
          </a:p>
        </p:txBody>
      </p:sp>
      <p:grpSp>
        <p:nvGrpSpPr>
          <p:cNvPr id="2" name="Group 12"/>
          <p:cNvGrpSpPr/>
          <p:nvPr/>
        </p:nvGrpSpPr>
        <p:grpSpPr>
          <a:xfrm>
            <a:off x="0" y="1642646"/>
            <a:ext cx="7507224" cy="2917686"/>
            <a:chOff x="0" y="1642646"/>
            <a:chExt cx="7507224" cy="2917686"/>
          </a:xfrm>
        </p:grpSpPr>
        <p:grpSp>
          <p:nvGrpSpPr>
            <p:cNvPr id="3" name="Group 6"/>
            <p:cNvGrpSpPr/>
            <p:nvPr/>
          </p:nvGrpSpPr>
          <p:grpSpPr>
            <a:xfrm>
              <a:off x="0" y="1651571"/>
              <a:ext cx="7507224" cy="2874479"/>
              <a:chOff x="0" y="1651571"/>
              <a:chExt cx="7507224" cy="2874479"/>
            </a:xfrm>
          </p:grpSpPr>
          <p:grpSp>
            <p:nvGrpSpPr>
              <p:cNvPr id="5" name="Group 1"/>
              <p:cNvGrpSpPr/>
              <p:nvPr/>
            </p:nvGrpSpPr>
            <p:grpSpPr>
              <a:xfrm>
                <a:off x="0" y="1651571"/>
                <a:ext cx="7147687" cy="2874479"/>
                <a:chOff x="0" y="1651571"/>
                <a:chExt cx="7147687" cy="2874479"/>
              </a:xfrm>
            </p:grpSpPr>
            <p:sp>
              <p:nvSpPr>
                <p:cNvPr id="19" name="Rectangle 18"/>
                <p:cNvSpPr>
                  <a:spLocks noChangeArrowheads="1"/>
                </p:cNvSpPr>
                <p:nvPr/>
              </p:nvSpPr>
              <p:spPr bwMode="auto">
                <a:xfrm>
                  <a:off x="0" y="4229100"/>
                  <a:ext cx="6781800" cy="266700"/>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0" name="Rectangle 19"/>
                <p:cNvSpPr>
                  <a:spLocks noChangeArrowheads="1"/>
                </p:cNvSpPr>
                <p:nvPr/>
              </p:nvSpPr>
              <p:spPr bwMode="auto">
                <a:xfrm rot="7020000">
                  <a:off x="6280581" y="3666514"/>
                  <a:ext cx="1508760" cy="210312"/>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1" name="Snip Single Corner Rectangle 20"/>
                <p:cNvSpPr>
                  <a:spLocks noChangeArrowheads="1"/>
                </p:cNvSpPr>
                <p:nvPr/>
              </p:nvSpPr>
              <p:spPr bwMode="auto">
                <a:xfrm rot="3780000">
                  <a:off x="6289903" y="2301359"/>
                  <a:ext cx="1507572" cy="207996"/>
                </a:xfrm>
                <a:prstGeom prst="snip1Rect">
                  <a:avLst>
                    <a:gd name="adj" fmla="val 0"/>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sp>
              <p:nvSpPr>
                <p:cNvPr id="22" name="Rectangle 21"/>
                <p:cNvSpPr>
                  <a:spLocks noChangeArrowheads="1"/>
                </p:cNvSpPr>
                <p:nvPr/>
              </p:nvSpPr>
              <p:spPr bwMode="auto">
                <a:xfrm>
                  <a:off x="0" y="1676400"/>
                  <a:ext cx="6781800" cy="266700"/>
                </a:xfrm>
                <a:prstGeom prst="rect">
                  <a:avLst/>
                </a:prstGeom>
                <a:solidFill>
                  <a:srgbClr val="86B59C"/>
                </a:solidFill>
                <a:ln w="9525" algn="ctr">
                  <a:noFill/>
                  <a:miter lim="800000"/>
                  <a:headEnd/>
                  <a:tailEnd/>
                </a:ln>
                <a:effectLst/>
              </p:spPr>
              <p:txBody>
                <a:bodyPr wrap="none" anchor="ctr"/>
                <a:lstStyle/>
                <a:p>
                  <a:pPr>
                    <a:defRPr/>
                  </a:pPr>
                  <a:endParaRPr lang="en-US" dirty="0">
                    <a:solidFill>
                      <a:srgbClr val="000000"/>
                    </a:solidFill>
                    <a:ea typeface="+mn-ea"/>
                    <a:cs typeface="+mn-cs"/>
                  </a:endParaRPr>
                </a:p>
              </p:txBody>
            </p:sp>
          </p:grpSp>
          <p:sp>
            <p:nvSpPr>
              <p:cNvPr id="18" name="Isosceles Triangle 17"/>
              <p:cNvSpPr/>
              <p:nvPr/>
            </p:nvSpPr>
            <p:spPr bwMode="auto">
              <a:xfrm rot="5400000">
                <a:off x="7068312" y="2990088"/>
                <a:ext cx="685800" cy="192024"/>
              </a:xfrm>
              <a:prstGeom prst="triangle">
                <a:avLst/>
              </a:prstGeom>
              <a:solidFill>
                <a:srgbClr val="86B59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grpSp>
        <p:sp>
          <p:nvSpPr>
            <p:cNvPr id="15" name="TextBox 14"/>
            <p:cNvSpPr txBox="1"/>
            <p:nvPr/>
          </p:nvSpPr>
          <p:spPr>
            <a:xfrm>
              <a:off x="0" y="4191000"/>
              <a:ext cx="6934200" cy="369332"/>
            </a:xfrm>
            <a:prstGeom prst="rect">
              <a:avLst/>
            </a:prstGeom>
            <a:noFill/>
          </p:spPr>
          <p:txBody>
            <a:bodyPr wrap="square">
              <a:spAutoFit/>
            </a:bodyPr>
            <a:lstStyle/>
            <a:p>
              <a:pPr>
                <a:defRPr/>
              </a:pPr>
              <a:r>
                <a:rPr lang="en-US" sz="1800" dirty="0">
                  <a:solidFill>
                    <a:srgbClr val="FFFFFF"/>
                  </a:solidFill>
                  <a:latin typeface="Segoe UI Semibold" pitchFamily="34" charset="0"/>
                  <a:ea typeface="+mn-ea"/>
                  <a:cs typeface="Arial"/>
                </a:rPr>
                <a:t>P2PE</a:t>
              </a:r>
              <a:endParaRPr lang="en-US" sz="1200" dirty="0">
                <a:solidFill>
                  <a:srgbClr val="FFFFFF"/>
                </a:solidFill>
                <a:latin typeface="Segoe UI Semibold" pitchFamily="34" charset="0"/>
                <a:ea typeface="+mn-ea"/>
                <a:cs typeface="Arial"/>
              </a:endParaRPr>
            </a:p>
          </p:txBody>
        </p:sp>
        <p:sp>
          <p:nvSpPr>
            <p:cNvPr id="16" name="TextBox 15"/>
            <p:cNvSpPr txBox="1"/>
            <p:nvPr/>
          </p:nvSpPr>
          <p:spPr>
            <a:xfrm>
              <a:off x="0" y="1642646"/>
              <a:ext cx="6934200" cy="369332"/>
            </a:xfrm>
            <a:prstGeom prst="rect">
              <a:avLst/>
            </a:prstGeom>
            <a:noFill/>
          </p:spPr>
          <p:txBody>
            <a:bodyPr wrap="square">
              <a:spAutoFit/>
            </a:bodyPr>
            <a:lstStyle/>
            <a:p>
              <a:pPr>
                <a:defRPr/>
              </a:pPr>
              <a:r>
                <a:rPr lang="en-US" sz="1800" dirty="0">
                  <a:solidFill>
                    <a:srgbClr val="FFFFFF"/>
                  </a:solidFill>
                  <a:latin typeface="Segoe UI Semibold" pitchFamily="34" charset="0"/>
                  <a:ea typeface="+mn-ea"/>
                  <a:cs typeface="Arial"/>
                </a:rPr>
                <a:t>P2PE</a:t>
              </a:r>
              <a:endParaRPr lang="en-US" sz="1200" dirty="0">
                <a:solidFill>
                  <a:srgbClr val="FFFFFF"/>
                </a:solidFill>
                <a:latin typeface="Segoe UI Semibold" pitchFamily="34" charset="0"/>
                <a:ea typeface="+mn-ea"/>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4000"/>
                            </p:stCondLst>
                            <p:childTnLst>
                              <p:par>
                                <p:cTn id="14" presetID="10" presetClass="entr" presetSubtype="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4"/>
          <p:cNvSpPr>
            <a:spLocks noGrp="1"/>
          </p:cNvSpPr>
          <p:nvPr>
            <p:ph type="title"/>
          </p:nvPr>
        </p:nvSpPr>
        <p:spPr/>
        <p:txBody>
          <a:bodyPr/>
          <a:lstStyle/>
          <a:p>
            <a:r>
              <a:rPr lang="en-US" dirty="0" smtClean="0">
                <a:ea typeface="ＭＳ Ｐゴシック" pitchFamily="1" charset="-128"/>
                <a:cs typeface="ＭＳ Ｐゴシック" pitchFamily="1" charset="-128"/>
              </a:rPr>
              <a:t>Who are the High Risk Merchants?</a:t>
            </a:r>
          </a:p>
        </p:txBody>
      </p:sp>
      <p:grpSp>
        <p:nvGrpSpPr>
          <p:cNvPr id="2" name="Group 13"/>
          <p:cNvGrpSpPr>
            <a:grpSpLocks/>
          </p:cNvGrpSpPr>
          <p:nvPr/>
        </p:nvGrpSpPr>
        <p:grpSpPr bwMode="auto">
          <a:xfrm>
            <a:off x="876300" y="685800"/>
            <a:ext cx="7807325" cy="5105400"/>
            <a:chOff x="876300" y="1295400"/>
            <a:chExt cx="7807398" cy="5105401"/>
          </a:xfrm>
        </p:grpSpPr>
        <p:pic>
          <p:nvPicPr>
            <p:cNvPr id="22534" name="Picture 9" descr="Picture 12.png"/>
            <p:cNvPicPr>
              <a:picLocks noChangeAspect="1"/>
            </p:cNvPicPr>
            <p:nvPr/>
          </p:nvPicPr>
          <p:blipFill>
            <a:blip r:embed="rId2"/>
            <a:srcRect/>
            <a:stretch>
              <a:fillRect/>
            </a:stretch>
          </p:blipFill>
          <p:spPr bwMode="auto">
            <a:xfrm>
              <a:off x="1236699" y="1295400"/>
              <a:ext cx="7086600" cy="2666800"/>
            </a:xfrm>
            <a:prstGeom prst="rect">
              <a:avLst/>
            </a:prstGeom>
            <a:noFill/>
            <a:ln w="9525">
              <a:noFill/>
              <a:miter lim="800000"/>
              <a:headEnd/>
              <a:tailEnd/>
            </a:ln>
          </p:spPr>
        </p:pic>
        <p:pic>
          <p:nvPicPr>
            <p:cNvPr id="22535" name="Picture 10" descr="Picture 11.png"/>
            <p:cNvPicPr>
              <a:picLocks noChangeAspect="1"/>
            </p:cNvPicPr>
            <p:nvPr/>
          </p:nvPicPr>
          <p:blipFill>
            <a:blip r:embed="rId3"/>
            <a:srcRect/>
            <a:stretch>
              <a:fillRect/>
            </a:stretch>
          </p:blipFill>
          <p:spPr bwMode="auto">
            <a:xfrm>
              <a:off x="876300" y="3505201"/>
              <a:ext cx="7807398" cy="2895600"/>
            </a:xfrm>
            <a:prstGeom prst="rect">
              <a:avLst/>
            </a:prstGeom>
            <a:noFill/>
            <a:ln w="9525">
              <a:noFill/>
              <a:miter lim="800000"/>
              <a:headEnd/>
              <a:tailEnd/>
            </a:ln>
          </p:spPr>
        </p:pic>
      </p:grpSp>
      <p:sp>
        <p:nvSpPr>
          <p:cNvPr id="16" name="Oval 15"/>
          <p:cNvSpPr/>
          <p:nvPr/>
        </p:nvSpPr>
        <p:spPr>
          <a:xfrm>
            <a:off x="5257800" y="5029200"/>
            <a:ext cx="3276600" cy="685800"/>
          </a:xfrm>
          <a:prstGeom prst="ellipse">
            <a:avLst/>
          </a:prstGeom>
          <a:noFill/>
          <a:ln w="57150" cap="flat" cmpd="sng" algn="ctr">
            <a:solidFill>
              <a:srgbClr val="FF121B"/>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a:spLocks noChangeArrowheads="1"/>
          </p:cNvSpPr>
          <p:nvPr/>
        </p:nvSpPr>
        <p:spPr bwMode="auto">
          <a:xfrm>
            <a:off x="5867400" y="5257800"/>
            <a:ext cx="2057400" cy="228600"/>
          </a:xfrm>
          <a:prstGeom prst="rect">
            <a:avLst/>
          </a:prstGeom>
          <a:solidFill>
            <a:schemeClr val="bg1"/>
          </a:solidFill>
          <a:ln w="9525">
            <a:noFill/>
            <a:round/>
            <a:headEnd/>
            <a:tailEnd/>
          </a:ln>
        </p:spPr>
        <p:txBody>
          <a:bodyPr anchor="b">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pitchFamily="1" charset="-128"/>
                <a:cs typeface="ＭＳ Ｐゴシック" pitchFamily="1" charset="-128"/>
              </a:rPr>
              <a:t>Who are the High Risk Merchants?</a:t>
            </a:r>
          </a:p>
        </p:txBody>
      </p:sp>
      <p:pic>
        <p:nvPicPr>
          <p:cNvPr id="23555" name="Content Placeholder 3" descr="2011-Higher-Education-Data-Breach-Madness.jpg"/>
          <p:cNvPicPr>
            <a:picLocks noGrp="1" noChangeAspect="1"/>
          </p:cNvPicPr>
          <p:nvPr>
            <p:ph idx="1"/>
          </p:nvPr>
        </p:nvPicPr>
        <p:blipFill>
          <a:blip r:embed="rId2"/>
          <a:srcRect l="-17258" r="-17258"/>
          <a:stretch>
            <a:fillRect/>
          </a:stretch>
        </p:blipFill>
        <p:spPr>
          <a:xfrm>
            <a:off x="0" y="838200"/>
            <a:ext cx="8763000" cy="51117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03 Labs Presentation Template (Windows Fonts) - 06.09.07">
  <a:themeElements>
    <a:clrScheme name="403 Labs Presentation Template (Windows Fonts) - 06.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03 Labs Presentation Template (Windows Fonts) - 06.09.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
            <a:srgbClr val="C37D2A"/>
          </a:buClr>
          <a:buSzTx/>
          <a:buFont typeface="Wingdings" pitchFamily="-65" charset="2"/>
          <a:buNone/>
          <a:tabLst/>
          <a:defRPr kumimoji="0" lang="en-US" sz="1400" b="0" i="0" u="none" strike="noStrike" cap="none" normalizeH="0" baseline="0">
            <a:ln>
              <a:noFill/>
            </a:ln>
            <a:solidFill>
              <a:srgbClr val="656F97"/>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
            <a:srgbClr val="C37D2A"/>
          </a:buClr>
          <a:buSzTx/>
          <a:buFont typeface="Wingdings" pitchFamily="-65" charset="2"/>
          <a:buNone/>
          <a:tabLst/>
          <a:defRPr kumimoji="0" lang="en-US" sz="1400" b="0" i="0" u="none" strike="noStrike" cap="none" normalizeH="0" baseline="0">
            <a:ln>
              <a:noFill/>
            </a:ln>
            <a:solidFill>
              <a:srgbClr val="656F97"/>
            </a:solidFill>
            <a:effectLst/>
            <a:latin typeface="Arial" pitchFamily="-65" charset="0"/>
          </a:defRPr>
        </a:defPPr>
      </a:lstStyle>
    </a:lnDef>
  </a:objectDefaults>
  <a:extraClrSchemeLst>
    <a:extraClrScheme>
      <a:clrScheme name="403 Labs Presentation Template (Windows Fonts) - 06.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03 Labs Presentation Template (Windows Fonts) - 06.09.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03 Labs Presentation Template (Windows Fonts) - 06.09.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03 Labs Presentation Template (Windows Fonts) - 06.09.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03 Labs Presentation Template (Windows Fonts) - 06.09.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03 Labs Presentation Template (Windows Fonts) - 06.09.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03 Labs Presentation Template (Windows Fonts) - 06.09.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03 Labs Presentation Template (Windows Fonts) - 06.09.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03 Labs Presentation Template (Windows Fonts) - 06.09.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03 Labs Presentation Template (Windows Fonts) - 06.09.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03 Labs Presentation Template (Windows Fonts) - 06.09.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03 Labs Presentation Template (Windows Fonts) - 06.09.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1445</TotalTime>
  <Words>3856</Words>
  <Application>Microsoft Macintosh PowerPoint</Application>
  <PresentationFormat>On-screen Show (4:3)</PresentationFormat>
  <Paragraphs>582</Paragraphs>
  <Slides>69</Slides>
  <Notes>2</Notes>
  <HiddenSlides>0</HiddenSlides>
  <MMClips>0</MMClips>
  <ScaleCrop>false</ScaleCrop>
  <HeadingPairs>
    <vt:vector size="4" baseType="variant">
      <vt:variant>
        <vt:lpstr>Design Template</vt:lpstr>
      </vt:variant>
      <vt:variant>
        <vt:i4>1</vt:i4>
      </vt:variant>
      <vt:variant>
        <vt:lpstr>Slide Titles</vt:lpstr>
      </vt:variant>
      <vt:variant>
        <vt:i4>69</vt:i4>
      </vt:variant>
    </vt:vector>
  </HeadingPairs>
  <TitlesOfParts>
    <vt:vector size="70" baseType="lpstr">
      <vt:lpstr>403 Labs Presentation Template (Windows Fonts) - 06.09.07</vt:lpstr>
      <vt:lpstr>How Tokenization and Point-to-Point Encryption Can Reduce PCI Scope</vt:lpstr>
      <vt:lpstr>Agenda</vt:lpstr>
      <vt:lpstr>Walt Conway and 403 Labs, LLC</vt:lpstr>
      <vt:lpstr>Part 1: Tokenization</vt:lpstr>
      <vt:lpstr>Some PCI DSS Basics</vt:lpstr>
      <vt:lpstr>PCI DSS: 6 Goals, 12 Requirements</vt:lpstr>
      <vt:lpstr>PCI Ecosystem</vt:lpstr>
      <vt:lpstr>Who are the High Risk Merchants?</vt:lpstr>
      <vt:lpstr>Who are the High Risk Merchants?</vt:lpstr>
      <vt:lpstr>PCI Council Guidance</vt:lpstr>
      <vt:lpstr>Tokenization and the PCI Council</vt:lpstr>
      <vt:lpstr>Tokenization</vt:lpstr>
      <vt:lpstr>Tokenization Use Cases</vt:lpstr>
      <vt:lpstr>Tokenization Use Cases</vt:lpstr>
      <vt:lpstr>Tokenization Use Cases</vt:lpstr>
      <vt:lpstr>Tokenization Use Cases</vt:lpstr>
      <vt:lpstr>Tokenization Use Cases</vt:lpstr>
      <vt:lpstr>Some Details – Construction</vt:lpstr>
      <vt:lpstr>Crypto and Hashes and PANs, Oh My!</vt:lpstr>
      <vt:lpstr>Some Details – Format</vt:lpstr>
      <vt:lpstr>Some Details – Type</vt:lpstr>
      <vt:lpstr>Some Details – Management</vt:lpstr>
      <vt:lpstr>Some Details – Encryption</vt:lpstr>
      <vt:lpstr>Some Details – “High-Value” Tokens</vt:lpstr>
      <vt:lpstr>Some Details – “High-Value” Tokens</vt:lpstr>
      <vt:lpstr>Tokens and PCI Council</vt:lpstr>
      <vt:lpstr>Tokens and PCI Scope</vt:lpstr>
      <vt:lpstr>Buyer’s Guides</vt:lpstr>
      <vt:lpstr>Our Tokenization Kickoff</vt:lpstr>
      <vt:lpstr>Our Tokenization Kickoff</vt:lpstr>
      <vt:lpstr>Our Tokenization Kickoff </vt:lpstr>
      <vt:lpstr>Our Tokenization Kickoff</vt:lpstr>
      <vt:lpstr>Our Tokenization Kickoff</vt:lpstr>
      <vt:lpstr>Where is My Silver Bullet?</vt:lpstr>
      <vt:lpstr>A Tokenization Checklist</vt:lpstr>
      <vt:lpstr>Resources</vt:lpstr>
      <vt:lpstr>Tokenization and P2PE</vt:lpstr>
      <vt:lpstr>Part 2: P2pe</vt:lpstr>
      <vt:lpstr>PCI Ecosystem</vt:lpstr>
      <vt:lpstr>P2PE Definition</vt:lpstr>
      <vt:lpstr>P2PE In Theory</vt:lpstr>
      <vt:lpstr>P2PE In Theory</vt:lpstr>
      <vt:lpstr>P2PE and PCI</vt:lpstr>
      <vt:lpstr>P2PE and PCI</vt:lpstr>
      <vt:lpstr>P2PE and PCI – Where We Are Today</vt:lpstr>
      <vt:lpstr>P2PE and PCI – Where We Are Today</vt:lpstr>
      <vt:lpstr>P2PE and PCI – Where We Are Today</vt:lpstr>
      <vt:lpstr>P2PE and PCI – Where We Are Today</vt:lpstr>
      <vt:lpstr>PCI Council Guidance</vt:lpstr>
      <vt:lpstr>PCI Council Guidance</vt:lpstr>
      <vt:lpstr>PCI Council Guidance – SAQ P2PE</vt:lpstr>
      <vt:lpstr>PCI Council Guidance – Encryption, Scope</vt:lpstr>
      <vt:lpstr>P2PE and PCI – version 1.1 (April 2012)</vt:lpstr>
      <vt:lpstr>P2PE and PCI – version 1.1 (April 2012)</vt:lpstr>
      <vt:lpstr>P2PE “Buyer’s Guide”</vt:lpstr>
      <vt:lpstr>P2PE “Buyer’s Guide” – Issues, Risks</vt:lpstr>
      <vt:lpstr>P2PE “Buyer’s Guide” – Issues, Risks</vt:lpstr>
      <vt:lpstr>P2PE “Buyer’s Guide” – Vendor Questions</vt:lpstr>
      <vt:lpstr>P2PE “Buyer’s Guide” – Device Questions</vt:lpstr>
      <vt:lpstr>P2PE “Buyer’s Guide” – Solution Provider Questions</vt:lpstr>
      <vt:lpstr>P2PE “Buyer’s Guide” – Merchant Questions</vt:lpstr>
      <vt:lpstr>P2PE “Buyer’s Guide” – Merchant Questions </vt:lpstr>
      <vt:lpstr>P2PE “Buyer’s Guide” – Merchant Questions</vt:lpstr>
      <vt:lpstr>P2PE “Buyer’s Guide” – Merchant Questions</vt:lpstr>
      <vt:lpstr>P2PE “Buyer’s Guide” – Hybrid Solution</vt:lpstr>
      <vt:lpstr>P2PE “Buyer’s Guide” – Hybrid Solution</vt:lpstr>
      <vt:lpstr>Where is My Silver Bullet?</vt:lpstr>
      <vt:lpstr>Resources</vt:lpstr>
      <vt:lpstr>Tokenization and P2PE</vt:lpstr>
    </vt:vector>
  </TitlesOfParts>
  <Company>403 Labs,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 Vogel, CISSP, CISA</dc:creator>
  <cp:lastModifiedBy>Walter Conway</cp:lastModifiedBy>
  <cp:revision>107</cp:revision>
  <dcterms:created xsi:type="dcterms:W3CDTF">2012-05-07T15:48:07Z</dcterms:created>
  <dcterms:modified xsi:type="dcterms:W3CDTF">2012-05-08T01:43:25Z</dcterms:modified>
</cp:coreProperties>
</file>