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Lst>
  <p:notesMasterIdLst>
    <p:notesMasterId r:id="rId45"/>
  </p:notesMasterIdLst>
  <p:handoutMasterIdLst>
    <p:handoutMasterId r:id="rId46"/>
  </p:handoutMasterIdLst>
  <p:sldIdLst>
    <p:sldId id="256" r:id="rId3"/>
    <p:sldId id="310" r:id="rId4"/>
    <p:sldId id="314" r:id="rId5"/>
    <p:sldId id="308" r:id="rId6"/>
    <p:sldId id="324" r:id="rId7"/>
    <p:sldId id="343" r:id="rId8"/>
    <p:sldId id="315" r:id="rId9"/>
    <p:sldId id="316" r:id="rId10"/>
    <p:sldId id="318" r:id="rId11"/>
    <p:sldId id="317" r:id="rId12"/>
    <p:sldId id="319" r:id="rId13"/>
    <p:sldId id="320" r:id="rId14"/>
    <p:sldId id="344" r:id="rId15"/>
    <p:sldId id="325" r:id="rId16"/>
    <p:sldId id="327" r:id="rId17"/>
    <p:sldId id="333" r:id="rId18"/>
    <p:sldId id="332" r:id="rId19"/>
    <p:sldId id="331" r:id="rId20"/>
    <p:sldId id="330" r:id="rId21"/>
    <p:sldId id="345" r:id="rId22"/>
    <p:sldId id="342" r:id="rId23"/>
    <p:sldId id="341" r:id="rId24"/>
    <p:sldId id="339" r:id="rId25"/>
    <p:sldId id="346" r:id="rId26"/>
    <p:sldId id="340" r:id="rId27"/>
    <p:sldId id="347" r:id="rId28"/>
    <p:sldId id="348" r:id="rId29"/>
    <p:sldId id="349" r:id="rId30"/>
    <p:sldId id="350" r:id="rId31"/>
    <p:sldId id="351" r:id="rId32"/>
    <p:sldId id="352" r:id="rId33"/>
    <p:sldId id="353" r:id="rId34"/>
    <p:sldId id="354" r:id="rId35"/>
    <p:sldId id="355" r:id="rId36"/>
    <p:sldId id="356" r:id="rId37"/>
    <p:sldId id="358" r:id="rId38"/>
    <p:sldId id="357" r:id="rId39"/>
    <p:sldId id="359" r:id="rId40"/>
    <p:sldId id="360" r:id="rId41"/>
    <p:sldId id="361" r:id="rId42"/>
    <p:sldId id="362" r:id="rId43"/>
    <p:sldId id="36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13" autoAdjust="0"/>
  </p:normalViewPr>
  <p:slideViewPr>
    <p:cSldViewPr>
      <p:cViewPr>
        <p:scale>
          <a:sx n="100" d="100"/>
          <a:sy n="100" d="100"/>
        </p:scale>
        <p:origin x="-872"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DD6AA9-FEC0-6445-8A3A-9154425A863C}" type="datetimeFigureOut">
              <a:rPr lang="en-US" smtClean="0"/>
              <a:t>4/30/12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C4B9E-A72D-2C4F-8513-8465D299C591}" type="slidenum">
              <a:rPr lang="en-US" smtClean="0"/>
              <a:t>‹#›</a:t>
            </a:fld>
            <a:endParaRPr lang="en-US"/>
          </a:p>
        </p:txBody>
      </p:sp>
    </p:spTree>
    <p:extLst>
      <p:ext uri="{BB962C8B-B14F-4D97-AF65-F5344CB8AC3E}">
        <p14:creationId xmlns:p14="http://schemas.microsoft.com/office/powerpoint/2010/main" val="391578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A6597-00B7-483E-96B0-6612D08ADEBB}" type="datetimeFigureOut">
              <a:rPr lang="en-US" smtClean="0"/>
              <a:pPr/>
              <a:t>4/30/12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3A85F-ED1E-4CA8-B364-20C5ED1E9750}" type="slidenum">
              <a:rPr lang="en-US" smtClean="0"/>
              <a:pPr/>
              <a:t>‹#›</a:t>
            </a:fld>
            <a:endParaRPr lang="en-US" dirty="0"/>
          </a:p>
        </p:txBody>
      </p:sp>
    </p:spTree>
    <p:extLst>
      <p:ext uri="{BB962C8B-B14F-4D97-AF65-F5344CB8AC3E}">
        <p14:creationId xmlns:p14="http://schemas.microsoft.com/office/powerpoint/2010/main" val="12260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a:t>
            </a:fld>
            <a:endParaRPr lang="en-US" dirty="0"/>
          </a:p>
        </p:txBody>
      </p:sp>
    </p:spTree>
    <p:extLst>
      <p:ext uri="{BB962C8B-B14F-4D97-AF65-F5344CB8AC3E}">
        <p14:creationId xmlns:p14="http://schemas.microsoft.com/office/powerpoint/2010/main" val="2216962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consideration noted on the Cloud Computing Security page indicates we should perform a risk analysis before making a decision on moving our e-mail to the cloud.</a:t>
            </a:r>
          </a:p>
          <a:p>
            <a:r>
              <a:rPr lang="en-US" baseline="0" dirty="0" smtClean="0"/>
              <a:t>Santa Fe Group</a:t>
            </a:r>
          </a:p>
          <a:p>
            <a:r>
              <a:rPr lang="en-US" sz="1200" b="0" i="0" u="none" strike="noStrike" kern="1200" baseline="0" dirty="0" smtClean="0">
                <a:solidFill>
                  <a:schemeClr val="tx1"/>
                </a:solidFill>
                <a:latin typeface="+mn-lt"/>
                <a:ea typeface="+mn-ea"/>
                <a:cs typeface="+mn-cs"/>
              </a:rPr>
              <a:t>The Shared Assessments AUP (formal audit procedures) and SIG (risk questionnaire) offer</a:t>
            </a:r>
          </a:p>
          <a:p>
            <a:r>
              <a:rPr lang="en-US" sz="1200" b="0" i="0" u="none" strike="noStrike" kern="1200" baseline="0" dirty="0" smtClean="0">
                <a:solidFill>
                  <a:schemeClr val="tx1"/>
                </a:solidFill>
                <a:latin typeface="+mn-lt"/>
                <a:ea typeface="+mn-ea"/>
                <a:cs typeface="+mn-cs"/>
              </a:rPr>
              <a:t>detailed standards for cloud use related to security, privacy and business continuity. The goal of the Shared Assessments Guide is to help individuals understand cloud from the perspective of the entire enterprise, with the goal of enabling successful deployment across departments and lines of business.</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12</a:t>
            </a:fld>
            <a:endParaRPr lang="en-US" dirty="0"/>
          </a:p>
        </p:txBody>
      </p:sp>
    </p:spTree>
    <p:extLst>
      <p:ext uri="{BB962C8B-B14F-4D97-AF65-F5344CB8AC3E}">
        <p14:creationId xmlns:p14="http://schemas.microsoft.com/office/powerpoint/2010/main" val="400438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13</a:t>
            </a:fld>
            <a:endParaRPr lang="en-US" dirty="0"/>
          </a:p>
        </p:txBody>
      </p:sp>
    </p:spTree>
    <p:extLst>
      <p:ext uri="{BB962C8B-B14F-4D97-AF65-F5344CB8AC3E}">
        <p14:creationId xmlns:p14="http://schemas.microsoft.com/office/powerpoint/2010/main" val="400438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focus on the risk management approach, consisting of cloud computing controls, with detailed practical recommendations for each control area. Common controls</a:t>
            </a:r>
            <a:r>
              <a:rPr lang="en-US" baseline="0" dirty="0" smtClean="0"/>
              <a:t> have been used in outsourcing, and are also present for cloud services. Distinction between cloud and hosted apps: cloud often bundles software product with a service. Hosted is often a pure service where the customer provides the application. Hosted: vendor and customer share responsibility for security. Cloud: vendor is responsible for most security controls and incident response. Cloud infrastructure may be shared among unrelated customers. Multiple customers use one cloud solution.</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14</a:t>
            </a:fld>
            <a:endParaRPr lang="en-US" dirty="0"/>
          </a:p>
        </p:txBody>
      </p:sp>
    </p:spTree>
    <p:extLst>
      <p:ext uri="{BB962C8B-B14F-4D97-AF65-F5344CB8AC3E}">
        <p14:creationId xmlns:p14="http://schemas.microsoft.com/office/powerpoint/2010/main" val="192425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audit controls</a:t>
            </a:r>
          </a:p>
          <a:p>
            <a:r>
              <a:rPr lang="en-US" dirty="0" smtClean="0"/>
              <a:t>Understand the differences in the cloud</a:t>
            </a:r>
            <a:r>
              <a:rPr lang="en-US" baseline="0" dirty="0" smtClean="0"/>
              <a:t> environments. Which applies to the service we are evaluating?</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15</a:t>
            </a:fld>
            <a:endParaRPr lang="en-US" dirty="0"/>
          </a:p>
        </p:txBody>
      </p:sp>
    </p:spTree>
    <p:extLst>
      <p:ext uri="{BB962C8B-B14F-4D97-AF65-F5344CB8AC3E}">
        <p14:creationId xmlns:p14="http://schemas.microsoft.com/office/powerpoint/2010/main" val="249981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Shared infrastructure creates concerns over data leakage. Evaluate data segmentation</a:t>
            </a:r>
            <a:r>
              <a:rPr lang="en-US" baseline="0" dirty="0" smtClean="0"/>
              <a:t> and separation controls used by cloud service. Network, physical, system, application. Use of encryption. Penetration testing should be allowed.</a:t>
            </a:r>
          </a:p>
          <a:p>
            <a:pPr marL="228600" indent="-228600">
              <a:buAutoNum type="arabicPeriod"/>
            </a:pPr>
            <a:r>
              <a:rPr lang="en-US" baseline="0" dirty="0" smtClean="0"/>
              <a:t>One client’s changes can impact another client sharing the same infrastructure. Can our requests for changes be satisfied in a timely fashion? Feature changes, bug fixes. Additional costs?</a:t>
            </a:r>
          </a:p>
          <a:p>
            <a:pPr marL="228600" indent="-228600">
              <a:buAutoNum type="arabicPeriod"/>
            </a:pPr>
            <a:r>
              <a:rPr lang="en-US" baseline="0" dirty="0" smtClean="0"/>
              <a:t>The rapid (agile) delivery cycles of cloud products make it more difficult to implement security programs that examine long cycles in evaluating operational stability, availability, and recovery. Mass feature changes demand thorough risk evaluation, which takes more resources to keep up. Consider the impact and plan to adjust accordingly.</a:t>
            </a:r>
          </a:p>
          <a:p>
            <a:pPr marL="228600" indent="-228600">
              <a:buAutoNum type="arabicPeriod"/>
            </a:pPr>
            <a:r>
              <a:rPr lang="en-US" baseline="0" dirty="0" smtClean="0"/>
              <a:t>Virtualization, while allowing many more operating systems and applications to run on the same physical server, increases the difficulty in tracking and protecting the data. The availability of snapshots of a customer’s environment can present a security issue since images and snapshots may contain sensitive data such as PII and passwords. Controls need to be in place to prevent copying of snapshots to insecure locations such as administrator desktops.</a:t>
            </a:r>
          </a:p>
          <a:p>
            <a:pPr marL="228600" indent="-228600">
              <a:buAutoNum type="arabicPeriod"/>
            </a:pPr>
            <a:r>
              <a:rPr lang="en-US" baseline="0" dirty="0" smtClean="0"/>
              <a:t>Cloud providers should be able to identify the exact location of a customer’s data, and which of the provider’s vendors have access to it. If the provider cannot answer that question, we must decide whether or not that is an acceptable risk.</a:t>
            </a:r>
          </a:p>
          <a:p>
            <a:pPr marL="228600" indent="-228600">
              <a:buAutoNum type="arabicPeriod"/>
            </a:pPr>
            <a:r>
              <a:rPr lang="en-US" baseline="0" dirty="0" smtClean="0"/>
              <a:t>Will moving assents into the cloud require a realignment of institutional resources? What skill sets and people will be affected? Who is responsible for legal, vendor management, change management, security, problem management? How are communications going to be handled with a cloud vendor in the mix?</a:t>
            </a:r>
          </a:p>
          <a:p>
            <a:pPr marL="228600" indent="-228600">
              <a:buAutoNum type="arabicPeriod"/>
            </a:pPr>
            <a:r>
              <a:rPr lang="en-US" baseline="0" dirty="0" smtClean="0"/>
              <a:t>A rigorous legal analysis should be conducted, particularly if data will be stored or transmitted in a foreign country. Contractual relationships must be well defined.</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17</a:t>
            </a:fld>
            <a:endParaRPr lang="en-US" dirty="0"/>
          </a:p>
        </p:txBody>
      </p:sp>
    </p:spTree>
    <p:extLst>
      <p:ext uri="{BB962C8B-B14F-4D97-AF65-F5344CB8AC3E}">
        <p14:creationId xmlns:p14="http://schemas.microsoft.com/office/powerpoint/2010/main" val="212973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8"/>
            </a:pPr>
            <a:r>
              <a:rPr lang="en-US" dirty="0" smtClean="0"/>
              <a:t>Ideally,</a:t>
            </a:r>
            <a:r>
              <a:rPr lang="en-US" baseline="0" dirty="0" smtClean="0"/>
              <a:t> additional user names and passwords should not be required to access the cloud service or its data. A single, unified identity management model with a single authentication data base should be utilized. Will you need to integrate your existing identity management solution with that of the could provider? Solutions employing open, federated standards such as SAML and </a:t>
            </a:r>
            <a:r>
              <a:rPr lang="en-US" baseline="0" dirty="0" err="1" smtClean="0"/>
              <a:t>OpenID</a:t>
            </a:r>
            <a:r>
              <a:rPr lang="en-US" baseline="0" dirty="0" smtClean="0"/>
              <a:t> should permit transparent user single sign-on. Who will provision/</a:t>
            </a:r>
            <a:r>
              <a:rPr lang="en-US" baseline="0" dirty="0" err="1" smtClean="0"/>
              <a:t>deprovision</a:t>
            </a:r>
            <a:r>
              <a:rPr lang="en-US" baseline="0" dirty="0" smtClean="0"/>
              <a:t> and manage the identities?</a:t>
            </a:r>
          </a:p>
          <a:p>
            <a:pPr marL="0" indent="0">
              <a:buFont typeface="+mj-lt"/>
              <a:buNone/>
            </a:pPr>
            <a:r>
              <a:rPr lang="en-US" baseline="0" dirty="0" smtClean="0"/>
              <a:t>Log management: Who has access to the logs? Are one client’s logs separated from those of another?</a:t>
            </a:r>
          </a:p>
          <a:p>
            <a:pPr marL="0" indent="0">
              <a:buFont typeface="+mj-lt"/>
              <a:buNone/>
            </a:pPr>
            <a:endParaRPr lang="en-US" baseline="0" dirty="0" smtClean="0"/>
          </a:p>
          <a:p>
            <a:pPr marL="0" indent="0">
              <a:buFont typeface="+mj-lt"/>
              <a:buNone/>
            </a:pPr>
            <a:r>
              <a:rPr lang="en-US" baseline="0" dirty="0" smtClean="0"/>
              <a:t>9. We all know web applications are prime targets for security hackers. Since cloud providers must serve multiple customers, they typically expose APIs to the Internet, and may use agile software development techniques which result in a new release every two weeks. Both of these practices mean cloud providers need more experienced developers with application security built into their development cycle from beginning to end. Application firewalls, penetration testing, code reviews, and other security hardening measures are essential in a cloud environment.</a:t>
            </a:r>
          </a:p>
          <a:p>
            <a:pPr marL="0" indent="0">
              <a:buFont typeface="+mj-lt"/>
              <a:buNone/>
            </a:pPr>
            <a:endParaRPr lang="en-US" baseline="0" dirty="0" smtClean="0"/>
          </a:p>
          <a:p>
            <a:pPr marL="0" indent="0">
              <a:buFont typeface="+mj-lt"/>
              <a:buNone/>
            </a:pPr>
            <a:r>
              <a:rPr lang="en-US" baseline="0" dirty="0" smtClean="0"/>
              <a:t>10. Cloud providers may use multiple vendors for their hardware, software, backups, and disaster recovery. The difference in multi-vendor environments for in-house services vs. cloud services is the lack of clarity in where the client data resides, and who is legally responsible for protecting it. Address this with a single contract for the cloud service that includes a single point of contact and the ability to track the data’s physical location.</a:t>
            </a:r>
          </a:p>
          <a:p>
            <a:pPr marL="0" indent="0">
              <a:buFont typeface="+mj-lt"/>
              <a:buNone/>
            </a:pPr>
            <a:endParaRPr lang="en-US" baseline="0" dirty="0" smtClean="0"/>
          </a:p>
          <a:p>
            <a:r>
              <a:rPr lang="en-US" baseline="0" dirty="0" smtClean="0"/>
              <a:t>11. </a:t>
            </a:r>
            <a:r>
              <a:rPr lang="en-US" sz="1200" b="0" i="0" u="none" strike="noStrike" kern="1200" baseline="0" dirty="0" smtClean="0">
                <a:solidFill>
                  <a:schemeClr val="tx1"/>
                </a:solidFill>
                <a:latin typeface="+mn-lt"/>
                <a:ea typeface="+mn-ea"/>
                <a:cs typeface="+mn-cs"/>
              </a:rPr>
              <a:t>Data protection controls need to apply to all phases of the data cycle, from copying data to the cloud provider, to day-to-day management, data retention, service level agreements, incident response, and removing or destroying the data at the end of the contract.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12. Responding to an E-discovery subpoena is challenging enough when data is stored in-house. Make sure the cloud provider can comply with procedures required by your legal department. One point to note is whether the “original data on the original hard disk” is required or whether a copy is sufficient. It is likely to be difficult to isolate one client’s data from another’s in a cloud environment.</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18</a:t>
            </a:fld>
            <a:endParaRPr lang="en-US" dirty="0"/>
          </a:p>
        </p:txBody>
      </p:sp>
    </p:spTree>
    <p:extLst>
      <p:ext uri="{BB962C8B-B14F-4D97-AF65-F5344CB8AC3E}">
        <p14:creationId xmlns:p14="http://schemas.microsoft.com/office/powerpoint/2010/main" val="293049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has been made to</a:t>
            </a:r>
            <a:r>
              <a:rPr lang="en-US" baseline="0" dirty="0" smtClean="0"/>
              <a:t> move our e-mail system to the cloud. Now how do we decide on a vendor?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19</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how do we decide on a vendor? We’ll need to do an RFP, so what are our requirements and selection criteria? These are standard processes for selecting software to run in-house, but it would help to be able to compare different cloud vendors from a security standpoint.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20</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21</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22</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3A85F-ED1E-4CA8-B364-20C5ED1E9750}" type="slidenum">
              <a:rPr lang="en-US" smtClean="0"/>
              <a:pPr/>
              <a:t>2</a:t>
            </a:fld>
            <a:endParaRPr lang="en-US" dirty="0"/>
          </a:p>
        </p:txBody>
      </p:sp>
    </p:spTree>
    <p:extLst>
      <p:ext uri="{BB962C8B-B14F-4D97-AF65-F5344CB8AC3E}">
        <p14:creationId xmlns:p14="http://schemas.microsoft.com/office/powerpoint/2010/main" val="130794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23</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24</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McDonald, former associate counsel</a:t>
            </a:r>
            <a:r>
              <a:rPr lang="en-US" baseline="0" dirty="0" smtClean="0"/>
              <a:t> at Ohio State and currently at </a:t>
            </a:r>
            <a:r>
              <a:rPr lang="en-US" dirty="0" smtClean="0"/>
              <a:t>the Rhode Island School of</a:t>
            </a:r>
            <a:r>
              <a:rPr lang="en-US" baseline="0" dirty="0" smtClean="0"/>
              <a:t> Design, is well known and respected for his FERPA knowledge. We are grateful to him for sharing “Legal and Quasi-Legal Issues in Cloud Computing Contracts.” The issues he cites should be dealt with in the contract to ensure the vendor is accountable for its actions.</a:t>
            </a:r>
          </a:p>
          <a:p>
            <a:endParaRPr lang="en-US" baseline="0" dirty="0" smtClean="0"/>
          </a:p>
          <a:p>
            <a:r>
              <a:rPr lang="en-US" baseline="0" dirty="0" smtClean="0"/>
              <a:t>FERPA – we must ensure that our definitions of those two terms in our FERPA annual notices are broad enough to cover </a:t>
            </a:r>
            <a:r>
              <a:rPr lang="en-US" baseline="0" dirty="0" smtClean="0"/>
              <a:t>outsourcing </a:t>
            </a:r>
            <a:r>
              <a:rPr lang="en-US" baseline="0" dirty="0" smtClean="0"/>
              <a:t>and that the vendor will not use the data for any purpose other than providing the outsourced service. Privacy and confidentiality of the data must be protected. Encryption capabilities can help.</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25</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Acceptable</a:t>
            </a:r>
            <a:r>
              <a:rPr lang="en-US" baseline="0" smtClean="0"/>
              <a:t> use </a:t>
            </a:r>
            <a:r>
              <a:rPr lang="en-US" baseline="0" dirty="0" smtClean="0"/>
              <a:t>Policy – contract may be different for faculty/staff and students. We can enforce faculty/staff, but prefer to “inform” students.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26</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27</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28</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29</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30</a:t>
            </a:fld>
            <a:endParaRPr lang="en-US" dirty="0"/>
          </a:p>
        </p:txBody>
      </p:sp>
    </p:spTree>
    <p:extLst>
      <p:ext uri="{BB962C8B-B14F-4D97-AF65-F5344CB8AC3E}">
        <p14:creationId xmlns:p14="http://schemas.microsoft.com/office/powerpoint/2010/main" val="13579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smtClean="0"/>
              <a:t>Smaller even more portable, multiple</a:t>
            </a:r>
            <a:r>
              <a:rPr lang="en-US" baseline="0" dirty="0" smtClean="0"/>
              <a:t> platforms, Operating Systems, Scaled Down Browsers, Apps (introduces news risks), combined with phoned. Personal and University owned.</a:t>
            </a:r>
          </a:p>
          <a:p>
            <a:pPr marL="228600" indent="-228600">
              <a:buFont typeface="+mj-lt"/>
              <a:buAutoNum type="arabicPeriod"/>
            </a:pPr>
            <a:r>
              <a:rPr lang="en-US" baseline="0" dirty="0" smtClean="0"/>
              <a:t>Inherent risks remain for wireless data transfer, encryption goes along way, however at least one instance of breach of Cellular Service has been recorded. </a:t>
            </a:r>
          </a:p>
          <a:p>
            <a:pPr marL="228600" indent="-228600">
              <a:buFont typeface="+mj-lt"/>
              <a:buAutoNum type="arabicPeriod"/>
            </a:pPr>
            <a:r>
              <a:rPr lang="en-US" sz="1200" kern="1200" dirty="0" smtClean="0">
                <a:solidFill>
                  <a:schemeClr val="tx1"/>
                </a:solidFill>
                <a:latin typeface="+mn-lt"/>
                <a:ea typeface="+mn-ea"/>
                <a:cs typeface="+mn-cs"/>
              </a:rPr>
              <a:t>Compared to PC-based operating systems, mobile operating systems are less mature—hackers have spent less time trying to poke holes in them, but by the same token, developers have spent less time protecting them. largely uncharted territory.  Application security is</a:t>
            </a:r>
            <a:r>
              <a:rPr lang="en-US" sz="1200" kern="1200" baseline="0" dirty="0" smtClean="0">
                <a:solidFill>
                  <a:schemeClr val="tx1"/>
                </a:solidFill>
                <a:latin typeface="+mn-lt"/>
                <a:ea typeface="+mn-ea"/>
                <a:cs typeface="+mn-cs"/>
              </a:rPr>
              <a:t> an area that needs to be carefully reviewed.</a:t>
            </a:r>
          </a:p>
          <a:p>
            <a:pPr marL="228600" indent="-228600">
              <a:buFont typeface="+mj-lt"/>
              <a:buAutoNum type="arabicPeriod"/>
            </a:pPr>
            <a:r>
              <a:rPr lang="en-US" sz="1200" kern="1200" baseline="0" dirty="0" smtClean="0">
                <a:solidFill>
                  <a:schemeClr val="tx1"/>
                </a:solidFill>
                <a:latin typeface="+mn-lt"/>
                <a:ea typeface="+mn-ea"/>
                <a:cs typeface="+mn-cs"/>
              </a:rPr>
              <a:t>Mobile devices diverge from laptops in terms of location awareness. Consider implications on Privacy. </a:t>
            </a:r>
            <a:r>
              <a:rPr lang="en-US" sz="1200" kern="1200" dirty="0" smtClean="0">
                <a:solidFill>
                  <a:schemeClr val="tx1"/>
                </a:solidFill>
                <a:latin typeface="+mn-lt"/>
                <a:ea typeface="+mn-ea"/>
                <a:cs typeface="+mn-cs"/>
              </a:rPr>
              <a:t>Knowing where individuals are—or where they are not—can be powerful information in the hands of stalkers, burglars, advertisers, and others. </a:t>
            </a:r>
          </a:p>
          <a:p>
            <a:pPr marL="228600" indent="-228600">
              <a:buFont typeface="+mj-lt"/>
              <a:buAutoNum type="arabicPeriod"/>
            </a:pPr>
            <a:r>
              <a:rPr lang="en-US" sz="1200" kern="1200" dirty="0" smtClean="0">
                <a:solidFill>
                  <a:schemeClr val="tx1"/>
                </a:solidFill>
                <a:latin typeface="+mn-lt"/>
                <a:ea typeface="+mn-ea"/>
                <a:cs typeface="+mn-cs"/>
              </a:rPr>
              <a:t>mobile devices use is expanding to include conducting ﬁnancial transactions and exchanging other sensitive information. On campus, mobile devices are becoming common tools for teaching and learning and for administrative functions, as well as for personal activities. One result of this widespread adoption and the gold-rush expansion of apps is that mobile devices become a honey pot for the unscrupulous and the criminals. Unlike most laptops or desktops, mobile de vices often do not have password protection enabled by default. </a:t>
            </a:r>
          </a:p>
          <a:p>
            <a:pPr marL="228600" indent="-228600">
              <a:buFont typeface="+mj-lt"/>
              <a:buAutoNum type="arabicPeriod"/>
            </a:pPr>
            <a:r>
              <a:rPr lang="en-US" sz="1200" kern="1200" dirty="0" smtClean="0">
                <a:solidFill>
                  <a:schemeClr val="tx1"/>
                </a:solidFill>
                <a:latin typeface="+mn-lt"/>
                <a:ea typeface="+mn-ea"/>
                <a:cs typeface="+mn-cs"/>
              </a:rPr>
              <a:t>Blended</a:t>
            </a:r>
            <a:r>
              <a:rPr lang="en-US" sz="1200" kern="1200" baseline="0" dirty="0" smtClean="0">
                <a:solidFill>
                  <a:schemeClr val="tx1"/>
                </a:solidFill>
                <a:latin typeface="+mn-lt"/>
                <a:ea typeface="+mn-ea"/>
                <a:cs typeface="+mn-cs"/>
              </a:rPr>
              <a:t> ownership, differing platforms, make it difficult for IT </a:t>
            </a:r>
            <a:r>
              <a:rPr lang="en-US" sz="1200" kern="1200" baseline="0" dirty="0" err="1" smtClean="0">
                <a:solidFill>
                  <a:schemeClr val="tx1"/>
                </a:solidFill>
                <a:latin typeface="+mn-lt"/>
                <a:ea typeface="+mn-ea"/>
                <a:cs typeface="+mn-cs"/>
              </a:rPr>
              <a:t>depts</a:t>
            </a:r>
            <a:r>
              <a:rPr lang="en-US" sz="1200" kern="1200" baseline="0" dirty="0" smtClean="0">
                <a:solidFill>
                  <a:schemeClr val="tx1"/>
                </a:solidFill>
                <a:latin typeface="+mn-lt"/>
                <a:ea typeface="+mn-ea"/>
                <a:cs typeface="+mn-cs"/>
              </a:rPr>
              <a:t> to apply controls needed for Regulatory compliance.</a:t>
            </a:r>
          </a:p>
          <a:p>
            <a:pPr marL="228600" indent="-228600">
              <a:buFont typeface="+mj-lt"/>
              <a:buAutoNum type="arabicPeriod"/>
            </a:pPr>
            <a:r>
              <a:rPr lang="en-US" sz="1200" kern="1200" dirty="0" smtClean="0">
                <a:solidFill>
                  <a:schemeClr val="tx1"/>
                </a:solidFill>
                <a:latin typeface="+mn-lt"/>
                <a:ea typeface="+mn-ea"/>
                <a:cs typeface="+mn-cs"/>
              </a:rPr>
              <a:t>Mobile devices can securely store private data and conduct sensitive transactions, but only if those devices are </a:t>
            </a:r>
            <a:r>
              <a:rPr lang="en-US" sz="1200" kern="1200" dirty="0" err="1" smtClean="0">
                <a:solidFill>
                  <a:schemeClr val="tx1"/>
                </a:solidFill>
                <a:latin typeface="+mn-lt"/>
                <a:ea typeface="+mn-ea"/>
                <a:cs typeface="+mn-cs"/>
              </a:rPr>
              <a:t>conﬁgured</a:t>
            </a:r>
            <a:r>
              <a:rPr lang="en-US" sz="1200" kern="1200" dirty="0" smtClean="0">
                <a:solidFill>
                  <a:schemeClr val="tx1"/>
                </a:solidFill>
                <a:latin typeface="+mn-lt"/>
                <a:ea typeface="+mn-ea"/>
                <a:cs typeface="+mn-cs"/>
              </a:rPr>
              <a:t> and used appropriately. Users need to understand the trade-offs between security and functionality in order to make informed decisions about the things they do with mobile devices and the risks those activities incur. </a:t>
            </a:r>
          </a:p>
        </p:txBody>
      </p:sp>
      <p:sp>
        <p:nvSpPr>
          <p:cNvPr id="4" name="Slide Number Placeholder 3"/>
          <p:cNvSpPr>
            <a:spLocks noGrp="1"/>
          </p:cNvSpPr>
          <p:nvPr>
            <p:ph type="sldNum" sz="quarter" idx="10"/>
          </p:nvPr>
        </p:nvSpPr>
        <p:spPr/>
        <p:txBody>
          <a:bodyPr/>
          <a:lstStyle/>
          <a:p>
            <a:fld id="{1583A85F-ED1E-4CA8-B364-20C5ED1E9750}"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Detailed</a:t>
            </a:r>
            <a:r>
              <a:rPr lang="en-US" sz="1200" kern="1200" baseline="0" dirty="0" smtClean="0">
                <a:solidFill>
                  <a:schemeClr val="tx1"/>
                </a:solidFill>
                <a:latin typeface="+mn-lt"/>
                <a:ea typeface="+mn-ea"/>
                <a:cs typeface="+mn-cs"/>
              </a:rPr>
              <a:t> steps under each of the 10 steps is provided.</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3A85F-ED1E-4CA8-B364-20C5ED1E9750}" type="slidenum">
              <a:rPr lang="en-US" smtClean="0"/>
              <a:pPr/>
              <a:t>3</a:t>
            </a:fld>
            <a:endParaRPr lang="en-US" dirty="0"/>
          </a:p>
        </p:txBody>
      </p:sp>
    </p:spTree>
    <p:extLst>
      <p:ext uri="{BB962C8B-B14F-4D97-AF65-F5344CB8AC3E}">
        <p14:creationId xmlns:p14="http://schemas.microsoft.com/office/powerpoint/2010/main" val="29228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3175">
              <a:buNone/>
            </a:pPr>
            <a:r>
              <a:rPr lang="en-US" sz="1200" dirty="0" smtClean="0">
                <a:solidFill>
                  <a:schemeClr val="tx1"/>
                </a:solidFill>
              </a:rPr>
              <a:t>This is what I want to bring back to the Working Group. A set of steps that the Working Group can talk through and begin to build requirements and a plan. </a:t>
            </a:r>
          </a:p>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These are questions and considerations the Mobile Strategy Working group should address. However, a few of the questions, particularly those in bold are areas Security professionals like myself would want to weigh in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As</a:t>
            </a:r>
            <a:r>
              <a:rPr lang="en-US" i="0" baseline="0" dirty="0" smtClean="0"/>
              <a:t> Security Professionals we want to weigh in on at least the questions that are bold.</a:t>
            </a:r>
            <a:endParaRPr lang="en-US" i="0"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talking through this list I will have answered many of the questions with help from the Working Group.</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So thinking about my initial task, I’m feeling pretty good about what I found.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 think the group will come together around these areas of risk and we can work together to address the questions that are raised.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Looking ahead…</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be visiting the Security Guide regularly as the Mobile Strategy develops and after it is defined.</a:t>
            </a:r>
          </a:p>
          <a:p>
            <a:endParaRPr lang="en-US" baseline="0" dirty="0" smtClean="0"/>
          </a:p>
          <a:p>
            <a:r>
              <a:rPr lang="en-US" baseline="0" dirty="0" smtClean="0"/>
              <a:t>It is likely we will want to asses the risk of the approach we take with Applications (in-house development, outsourced, hybrid)</a:t>
            </a:r>
          </a:p>
          <a:p>
            <a:endParaRPr lang="en-US" baseline="0" dirty="0" smtClean="0"/>
          </a:p>
          <a:p>
            <a:r>
              <a:rPr lang="en-US" baseline="0" dirty="0" smtClean="0"/>
              <a:t>Should we re-examine our Asset Management policies and procedures to ensure they encompass Mobile Devices?</a:t>
            </a:r>
          </a:p>
          <a:p>
            <a:endParaRPr lang="en-US" baseline="0" dirty="0" smtClean="0"/>
          </a:p>
          <a:p>
            <a:r>
              <a:rPr lang="en-US" baseline="0" dirty="0" smtClean="0"/>
              <a:t>What about Incident Response? There will be many opportunities to visit THE GUIDE</a:t>
            </a:r>
            <a:endParaRPr lang="en-US" dirty="0" smtClean="0"/>
          </a:p>
          <a:p>
            <a:endParaRPr lang="en-US" dirty="0" smtClean="0"/>
          </a:p>
          <a:p>
            <a:r>
              <a:rPr lang="en-US" dirty="0" smtClean="0"/>
              <a:t>For now…</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Security Guide.</a:t>
            </a:r>
          </a:p>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contributions an</a:t>
            </a:r>
            <a:r>
              <a:rPr lang="en-US" baseline="0" dirty="0" smtClean="0"/>
              <a:t>d feedback from you that helps to build </a:t>
            </a:r>
            <a:r>
              <a:rPr lang="en-US" baseline="0" smtClean="0"/>
              <a:t>the guide.</a:t>
            </a:r>
          </a:p>
          <a:p>
            <a:endParaRPr lang="en-US" smtClean="0"/>
          </a:p>
          <a:p>
            <a:r>
              <a:rPr lang="en-US" dirty="0" smtClean="0"/>
              <a:t>Raising</a:t>
            </a:r>
            <a:r>
              <a:rPr lang="en-US" baseline="0" dirty="0" smtClean="0"/>
              <a:t> awareness about the Guide as a resource</a:t>
            </a:r>
          </a:p>
          <a:p>
            <a:r>
              <a:rPr lang="en-US" baseline="0" dirty="0" smtClean="0"/>
              <a:t>Encourage you and your peers to contribute – a living dynamic resource</a:t>
            </a:r>
          </a:p>
          <a:p>
            <a:r>
              <a:rPr lang="en-US" baseline="0" dirty="0" smtClean="0"/>
              <a:t>	Content</a:t>
            </a:r>
          </a:p>
          <a:p>
            <a:r>
              <a:rPr lang="en-US" baseline="0" dirty="0" smtClean="0"/>
              <a:t>	Case Studies</a:t>
            </a:r>
          </a:p>
          <a:p>
            <a:r>
              <a:rPr lang="en-US" baseline="0" dirty="0" smtClean="0"/>
              <a:t>	Constructive feedback</a:t>
            </a:r>
          </a:p>
          <a:p>
            <a:r>
              <a:rPr lang="en-US" baseline="0" dirty="0" smtClean="0"/>
              <a:t>Evangelists – you should use the guide too – Legal? Auditors? Risk Managers? Human Resources? CIO?</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Contains links to lots of other resources.</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a:t>
            </a:fld>
            <a:endParaRPr lang="en-US" dirty="0"/>
          </a:p>
        </p:txBody>
      </p:sp>
    </p:spTree>
    <p:extLst>
      <p:ext uri="{BB962C8B-B14F-4D97-AF65-F5344CB8AC3E}">
        <p14:creationId xmlns:p14="http://schemas.microsoft.com/office/powerpoint/2010/main" val="54576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83A85F-ED1E-4CA8-B364-20C5ED1E9750}" type="slidenum">
              <a:rPr lang="en-US" smtClean="0"/>
              <a:pPr/>
              <a:t>5</a:t>
            </a:fld>
            <a:endParaRPr lang="en-US" dirty="0"/>
          </a:p>
        </p:txBody>
      </p:sp>
    </p:spTree>
    <p:extLst>
      <p:ext uri="{BB962C8B-B14F-4D97-AF65-F5344CB8AC3E}">
        <p14:creationId xmlns:p14="http://schemas.microsoft.com/office/powerpoint/2010/main" val="103537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Security considerations for cloud can be put into 6 categories. The first consideration involves</a:t>
            </a:r>
            <a:r>
              <a:rPr lang="en-US" baseline="0" dirty="0" smtClean="0"/>
              <a:t> confidentiality and privacy.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6</a:t>
            </a:fld>
            <a:endParaRPr lang="en-US" dirty="0"/>
          </a:p>
        </p:txBody>
      </p:sp>
    </p:spTree>
    <p:extLst>
      <p:ext uri="{BB962C8B-B14F-4D97-AF65-F5344CB8AC3E}">
        <p14:creationId xmlns:p14="http://schemas.microsoft.com/office/powerpoint/2010/main" val="103537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Indemnification – what</a:t>
            </a:r>
            <a:r>
              <a:rPr lang="en-US" baseline="0" dirty="0" smtClean="0"/>
              <a:t>, if any, compensation will be given for loss? </a:t>
            </a:r>
          </a:p>
          <a:p>
            <a:r>
              <a:rPr lang="en-US" baseline="0" dirty="0" smtClean="0"/>
              <a:t>Warranties – What types of assurances and remedies are needed?</a:t>
            </a:r>
          </a:p>
          <a:p>
            <a:r>
              <a:rPr lang="en-US" baseline="0" dirty="0" smtClean="0"/>
              <a:t>End users – who should support them?</a:t>
            </a:r>
          </a:p>
          <a:p>
            <a:r>
              <a:rPr lang="en-US" baseline="0" dirty="0" smtClean="0"/>
              <a:t>Patent infringement – are patent infringement risks present?</a:t>
            </a:r>
          </a:p>
          <a:p>
            <a:r>
              <a:rPr lang="en-US" baseline="0" dirty="0" smtClean="0"/>
              <a:t>Choice of Law and Jurisdiction – which state law will apply? Will the courts in one jurisdiction need to apply the law of a different jurisdiction?</a:t>
            </a:r>
          </a:p>
          <a:p>
            <a:r>
              <a:rPr lang="en-US" baseline="0" dirty="0" smtClean="0"/>
              <a:t>Risk transfer – will the cloud service assume risks, or will the institution retain them?</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9</a:t>
            </a:fld>
            <a:endParaRPr lang="en-US" dirty="0"/>
          </a:p>
        </p:txBody>
      </p:sp>
    </p:spTree>
    <p:extLst>
      <p:ext uri="{BB962C8B-B14F-4D97-AF65-F5344CB8AC3E}">
        <p14:creationId xmlns:p14="http://schemas.microsoft.com/office/powerpoint/2010/main" val="215160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Suspension –</a:t>
            </a:r>
            <a:r>
              <a:rPr lang="en-US" baseline="0" dirty="0" smtClean="0"/>
              <a:t> what happens if the cloud company folds? Can you recover your data?</a:t>
            </a:r>
          </a:p>
          <a:p>
            <a:r>
              <a:rPr lang="en-US" baseline="0" dirty="0" smtClean="0"/>
              <a:t>SLA – what level of service is provided, both in terms of availability and customer support?</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10</a:t>
            </a:fld>
            <a:endParaRPr lang="en-US" dirty="0"/>
          </a:p>
        </p:txBody>
      </p:sp>
    </p:spTree>
    <p:extLst>
      <p:ext uri="{BB962C8B-B14F-4D97-AF65-F5344CB8AC3E}">
        <p14:creationId xmlns:p14="http://schemas.microsoft.com/office/powerpoint/2010/main" val="239514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stipulations</a:t>
            </a:r>
            <a:r>
              <a:rPr lang="en-US" baseline="0" dirty="0" smtClean="0"/>
              <a:t> in certain research grants be impacted if our e-mail is in the cloud?</a:t>
            </a:r>
          </a:p>
          <a:p>
            <a:r>
              <a:rPr lang="en-US" baseline="0" dirty="0" smtClean="0"/>
              <a:t>Is there a link between the cloud service (email) and a course management system?</a:t>
            </a:r>
          </a:p>
          <a:p>
            <a:r>
              <a:rPr lang="en-US" baseline="0" dirty="0" smtClean="0"/>
              <a:t>Are there course management considerations that will require contractual language? </a:t>
            </a:r>
          </a:p>
          <a:p>
            <a:r>
              <a:rPr lang="en-US" baseline="0" dirty="0" smtClean="0"/>
              <a:t>Risk transfer (again) – specifics will need to be written into the contract.</a:t>
            </a:r>
            <a:endParaRPr lang="en-US" dirty="0" smtClean="0"/>
          </a:p>
          <a:p>
            <a:r>
              <a:rPr lang="en-US" dirty="0" smtClean="0"/>
              <a:t>Incorporated terms</a:t>
            </a:r>
            <a:r>
              <a:rPr lang="en-US" baseline="0" dirty="0" smtClean="0"/>
              <a:t> – Terms of some contracts are tied to URLs that are modifiable at will. Will new risk be introduced, inadvertently, if an underlying definition changes?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11</a:t>
            </a:fld>
            <a:endParaRPr lang="en-US" dirty="0"/>
          </a:p>
        </p:txBody>
      </p:sp>
    </p:spTree>
    <p:extLst>
      <p:ext uri="{BB962C8B-B14F-4D97-AF65-F5344CB8AC3E}">
        <p14:creationId xmlns:p14="http://schemas.microsoft.com/office/powerpoint/2010/main" val="167126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1" descr="cyb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EDUCAUSE-I2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113" y="709613"/>
            <a:ext cx="56197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normAutofit/>
          </a:bodyPr>
          <a:lstStyle>
            <a:lvl1pPr algn="ctr">
              <a:defRPr sz="4000">
                <a:solidFill>
                  <a:srgbClr val="000000"/>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400">
                <a:solidFill>
                  <a:srgbClr val="38434D"/>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BC3C55D9-A862-4155-9611-FFC9B62908E0}" type="datetime1">
              <a:rPr lang="en-US" smtClean="0"/>
              <a:pPr/>
              <a:t>4/30/12</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35105449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8CC14C-E4EE-405B-9E8E-E808A31470AA}" type="datetime1">
              <a:rPr lang="en-US" smtClean="0"/>
              <a:pPr/>
              <a:t>4/30/12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2225576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795EC5-F8DA-4AC0-B632-DB0AC4D59859}" type="datetime1">
              <a:rPr lang="en-US" smtClean="0"/>
              <a:pPr/>
              <a:t>4/30/12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705851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6B1968-9AA1-40B8-8015-8E8CC2C04341}" type="datetimeFigureOut">
              <a:rPr lang="en-US" smtClean="0"/>
              <a:pPr/>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1968-9AA1-40B8-8015-8E8CC2C04341}" type="datetimeFigureOut">
              <a:rPr lang="en-US" smtClean="0"/>
              <a:pPr/>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B1968-9AA1-40B8-8015-8E8CC2C04341}" type="datetimeFigureOut">
              <a:rPr lang="en-US" smtClean="0"/>
              <a:pPr/>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B1968-9AA1-40B8-8015-8E8CC2C04341}" type="datetimeFigureOut">
              <a:rPr lang="en-US" smtClean="0"/>
              <a:pPr/>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6B1968-9AA1-40B8-8015-8E8CC2C04341}" type="datetimeFigureOut">
              <a:rPr lang="en-US" smtClean="0"/>
              <a:pPr/>
              <a:t>4/30/12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B1968-9AA1-40B8-8015-8E8CC2C04341}" type="datetimeFigureOut">
              <a:rPr lang="en-US" smtClean="0"/>
              <a:pPr/>
              <a:t>4/30/12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B1968-9AA1-40B8-8015-8E8CC2C04341}" type="datetimeFigureOut">
              <a:rPr lang="en-US" smtClean="0"/>
              <a:pPr/>
              <a:t>4/30/12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B1968-9AA1-40B8-8015-8E8CC2C04341}" type="datetimeFigureOut">
              <a:rPr lang="en-US" smtClean="0"/>
              <a:pPr/>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0"/>
            <a:ext cx="7391400" cy="1143000"/>
          </a:xfrm>
        </p:spPr>
        <p:txBody>
          <a:bodyPr>
            <a:normAutofit/>
          </a:bodyPr>
          <a:lstStyle>
            <a:lvl1pPr>
              <a:defRPr sz="4000" cap="none">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143000"/>
            <a:ext cx="7391400" cy="4525963"/>
          </a:xfrm>
        </p:spPr>
        <p:txBody>
          <a:bodyPr/>
          <a:lstStyle>
            <a:lvl1pPr>
              <a:defRPr sz="2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F06309B1-DF3F-4DD1-9E82-6A644E4143C7}" type="datetime1">
              <a:rPr lang="en-US" smtClean="0"/>
              <a:pPr/>
              <a:t>4/30/12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pic>
        <p:nvPicPr>
          <p:cNvPr id="7" name="Picture 6" descr="Screen Shot 2012-04-24 at 9.26.35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56" y="0"/>
            <a:ext cx="1391356" cy="6324600"/>
          </a:xfrm>
          <a:prstGeom prst="rect">
            <a:avLst/>
          </a:prstGeom>
        </p:spPr>
      </p:pic>
    </p:spTree>
    <p:extLst>
      <p:ext uri="{BB962C8B-B14F-4D97-AF65-F5344CB8AC3E}">
        <p14:creationId xmlns:p14="http://schemas.microsoft.com/office/powerpoint/2010/main" val="13642870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B1968-9AA1-40B8-8015-8E8CC2C04341}" type="datetimeFigureOut">
              <a:rPr lang="en-US" smtClean="0"/>
              <a:pPr/>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1968-9AA1-40B8-8015-8E8CC2C04341}" type="datetimeFigureOut">
              <a:rPr lang="en-US" smtClean="0"/>
              <a:pPr/>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B1968-9AA1-40B8-8015-8E8CC2C04341}" type="datetimeFigureOut">
              <a:rPr lang="en-US" smtClean="0"/>
              <a:pPr/>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B1968-9AA1-40B8-8015-8E8CC2C04341}" type="datetimeFigureOut">
              <a:rPr lang="en-US" smtClean="0"/>
              <a:pPr/>
              <a:t>4/30/12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B89B2-F0F4-4252-BBA8-1D505D5228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3" name="Date Placeholder 1"/>
          <p:cNvSpPr>
            <a:spLocks noGrp="1"/>
          </p:cNvSpPr>
          <p:nvPr>
            <p:ph type="dt" sz="half" idx="10"/>
          </p:nvPr>
        </p:nvSpPr>
        <p:spPr/>
        <p:txBody>
          <a:bodyPr/>
          <a:lstStyle>
            <a:lvl1pPr>
              <a:defRPr/>
            </a:lvl1pPr>
          </a:lstStyle>
          <a:p>
            <a:fld id="{FC7EE1AC-90F8-4285-AEDF-6EDF97D862F9}" type="datetime1">
              <a:rPr lang="en-US" smtClean="0"/>
              <a:pPr/>
              <a:t>4/30/12</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30452419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458788"/>
            <a:ext cx="7391400" cy="1143000"/>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1447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E63D71AB-41B9-4019-AD79-731C99FA2642}" type="datetime1">
              <a:rPr lang="en-US" smtClean="0"/>
              <a:pPr/>
              <a:t>4/30/12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pic>
        <p:nvPicPr>
          <p:cNvPr id="10" name="Picture 9"/>
          <p:cNvPicPr/>
          <p:nvPr userDrawn="1"/>
        </p:nvPicPr>
        <p:blipFill>
          <a:blip r:embed="rId2" cstate="print"/>
          <a:srcRect t="13969" r="88250" b="3388"/>
          <a:stretch>
            <a:fillRect/>
          </a:stretch>
        </p:blipFill>
        <p:spPr bwMode="auto">
          <a:xfrm>
            <a:off x="42532" y="76200"/>
            <a:ext cx="1361177" cy="6096000"/>
          </a:xfrm>
          <a:prstGeom prst="rect">
            <a:avLst/>
          </a:prstGeom>
          <a:noFill/>
          <a:ln w="9525">
            <a:noFill/>
            <a:miter lim="800000"/>
            <a:headEnd/>
            <a:tailEnd/>
          </a:ln>
        </p:spPr>
      </p:pic>
    </p:spTree>
    <p:extLst>
      <p:ext uri="{BB962C8B-B14F-4D97-AF65-F5344CB8AC3E}">
        <p14:creationId xmlns:p14="http://schemas.microsoft.com/office/powerpoint/2010/main" val="20458837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E67093-9673-4F09-B069-D72C1B52ECC7}" type="datetime1">
              <a:rPr lang="en-US" smtClean="0"/>
              <a:pPr/>
              <a:t>4/30/12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17573306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3C6373A-C8AD-4C70-88E7-9F3E633418A1}" type="datetime1">
              <a:rPr lang="en-US" smtClean="0"/>
              <a:pPr/>
              <a:t>4/30/12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2583523284"/>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BDADC1A-4015-4DBC-B4FC-8D905B2E9A21}" type="datetime1">
              <a:rPr lang="en-US" smtClean="0"/>
              <a:pPr/>
              <a:t>4/30/12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31880099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2A6EE8-B199-4A5E-BDFB-CF8C66237987}" type="datetime1">
              <a:rPr lang="en-US" smtClean="0"/>
              <a:pPr/>
              <a:t>4/30/12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4994793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71CD6A-858E-48D8-822B-B04CB60DF306}" type="datetime1">
              <a:rPr lang="en-US" smtClean="0"/>
              <a:pPr/>
              <a:t>4/30/12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p14="http://schemas.microsoft.com/office/powerpoint/2010/main" val="9486598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6D7B4A5C-9F01-497B-9F16-2AC9DD672778}" type="datetime1">
              <a:rPr lang="en-US" smtClean="0"/>
              <a:pPr/>
              <a:t>4/30/12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D21D77C7-5D54-449B-9267-0F723A407510}" type="slidenum">
              <a:rPr lang="en-US" smtClean="0"/>
              <a:pPr/>
              <a:t>‹#›</a:t>
            </a:fld>
            <a:endParaRPr lang="en-US" dirty="0"/>
          </a:p>
        </p:txBody>
      </p:sp>
      <p:sp>
        <p:nvSpPr>
          <p:cNvPr id="25" name="Rectangle 24"/>
          <p:cNvSpPr/>
          <p:nvPr/>
        </p:nvSpPr>
        <p:spPr bwMode="auto">
          <a:xfrm>
            <a:off x="4941888" y="6046788"/>
            <a:ext cx="90487"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6" name="Rectangle 25"/>
          <p:cNvSpPr/>
          <p:nvPr/>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7" name="Rectangle 26"/>
          <p:cNvSpPr/>
          <p:nvPr/>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8" name="Rectangle 27"/>
          <p:cNvSpPr/>
          <p:nvPr/>
        </p:nvSpPr>
        <p:spPr bwMode="auto">
          <a:xfrm>
            <a:off x="4672013" y="6046788"/>
            <a:ext cx="88900" cy="90487"/>
          </a:xfrm>
          <a:prstGeom prst="rect">
            <a:avLst/>
          </a:prstGeom>
          <a:solidFill>
            <a:srgbClr val="1975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pic>
        <p:nvPicPr>
          <p:cNvPr id="1035" name="Picture 21" descr="cyb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B70036"/>
        </a:buClr>
        <a:buSzPct val="80000"/>
        <a:buFont typeface="Wingdings" pitchFamily="64" charset="2"/>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EA3B32"/>
        </a:buClr>
        <a:buSzPct val="80000"/>
        <a:buFont typeface="Wingdings" pitchFamily="64" charset="2"/>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B70036"/>
        </a:buClr>
        <a:buSzPct val="80000"/>
        <a:buFont typeface="Wingdings" pitchFamily="64" charset="2"/>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EA3B32"/>
        </a:buClr>
        <a:buSzPct val="80000"/>
        <a:buFont typeface="Wingdings" pitchFamily="64" charset="2"/>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B70036"/>
        </a:buClr>
        <a:buSzPct val="80000"/>
        <a:buFont typeface="Wingdings" pitchFamily="64"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B1968-9AA1-40B8-8015-8E8CC2C04341}" type="datetimeFigureOut">
              <a:rPr lang="en-US" smtClean="0"/>
              <a:pPr/>
              <a:t>4/30/12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B89B2-F0F4-4252-BBA8-1D505D5228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net.educause.edu/section_params/conf/CCW10/issues.pdf" TargetMode="External"/><Relationship Id="rId4" Type="http://schemas.openxmlformats.org/officeDocument/2006/relationships/hyperlink" Target="https://wiki.internet2.edu/confluence/display/itsg2/Data%20Protection%20Contractual%20Languag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haredassessments.org/media/pdf-EnterpriseCloud-SA.pdf" TargetMode="External"/><Relationship Id="rId4" Type="http://schemas.openxmlformats.org/officeDocument/2006/relationships/image" Target="../media/image8.jpeg"/><Relationship Id="rId5" Type="http://schemas.openxmlformats.org/officeDocument/2006/relationships/hyperlink" Target="http://commons.wikimedia.org/wiki"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hyperlink" Target="https://wiki.internet2.edu/confluence/download/attachments/5505563/SaaS-SAQ-Vendor.docx?version=1&amp;modificationDate=1276807899150" TargetMode="External"/><Relationship Id="rId4" Type="http://schemas.openxmlformats.org/officeDocument/2006/relationships/image" Target="../media/image9.jpeg"/><Relationship Id="rId5" Type="http://schemas.openxmlformats.org/officeDocument/2006/relationships/hyperlink" Target="http://www.geograph.org.uk/profile/25788" TargetMode="External"/><Relationship Id="rId6" Type="http://schemas.openxmlformats.org/officeDocument/2006/relationships/hyperlink" Target="http://creativecommons.org/licenses/by-sa/2.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iki.internet2.edu/confluence/download/attachments/5505563/SaaS-SAQ-Vendor.docx?version=1&amp;modificationDate=127680789915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iki.internet2.edu/confluence/download/attachments/5505563/SaaS-SAQ-Vendor.docx?version=1&amp;modificationDate=127680789915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hyperlink" Target="http://net.educause.edu/section_params/conf/CCW10/issues.pdf" TargetMode="External"/><Relationship Id="rId4" Type="http://schemas.openxmlformats.org/officeDocument/2006/relationships/image" Target="../media/image10.jpeg"/><Relationship Id="rId5" Type="http://schemas.openxmlformats.org/officeDocument/2006/relationships/hyperlink" Target="http://en.wikipedia.org/wiki/work_for_hire" TargetMode="External"/><Relationship Id="rId6" Type="http://schemas.openxmlformats.org/officeDocument/2006/relationships/hyperlink" Target="http://en.wikipedia.org/wiki/New_York_World-Telegram" TargetMode="External"/><Relationship Id="rId7" Type="http://schemas.openxmlformats.org/officeDocument/2006/relationships/hyperlink" Target="http://commons.wikimedia.org/wiki/Library_of_Congress" TargetMode="External"/><Relationship Id="rId8" Type="http://schemas.openxmlformats.org/officeDocument/2006/relationships/hyperlink" Target="http://commons.wikimedia.org/wiki/Public_domai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use.edu/security/guide" TargetMode="External"/><Relationship Id="rId4" Type="http://schemas.openxmlformats.org/officeDocument/2006/relationships/image" Target="../media/image6.png"/><Relationship Id="rId5" Type="http://schemas.openxmlformats.org/officeDocument/2006/relationships/hyperlink" Target="https://wiki.internet2.edu/confluence/display/itsg2/Cloud+Computing+Security"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hyperlink" Target="https://wiki.internet2.edu/confluence/display/itsg2/Home" TargetMode="External"/><Relationship Id="rId4" Type="http://schemas.openxmlformats.org/officeDocument/2006/relationships/hyperlink" Target="http://net.educause.edu/ir/library/pdf/EST1101.pdf"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iki.internet2.edu/confluence/display/itsg2/Mobile+Device+Securit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brown.edu/cis/information_security/news/09-003.php" TargetMode="External"/><Relationship Id="rId5" Type="http://schemas.openxmlformats.org/officeDocument/2006/relationships/hyperlink" Target="http://www.cmu.edu/iso/governance/guidelines/mobile-device.html" TargetMode="External"/><Relationship Id="rId6" Type="http://schemas.openxmlformats.org/officeDocument/2006/relationships/hyperlink" Target="http://www.it.ufl.edu/policies/security/documents/it-worker-mobile-device-guidelines.pdf" TargetMode="External"/><Relationship Id="rId7" Type="http://schemas.openxmlformats.org/officeDocument/2006/relationships/hyperlink" Target="https://wiki.internet2.edu/confluence/display/itsg2/Mobile+Internet+Device+Security+Guidelines"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net.educause.edu/ir/library/pdf/EST1101.pdf" TargetMode="External"/><Relationship Id="rId5" Type="http://schemas.openxmlformats.org/officeDocument/2006/relationships/hyperlink" Target="https://wiki.internet2.edu/confluence/display/itsg2/Mobile+Device+Security" TargetMode="External"/><Relationship Id="rId6" Type="http://schemas.openxmlformats.org/officeDocument/2006/relationships/hyperlink" Target="https://wiki.internet2.edu/confluence/display/itsg2/Mobile+Internet+Device+Security+Guidelines"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hyperlink" Target="https://wiki.internet2.edu/confluence/display/itsg2/Cloud+Computing+Security" TargetMode="External"/><Relationship Id="rId4" Type="http://schemas.openxmlformats.org/officeDocument/2006/relationships/hyperlink" Target="http://sharedassessments.org/media/pdf-EnterpriseCloud-SA.pdf" TargetMode="External"/><Relationship Id="rId5" Type="http://schemas.openxmlformats.org/officeDocument/2006/relationships/hyperlink" Target="https://wiki.internet2.edu/confluence/download/attachments/5505563/SaaS-SAQ-Vendor.docx?version=1&amp;modificationDate=1276807899150" TargetMode="External"/><Relationship Id="rId6" Type="http://schemas.openxmlformats.org/officeDocument/2006/relationships/hyperlink" Target="https://wiki.internet2.edu/confluence/display/itsg2/Data%20Protection%20Contractual%20Language" TargetMode="External"/><Relationship Id="rId7" Type="http://schemas.openxmlformats.org/officeDocument/2006/relationships/hyperlink" Target="http://net.educause.edu/section_params/conf/CCW10/issues.pdf" TargetMode="External"/><Relationship Id="rId8" Type="http://schemas.openxmlformats.org/officeDocument/2006/relationships/hyperlink" Target="http://www.educause.edu/security/guid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hyperlink" Target="https://wiki.internet2.edu/confluence/display/itsg2/Cloud+Computing+Security" TargetMode="External"/><Relationship Id="rId4" Type="http://schemas.openxmlformats.org/officeDocument/2006/relationships/image" Target="../media/image7.jpeg"/><Relationship Id="rId5" Type="http://schemas.openxmlformats.org/officeDocument/2006/relationships/hyperlink" Target="http://en.wikipedia.org/wiki/en:GNU_Free_Documentation_License"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1"/>
            <a:ext cx="7772400" cy="1905000"/>
          </a:xfrm>
        </p:spPr>
        <p:txBody>
          <a:bodyPr>
            <a:noAutofit/>
          </a:bodyPr>
          <a:lstStyle/>
          <a:p>
            <a:r>
              <a:rPr lang="en-US" sz="4000" cap="none" dirty="0" smtClean="0">
                <a:latin typeface="+mn-lt"/>
              </a:rPr>
              <a:t>Practical Application Of </a:t>
            </a:r>
            <a:br>
              <a:rPr lang="en-US" sz="4000" cap="none" dirty="0" smtClean="0">
                <a:latin typeface="+mn-lt"/>
              </a:rPr>
            </a:br>
            <a:r>
              <a:rPr lang="en-US" sz="4000" cap="none" dirty="0" smtClean="0">
                <a:latin typeface="+mn-lt"/>
              </a:rPr>
              <a:t>The Information Security Guide: </a:t>
            </a:r>
            <a:endParaRPr lang="en-US" sz="4000" cap="none" dirty="0">
              <a:latin typeface="+mn-lt"/>
            </a:endParaRPr>
          </a:p>
        </p:txBody>
      </p:sp>
      <p:sp>
        <p:nvSpPr>
          <p:cNvPr id="3" name="Subtitle 2"/>
          <p:cNvSpPr>
            <a:spLocks noGrp="1"/>
          </p:cNvSpPr>
          <p:nvPr>
            <p:ph type="subTitle" idx="1"/>
          </p:nvPr>
        </p:nvSpPr>
        <p:spPr>
          <a:xfrm>
            <a:off x="914400" y="3886200"/>
            <a:ext cx="7620000" cy="1219200"/>
          </a:xfrm>
        </p:spPr>
        <p:txBody>
          <a:bodyPr>
            <a:normAutofit fontScale="77500" lnSpcReduction="20000"/>
          </a:bodyPr>
          <a:lstStyle/>
          <a:p>
            <a:r>
              <a:rPr lang="en-US" sz="3200" dirty="0" smtClean="0">
                <a:latin typeface="+mn-lt"/>
              </a:rPr>
              <a:t>Mobile and Cloud Technologies</a:t>
            </a:r>
          </a:p>
          <a:p>
            <a:r>
              <a:rPr lang="en-US" sz="3200" dirty="0" smtClean="0"/>
              <a:t>EDUCAUSE Security Professionals Conference</a:t>
            </a:r>
            <a:endParaRPr lang="en-US" sz="3200" dirty="0" smtClean="0">
              <a:latin typeface="+mn-lt"/>
            </a:endParaRPr>
          </a:p>
          <a:p>
            <a:r>
              <a:rPr lang="en-US" sz="3200" dirty="0" smtClean="0"/>
              <a:t>May 16</a:t>
            </a:r>
            <a:r>
              <a:rPr lang="en-US" sz="3200" dirty="0" smtClean="0">
                <a:latin typeface="+mn-lt"/>
              </a:rPr>
              <a:t>, 2012</a:t>
            </a:r>
            <a:endParaRPr lang="en-US" sz="3200" dirty="0">
              <a:latin typeface="+mn-lt"/>
            </a:endParaRPr>
          </a:p>
          <a:p>
            <a:endParaRPr lang="en-US" sz="1400" dirty="0" smtClean="0"/>
          </a:p>
          <a:p>
            <a:endParaRPr lang="en-US" sz="14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a:t>
            </a:fld>
            <a:endParaRPr lang="en-US" dirty="0"/>
          </a:p>
        </p:txBody>
      </p:sp>
      <p:sp>
        <p:nvSpPr>
          <p:cNvPr id="5" name="TextBox 4"/>
          <p:cNvSpPr txBox="1"/>
          <p:nvPr/>
        </p:nvSpPr>
        <p:spPr>
          <a:xfrm>
            <a:off x="1219200" y="5304472"/>
            <a:ext cx="7391400" cy="646331"/>
          </a:xfrm>
          <a:prstGeom prst="rect">
            <a:avLst/>
          </a:prstGeom>
          <a:noFill/>
        </p:spPr>
        <p:txBody>
          <a:bodyPr wrap="square" numCol="1" spcCol="914400" rtlCol="0">
            <a:spAutoFit/>
          </a:bodyPr>
          <a:lstStyle/>
          <a:p>
            <a:pPr algn="ctr"/>
            <a:r>
              <a:rPr lang="en-US" dirty="0" smtClean="0"/>
              <a:t>Carol Myers, Paradise Valley Community College</a:t>
            </a:r>
          </a:p>
          <a:p>
            <a:endParaRPr lang="en-US" dirty="0"/>
          </a:p>
        </p:txBody>
      </p:sp>
      <p:sp>
        <p:nvSpPr>
          <p:cNvPr id="6" name="Footer Placeholder 5"/>
          <p:cNvSpPr>
            <a:spLocks noGrp="1"/>
          </p:cNvSpPr>
          <p:nvPr>
            <p:ph type="ftr" sz="quarter" idx="11"/>
          </p:nvPr>
        </p:nvSpPr>
        <p:spPr/>
        <p:txBody>
          <a:bodyPr/>
          <a:lstStyle/>
          <a:p>
            <a:r>
              <a:rPr lang="en-US" dirty="0" smtClean="0"/>
              <a:t>May 16, 2012</a:t>
            </a:r>
            <a:endParaRPr lang="en-US" dirty="0"/>
          </a:p>
        </p:txBody>
      </p:sp>
    </p:spTree>
    <p:extLst>
      <p:ext uri="{BB962C8B-B14F-4D97-AF65-F5344CB8AC3E}">
        <p14:creationId xmlns:p14="http://schemas.microsoft.com/office/powerpoint/2010/main" val="133902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5"/>
            </a:pPr>
            <a:r>
              <a:rPr lang="en-US" dirty="0"/>
              <a:t>Business continuity</a:t>
            </a:r>
          </a:p>
          <a:p>
            <a:pPr lvl="1"/>
            <a:r>
              <a:rPr lang="en-US" dirty="0" smtClean="0"/>
              <a:t>Suspension/Termination and their aftermath</a:t>
            </a:r>
          </a:p>
          <a:p>
            <a:pPr lvl="1"/>
            <a:r>
              <a:rPr lang="en-US" dirty="0" smtClean="0"/>
              <a:t>Service level agreements</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10</a:t>
            </a:fld>
            <a:endParaRPr lang="en-US" dirty="0"/>
          </a:p>
        </p:txBody>
      </p:sp>
      <p:sp>
        <p:nvSpPr>
          <p:cNvPr id="5" name="Title 1"/>
          <p:cNvSpPr>
            <a:spLocks noGrp="1"/>
          </p:cNvSpPr>
          <p:nvPr>
            <p:ph type="title"/>
          </p:nvPr>
        </p:nvSpPr>
        <p:spPr/>
        <p:txBody>
          <a:bodyPr>
            <a:normAutofit/>
          </a:bodyPr>
          <a:lstStyle/>
          <a:p>
            <a:pPr algn="ctr"/>
            <a:r>
              <a:rPr lang="en-US" dirty="0" smtClean="0"/>
              <a:t>Cloud Computing Security</a:t>
            </a:r>
            <a:br>
              <a:rPr lang="en-US" dirty="0" smtClean="0"/>
            </a:br>
            <a:r>
              <a:rPr lang="en-US" sz="1800" u="sng" dirty="0" smtClean="0"/>
              <a:t> </a:t>
            </a:r>
            <a:endParaRPr lang="en-US" dirty="0"/>
          </a:p>
        </p:txBody>
      </p:sp>
    </p:spTree>
    <p:extLst>
      <p:ext uri="{BB962C8B-B14F-4D97-AF65-F5344CB8AC3E}">
        <p14:creationId xmlns:p14="http://schemas.microsoft.com/office/powerpoint/2010/main" val="39956801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6"/>
            </a:pPr>
            <a:r>
              <a:rPr lang="en-US" dirty="0"/>
              <a:t>Legal issues and third-party obligations in cloud computing contracts</a:t>
            </a:r>
          </a:p>
          <a:p>
            <a:pPr lvl="1"/>
            <a:r>
              <a:rPr lang="en-US" dirty="0" smtClean="0"/>
              <a:t>Grants with stipulations</a:t>
            </a:r>
          </a:p>
          <a:p>
            <a:pPr lvl="1"/>
            <a:r>
              <a:rPr lang="en-US" dirty="0" smtClean="0"/>
              <a:t>Course management</a:t>
            </a:r>
          </a:p>
          <a:p>
            <a:pPr lvl="1"/>
            <a:r>
              <a:rPr lang="en-US" dirty="0" smtClean="0"/>
              <a:t>Risk transfer</a:t>
            </a:r>
          </a:p>
          <a:p>
            <a:pPr lvl="1"/>
            <a:r>
              <a:rPr lang="en-US" dirty="0" smtClean="0"/>
              <a:t>Incorporated website terms that are modifiable at will</a:t>
            </a:r>
          </a:p>
          <a:p>
            <a:pPr lvl="1"/>
            <a:r>
              <a:rPr lang="en-US" u="sng" dirty="0">
                <a:hlinkClick r:id="rId3"/>
              </a:rPr>
              <a:t>Legal and Quasi-Legal Issues in Cloud Computing Contracts</a:t>
            </a:r>
            <a:r>
              <a:rPr lang="en-US" u="sng" dirty="0"/>
              <a:t> </a:t>
            </a:r>
            <a:endParaRPr lang="en-US" dirty="0" smtClean="0"/>
          </a:p>
          <a:p>
            <a:pPr lvl="1"/>
            <a:r>
              <a:rPr lang="en-US" u="sng" dirty="0">
                <a:hlinkClick r:id="rId4"/>
              </a:rPr>
              <a:t>Data Protection Contractual Language: Common Themes and </a:t>
            </a:r>
            <a:r>
              <a:rPr lang="en-US" u="sng" dirty="0" smtClean="0">
                <a:hlinkClick r:id="rId4"/>
              </a:rPr>
              <a:t>Examples</a:t>
            </a:r>
            <a:endParaRPr lang="en-US" dirty="0" smtClean="0"/>
          </a:p>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11</a:t>
            </a:fld>
            <a:endParaRPr lang="en-US" dirty="0"/>
          </a:p>
        </p:txBody>
      </p:sp>
      <p:sp>
        <p:nvSpPr>
          <p:cNvPr id="5" name="Title 1"/>
          <p:cNvSpPr>
            <a:spLocks noGrp="1"/>
          </p:cNvSpPr>
          <p:nvPr>
            <p:ph type="title"/>
          </p:nvPr>
        </p:nvSpPr>
        <p:spPr/>
        <p:txBody>
          <a:bodyPr>
            <a:normAutofit/>
          </a:bodyPr>
          <a:lstStyle/>
          <a:p>
            <a:pPr algn="ctr"/>
            <a:r>
              <a:rPr lang="en-US" dirty="0" smtClean="0"/>
              <a:t>Cloud Computing Security</a:t>
            </a:r>
            <a:br>
              <a:rPr lang="en-US" dirty="0" smtClean="0"/>
            </a:br>
            <a:r>
              <a:rPr lang="en-US" sz="1800" u="sng" dirty="0" smtClean="0"/>
              <a:t> </a:t>
            </a:r>
            <a:endParaRPr lang="en-US" dirty="0"/>
          </a:p>
        </p:txBody>
      </p:sp>
    </p:spTree>
    <p:extLst>
      <p:ext uri="{BB962C8B-B14F-4D97-AF65-F5344CB8AC3E}">
        <p14:creationId xmlns:p14="http://schemas.microsoft.com/office/powerpoint/2010/main" val="9351513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Evaluating Cloud Risk for the Enterprise: A Shared Assessments Guide</a:t>
            </a:r>
            <a:r>
              <a:rPr lang="en-US" sz="2400" dirty="0"/>
              <a:t/>
            </a:r>
            <a:br>
              <a:rPr lang="en-US" sz="2400" dirty="0"/>
            </a:br>
            <a:r>
              <a:rPr lang="en-US" sz="1600" dirty="0">
                <a:hlinkClick r:id="rId3"/>
              </a:rPr>
              <a:t>http://sharedassessments.org/media/pdf-EnterpriseCloud-SA.pdf</a:t>
            </a:r>
            <a:endParaRPr lang="en-US" sz="1600" dirty="0"/>
          </a:p>
        </p:txBody>
      </p:sp>
      <p:sp>
        <p:nvSpPr>
          <p:cNvPr id="3" name="Content Placeholder 2"/>
          <p:cNvSpPr>
            <a:spLocks noGrp="1"/>
          </p:cNvSpPr>
          <p:nvPr>
            <p:ph idx="1"/>
          </p:nvPr>
        </p:nvSpPr>
        <p:spPr/>
        <p:txBody>
          <a:bodyPr/>
          <a:lstStyle/>
          <a:p>
            <a:pPr marL="0" indent="0" algn="ctr">
              <a:buNone/>
            </a:pPr>
            <a:r>
              <a:rPr lang="en-US" dirty="0" smtClean="0"/>
              <a:t>“Placing records in the cloud introduces new risk.”</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12</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579098"/>
            <a:ext cx="3232404" cy="4584136"/>
          </a:xfrm>
          <a:prstGeom prst="rect">
            <a:avLst/>
          </a:prstGeom>
        </p:spPr>
      </p:pic>
      <p:sp>
        <p:nvSpPr>
          <p:cNvPr id="6" name="TextBox 5"/>
          <p:cNvSpPr txBox="1"/>
          <p:nvPr/>
        </p:nvSpPr>
        <p:spPr>
          <a:xfrm>
            <a:off x="6477000" y="5105399"/>
            <a:ext cx="2514600" cy="646331"/>
          </a:xfrm>
          <a:prstGeom prst="rect">
            <a:avLst/>
          </a:prstGeom>
          <a:noFill/>
        </p:spPr>
        <p:txBody>
          <a:bodyPr wrap="square" rtlCol="0">
            <a:spAutoFit/>
          </a:bodyPr>
          <a:lstStyle/>
          <a:p>
            <a:r>
              <a:rPr lang="en-US" sz="1200" dirty="0" smtClean="0"/>
              <a:t>Photo by a sailor or employee of the U.S. Navy, in the public domain, </a:t>
            </a:r>
            <a:r>
              <a:rPr lang="en-US" sz="1200" dirty="0" smtClean="0">
                <a:hlinkClick r:id="rId5"/>
              </a:rPr>
              <a:t>Wikimedia Commons</a:t>
            </a:r>
            <a:r>
              <a:rPr lang="en-US" sz="1200" dirty="0" smtClean="0"/>
              <a:t> collection</a:t>
            </a:r>
            <a:endParaRPr lang="en-US" sz="1200" dirty="0"/>
          </a:p>
        </p:txBody>
      </p:sp>
    </p:spTree>
    <p:extLst>
      <p:ext uri="{BB962C8B-B14F-4D97-AF65-F5344CB8AC3E}">
        <p14:creationId xmlns:p14="http://schemas.microsoft.com/office/powerpoint/2010/main" val="24380443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Evaluating Cloud Risk for the Enterprise: A Shared Assessments Guide</a:t>
            </a:r>
            <a:r>
              <a:rPr lang="en-US" sz="2400" dirty="0"/>
              <a:t/>
            </a:r>
            <a:br>
              <a:rPr lang="en-US" sz="2400" dirty="0"/>
            </a:br>
            <a:endParaRPr lang="en-US" sz="1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Shared Assessments Guide covers:</a:t>
            </a:r>
          </a:p>
          <a:p>
            <a:r>
              <a:rPr lang="en-US" dirty="0" smtClean="0"/>
              <a:t>Introduction</a:t>
            </a:r>
          </a:p>
          <a:p>
            <a:r>
              <a:rPr lang="en-US" dirty="0" smtClean="0"/>
              <a:t>Cloud computing overview</a:t>
            </a:r>
          </a:p>
          <a:p>
            <a:r>
              <a:rPr lang="en-US" dirty="0" smtClean="0"/>
              <a:t>Risk Management Approach: Common and Delta Controls</a:t>
            </a:r>
          </a:p>
          <a:p>
            <a:r>
              <a:rPr lang="en-US" dirty="0" smtClean="0"/>
              <a:t>Case study</a:t>
            </a:r>
          </a:p>
          <a:p>
            <a:r>
              <a:rPr lang="en-US" dirty="0" smtClean="0"/>
              <a:t>Glossary and Appendix</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13</a:t>
            </a:fld>
            <a:endParaRPr lang="en-US" dirty="0"/>
          </a:p>
        </p:txBody>
      </p:sp>
    </p:spTree>
    <p:extLst>
      <p:ext uri="{BB962C8B-B14F-4D97-AF65-F5344CB8AC3E}">
        <p14:creationId xmlns:p14="http://schemas.microsoft.com/office/powerpoint/2010/main" val="41044260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Evaluating Cloud Risk for the </a:t>
            </a:r>
            <a:r>
              <a:rPr lang="en-US" sz="2800" dirty="0" smtClean="0"/>
              <a:t>Enterprise</a:t>
            </a:r>
            <a:r>
              <a:rPr lang="en-US" sz="2800" dirty="0"/>
              <a:t>: A Shared Assessments Guide</a:t>
            </a:r>
            <a:r>
              <a:rPr lang="en-US" sz="2400" dirty="0"/>
              <a:t/>
            </a:r>
            <a:br>
              <a:rPr lang="en-US" sz="2400" dirty="0"/>
            </a:br>
            <a:r>
              <a:rPr lang="en-US" sz="1600" dirty="0" smtClean="0"/>
              <a:t> </a:t>
            </a:r>
            <a:endParaRPr lang="en-US" sz="1600" dirty="0"/>
          </a:p>
        </p:txBody>
      </p:sp>
      <p:sp>
        <p:nvSpPr>
          <p:cNvPr id="3" name="Content Placeholder 2"/>
          <p:cNvSpPr>
            <a:spLocks noGrp="1"/>
          </p:cNvSpPr>
          <p:nvPr>
            <p:ph idx="1"/>
          </p:nvPr>
        </p:nvSpPr>
        <p:spPr/>
        <p:txBody>
          <a:bodyPr/>
          <a:lstStyle/>
          <a:p>
            <a:r>
              <a:rPr lang="en-US" b="1" dirty="0"/>
              <a:t>Common </a:t>
            </a:r>
            <a:r>
              <a:rPr lang="en-US" b="1" dirty="0" smtClean="0"/>
              <a:t>Controls: </a:t>
            </a:r>
            <a:r>
              <a:rPr lang="en-US" dirty="0" smtClean="0"/>
              <a:t>Mature </a:t>
            </a:r>
            <a:r>
              <a:rPr lang="en-US" dirty="0"/>
              <a:t>control areas associated with traditional IT </a:t>
            </a:r>
            <a:r>
              <a:rPr lang="en-US" dirty="0" smtClean="0"/>
              <a:t>services environments </a:t>
            </a:r>
            <a:r>
              <a:rPr lang="en-US" dirty="0"/>
              <a:t>that are also applicable to cloud-based services, and whose audit </a:t>
            </a:r>
            <a:r>
              <a:rPr lang="en-US" dirty="0" smtClean="0"/>
              <a:t>mechanisms are </a:t>
            </a:r>
            <a:r>
              <a:rPr lang="en-US" dirty="0"/>
              <a:t>considered mature.</a:t>
            </a:r>
          </a:p>
          <a:p>
            <a:r>
              <a:rPr lang="en-US" b="1" dirty="0" smtClean="0"/>
              <a:t>Delta </a:t>
            </a:r>
            <a:r>
              <a:rPr lang="en-US" b="1" dirty="0"/>
              <a:t>Controls: </a:t>
            </a:r>
            <a:r>
              <a:rPr lang="en-US" dirty="0" smtClean="0"/>
              <a:t>Higher-risk </a:t>
            </a:r>
            <a:r>
              <a:rPr lang="en-US" dirty="0"/>
              <a:t>control areas that have particular relevance to </a:t>
            </a:r>
            <a:r>
              <a:rPr lang="en-US" dirty="0" smtClean="0"/>
              <a:t>cloud environments</a:t>
            </a:r>
            <a:r>
              <a:rPr lang="en-US" dirty="0"/>
              <a:t>, and whose cloud audit mechanisms are less mature.</a:t>
            </a:r>
          </a:p>
        </p:txBody>
      </p:sp>
      <p:sp>
        <p:nvSpPr>
          <p:cNvPr id="4" name="Slide Number Placeholder 3"/>
          <p:cNvSpPr>
            <a:spLocks noGrp="1"/>
          </p:cNvSpPr>
          <p:nvPr>
            <p:ph type="sldNum" sz="quarter" idx="12"/>
          </p:nvPr>
        </p:nvSpPr>
        <p:spPr/>
        <p:txBody>
          <a:bodyPr/>
          <a:lstStyle/>
          <a:p>
            <a:fld id="{D21D77C7-5D54-449B-9267-0F723A407510}" type="slidenum">
              <a:rPr lang="en-US" smtClean="0"/>
              <a:pPr/>
              <a:t>14</a:t>
            </a:fld>
            <a:endParaRPr lang="en-US" dirty="0"/>
          </a:p>
        </p:txBody>
      </p:sp>
    </p:spTree>
    <p:extLst>
      <p:ext uri="{BB962C8B-B14F-4D97-AF65-F5344CB8AC3E}">
        <p14:creationId xmlns:p14="http://schemas.microsoft.com/office/powerpoint/2010/main" val="22007113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Evaluating Cloud Risk for the </a:t>
            </a:r>
            <a:r>
              <a:rPr lang="en-US" sz="2800" dirty="0" smtClean="0"/>
              <a:t>Enterprise</a:t>
            </a:r>
            <a:r>
              <a:rPr lang="en-US" sz="2800" dirty="0"/>
              <a:t>: A Shared Assessments Guide</a:t>
            </a:r>
            <a:r>
              <a:rPr lang="en-US" sz="2400" dirty="0"/>
              <a:t/>
            </a:r>
            <a:br>
              <a:rPr lang="en-US" sz="2400" dirty="0"/>
            </a:br>
            <a:r>
              <a:rPr lang="en-US" sz="1600" dirty="0" smtClean="0"/>
              <a:t> </a:t>
            </a:r>
            <a:endParaRPr lang="en-US" sz="1600" dirty="0"/>
          </a:p>
        </p:txBody>
      </p:sp>
      <p:sp>
        <p:nvSpPr>
          <p:cNvPr id="3" name="Content Placeholder 2"/>
          <p:cNvSpPr>
            <a:spLocks noGrp="1"/>
          </p:cNvSpPr>
          <p:nvPr>
            <p:ph idx="1"/>
          </p:nvPr>
        </p:nvSpPr>
        <p:spPr/>
        <p:txBody>
          <a:bodyPr/>
          <a:lstStyle/>
          <a:p>
            <a:pPr marL="0" indent="0">
              <a:buNone/>
            </a:pPr>
            <a:r>
              <a:rPr lang="en-US" dirty="0" smtClean="0"/>
              <a:t>Common cloud </a:t>
            </a:r>
            <a:r>
              <a:rPr lang="en-US" dirty="0"/>
              <a:t>c</a:t>
            </a:r>
            <a:r>
              <a:rPr lang="en-US" dirty="0" smtClean="0"/>
              <a:t>ontrols</a:t>
            </a:r>
          </a:p>
          <a:p>
            <a:pPr marL="457200" indent="-457200">
              <a:buFont typeface="+mj-lt"/>
              <a:buAutoNum type="arabicPeriod"/>
            </a:pPr>
            <a:r>
              <a:rPr lang="en-US" dirty="0" smtClean="0"/>
              <a:t>Frequently used controls such as ISACA COBIT 4, ISO 27001:2005, NIST 800-53A Rev 1, PCI DSS</a:t>
            </a:r>
          </a:p>
          <a:p>
            <a:r>
              <a:rPr lang="en-US" dirty="0" smtClean="0"/>
              <a:t>Environment type – private vs. public cloud, on-shore vs. off-shore</a:t>
            </a:r>
          </a:p>
          <a:p>
            <a:r>
              <a:rPr lang="en-US" dirty="0" smtClean="0"/>
              <a:t>What will be changing with service in the cloud? </a:t>
            </a:r>
          </a:p>
          <a:p>
            <a:pPr lvl="1"/>
            <a:r>
              <a:rPr lang="en-US" dirty="0" smtClean="0"/>
              <a:t>Physical location, facilities</a:t>
            </a:r>
          </a:p>
          <a:p>
            <a:pPr lvl="1"/>
            <a:r>
              <a:rPr lang="en-US" dirty="0" smtClean="0"/>
              <a:t>Personnel</a:t>
            </a:r>
          </a:p>
          <a:p>
            <a:pPr lvl="1"/>
            <a:r>
              <a:rPr lang="en-US" dirty="0" smtClean="0"/>
              <a:t>Business processes, IT management processes – stability, availability, recoverability</a:t>
            </a:r>
          </a:p>
          <a:p>
            <a:pPr lvl="1"/>
            <a:r>
              <a:rPr lang="en-US" dirty="0" smtClean="0"/>
              <a:t>Technology - application, middleware, data, servers, storage, networking</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15</a:t>
            </a:fld>
            <a:endParaRPr lang="en-US" dirty="0"/>
          </a:p>
        </p:txBody>
      </p:sp>
    </p:spTree>
    <p:extLst>
      <p:ext uri="{BB962C8B-B14F-4D97-AF65-F5344CB8AC3E}">
        <p14:creationId xmlns:p14="http://schemas.microsoft.com/office/powerpoint/2010/main" val="19772602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Evaluating Cloud Risk for the </a:t>
            </a:r>
            <a:r>
              <a:rPr lang="en-US" sz="2800" dirty="0" smtClean="0"/>
              <a:t>Enterprise</a:t>
            </a:r>
            <a:r>
              <a:rPr lang="en-US" sz="2800" dirty="0"/>
              <a:t>: A Shared Assessments Guide</a:t>
            </a:r>
            <a:r>
              <a:rPr lang="en-US" sz="2400" dirty="0"/>
              <a:t/>
            </a:r>
            <a:br>
              <a:rPr lang="en-US" sz="2400" dirty="0"/>
            </a:br>
            <a:r>
              <a:rPr lang="en-US" sz="1600" dirty="0" smtClean="0"/>
              <a:t> </a:t>
            </a:r>
            <a:endParaRPr lang="en-US" sz="1600" dirty="0"/>
          </a:p>
        </p:txBody>
      </p:sp>
      <p:sp>
        <p:nvSpPr>
          <p:cNvPr id="3" name="Content Placeholder 2"/>
          <p:cNvSpPr>
            <a:spLocks noGrp="1"/>
          </p:cNvSpPr>
          <p:nvPr>
            <p:ph idx="1"/>
          </p:nvPr>
        </p:nvSpPr>
        <p:spPr/>
        <p:txBody>
          <a:bodyPr/>
          <a:lstStyle/>
          <a:p>
            <a:pPr marL="0" indent="0">
              <a:buNone/>
            </a:pPr>
            <a:r>
              <a:rPr lang="en-US" dirty="0" smtClean="0"/>
              <a:t>Common cloud controls</a:t>
            </a:r>
          </a:p>
          <a:p>
            <a:pPr marL="457200" indent="-457200">
              <a:buFont typeface="+mj-lt"/>
              <a:buAutoNum type="arabicPeriod" startAt="2"/>
            </a:pPr>
            <a:r>
              <a:rPr lang="en-US" dirty="0" smtClean="0"/>
              <a:t>Mature Relationship, Procurement, Vendor Mgt.</a:t>
            </a:r>
          </a:p>
          <a:p>
            <a:r>
              <a:rPr lang="en-US" dirty="0" smtClean="0"/>
              <a:t>Existing procurement process starts the evaluation</a:t>
            </a:r>
          </a:p>
          <a:p>
            <a:r>
              <a:rPr lang="en-US" dirty="0" smtClean="0"/>
              <a:t>Evaluation – vendor management, process improvement, risk management, quality control, business continuity, project management, security, compliance, internal control, audit)</a:t>
            </a:r>
          </a:p>
          <a:p>
            <a:r>
              <a:rPr lang="en-US" dirty="0" smtClean="0"/>
              <a:t>Non-functional requirements</a:t>
            </a:r>
          </a:p>
          <a:p>
            <a:r>
              <a:rPr lang="en-US" dirty="0" smtClean="0"/>
              <a:t>Information sensitivity and security requirements</a:t>
            </a:r>
          </a:p>
          <a:p>
            <a:r>
              <a:rPr lang="en-US" dirty="0" smtClean="0"/>
              <a:t>Terms and conditions allow organization to conduct periodic assessments</a:t>
            </a:r>
          </a:p>
          <a:p>
            <a:r>
              <a:rPr lang="en-US" dirty="0" smtClean="0"/>
              <a:t>Add key policies the cloud provider must implement </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16</a:t>
            </a:fld>
            <a:endParaRPr lang="en-US" dirty="0"/>
          </a:p>
        </p:txBody>
      </p:sp>
    </p:spTree>
    <p:extLst>
      <p:ext uri="{BB962C8B-B14F-4D97-AF65-F5344CB8AC3E}">
        <p14:creationId xmlns:p14="http://schemas.microsoft.com/office/powerpoint/2010/main" val="22307222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Evaluating Cloud Risk for the </a:t>
            </a:r>
            <a:r>
              <a:rPr lang="en-US" sz="2800" dirty="0" smtClean="0"/>
              <a:t>Enterprise</a:t>
            </a:r>
            <a:r>
              <a:rPr lang="en-US" sz="2800" dirty="0"/>
              <a:t>: A Shared Assessments Guide</a:t>
            </a:r>
            <a:r>
              <a:rPr lang="en-US" sz="2400" dirty="0"/>
              <a:t/>
            </a:r>
            <a:br>
              <a:rPr lang="en-US" sz="2400" dirty="0"/>
            </a:br>
            <a:r>
              <a:rPr lang="en-US" sz="1600" dirty="0" smtClean="0"/>
              <a:t> </a:t>
            </a:r>
            <a:endParaRPr lang="en-US" sz="1600" dirty="0"/>
          </a:p>
        </p:txBody>
      </p:sp>
      <p:sp>
        <p:nvSpPr>
          <p:cNvPr id="3" name="Content Placeholder 2"/>
          <p:cNvSpPr>
            <a:spLocks noGrp="1"/>
          </p:cNvSpPr>
          <p:nvPr>
            <p:ph idx="1"/>
          </p:nvPr>
        </p:nvSpPr>
        <p:spPr/>
        <p:txBody>
          <a:bodyPr/>
          <a:lstStyle/>
          <a:p>
            <a:pPr marL="0" indent="0">
              <a:buNone/>
            </a:pPr>
            <a:r>
              <a:rPr lang="en-US" dirty="0" smtClean="0"/>
              <a:t>Delta cloud controls</a:t>
            </a:r>
          </a:p>
          <a:p>
            <a:pPr marL="457200" indent="-457200">
              <a:buFont typeface="+mj-lt"/>
              <a:buAutoNum type="arabicPeriod"/>
            </a:pPr>
            <a:r>
              <a:rPr lang="en-US" dirty="0" smtClean="0"/>
              <a:t>Multi-tenant platforms</a:t>
            </a:r>
          </a:p>
          <a:p>
            <a:pPr marL="457200" indent="-457200">
              <a:buFont typeface="+mj-lt"/>
              <a:buAutoNum type="arabicPeriod"/>
            </a:pPr>
            <a:r>
              <a:rPr lang="en-US" dirty="0" smtClean="0"/>
              <a:t>Multi-client prioritization</a:t>
            </a:r>
          </a:p>
          <a:p>
            <a:pPr marL="457200" indent="-457200">
              <a:buFont typeface="+mj-lt"/>
              <a:buAutoNum type="arabicPeriod"/>
            </a:pPr>
            <a:r>
              <a:rPr lang="en-US" dirty="0" smtClean="0"/>
              <a:t>Agile delivery</a:t>
            </a:r>
          </a:p>
          <a:p>
            <a:pPr marL="457200" indent="-457200">
              <a:buFont typeface="+mj-lt"/>
              <a:buAutoNum type="arabicPeriod"/>
            </a:pPr>
            <a:r>
              <a:rPr lang="en-US" dirty="0" smtClean="0"/>
              <a:t>Virtualization</a:t>
            </a:r>
          </a:p>
          <a:p>
            <a:pPr marL="457200" indent="-457200">
              <a:buFont typeface="+mj-lt"/>
              <a:buAutoNum type="arabicPeriod"/>
            </a:pPr>
            <a:r>
              <a:rPr lang="en-US" dirty="0" smtClean="0"/>
              <a:t>Data location, cloud layers, cloud providers</a:t>
            </a:r>
          </a:p>
          <a:p>
            <a:pPr marL="457200" indent="-457200">
              <a:buFont typeface="+mj-lt"/>
              <a:buAutoNum type="arabicPeriod"/>
            </a:pPr>
            <a:r>
              <a:rPr lang="en-US" dirty="0" smtClean="0"/>
              <a:t>Cloud management: roles and division of responsibilities</a:t>
            </a:r>
          </a:p>
          <a:p>
            <a:pPr marL="457200" indent="-457200">
              <a:buFont typeface="+mj-lt"/>
              <a:buAutoNum type="arabicPeriod"/>
            </a:pPr>
            <a:r>
              <a:rPr lang="en-US" dirty="0" smtClean="0"/>
              <a:t>Contracts, data privacy, jurisdictional issues</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17</a:t>
            </a:fld>
            <a:endParaRPr lang="en-US" dirty="0"/>
          </a:p>
        </p:txBody>
      </p:sp>
    </p:spTree>
    <p:extLst>
      <p:ext uri="{BB962C8B-B14F-4D97-AF65-F5344CB8AC3E}">
        <p14:creationId xmlns:p14="http://schemas.microsoft.com/office/powerpoint/2010/main" val="10924865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Evaluating Cloud Risk for the </a:t>
            </a:r>
            <a:r>
              <a:rPr lang="en-US" sz="2800" dirty="0" smtClean="0"/>
              <a:t>Enterprise</a:t>
            </a:r>
            <a:r>
              <a:rPr lang="en-US" sz="2800" dirty="0"/>
              <a:t>: A Shared Assessments Guide</a:t>
            </a:r>
            <a:r>
              <a:rPr lang="en-US" sz="2400" dirty="0"/>
              <a:t/>
            </a:r>
            <a:br>
              <a:rPr lang="en-US" sz="2400" dirty="0"/>
            </a:br>
            <a:endParaRPr lang="en-US" sz="1600" dirty="0"/>
          </a:p>
        </p:txBody>
      </p:sp>
      <p:sp>
        <p:nvSpPr>
          <p:cNvPr id="3" name="Content Placeholder 2"/>
          <p:cNvSpPr>
            <a:spLocks noGrp="1"/>
          </p:cNvSpPr>
          <p:nvPr>
            <p:ph idx="1"/>
          </p:nvPr>
        </p:nvSpPr>
        <p:spPr/>
        <p:txBody>
          <a:bodyPr/>
          <a:lstStyle/>
          <a:p>
            <a:pPr marL="0" indent="0">
              <a:buNone/>
            </a:pPr>
            <a:r>
              <a:rPr lang="en-US" dirty="0" smtClean="0"/>
              <a:t>Delta cloud controls</a:t>
            </a:r>
          </a:p>
          <a:p>
            <a:pPr marL="457200" indent="-457200">
              <a:buFont typeface="+mj-lt"/>
              <a:buAutoNum type="arabicPeriod" startAt="8"/>
            </a:pPr>
            <a:r>
              <a:rPr lang="en-US" dirty="0" smtClean="0"/>
              <a:t>Identity and log management</a:t>
            </a:r>
          </a:p>
          <a:p>
            <a:pPr marL="457200" indent="-457200">
              <a:buFont typeface="+mj-lt"/>
              <a:buAutoNum type="arabicPeriod" startAt="8"/>
            </a:pPr>
            <a:r>
              <a:rPr lang="en-US" dirty="0" smtClean="0"/>
              <a:t>Web application security</a:t>
            </a:r>
          </a:p>
          <a:p>
            <a:pPr marL="457200" indent="-457200">
              <a:buFont typeface="+mj-lt"/>
              <a:buAutoNum type="arabicPeriod" startAt="8"/>
            </a:pPr>
            <a:r>
              <a:rPr lang="en-US" dirty="0" smtClean="0"/>
              <a:t>Cloud vendor interdependence and governance</a:t>
            </a:r>
          </a:p>
          <a:p>
            <a:pPr marL="457200" indent="-457200">
              <a:buFont typeface="+mj-lt"/>
              <a:buAutoNum type="arabicPeriod" startAt="8"/>
            </a:pPr>
            <a:r>
              <a:rPr lang="en-US" dirty="0" smtClean="0"/>
              <a:t>Data retention, management, recovery, destruction cycles</a:t>
            </a:r>
          </a:p>
          <a:p>
            <a:pPr marL="457200" indent="-457200">
              <a:buFont typeface="+mj-lt"/>
              <a:buAutoNum type="arabicPeriod" startAt="8"/>
            </a:pPr>
            <a:r>
              <a:rPr lang="en-US" dirty="0" smtClean="0"/>
              <a:t>E-discovery and forensics</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18</a:t>
            </a:fld>
            <a:endParaRPr lang="en-US" dirty="0"/>
          </a:p>
        </p:txBody>
      </p:sp>
    </p:spTree>
    <p:extLst>
      <p:ext uri="{BB962C8B-B14F-4D97-AF65-F5344CB8AC3E}">
        <p14:creationId xmlns:p14="http://schemas.microsoft.com/office/powerpoint/2010/main" val="28435352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UFL </a:t>
            </a:r>
            <a:r>
              <a:rPr lang="en-US" sz="2800" dirty="0" err="1" smtClean="0"/>
              <a:t>SaaS</a:t>
            </a:r>
            <a:r>
              <a:rPr lang="en-US" sz="2800" dirty="0" smtClean="0"/>
              <a:t> Security Assessment Questionnaire</a:t>
            </a:r>
            <a:r>
              <a:rPr lang="en-US" sz="2400" dirty="0"/>
              <a:t/>
            </a:r>
            <a:br>
              <a:rPr lang="en-US" sz="2400" dirty="0"/>
            </a:br>
            <a:r>
              <a:rPr lang="en-US" sz="1600" dirty="0" smtClean="0">
                <a:hlinkClick r:id="rId3"/>
              </a:rPr>
              <a:t>UFL Security Assessment Questionnaire for Hosting Service Provider </a:t>
            </a:r>
            <a:endParaRPr lang="en-US" sz="1600" dirty="0"/>
          </a:p>
        </p:txBody>
      </p:sp>
      <p:sp>
        <p:nvSpPr>
          <p:cNvPr id="3" name="Content Placeholder 2"/>
          <p:cNvSpPr>
            <a:spLocks noGrp="1"/>
          </p:cNvSpPr>
          <p:nvPr>
            <p:ph idx="1"/>
          </p:nvPr>
        </p:nvSpPr>
        <p:spPr/>
        <p:txBody>
          <a:bodyPr/>
          <a:lstStyle/>
          <a:p>
            <a:pPr marL="0" indent="0">
              <a:buNone/>
            </a:pPr>
            <a:r>
              <a:rPr lang="en-US" dirty="0" smtClean="0"/>
              <a:t>We need a vendor. How do we pick?</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19</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2504" y="1752600"/>
            <a:ext cx="5136896" cy="3852672"/>
          </a:xfrm>
          <a:prstGeom prst="rect">
            <a:avLst/>
          </a:prstGeom>
        </p:spPr>
      </p:pic>
      <p:sp>
        <p:nvSpPr>
          <p:cNvPr id="6" name="TextBox 5"/>
          <p:cNvSpPr txBox="1"/>
          <p:nvPr/>
        </p:nvSpPr>
        <p:spPr>
          <a:xfrm>
            <a:off x="6705600" y="4757863"/>
            <a:ext cx="2362200" cy="830997"/>
          </a:xfrm>
          <a:prstGeom prst="rect">
            <a:avLst/>
          </a:prstGeom>
          <a:noFill/>
        </p:spPr>
        <p:txBody>
          <a:bodyPr wrap="square" rtlCol="0">
            <a:spAutoFit/>
          </a:bodyPr>
          <a:lstStyle/>
          <a:p>
            <a:r>
              <a:rPr lang="en-US" sz="1200" i="1" dirty="0" smtClean="0"/>
              <a:t>“Choose wisely!” </a:t>
            </a:r>
          </a:p>
          <a:p>
            <a:r>
              <a:rPr lang="en-US" sz="1200" i="1" dirty="0" smtClean="0"/>
              <a:t>©</a:t>
            </a:r>
            <a:r>
              <a:rPr lang="en-US" sz="1200" b="1" dirty="0" smtClean="0"/>
              <a:t> </a:t>
            </a:r>
            <a:r>
              <a:rPr lang="en-US" sz="1200" dirty="0"/>
              <a:t>Copyright </a:t>
            </a:r>
            <a:r>
              <a:rPr lang="en-US" sz="1200" dirty="0" smtClean="0"/>
              <a:t> </a:t>
            </a:r>
            <a:r>
              <a:rPr lang="en-US" sz="1200" dirty="0" smtClean="0">
                <a:hlinkClick r:id="rId5"/>
              </a:rPr>
              <a:t>Whatlep</a:t>
            </a:r>
            <a:r>
              <a:rPr lang="en-US" sz="1200" dirty="0" smtClean="0"/>
              <a:t> and </a:t>
            </a:r>
            <a:r>
              <a:rPr lang="en-US" sz="1200" dirty="0"/>
              <a:t>licensed for reuse under this </a:t>
            </a:r>
            <a:r>
              <a:rPr lang="en-US" sz="1200" dirty="0" smtClean="0">
                <a:hlinkClick r:id="rId6"/>
              </a:rPr>
              <a:t>Creative Commons License</a:t>
            </a:r>
            <a:r>
              <a:rPr lang="en-US" sz="1200" dirty="0" smtClean="0"/>
              <a:t> </a:t>
            </a:r>
            <a:endParaRPr lang="en-US" sz="1200" dirty="0"/>
          </a:p>
        </p:txBody>
      </p:sp>
    </p:spTree>
    <p:extLst>
      <p:ext uri="{BB962C8B-B14F-4D97-AF65-F5344CB8AC3E}">
        <p14:creationId xmlns:p14="http://schemas.microsoft.com/office/powerpoint/2010/main" val="7317339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391400" cy="1143000"/>
          </a:xfrm>
        </p:spPr>
        <p:txBody>
          <a:bodyPr/>
          <a:lstStyle/>
          <a:p>
            <a:r>
              <a:rPr lang="en-US" dirty="0" smtClean="0"/>
              <a:t>Copyright Statement</a:t>
            </a:r>
            <a:endParaRPr lang="en-US" dirty="0"/>
          </a:p>
        </p:txBody>
      </p:sp>
      <p:sp>
        <p:nvSpPr>
          <p:cNvPr id="3" name="Content Placeholder 2"/>
          <p:cNvSpPr>
            <a:spLocks noGrp="1"/>
          </p:cNvSpPr>
          <p:nvPr>
            <p:ph idx="1"/>
          </p:nvPr>
        </p:nvSpPr>
        <p:spPr/>
        <p:txBody>
          <a:bodyPr/>
          <a:lstStyle/>
          <a:p>
            <a:r>
              <a:rPr lang="en-US" dirty="0" smtClean="0"/>
              <a:t>This work is the intellectual property of </a:t>
            </a:r>
            <a:r>
              <a:rPr lang="en-US" dirty="0" smtClean="0"/>
              <a:t>Mary Dunker, Virginia Tech and Cathy Bates, American University. </a:t>
            </a:r>
            <a:r>
              <a:rPr lang="en-US" dirty="0" smtClean="0"/>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authors.</a:t>
            </a:r>
          </a:p>
          <a:p>
            <a:pPr>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UFL </a:t>
            </a:r>
            <a:r>
              <a:rPr lang="en-US" sz="2800" dirty="0" err="1" smtClean="0"/>
              <a:t>SaaS</a:t>
            </a:r>
            <a:r>
              <a:rPr lang="en-US" sz="2800" dirty="0" smtClean="0"/>
              <a:t> Security Assessment Questionnaire</a:t>
            </a:r>
            <a:endParaRPr lang="en-US" sz="1600" dirty="0"/>
          </a:p>
        </p:txBody>
      </p:sp>
      <p:sp>
        <p:nvSpPr>
          <p:cNvPr id="3" name="Content Placeholder 2"/>
          <p:cNvSpPr>
            <a:spLocks noGrp="1"/>
          </p:cNvSpPr>
          <p:nvPr>
            <p:ph idx="1"/>
          </p:nvPr>
        </p:nvSpPr>
        <p:spPr/>
        <p:txBody>
          <a:bodyPr/>
          <a:lstStyle/>
          <a:p>
            <a:pPr marL="0" indent="0">
              <a:buNone/>
            </a:pPr>
            <a:r>
              <a:rPr lang="en-US" dirty="0" smtClean="0"/>
              <a:t>RFP process, vendor evaluation</a:t>
            </a:r>
          </a:p>
          <a:p>
            <a:r>
              <a:rPr lang="en-US" dirty="0" smtClean="0"/>
              <a:t>Requirements: what features are important?</a:t>
            </a:r>
          </a:p>
          <a:p>
            <a:r>
              <a:rPr lang="en-US" dirty="0" smtClean="0"/>
              <a:t>Selection criteria: which vendors meet our needs?</a:t>
            </a:r>
          </a:p>
          <a:p>
            <a:r>
              <a:rPr lang="en-US" dirty="0" smtClean="0"/>
              <a:t>University of Florida has a template – a questionnaire that can be given to each vendor</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20</a:t>
            </a:fld>
            <a:endParaRPr lang="en-US" dirty="0"/>
          </a:p>
        </p:txBody>
      </p:sp>
    </p:spTree>
    <p:extLst>
      <p:ext uri="{BB962C8B-B14F-4D97-AF65-F5344CB8AC3E}">
        <p14:creationId xmlns:p14="http://schemas.microsoft.com/office/powerpoint/2010/main" val="3917098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UFL </a:t>
            </a:r>
            <a:r>
              <a:rPr lang="en-US" sz="2800" dirty="0" err="1" smtClean="0"/>
              <a:t>SaaS</a:t>
            </a:r>
            <a:r>
              <a:rPr lang="en-US" sz="2800" dirty="0" smtClean="0"/>
              <a:t> Security Assessment Questionnaire</a:t>
            </a:r>
            <a:r>
              <a:rPr lang="en-US" sz="1600" dirty="0" smtClean="0">
                <a:hlinkClick r:id="rId3"/>
              </a:rPr>
              <a:t> </a:t>
            </a:r>
            <a:endParaRPr lang="en-US" sz="1600" dirty="0"/>
          </a:p>
        </p:txBody>
      </p:sp>
      <p:sp>
        <p:nvSpPr>
          <p:cNvPr id="3" name="Content Placeholder 2"/>
          <p:cNvSpPr>
            <a:spLocks noGrp="1"/>
          </p:cNvSpPr>
          <p:nvPr>
            <p:ph idx="1"/>
          </p:nvPr>
        </p:nvSpPr>
        <p:spPr/>
        <p:txBody>
          <a:bodyPr/>
          <a:lstStyle/>
          <a:p>
            <a:pPr marL="0" indent="0">
              <a:buNone/>
            </a:pPr>
            <a:r>
              <a:rPr lang="en-US" dirty="0" smtClean="0"/>
              <a:t>Header/Contact information</a:t>
            </a:r>
          </a:p>
          <a:p>
            <a:pPr marL="0" indent="0">
              <a:buNone/>
            </a:pPr>
            <a:r>
              <a:rPr lang="en-US" dirty="0" smtClean="0"/>
              <a:t>1.0 High level description of service</a:t>
            </a:r>
          </a:p>
          <a:p>
            <a:pPr marL="0" indent="0">
              <a:buNone/>
            </a:pPr>
            <a:r>
              <a:rPr lang="en-US" dirty="0" smtClean="0"/>
              <a:t>2.0 Authentication</a:t>
            </a:r>
          </a:p>
          <a:p>
            <a:pPr marL="0" indent="0">
              <a:buNone/>
            </a:pPr>
            <a:r>
              <a:rPr lang="en-US" dirty="0" smtClean="0"/>
              <a:t>3.0 Authorization – Logical Access Control</a:t>
            </a:r>
          </a:p>
          <a:p>
            <a:pPr marL="0" indent="0">
              <a:buNone/>
            </a:pPr>
            <a:r>
              <a:rPr lang="en-US" dirty="0" smtClean="0"/>
              <a:t>4.0 Data security</a:t>
            </a:r>
          </a:p>
          <a:p>
            <a:pPr marL="0" indent="0">
              <a:buNone/>
            </a:pPr>
            <a:r>
              <a:rPr lang="en-US" dirty="0" smtClean="0"/>
              <a:t>5.0 Recoverability</a:t>
            </a:r>
          </a:p>
          <a:p>
            <a:pPr marL="0" indent="0">
              <a:buNone/>
            </a:pPr>
            <a:r>
              <a:rPr lang="en-US" dirty="0" smtClean="0"/>
              <a:t>6.0 Operational controls</a:t>
            </a:r>
          </a:p>
          <a:p>
            <a:pPr marL="0" indent="0">
              <a:buNone/>
            </a:pPr>
            <a:r>
              <a:rPr lang="en-US" dirty="0" smtClean="0"/>
              <a:t>7.0 Incident response</a:t>
            </a:r>
          </a:p>
          <a:p>
            <a:pPr marL="0" indent="0">
              <a:buNone/>
            </a:pPr>
            <a:r>
              <a:rPr lang="en-US" dirty="0" smtClean="0"/>
              <a:t>8.0 Application security</a:t>
            </a:r>
          </a:p>
          <a:p>
            <a:pPr marL="0" indent="0">
              <a:buNone/>
            </a:pPr>
            <a:r>
              <a:rPr lang="en-US" dirty="0" smtClean="0"/>
              <a:t>9.0 Testing and validation</a:t>
            </a:r>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21</a:t>
            </a:fld>
            <a:endParaRPr lang="en-US" dirty="0"/>
          </a:p>
        </p:txBody>
      </p:sp>
    </p:spTree>
    <p:extLst>
      <p:ext uri="{BB962C8B-B14F-4D97-AF65-F5344CB8AC3E}">
        <p14:creationId xmlns:p14="http://schemas.microsoft.com/office/powerpoint/2010/main" val="32844505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UFL </a:t>
            </a:r>
            <a:r>
              <a:rPr lang="en-US" sz="2800" dirty="0" err="1" smtClean="0"/>
              <a:t>SaaS</a:t>
            </a:r>
            <a:r>
              <a:rPr lang="en-US" sz="2800" dirty="0" smtClean="0"/>
              <a:t> Security Assessment Questionnaire</a:t>
            </a:r>
            <a:r>
              <a:rPr lang="en-US" sz="1600" dirty="0" smtClean="0">
                <a:hlinkClick r:id="rId3"/>
              </a:rPr>
              <a:t> </a:t>
            </a:r>
            <a:endParaRPr lang="en-US" sz="1600" dirty="0"/>
          </a:p>
        </p:txBody>
      </p:sp>
      <p:sp>
        <p:nvSpPr>
          <p:cNvPr id="3" name="Content Placeholder 2"/>
          <p:cNvSpPr>
            <a:spLocks noGrp="1"/>
          </p:cNvSpPr>
          <p:nvPr>
            <p:ph idx="1"/>
          </p:nvPr>
        </p:nvSpPr>
        <p:spPr/>
        <p:txBody>
          <a:bodyPr/>
          <a:lstStyle/>
          <a:p>
            <a:pPr marL="0" indent="0" algn="ctr">
              <a:buNone/>
            </a:pPr>
            <a:r>
              <a:rPr lang="en-US" b="1" dirty="0" smtClean="0"/>
              <a:t>Authentication Questions</a:t>
            </a:r>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22</a:t>
            </a:fld>
            <a:endParaRPr lang="en-US" dirty="0"/>
          </a:p>
        </p:txBody>
      </p:sp>
      <p:graphicFrame>
        <p:nvGraphicFramePr>
          <p:cNvPr id="5" name="Table 4"/>
          <p:cNvGraphicFramePr>
            <a:graphicFrameLocks noGrp="1"/>
          </p:cNvGraphicFramePr>
          <p:nvPr/>
        </p:nvGraphicFramePr>
        <p:xfrm>
          <a:off x="1607820" y="3108801"/>
          <a:ext cx="6080760" cy="1508759"/>
        </p:xfrm>
        <a:graphic>
          <a:graphicData uri="http://schemas.openxmlformats.org/drawingml/2006/table">
            <a:tbl>
              <a:tblPr firstRow="1" firstCol="1" bandRow="1">
                <a:tableStyleId>{5C22544A-7EE6-4342-B048-85BDC9FD1C3A}</a:tableStyleId>
              </a:tblPr>
              <a:tblGrid>
                <a:gridCol w="354330"/>
                <a:gridCol w="5726430"/>
              </a:tblGrid>
              <a:tr h="0">
                <a:tc gridSpan="2">
                  <a:txBody>
                    <a:bodyPr/>
                    <a:lstStyle/>
                    <a:p>
                      <a:pPr marL="0" marR="0">
                        <a:spcBef>
                          <a:spcPts val="0"/>
                        </a:spcBef>
                        <a:spcAft>
                          <a:spcPts val="0"/>
                        </a:spcAft>
                      </a:pPr>
                      <a:r>
                        <a:rPr lang="en-US" sz="1100">
                          <a:effectLst/>
                        </a:rPr>
                        <a:t>1.0  HIGH LEVEL DESCRIPTION</a:t>
                      </a:r>
                      <a:endParaRPr lang="en-US" sz="1100">
                        <a:effectLst/>
                        <a:latin typeface="Calibri"/>
                        <a:ea typeface="Times New Roman"/>
                        <a:cs typeface="Times New Roman"/>
                      </a:endParaRPr>
                    </a:p>
                  </a:txBody>
                  <a:tcPr marL="68580" marR="68580" marT="0" marB="0"/>
                </a:tc>
                <a:tc hMerge="1">
                  <a:txBody>
                    <a:bodyPr/>
                    <a:lstStyle/>
                    <a:p>
                      <a:endParaRPr lang="en-US"/>
                    </a:p>
                  </a:txBody>
                  <a:tcPr/>
                </a:tc>
              </a:tr>
              <a:tr h="0">
                <a:tc>
                  <a:txBody>
                    <a:bodyPr/>
                    <a:lstStyle/>
                    <a:p>
                      <a:pPr marL="0" marR="0">
                        <a:spcBef>
                          <a:spcPts val="0"/>
                        </a:spcBef>
                        <a:spcAft>
                          <a:spcPts val="0"/>
                        </a:spcAft>
                      </a:pPr>
                      <a:r>
                        <a:rPr lang="en-US" sz="1100">
                          <a:effectLst/>
                        </a:rPr>
                        <a:t>1.1</a:t>
                      </a:r>
                      <a:endParaRPr lang="en-US" sz="11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a:effectLst/>
                        </a:rPr>
                        <a:t>Please provide a brief description of the purpose of the system, including how the information will be used.  If possible, include a simple diagram of the dataflow and where Restricted Data will be stored.</a:t>
                      </a:r>
                    </a:p>
                    <a:p>
                      <a:pPr marL="0" marR="0">
                        <a:spcBef>
                          <a:spcPts val="0"/>
                        </a:spcBef>
                        <a:spcAft>
                          <a:spcPts val="0"/>
                        </a:spcAft>
                      </a:pPr>
                      <a:r>
                        <a:rPr lang="en-US" sz="1100">
                          <a:effectLst/>
                        </a:rPr>
                        <a:t> </a:t>
                      </a:r>
                    </a:p>
                    <a:p>
                      <a:pPr marL="0" marR="0">
                        <a:spcBef>
                          <a:spcPts val="0"/>
                        </a:spcBef>
                        <a:spcAft>
                          <a:spcPts val="0"/>
                        </a:spcAft>
                      </a:pPr>
                      <a:r>
                        <a:rPr lang="en-US" sz="1100">
                          <a:effectLst/>
                        </a:rPr>
                        <a:t> </a:t>
                      </a:r>
                    </a:p>
                    <a:p>
                      <a:pPr marL="0" marR="0">
                        <a:spcBef>
                          <a:spcPts val="0"/>
                        </a:spcBef>
                        <a:spcAft>
                          <a:spcPts val="0"/>
                        </a:spcAft>
                      </a:pPr>
                      <a:r>
                        <a:rPr lang="en-US" sz="1100">
                          <a:effectLst/>
                        </a:rPr>
                        <a:t> </a:t>
                      </a:r>
                    </a:p>
                    <a:p>
                      <a:pPr marL="0" marR="0">
                        <a:spcBef>
                          <a:spcPts val="0"/>
                        </a:spcBef>
                        <a:spcAft>
                          <a:spcPts val="0"/>
                        </a:spcAft>
                      </a:pPr>
                      <a:r>
                        <a:rPr lang="en-US" sz="1100">
                          <a:effectLst/>
                        </a:rPr>
                        <a:t> </a:t>
                      </a:r>
                    </a:p>
                    <a:p>
                      <a:pPr marL="0" marR="0">
                        <a:spcBef>
                          <a:spcPts val="0"/>
                        </a:spcBef>
                        <a:spcAft>
                          <a:spcPts val="0"/>
                        </a:spcAft>
                      </a:pPr>
                      <a:r>
                        <a:rPr lang="en-US" sz="1100">
                          <a:effectLst/>
                        </a:rPr>
                        <a:t> </a:t>
                      </a:r>
                      <a:endParaRPr lang="en-US" sz="1100">
                        <a:effectLst/>
                        <a:latin typeface="Calibri"/>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1606550" y="2026761"/>
          <a:ext cx="6083300" cy="3672840"/>
        </p:xfrm>
        <a:graphic>
          <a:graphicData uri="http://schemas.openxmlformats.org/drawingml/2006/table">
            <a:tbl>
              <a:tblPr firstRow="1" firstCol="1" bandRow="1">
                <a:tableStyleId>{5C22544A-7EE6-4342-B048-85BDC9FD1C3A}</a:tableStyleId>
              </a:tblPr>
              <a:tblGrid>
                <a:gridCol w="327010"/>
                <a:gridCol w="2629141"/>
                <a:gridCol w="2629141"/>
                <a:gridCol w="249004"/>
                <a:gridCol w="249004"/>
              </a:tblGrid>
              <a:tr h="0">
                <a:tc gridSpan="3">
                  <a:txBody>
                    <a:bodyPr/>
                    <a:lstStyle/>
                    <a:p>
                      <a:pPr marL="0" marR="0">
                        <a:spcBef>
                          <a:spcPts val="0"/>
                        </a:spcBef>
                        <a:spcAft>
                          <a:spcPts val="0"/>
                        </a:spcAft>
                      </a:pPr>
                      <a:r>
                        <a:rPr lang="en-US" sz="1100" dirty="0">
                          <a:effectLst/>
                        </a:rPr>
                        <a:t>2.0  AUTHENTICATION</a:t>
                      </a:r>
                      <a:endParaRPr lang="en-US" sz="11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u="sng">
                          <a:effectLst/>
                        </a:rPr>
                        <a:t>YES</a:t>
                      </a:r>
                      <a:endParaRPr lang="en-US" sz="11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100" u="sng">
                          <a:effectLst/>
                        </a:rPr>
                        <a:t>NO</a:t>
                      </a:r>
                      <a:endParaRPr lang="en-US" sz="1100">
                        <a:effectLst/>
                        <a:latin typeface="Calibri"/>
                        <a:ea typeface="Times New Roman"/>
                        <a:cs typeface="Times New Roman"/>
                      </a:endParaRPr>
                    </a:p>
                  </a:txBody>
                  <a:tcPr marL="68580" marR="68580" marT="0" marB="0"/>
                </a:tc>
              </a:tr>
              <a:tr h="274320">
                <a:tc>
                  <a:txBody>
                    <a:bodyPr/>
                    <a:lstStyle/>
                    <a:p>
                      <a:pPr marL="0" marR="0">
                        <a:spcBef>
                          <a:spcPts val="0"/>
                        </a:spcBef>
                        <a:spcAft>
                          <a:spcPts val="0"/>
                        </a:spcAft>
                      </a:pPr>
                      <a:r>
                        <a:rPr lang="en-US" sz="1100">
                          <a:effectLst/>
                        </a:rPr>
                        <a:t>2.1</a:t>
                      </a:r>
                      <a:endParaRPr lang="en-US" sz="1100">
                        <a:effectLst/>
                        <a:latin typeface="Calibri"/>
                        <a:ea typeface="Times New Roman"/>
                        <a:cs typeface="Times New Roman"/>
                      </a:endParaRPr>
                    </a:p>
                  </a:txBody>
                  <a:tcPr marL="68580" marR="68580" marT="0" marB="0" anchor="ctr"/>
                </a:tc>
                <a:tc gridSpan="2">
                  <a:txBody>
                    <a:bodyPr/>
                    <a:lstStyle/>
                    <a:p>
                      <a:pPr marL="0" marR="0">
                        <a:spcBef>
                          <a:spcPts val="0"/>
                        </a:spcBef>
                        <a:spcAft>
                          <a:spcPts val="0"/>
                        </a:spcAft>
                      </a:pPr>
                      <a:r>
                        <a:rPr lang="en-US" sz="1100">
                          <a:effectLst/>
                        </a:rPr>
                        <a:t>Will users of the hosted service be authenticated by UF systems?</a:t>
                      </a:r>
                      <a:endParaRPr lang="en-US" sz="1100">
                        <a:effectLst/>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a:txBody>
                    <a:bodyPr/>
                    <a:lstStyle/>
                    <a:p>
                      <a:pPr marL="0" marR="0">
                        <a:spcBef>
                          <a:spcPts val="0"/>
                        </a:spcBef>
                        <a:spcAft>
                          <a:spcPts val="0"/>
                        </a:spcAft>
                      </a:pPr>
                      <a:r>
                        <a:rPr lang="en-US" sz="1100">
                          <a:effectLst/>
                        </a:rPr>
                        <a:t>2.2</a:t>
                      </a:r>
                      <a:endParaRPr lang="en-US" sz="1100">
                        <a:effectLst/>
                        <a:latin typeface="Calibri"/>
                        <a:ea typeface="Times New Roman"/>
                        <a:cs typeface="Times New Roman"/>
                      </a:endParaRPr>
                    </a:p>
                  </a:txBody>
                  <a:tcPr marL="68580" marR="68580" marT="0" marB="0" anchor="ctr"/>
                </a:tc>
                <a:tc gridSpan="2">
                  <a:txBody>
                    <a:bodyPr/>
                    <a:lstStyle/>
                    <a:p>
                      <a:pPr marL="0" marR="0">
                        <a:spcBef>
                          <a:spcPts val="0"/>
                        </a:spcBef>
                        <a:spcAft>
                          <a:spcPts val="0"/>
                        </a:spcAft>
                      </a:pPr>
                      <a:r>
                        <a:rPr lang="en-US" sz="1100">
                          <a:effectLst/>
                        </a:rPr>
                        <a:t>Will users be authenticated by the hosting service provider?</a:t>
                      </a:r>
                      <a:endParaRPr lang="en-US" sz="1100">
                        <a:effectLst/>
                        <a:latin typeface="Calibri"/>
                        <a:ea typeface="Times New Roman"/>
                        <a:cs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rowSpan="6">
                  <a:txBody>
                    <a:bodyPr/>
                    <a:lstStyle/>
                    <a:p>
                      <a:pPr marL="0" marR="0">
                        <a:spcBef>
                          <a:spcPts val="0"/>
                        </a:spcBef>
                        <a:spcAft>
                          <a:spcPts val="0"/>
                        </a:spcAft>
                      </a:pPr>
                      <a:r>
                        <a:rPr lang="en-US" sz="1100">
                          <a:effectLst/>
                        </a:rPr>
                        <a:t> </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2.2.1</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Will userids assigned by the service provider match UF Gatorlink userids?</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vMerge="1">
                  <a:txBody>
                    <a:bodyPr/>
                    <a:lstStyle/>
                    <a:p>
                      <a:endParaRPr lang="en-US"/>
                    </a:p>
                  </a:txBody>
                  <a:tcPr/>
                </a:tc>
                <a:tc>
                  <a:txBody>
                    <a:bodyPr/>
                    <a:lstStyle/>
                    <a:p>
                      <a:pPr marL="0" marR="0">
                        <a:spcBef>
                          <a:spcPts val="0"/>
                        </a:spcBef>
                        <a:spcAft>
                          <a:spcPts val="0"/>
                        </a:spcAft>
                      </a:pPr>
                      <a:r>
                        <a:rPr lang="en-US" sz="1100">
                          <a:effectLst/>
                        </a:rPr>
                        <a:t>2.2.2</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Will each user have a unique userid?</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vMerge="1">
                  <a:txBody>
                    <a:bodyPr/>
                    <a:lstStyle/>
                    <a:p>
                      <a:endParaRPr lang="en-US"/>
                    </a:p>
                  </a:txBody>
                  <a:tcPr/>
                </a:tc>
                <a:tc>
                  <a:txBody>
                    <a:bodyPr/>
                    <a:lstStyle/>
                    <a:p>
                      <a:pPr marL="0" marR="0">
                        <a:spcBef>
                          <a:spcPts val="0"/>
                        </a:spcBef>
                        <a:spcAft>
                          <a:spcPts val="0"/>
                        </a:spcAft>
                      </a:pPr>
                      <a:r>
                        <a:rPr lang="en-US" sz="1100">
                          <a:effectLst/>
                        </a:rPr>
                        <a:t>2.2.3</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Can the service provider's system be configured to require strong passwords?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vMerge="1">
                  <a:txBody>
                    <a:bodyPr/>
                    <a:lstStyle/>
                    <a:p>
                      <a:endParaRPr lang="en-US"/>
                    </a:p>
                  </a:txBody>
                  <a:tcPr/>
                </a:tc>
                <a:tc>
                  <a:txBody>
                    <a:bodyPr/>
                    <a:lstStyle/>
                    <a:p>
                      <a:pPr marL="0" marR="0">
                        <a:spcBef>
                          <a:spcPts val="0"/>
                        </a:spcBef>
                        <a:spcAft>
                          <a:spcPts val="0"/>
                        </a:spcAft>
                      </a:pPr>
                      <a:r>
                        <a:rPr lang="en-US" sz="1100">
                          <a:effectLst/>
                        </a:rPr>
                        <a:t>2.2.4</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dirty="0">
                          <a:effectLst/>
                        </a:rPr>
                        <a:t>Can UF dictate password criteria as needed to ensure compliance with UF security standards?</a:t>
                      </a:r>
                      <a:endParaRPr lang="en-US" sz="11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vMerge="1">
                  <a:txBody>
                    <a:bodyPr/>
                    <a:lstStyle/>
                    <a:p>
                      <a:endParaRPr lang="en-US"/>
                    </a:p>
                  </a:txBody>
                  <a:tcPr/>
                </a:tc>
                <a:tc>
                  <a:txBody>
                    <a:bodyPr/>
                    <a:lstStyle/>
                    <a:p>
                      <a:pPr marL="0" marR="0">
                        <a:spcBef>
                          <a:spcPts val="0"/>
                        </a:spcBef>
                        <a:spcAft>
                          <a:spcPts val="0"/>
                        </a:spcAft>
                      </a:pPr>
                      <a:r>
                        <a:rPr lang="en-US" sz="1100">
                          <a:effectLst/>
                        </a:rPr>
                        <a:t>2.2.5</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Can the service provider's system be configured to expire user passwords periodically in accordance with UF security standards?</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r>
              <a:tr h="274320">
                <a:tc vMerge="1">
                  <a:txBody>
                    <a:bodyPr/>
                    <a:lstStyle/>
                    <a:p>
                      <a:endParaRPr lang="en-US"/>
                    </a:p>
                  </a:txBody>
                  <a:tcPr/>
                </a:tc>
                <a:tc>
                  <a:txBody>
                    <a:bodyPr/>
                    <a:lstStyle/>
                    <a:p>
                      <a:pPr marL="0" marR="0">
                        <a:spcBef>
                          <a:spcPts val="0"/>
                        </a:spcBef>
                        <a:spcAft>
                          <a:spcPts val="0"/>
                        </a:spcAft>
                      </a:pPr>
                      <a:r>
                        <a:rPr lang="en-US" sz="1100">
                          <a:effectLst/>
                        </a:rPr>
                        <a:t>2.2.6</a:t>
                      </a:r>
                      <a:endParaRPr lang="en-US" sz="1100">
                        <a:effectLst/>
                        <a:latin typeface="Calibri"/>
                        <a:ea typeface="Times New Roman"/>
                        <a:cs typeface="Times New Roman"/>
                      </a:endParaRPr>
                    </a:p>
                  </a:txBody>
                  <a:tcPr marL="68580" marR="68580" marT="0" marB="0" anchor="ctr"/>
                </a:tc>
                <a:tc>
                  <a:txBody>
                    <a:bodyPr/>
                    <a:lstStyle/>
                    <a:p>
                      <a:pPr marL="0" marR="0">
                        <a:spcBef>
                          <a:spcPts val="0"/>
                        </a:spcBef>
                        <a:spcAft>
                          <a:spcPts val="0"/>
                        </a:spcAft>
                      </a:pPr>
                      <a:r>
                        <a:rPr lang="en-US" sz="1100">
                          <a:effectLst/>
                        </a:rPr>
                        <a:t>Does the service provider provide a function to enable users to change their own password securely?</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a:effectLst/>
                        </a:rPr>
                        <a:t> </a:t>
                      </a:r>
                      <a:endParaRPr lang="en-US" sz="110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a:effectLst/>
                        </a:rPr>
                        <a:t> </a:t>
                      </a:r>
                      <a:endParaRPr lang="en-US"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970439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The Cloud Contract</a:t>
            </a:r>
            <a:endParaRPr lang="en-US" sz="1600" dirty="0"/>
          </a:p>
        </p:txBody>
      </p:sp>
      <p:sp>
        <p:nvSpPr>
          <p:cNvPr id="3" name="Content Placeholder 2"/>
          <p:cNvSpPr>
            <a:spLocks noGrp="1"/>
          </p:cNvSpPr>
          <p:nvPr>
            <p:ph idx="1"/>
          </p:nvPr>
        </p:nvSpPr>
        <p:spPr/>
        <p:txBody>
          <a:bodyPr/>
          <a:lstStyle/>
          <a:p>
            <a:pPr marL="0" indent="0">
              <a:buNone/>
            </a:pPr>
            <a:r>
              <a:rPr lang="en-US" dirty="0" smtClean="0"/>
              <a:t>From a presentation by Joe </a:t>
            </a:r>
            <a:r>
              <a:rPr lang="en-US" dirty="0" err="1" smtClean="0"/>
              <a:t>Storch</a:t>
            </a:r>
            <a:r>
              <a:rPr lang="en-US" dirty="0" smtClean="0"/>
              <a:t> and Patrick </a:t>
            </a:r>
            <a:r>
              <a:rPr lang="en-US" dirty="0" err="1" smtClean="0"/>
              <a:t>Feehan</a:t>
            </a:r>
            <a:r>
              <a:rPr lang="en-US" dirty="0" smtClean="0"/>
              <a:t> at EDUCAUSE Security </a:t>
            </a:r>
            <a:r>
              <a:rPr lang="en-US" smtClean="0"/>
              <a:t>Professionals Conference 2010…</a:t>
            </a:r>
            <a:endParaRPr lang="en-US" dirty="0"/>
          </a:p>
          <a:p>
            <a:pPr algn="ctr">
              <a:lnSpc>
                <a:spcPct val="150000"/>
              </a:lnSpc>
            </a:pPr>
            <a:r>
              <a:rPr lang="en-US" b="1" dirty="0">
                <a:solidFill>
                  <a:srgbClr val="000080"/>
                </a:solidFill>
                <a:latin typeface="Arial Black" pitchFamily="34" charset="0"/>
                <a:cs typeface="Tahoma" pitchFamily="34" charset="0"/>
              </a:rPr>
              <a:t>If we are going to venture into the cloud, we give something away…control</a:t>
            </a:r>
            <a:r>
              <a:rPr lang="en-US" b="1" dirty="0" smtClean="0">
                <a:solidFill>
                  <a:srgbClr val="000080"/>
                </a:solidFill>
                <a:latin typeface="Arial Black" pitchFamily="34" charset="0"/>
                <a:cs typeface="Tahoma" pitchFamily="34" charset="0"/>
              </a:rPr>
              <a:t>.</a:t>
            </a:r>
          </a:p>
          <a:p>
            <a:pPr algn="ctr">
              <a:lnSpc>
                <a:spcPct val="150000"/>
              </a:lnSpc>
            </a:pPr>
            <a:r>
              <a:rPr lang="en-US" b="1" dirty="0">
                <a:solidFill>
                  <a:srgbClr val="000080"/>
                </a:solidFill>
                <a:latin typeface="Arial Black" pitchFamily="34" charset="0"/>
                <a:cs typeface="Tahoma" pitchFamily="34" charset="0"/>
              </a:rPr>
              <a:t>The way we exert control in the cloud is through the contract with the cloud provider.</a:t>
            </a:r>
            <a:endParaRPr lang="en-US" dirty="0">
              <a:latin typeface="Arial Black" pitchFamily="34" charset="0"/>
            </a:endParaRPr>
          </a:p>
          <a:p>
            <a:pPr marL="0" indent="0" algn="ctr">
              <a:lnSpc>
                <a:spcPct val="150000"/>
              </a:lnSpc>
              <a:buNone/>
            </a:pP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23</a:t>
            </a:fld>
            <a:endParaRPr lang="en-US" dirty="0"/>
          </a:p>
        </p:txBody>
      </p:sp>
    </p:spTree>
    <p:extLst>
      <p:ext uri="{BB962C8B-B14F-4D97-AF65-F5344CB8AC3E}">
        <p14:creationId xmlns:p14="http://schemas.microsoft.com/office/powerpoint/2010/main" val="28556703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The Cloud Contract</a:t>
            </a:r>
            <a:br>
              <a:rPr lang="en-US" sz="2800" dirty="0" smtClean="0"/>
            </a:br>
            <a:r>
              <a:rPr lang="en-US" sz="1600" u="sng" dirty="0" smtClean="0">
                <a:hlinkClick r:id="rId3"/>
              </a:rPr>
              <a:t> Legal and Quasi-Legal Issues in Cloud Computing Contracts</a:t>
            </a:r>
            <a:r>
              <a:rPr lang="en-US" sz="1600" u="sng" dirty="0" smtClean="0"/>
              <a:t>  </a:t>
            </a:r>
            <a:endParaRPr lang="en-US" sz="1600" dirty="0"/>
          </a:p>
        </p:txBody>
      </p:sp>
      <p:sp>
        <p:nvSpPr>
          <p:cNvPr id="3" name="Content Placeholder 2"/>
          <p:cNvSpPr>
            <a:spLocks noGrp="1"/>
          </p:cNvSpPr>
          <p:nvPr>
            <p:ph idx="1"/>
          </p:nvPr>
        </p:nvSpPr>
        <p:spPr/>
        <p:txBody>
          <a:bodyPr/>
          <a:lstStyle/>
          <a:p>
            <a:pPr marL="0" indent="0" algn="ctr">
              <a:lnSpc>
                <a:spcPct val="150000"/>
              </a:lnSpc>
              <a:buNone/>
            </a:pPr>
            <a:endParaRPr lang="en-US" dirty="0" smtClean="0">
              <a:latin typeface="Arial Black" pitchFamily="34" charset="0"/>
            </a:endParaRPr>
          </a:p>
          <a:p>
            <a:pPr marL="0" indent="0" algn="ctr">
              <a:lnSpc>
                <a:spcPct val="150000"/>
              </a:lnSpc>
              <a:buNone/>
            </a:pPr>
            <a:endParaRPr lang="en-US" dirty="0">
              <a:latin typeface="Arial Black"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025" y="1187450"/>
            <a:ext cx="5441950" cy="4483100"/>
          </a:xfrm>
          <a:prstGeom prst="rect">
            <a:avLst/>
          </a:prstGeom>
        </p:spPr>
      </p:pic>
      <p:sp>
        <p:nvSpPr>
          <p:cNvPr id="6" name="TextBox 5"/>
          <p:cNvSpPr txBox="1"/>
          <p:nvPr/>
        </p:nvSpPr>
        <p:spPr>
          <a:xfrm>
            <a:off x="7341088" y="1884898"/>
            <a:ext cx="1676400" cy="3785652"/>
          </a:xfrm>
          <a:prstGeom prst="rect">
            <a:avLst/>
          </a:prstGeom>
          <a:noFill/>
        </p:spPr>
        <p:txBody>
          <a:bodyPr wrap="square" rtlCol="0">
            <a:spAutoFit/>
          </a:bodyPr>
          <a:lstStyle/>
          <a:p>
            <a:r>
              <a:rPr lang="en-US" sz="1200" i="1" dirty="0"/>
              <a:t>This photograph is a </a:t>
            </a:r>
            <a:r>
              <a:rPr lang="en-US" sz="1200" i="1" u="sng" dirty="0">
                <a:hlinkClick r:id="rId5" tooltip="w:work for hire"/>
              </a:rPr>
              <a:t>work for hire</a:t>
            </a:r>
            <a:r>
              <a:rPr lang="en-US" sz="1200" i="1" dirty="0"/>
              <a:t> created prior to 1968 by a staff photographer at</a:t>
            </a:r>
            <a:r>
              <a:rPr lang="en-US" sz="1200" dirty="0"/>
              <a:t> </a:t>
            </a:r>
            <a:r>
              <a:rPr lang="en-US" sz="1200" u="sng" dirty="0">
                <a:hlinkClick r:id="rId6" tooltip="w:New York World-Telegram"/>
              </a:rPr>
              <a:t>New York World-Telegram &amp; Sun</a:t>
            </a:r>
            <a:r>
              <a:rPr lang="en-US" sz="1200" i="1" dirty="0"/>
              <a:t>. It is part of a collection </a:t>
            </a:r>
            <a:r>
              <a:rPr lang="en-US" sz="1200" b="1" i="1" dirty="0"/>
              <a:t>donated</a:t>
            </a:r>
            <a:r>
              <a:rPr lang="en-US" sz="1200" i="1" dirty="0"/>
              <a:t> to the </a:t>
            </a:r>
            <a:r>
              <a:rPr lang="en-US" sz="1200" i="1" u="sng" dirty="0">
                <a:hlinkClick r:id="rId7" tooltip="Library of Congress"/>
              </a:rPr>
              <a:t>Library of Congress</a:t>
            </a:r>
            <a:r>
              <a:rPr lang="en-US" sz="1200" i="1" dirty="0"/>
              <a:t>. Per the deed of gift,</a:t>
            </a:r>
            <a:r>
              <a:rPr lang="en-US" sz="1200" dirty="0"/>
              <a:t> New York World-Telegram &amp; Sun </a:t>
            </a:r>
            <a:r>
              <a:rPr lang="en-US" sz="1200" b="1" i="1" u="sng" dirty="0">
                <a:hlinkClick r:id="rId8" tooltip="Public domain"/>
              </a:rPr>
              <a:t>dedicated to the public all rights it held</a:t>
            </a:r>
            <a:r>
              <a:rPr lang="en-US" sz="1200" b="1" i="1" dirty="0"/>
              <a:t> for the photographs in this collection</a:t>
            </a:r>
            <a:r>
              <a:rPr lang="en-US" sz="1200" i="1" dirty="0"/>
              <a:t> upon its donation to the Library. Thus, there are </a:t>
            </a:r>
            <a:r>
              <a:rPr lang="en-US" sz="1200" b="1" i="1" dirty="0"/>
              <a:t>no known restrictions</a:t>
            </a:r>
            <a:r>
              <a:rPr lang="en-US" sz="1200" i="1" dirty="0"/>
              <a:t> on the usage of this photograph</a:t>
            </a:r>
            <a:r>
              <a:rPr lang="en-US" sz="1200" i="1" dirty="0" smtClean="0"/>
              <a:t>.</a:t>
            </a:r>
            <a:endParaRPr lang="en-US" dirty="0"/>
          </a:p>
        </p:txBody>
      </p:sp>
      <p:sp>
        <p:nvSpPr>
          <p:cNvPr id="7" name="TextBox 6"/>
          <p:cNvSpPr txBox="1"/>
          <p:nvPr/>
        </p:nvSpPr>
        <p:spPr>
          <a:xfrm>
            <a:off x="1851025" y="5670550"/>
            <a:ext cx="7216775" cy="646331"/>
          </a:xfrm>
          <a:prstGeom prst="rect">
            <a:avLst/>
          </a:prstGeom>
          <a:noFill/>
        </p:spPr>
        <p:txBody>
          <a:bodyPr wrap="square" rtlCol="0">
            <a:spAutoFit/>
          </a:bodyPr>
          <a:lstStyle/>
          <a:p>
            <a:r>
              <a:rPr lang="en-US" sz="1200" dirty="0"/>
              <a:t>D.W. Griffith, Mary Pickford, Charlie Chaplin (seated) and Douglas Fairbanks at the signing of the contract establishing United Artists motion picture studio in 1919. Lawyers Albert </a:t>
            </a:r>
            <a:r>
              <a:rPr lang="en-US" sz="1200" dirty="0" err="1"/>
              <a:t>Banzhaf</a:t>
            </a:r>
            <a:r>
              <a:rPr lang="en-US" sz="1200" dirty="0"/>
              <a:t> (left) and Dennis F. O'Brien (right) stand in the background.</a:t>
            </a:r>
          </a:p>
        </p:txBody>
      </p:sp>
    </p:spTree>
    <p:extLst>
      <p:ext uri="{BB962C8B-B14F-4D97-AF65-F5344CB8AC3E}">
        <p14:creationId xmlns:p14="http://schemas.microsoft.com/office/powerpoint/2010/main" val="1184334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r>
              <a:rPr lang="en-US" sz="1600" dirty="0" smtClean="0"/>
              <a:t/>
            </a:r>
            <a:br>
              <a:rPr lang="en-US" sz="1600" dirty="0" smtClean="0"/>
            </a:br>
            <a:endParaRPr lang="en-US" sz="1600" dirty="0"/>
          </a:p>
        </p:txBody>
      </p:sp>
      <p:sp>
        <p:nvSpPr>
          <p:cNvPr id="3" name="Content Placeholder 2"/>
          <p:cNvSpPr>
            <a:spLocks noGrp="1"/>
          </p:cNvSpPr>
          <p:nvPr>
            <p:ph idx="1"/>
          </p:nvPr>
        </p:nvSpPr>
        <p:spPr/>
        <p:txBody>
          <a:bodyPr/>
          <a:lstStyle/>
          <a:p>
            <a:r>
              <a:rPr lang="en-US" dirty="0" smtClean="0"/>
              <a:t>FERPA – Faculty and staff e-mail can contain “education records” and may be outsourced only to vendors that we have designated and are willing to accept designation as “School officials” with “legitimate educational interests” in the data.</a:t>
            </a:r>
          </a:p>
          <a:p>
            <a:r>
              <a:rPr lang="en-US" dirty="0" smtClean="0"/>
              <a:t>Data security – Contract should provide specific security practices, not just “reasonable” or “industry standard.” Ideally include SAS 70 type II audit. Include security breach and data breach notification responsibilities.</a:t>
            </a:r>
          </a:p>
          <a:p>
            <a:r>
              <a:rPr lang="en-US" dirty="0" smtClean="0"/>
              <a:t>E-discovery – Contract not likely to specify in what format data is kept, but you should ask and understand. What tools are available to mine the data?</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25</a:t>
            </a:fld>
            <a:endParaRPr lang="en-US" dirty="0"/>
          </a:p>
        </p:txBody>
      </p:sp>
    </p:spTree>
    <p:extLst>
      <p:ext uri="{BB962C8B-B14F-4D97-AF65-F5344CB8AC3E}">
        <p14:creationId xmlns:p14="http://schemas.microsoft.com/office/powerpoint/2010/main" val="20646228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r>
              <a:rPr lang="en-US" sz="2800" u="sng" dirty="0" smtClean="0"/>
              <a:t> </a:t>
            </a:r>
            <a:r>
              <a:rPr lang="en-US" sz="2800" dirty="0" smtClean="0"/>
              <a:t> </a:t>
            </a:r>
            <a:endParaRPr lang="en-US" sz="2800" dirty="0"/>
          </a:p>
        </p:txBody>
      </p:sp>
      <p:sp>
        <p:nvSpPr>
          <p:cNvPr id="3" name="Content Placeholder 2"/>
          <p:cNvSpPr>
            <a:spLocks noGrp="1"/>
          </p:cNvSpPr>
          <p:nvPr>
            <p:ph idx="1"/>
          </p:nvPr>
        </p:nvSpPr>
        <p:spPr>
          <a:xfrm>
            <a:off x="1371600" y="990600"/>
            <a:ext cx="7391400" cy="4525963"/>
          </a:xfrm>
        </p:spPr>
        <p:txBody>
          <a:bodyPr/>
          <a:lstStyle/>
          <a:p>
            <a:r>
              <a:rPr lang="en-US" dirty="0" smtClean="0"/>
              <a:t>Location of data – what countries have your data? May need to prohibit “extraterritorial” storage for research data.</a:t>
            </a:r>
          </a:p>
          <a:p>
            <a:r>
              <a:rPr lang="en-US" dirty="0" smtClean="0"/>
              <a:t>Responsibility for end users </a:t>
            </a:r>
            <a:r>
              <a:rPr lang="en-US" smtClean="0"/>
              <a:t>– Vendor </a:t>
            </a:r>
            <a:r>
              <a:rPr lang="en-US" dirty="0" smtClean="0"/>
              <a:t>may want compliance with their AUP. Provision in contract enforceable for faculty/staff; better for students to agree directly with vendor.</a:t>
            </a:r>
          </a:p>
          <a:p>
            <a:r>
              <a:rPr lang="en-US" dirty="0" smtClean="0"/>
              <a:t>Unauthorized or inappropriate use – Institution has little control to prevent unauthorized or inappropriate use of cloud resource, but will not “knowingly allow” abuse. </a:t>
            </a:r>
          </a:p>
          <a:p>
            <a:r>
              <a:rPr lang="en-US" dirty="0" smtClean="0"/>
              <a:t>Suspension of end-user accounts – Limit vendor’s ability to suspend accounts to violations that “significantly” threaten system security.</a:t>
            </a:r>
          </a:p>
          <a:p>
            <a:pPr marL="0" indent="0">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26</a:t>
            </a:fld>
            <a:endParaRPr lang="en-US" dirty="0"/>
          </a:p>
        </p:txBody>
      </p:sp>
    </p:spTree>
    <p:extLst>
      <p:ext uri="{BB962C8B-B14F-4D97-AF65-F5344CB8AC3E}">
        <p14:creationId xmlns:p14="http://schemas.microsoft.com/office/powerpoint/2010/main" val="13921998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r>
              <a:rPr lang="en-US" sz="2800" u="sng" dirty="0" smtClean="0"/>
              <a:t> </a:t>
            </a:r>
            <a:r>
              <a:rPr lang="en-US" sz="2800" dirty="0" smtClean="0"/>
              <a:t> </a:t>
            </a:r>
            <a:endParaRPr lang="en-US" sz="2800" dirty="0"/>
          </a:p>
        </p:txBody>
      </p:sp>
      <p:sp>
        <p:nvSpPr>
          <p:cNvPr id="3" name="Content Placeholder 2"/>
          <p:cNvSpPr>
            <a:spLocks noGrp="1"/>
          </p:cNvSpPr>
          <p:nvPr>
            <p:ph idx="1"/>
          </p:nvPr>
        </p:nvSpPr>
        <p:spPr>
          <a:xfrm>
            <a:off x="1371600" y="990600"/>
            <a:ext cx="7391400" cy="4525963"/>
          </a:xfrm>
        </p:spPr>
        <p:txBody>
          <a:bodyPr/>
          <a:lstStyle/>
          <a:p>
            <a:r>
              <a:rPr lang="en-US" dirty="0" smtClean="0"/>
              <a:t>Emergency security issues – Contract should include clear definition of emergency. Limit vendor flexibility.</a:t>
            </a:r>
          </a:p>
          <a:p>
            <a:r>
              <a:rPr lang="en-US" dirty="0" smtClean="0"/>
              <a:t>Suspension and termination of service – Giving vendor right to suspend service is not unreasonable, but should be spelled out and limited to only truly significant matters. For e-mail, it could take &gt;6 months to transition to another service. Make sure data is returned to institution or destroyed at termination of contract.</a:t>
            </a:r>
          </a:p>
          <a:p>
            <a:r>
              <a:rPr lang="en-US" dirty="0" smtClean="0"/>
              <a:t>Ownership of data – Expressly make it clear that all data belongs to the institution (and/or its users) and the vendor has no rights to use.</a:t>
            </a:r>
          </a:p>
          <a:p>
            <a:r>
              <a:rPr lang="en-US" dirty="0" smtClean="0"/>
              <a:t>Publicity – Use of names, logos, trademarks. Either strike or require approval.  </a:t>
            </a:r>
          </a:p>
        </p:txBody>
      </p:sp>
      <p:sp>
        <p:nvSpPr>
          <p:cNvPr id="4" name="Slide Number Placeholder 3"/>
          <p:cNvSpPr>
            <a:spLocks noGrp="1"/>
          </p:cNvSpPr>
          <p:nvPr>
            <p:ph type="sldNum" sz="quarter" idx="12"/>
          </p:nvPr>
        </p:nvSpPr>
        <p:spPr/>
        <p:txBody>
          <a:bodyPr/>
          <a:lstStyle/>
          <a:p>
            <a:fld id="{D21D77C7-5D54-449B-9267-0F723A407510}" type="slidenum">
              <a:rPr lang="en-US" smtClean="0"/>
              <a:pPr/>
              <a:t>27</a:t>
            </a:fld>
            <a:endParaRPr lang="en-US" dirty="0"/>
          </a:p>
        </p:txBody>
      </p:sp>
    </p:spTree>
    <p:extLst>
      <p:ext uri="{BB962C8B-B14F-4D97-AF65-F5344CB8AC3E}">
        <p14:creationId xmlns:p14="http://schemas.microsoft.com/office/powerpoint/2010/main" val="1747585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r>
              <a:rPr lang="en-US" sz="2800" u="sng" dirty="0" smtClean="0"/>
              <a:t> </a:t>
            </a:r>
            <a:r>
              <a:rPr lang="en-US" sz="2800" dirty="0" smtClean="0"/>
              <a:t> </a:t>
            </a:r>
            <a:endParaRPr lang="en-US" sz="2800" dirty="0"/>
          </a:p>
        </p:txBody>
      </p:sp>
      <p:sp>
        <p:nvSpPr>
          <p:cNvPr id="3" name="Content Placeholder 2"/>
          <p:cNvSpPr>
            <a:spLocks noGrp="1"/>
          </p:cNvSpPr>
          <p:nvPr>
            <p:ph idx="1"/>
          </p:nvPr>
        </p:nvSpPr>
        <p:spPr>
          <a:xfrm>
            <a:off x="1371600" y="990600"/>
            <a:ext cx="7391400" cy="4525963"/>
          </a:xfrm>
        </p:spPr>
        <p:txBody>
          <a:bodyPr/>
          <a:lstStyle/>
          <a:p>
            <a:r>
              <a:rPr lang="en-US" dirty="0" smtClean="0"/>
              <a:t>Service Level Agreements – Uptime, Downtime. Time zone differences may impact maintenance windows.</a:t>
            </a:r>
          </a:p>
          <a:p>
            <a:r>
              <a:rPr lang="en-US" dirty="0" smtClean="0"/>
              <a:t>Disclaimer </a:t>
            </a:r>
            <a:r>
              <a:rPr lang="en-US" dirty="0"/>
              <a:t>of </a:t>
            </a:r>
            <a:r>
              <a:rPr lang="en-US" dirty="0" smtClean="0"/>
              <a:t>warranty – Contract should warrant that service conforms to (detailed) specs, and does not infringe upon 3</a:t>
            </a:r>
            <a:r>
              <a:rPr lang="en-US" baseline="30000" dirty="0" smtClean="0"/>
              <a:t>rd</a:t>
            </a:r>
            <a:r>
              <a:rPr lang="en-US" dirty="0" smtClean="0"/>
              <a:t> party intellectual property rights.</a:t>
            </a:r>
            <a:endParaRPr lang="en-US" dirty="0"/>
          </a:p>
          <a:p>
            <a:r>
              <a:rPr lang="en-US" dirty="0"/>
              <a:t>Indemnification by customer – Public institutions may have significant state-law restrictions on their ability to indemnify. </a:t>
            </a:r>
            <a:endParaRPr lang="en-US" dirty="0" smtClean="0"/>
          </a:p>
          <a:p>
            <a:r>
              <a:rPr lang="en-US" dirty="0" smtClean="0"/>
              <a:t>Indemnification by vendor – Require vendor to protect against infringement of IP rights and against data breach or disclosure.</a:t>
            </a:r>
          </a:p>
        </p:txBody>
      </p:sp>
      <p:sp>
        <p:nvSpPr>
          <p:cNvPr id="4" name="Slide Number Placeholder 3"/>
          <p:cNvSpPr>
            <a:spLocks noGrp="1"/>
          </p:cNvSpPr>
          <p:nvPr>
            <p:ph type="sldNum" sz="quarter" idx="12"/>
          </p:nvPr>
        </p:nvSpPr>
        <p:spPr/>
        <p:txBody>
          <a:bodyPr/>
          <a:lstStyle/>
          <a:p>
            <a:fld id="{D21D77C7-5D54-449B-9267-0F723A407510}" type="slidenum">
              <a:rPr lang="en-US" smtClean="0"/>
              <a:pPr/>
              <a:t>28</a:t>
            </a:fld>
            <a:endParaRPr lang="en-US" dirty="0"/>
          </a:p>
        </p:txBody>
      </p:sp>
    </p:spTree>
    <p:extLst>
      <p:ext uri="{BB962C8B-B14F-4D97-AF65-F5344CB8AC3E}">
        <p14:creationId xmlns:p14="http://schemas.microsoft.com/office/powerpoint/2010/main" val="7018575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endParaRPr lang="en-US" sz="1600" dirty="0"/>
          </a:p>
        </p:txBody>
      </p:sp>
      <p:sp>
        <p:nvSpPr>
          <p:cNvPr id="3" name="Content Placeholder 2"/>
          <p:cNvSpPr>
            <a:spLocks noGrp="1"/>
          </p:cNvSpPr>
          <p:nvPr>
            <p:ph idx="1"/>
          </p:nvPr>
        </p:nvSpPr>
        <p:spPr>
          <a:xfrm>
            <a:off x="1371600" y="990600"/>
            <a:ext cx="7391400" cy="4525963"/>
          </a:xfrm>
        </p:spPr>
        <p:txBody>
          <a:bodyPr/>
          <a:lstStyle/>
          <a:p>
            <a:r>
              <a:rPr lang="en-US" dirty="0" smtClean="0"/>
              <a:t>Modifications to the contract – “Vendor may make commercially reasonable modifications to the Service, provided that they do not materially diminish the nature, scope, or quality of the Service.”</a:t>
            </a:r>
          </a:p>
          <a:p>
            <a:r>
              <a:rPr lang="en-US" dirty="0" smtClean="0"/>
              <a:t>Incorporation </a:t>
            </a:r>
            <a:r>
              <a:rPr lang="en-US" dirty="0"/>
              <a:t>of URL terms – URLs can point to non-legal technical standards and guidelines, but include all contractual terms in the contract itself. Try to require notification in advance of any amendments, with right to terminate</a:t>
            </a:r>
            <a:r>
              <a:rPr lang="en-US" dirty="0" smtClean="0"/>
              <a:t>.</a:t>
            </a:r>
          </a:p>
          <a:p>
            <a:r>
              <a:rPr lang="en-US" dirty="0" smtClean="0"/>
              <a:t>Automatic renewal – Contract may renew automatically, but should allow for termination.</a:t>
            </a:r>
          </a:p>
        </p:txBody>
      </p:sp>
      <p:sp>
        <p:nvSpPr>
          <p:cNvPr id="4" name="Slide Number Placeholder 3"/>
          <p:cNvSpPr>
            <a:spLocks noGrp="1"/>
          </p:cNvSpPr>
          <p:nvPr>
            <p:ph type="sldNum" sz="quarter" idx="12"/>
          </p:nvPr>
        </p:nvSpPr>
        <p:spPr/>
        <p:txBody>
          <a:bodyPr/>
          <a:lstStyle/>
          <a:p>
            <a:fld id="{D21D77C7-5D54-449B-9267-0F723A407510}" type="slidenum">
              <a:rPr lang="en-US" smtClean="0"/>
              <a:pPr/>
              <a:t>29</a:t>
            </a:fld>
            <a:endParaRPr lang="en-US" dirty="0"/>
          </a:p>
        </p:txBody>
      </p:sp>
    </p:spTree>
    <p:extLst>
      <p:ext uri="{BB962C8B-B14F-4D97-AF65-F5344CB8AC3E}">
        <p14:creationId xmlns:p14="http://schemas.microsoft.com/office/powerpoint/2010/main" val="33828414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391400" cy="1143000"/>
          </a:xfrm>
        </p:spPr>
        <p:txBody>
          <a:bodyPr>
            <a:normAutofit fontScale="90000"/>
          </a:bodyPr>
          <a:lstStyle/>
          <a:p>
            <a:pPr algn="ctr"/>
            <a:r>
              <a:rPr lang="en-US" dirty="0" smtClean="0"/>
              <a:t>Cloud Computing Security</a:t>
            </a:r>
            <a:br>
              <a:rPr lang="en-US" dirty="0" smtClean="0"/>
            </a:br>
            <a:r>
              <a:rPr lang="en-US" sz="3100" dirty="0" smtClean="0">
                <a:hlinkClick r:id="rId3"/>
              </a:rPr>
              <a:t>www.educause.edu/security/guide</a:t>
            </a:r>
            <a:endParaRPr lang="en-US" sz="31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819400"/>
            <a:ext cx="7696200" cy="3352800"/>
          </a:xfrm>
          <a:prstGeom prst="rect">
            <a:avLst/>
          </a:prstGeom>
        </p:spPr>
      </p:pic>
      <p:sp>
        <p:nvSpPr>
          <p:cNvPr id="6" name="Oval 5"/>
          <p:cNvSpPr/>
          <p:nvPr/>
        </p:nvSpPr>
        <p:spPr>
          <a:xfrm>
            <a:off x="1295400" y="3810000"/>
            <a:ext cx="2514600" cy="381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47800" y="1219200"/>
            <a:ext cx="7315200" cy="4876800"/>
          </a:xfrm>
        </p:spPr>
        <p:txBody>
          <a:bodyPr/>
          <a:lstStyle/>
          <a:p>
            <a:pPr>
              <a:spcAft>
                <a:spcPts val="600"/>
              </a:spcAft>
            </a:pPr>
            <a:r>
              <a:rPr lang="en-US" sz="1600" dirty="0" smtClean="0"/>
              <a:t>The university has formed a working group to consider the pros and cons of outsourcing e-mail. One aspect that needs to be considered is security, and I have been tasked with enlightening the group regarding cloud computing security. </a:t>
            </a:r>
          </a:p>
          <a:p>
            <a:pPr>
              <a:spcAft>
                <a:spcPts val="600"/>
              </a:spcAft>
            </a:pPr>
            <a:r>
              <a:rPr lang="en-US" sz="1600" dirty="0" smtClean="0"/>
              <a:t>I start by searching the </a:t>
            </a:r>
            <a:r>
              <a:rPr lang="en-US" sz="1600" b="1" dirty="0" smtClean="0">
                <a:hlinkClick r:id="rId3"/>
              </a:rPr>
              <a:t>Information</a:t>
            </a:r>
            <a:r>
              <a:rPr lang="en-US" sz="1600" dirty="0" smtClean="0">
                <a:hlinkClick r:id="rId3"/>
              </a:rPr>
              <a:t> </a:t>
            </a:r>
            <a:r>
              <a:rPr lang="en-US" sz="1600" b="1" dirty="0" smtClean="0">
                <a:hlinkClick r:id="rId3"/>
              </a:rPr>
              <a:t>Security Guide</a:t>
            </a:r>
            <a:r>
              <a:rPr lang="en-US" sz="1600" dirty="0" smtClean="0"/>
              <a:t>, and </a:t>
            </a:r>
            <a:r>
              <a:rPr lang="en-US" sz="1600" dirty="0"/>
              <a:t>I find what looks like just the resource I need: </a:t>
            </a:r>
            <a:r>
              <a:rPr lang="en-US" sz="1600" b="1" dirty="0"/>
              <a:t>Cloud Computing Security</a:t>
            </a:r>
            <a:r>
              <a:rPr lang="en-US" sz="1600" dirty="0"/>
              <a:t> </a:t>
            </a:r>
            <a:r>
              <a:rPr lang="en-US" sz="1600" u="sng" dirty="0">
                <a:hlinkClick r:id="rId5"/>
              </a:rPr>
              <a:t>https://wiki.internet2.edu/confluence/display/itsg2/Cloud+Computing+Security</a:t>
            </a: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buNone/>
            </a:pPr>
            <a:endParaRPr lang="en-US" sz="1600" dirty="0"/>
          </a:p>
        </p:txBody>
      </p:sp>
    </p:spTree>
    <p:extLst>
      <p:ext uri="{BB962C8B-B14F-4D97-AF65-F5344CB8AC3E}">
        <p14:creationId xmlns:p14="http://schemas.microsoft.com/office/powerpoint/2010/main" val="12427494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Legal and Quasi-Legal Issues in </a:t>
            </a:r>
            <a:br>
              <a:rPr lang="en-US" sz="2800" dirty="0" smtClean="0"/>
            </a:br>
            <a:r>
              <a:rPr lang="en-US" sz="2800" dirty="0" smtClean="0"/>
              <a:t>Cloud Computing Contracts</a:t>
            </a:r>
            <a:endParaRPr lang="en-US" sz="1600" dirty="0"/>
          </a:p>
        </p:txBody>
      </p:sp>
      <p:sp>
        <p:nvSpPr>
          <p:cNvPr id="3" name="Content Placeholder 2"/>
          <p:cNvSpPr>
            <a:spLocks noGrp="1"/>
          </p:cNvSpPr>
          <p:nvPr>
            <p:ph idx="1"/>
          </p:nvPr>
        </p:nvSpPr>
        <p:spPr>
          <a:xfrm>
            <a:off x="1371600" y="990600"/>
            <a:ext cx="7391400" cy="4525963"/>
          </a:xfrm>
        </p:spPr>
        <p:txBody>
          <a:bodyPr/>
          <a:lstStyle/>
          <a:p>
            <a:r>
              <a:rPr lang="en-US" dirty="0" smtClean="0"/>
              <a:t>Governing law and jurisdiction – governance by the law of the vendor’s home state. For cloud, either</a:t>
            </a:r>
          </a:p>
          <a:p>
            <a:pPr lvl="1"/>
            <a:r>
              <a:rPr lang="en-US" dirty="0" smtClean="0"/>
              <a:t>Specify the law and jurisdiction of your own state;</a:t>
            </a:r>
          </a:p>
          <a:p>
            <a:pPr lvl="1"/>
            <a:r>
              <a:rPr lang="en-US" dirty="0" smtClean="0"/>
              <a:t>Specify that disputes must be brought in the defendant’s jurisdiction; or</a:t>
            </a:r>
          </a:p>
          <a:p>
            <a:pPr lvl="1"/>
            <a:r>
              <a:rPr lang="en-US" dirty="0" smtClean="0"/>
              <a:t>Delete the provision and leave the question open.</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30</a:t>
            </a:fld>
            <a:endParaRPr lang="en-US" dirty="0"/>
          </a:p>
        </p:txBody>
      </p:sp>
    </p:spTree>
    <p:extLst>
      <p:ext uri="{BB962C8B-B14F-4D97-AF65-F5344CB8AC3E}">
        <p14:creationId xmlns:p14="http://schemas.microsoft.com/office/powerpoint/2010/main" val="33828414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407409" y="3996718"/>
            <a:ext cx="4736591" cy="2075688"/>
            <a:chOff x="2959609" y="3657600"/>
            <a:chExt cx="4736591" cy="2203704"/>
          </a:xfrm>
        </p:grpSpPr>
        <p:pic>
          <p:nvPicPr>
            <p:cNvPr id="5" name="Picture 4"/>
            <p:cNvPicPr/>
            <p:nvPr/>
          </p:nvPicPr>
          <p:blipFill>
            <a:blip r:embed="rId2" cstate="print"/>
            <a:srcRect l="55120" t="49407" r="13967" b="34829"/>
            <a:stretch>
              <a:fillRect/>
            </a:stretch>
          </p:blipFill>
          <p:spPr bwMode="auto">
            <a:xfrm>
              <a:off x="2959609" y="3657600"/>
              <a:ext cx="4736591" cy="2203704"/>
            </a:xfrm>
            <a:prstGeom prst="rect">
              <a:avLst/>
            </a:prstGeom>
            <a:noFill/>
            <a:ln w="9525">
              <a:noFill/>
              <a:miter lim="800000"/>
              <a:headEnd/>
              <a:tailEnd/>
            </a:ln>
          </p:spPr>
        </p:pic>
        <p:sp>
          <p:nvSpPr>
            <p:cNvPr id="6" name="Oval 5"/>
            <p:cNvSpPr/>
            <p:nvPr/>
          </p:nvSpPr>
          <p:spPr>
            <a:xfrm>
              <a:off x="3124200" y="4876800"/>
              <a:ext cx="38862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71600" y="0"/>
            <a:ext cx="7391400" cy="1143000"/>
          </a:xfrm>
        </p:spPr>
        <p:txBody>
          <a:bodyPr/>
          <a:lstStyle/>
          <a:p>
            <a:r>
              <a:rPr lang="en-US" dirty="0" smtClean="0"/>
              <a:t>Mobile Security</a:t>
            </a:r>
            <a:endParaRPr lang="en-US" dirty="0"/>
          </a:p>
        </p:txBody>
      </p:sp>
      <p:sp>
        <p:nvSpPr>
          <p:cNvPr id="3" name="Content Placeholder 2"/>
          <p:cNvSpPr>
            <a:spLocks noGrp="1"/>
          </p:cNvSpPr>
          <p:nvPr>
            <p:ph idx="1"/>
          </p:nvPr>
        </p:nvSpPr>
        <p:spPr>
          <a:xfrm>
            <a:off x="1371600" y="990600"/>
            <a:ext cx="7391400" cy="2819400"/>
          </a:xfrm>
        </p:spPr>
        <p:txBody>
          <a:bodyPr/>
          <a:lstStyle/>
          <a:p>
            <a:pPr>
              <a:spcAft>
                <a:spcPts val="600"/>
              </a:spcAft>
            </a:pPr>
            <a:r>
              <a:rPr lang="en-US" sz="2000" dirty="0" smtClean="0">
                <a:solidFill>
                  <a:srgbClr val="000000"/>
                </a:solidFill>
              </a:rPr>
              <a:t>The university has formed a working group to document a strategy for Mobile. As the ISO I have been asked to develop a list of potential risks and solutions related to Mobile technologies.</a:t>
            </a:r>
          </a:p>
          <a:p>
            <a:pPr>
              <a:spcAft>
                <a:spcPts val="600"/>
              </a:spcAft>
            </a:pPr>
            <a:r>
              <a:rPr lang="en-US" sz="2000" dirty="0" smtClean="0">
                <a:solidFill>
                  <a:srgbClr val="000000"/>
                </a:solidFill>
              </a:rPr>
              <a:t>This is a new area for me so I’m going to begin on the home page of the</a:t>
            </a:r>
            <a:r>
              <a:rPr lang="en-US" sz="2000" b="1" dirty="0" smtClean="0">
                <a:solidFill>
                  <a:srgbClr val="000000"/>
                </a:solidFill>
              </a:rPr>
              <a:t> Security Guide</a:t>
            </a:r>
            <a:r>
              <a:rPr lang="en-US" sz="2000" dirty="0" smtClean="0">
                <a:solidFill>
                  <a:srgbClr val="000000"/>
                </a:solidFill>
              </a:rPr>
              <a:t> </a:t>
            </a:r>
            <a:r>
              <a:rPr lang="en-US" sz="2000" u="sng" dirty="0" smtClean="0">
                <a:hlinkClick r:id="rId3"/>
              </a:rPr>
              <a:t>https://wiki.internet2.edu/confluence/display/itsg2/Home</a:t>
            </a:r>
            <a:endParaRPr lang="en-US" sz="2000" u="sng" dirty="0" smtClean="0"/>
          </a:p>
          <a:p>
            <a:pPr>
              <a:spcAft>
                <a:spcPts val="600"/>
              </a:spcAft>
            </a:pPr>
            <a:r>
              <a:rPr lang="en-US" sz="2000" dirty="0" smtClean="0">
                <a:solidFill>
                  <a:srgbClr val="000000"/>
                </a:solidFill>
              </a:rPr>
              <a:t>Immediately my eye catches </a:t>
            </a:r>
            <a:r>
              <a:rPr lang="en-US" sz="2000" b="1" dirty="0" smtClean="0">
                <a:solidFill>
                  <a:srgbClr val="000000"/>
                </a:solidFill>
              </a:rPr>
              <a:t>Featured Publications </a:t>
            </a:r>
            <a:r>
              <a:rPr lang="en-US" sz="2000" dirty="0" smtClean="0">
                <a:solidFill>
                  <a:srgbClr val="000000"/>
                </a:solidFill>
              </a:rPr>
              <a:t>and I see the title </a:t>
            </a:r>
            <a:r>
              <a:rPr lang="en-US" sz="2000" b="1" dirty="0" smtClean="0">
                <a:hlinkClick r:id="rId4"/>
              </a:rPr>
              <a:t>7 Things You Should Know About Mobile Security</a:t>
            </a:r>
            <a:r>
              <a:rPr lang="en-US" sz="2000" dirty="0" smtClean="0"/>
              <a:t>. </a:t>
            </a:r>
          </a:p>
          <a:p>
            <a:r>
              <a:rPr lang="en-US" sz="2000" dirty="0" smtClean="0">
                <a:solidFill>
                  <a:srgbClr val="000000"/>
                </a:solidFill>
              </a:rPr>
              <a:t>Let’s take a look. It might be a terrific handout for the working group members.</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31</a:t>
            </a:fld>
            <a:endParaRPr lang="en-US" dirty="0"/>
          </a:p>
        </p:txBody>
      </p:sp>
      <p:sp>
        <p:nvSpPr>
          <p:cNvPr id="8" name="Right Arrow 7"/>
          <p:cNvSpPr/>
          <p:nvPr/>
        </p:nvSpPr>
        <p:spPr>
          <a:xfrm flipH="1" flipV="1">
            <a:off x="412899" y="228600"/>
            <a:ext cx="609600" cy="1524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143000"/>
          </a:xfrm>
        </p:spPr>
        <p:txBody>
          <a:bodyPr>
            <a:normAutofit/>
          </a:bodyPr>
          <a:lstStyle/>
          <a:p>
            <a:r>
              <a:rPr lang="en-US" sz="2800" dirty="0" smtClean="0"/>
              <a:t/>
            </a:r>
            <a:br>
              <a:rPr lang="en-US" sz="2800" dirty="0" smtClean="0"/>
            </a:br>
            <a:endParaRPr lang="en-US" sz="1400" dirty="0"/>
          </a:p>
        </p:txBody>
      </p:sp>
      <p:sp>
        <p:nvSpPr>
          <p:cNvPr id="3" name="Content Placeholder 2"/>
          <p:cNvSpPr>
            <a:spLocks noGrp="1"/>
          </p:cNvSpPr>
          <p:nvPr>
            <p:ph idx="1"/>
          </p:nvPr>
        </p:nvSpPr>
        <p:spPr>
          <a:xfrm>
            <a:off x="1535287" y="1143000"/>
            <a:ext cx="7391400" cy="4525963"/>
          </a:xfrm>
        </p:spPr>
        <p:txBody>
          <a:bodyPr/>
          <a:lstStyle/>
          <a:p>
            <a:pPr marL="457200" indent="-457200">
              <a:spcAft>
                <a:spcPts val="600"/>
              </a:spcAft>
              <a:buFont typeface="+mj-lt"/>
              <a:buAutoNum type="arabicPeriod"/>
            </a:pPr>
            <a:endParaRPr lang="en-US" dirty="0" smtClean="0"/>
          </a:p>
          <a:p>
            <a:pPr marL="457200" indent="-457200">
              <a:spcAft>
                <a:spcPts val="600"/>
              </a:spcAft>
              <a:buClrTx/>
              <a:buFont typeface="+mj-lt"/>
              <a:buAutoNum type="arabicPeriod"/>
            </a:pPr>
            <a:r>
              <a:rPr lang="en-US" dirty="0" smtClean="0">
                <a:solidFill>
                  <a:srgbClr val="000000"/>
                </a:solidFill>
              </a:rPr>
              <a:t>Not Just Portable but Mobile</a:t>
            </a:r>
          </a:p>
          <a:p>
            <a:pPr marL="457200" indent="-457200">
              <a:spcAft>
                <a:spcPts val="600"/>
              </a:spcAft>
              <a:buClrTx/>
              <a:buFont typeface="+mj-lt"/>
              <a:buAutoNum type="arabicPeriod"/>
            </a:pPr>
            <a:r>
              <a:rPr lang="en-US" dirty="0" smtClean="0">
                <a:solidFill>
                  <a:srgbClr val="000000"/>
                </a:solidFill>
              </a:rPr>
              <a:t>Overlapping Insecurities</a:t>
            </a:r>
          </a:p>
          <a:p>
            <a:pPr marL="457200" indent="-457200">
              <a:spcAft>
                <a:spcPts val="600"/>
              </a:spcAft>
              <a:buClrTx/>
              <a:buFont typeface="+mj-lt"/>
              <a:buAutoNum type="arabicPeriod"/>
            </a:pPr>
            <a:r>
              <a:rPr lang="en-US" dirty="0" smtClean="0">
                <a:solidFill>
                  <a:srgbClr val="000000"/>
                </a:solidFill>
              </a:rPr>
              <a:t>Risk </a:t>
            </a:r>
            <a:r>
              <a:rPr lang="en-US" dirty="0" err="1" smtClean="0">
                <a:solidFill>
                  <a:srgbClr val="000000"/>
                </a:solidFill>
              </a:rPr>
              <a:t>Ampliﬁcation</a:t>
            </a:r>
            <a:r>
              <a:rPr lang="en-US" dirty="0" smtClean="0">
                <a:solidFill>
                  <a:srgbClr val="000000"/>
                </a:solidFill>
              </a:rPr>
              <a:t> and Divergence</a:t>
            </a:r>
          </a:p>
          <a:p>
            <a:pPr marL="457200" indent="-457200">
              <a:spcAft>
                <a:spcPts val="600"/>
              </a:spcAft>
              <a:buClrTx/>
              <a:buFont typeface="+mj-lt"/>
              <a:buAutoNum type="arabicPeriod"/>
            </a:pPr>
            <a:r>
              <a:rPr lang="en-US" dirty="0" smtClean="0">
                <a:solidFill>
                  <a:srgbClr val="000000"/>
                </a:solidFill>
              </a:rPr>
              <a:t>The Other Side of the Security Coin Is Privacy</a:t>
            </a:r>
          </a:p>
          <a:p>
            <a:pPr marL="457200" indent="-457200">
              <a:spcAft>
                <a:spcPts val="600"/>
              </a:spcAft>
              <a:buClrTx/>
              <a:buFont typeface="+mj-lt"/>
              <a:buAutoNum type="arabicPeriod"/>
            </a:pPr>
            <a:r>
              <a:rPr lang="en-US" dirty="0" smtClean="0">
                <a:solidFill>
                  <a:srgbClr val="000000"/>
                </a:solidFill>
              </a:rPr>
              <a:t>Mobile Floodgates Are Open</a:t>
            </a:r>
          </a:p>
          <a:p>
            <a:pPr marL="457200" indent="-457200">
              <a:spcAft>
                <a:spcPts val="600"/>
              </a:spcAft>
              <a:buClrTx/>
              <a:buFont typeface="+mj-lt"/>
              <a:buAutoNum type="arabicPeriod"/>
            </a:pPr>
            <a:r>
              <a:rPr lang="en-US" dirty="0" smtClean="0">
                <a:solidFill>
                  <a:srgbClr val="000000"/>
                </a:solidFill>
              </a:rPr>
              <a:t>Special Concerns for Higher Education</a:t>
            </a:r>
          </a:p>
          <a:p>
            <a:pPr marL="457200" indent="-457200">
              <a:spcAft>
                <a:spcPts val="600"/>
              </a:spcAft>
              <a:buClrTx/>
              <a:buFont typeface="+mj-lt"/>
              <a:buAutoNum type="arabicPeriod"/>
            </a:pPr>
            <a:r>
              <a:rPr lang="en-US" dirty="0" smtClean="0">
                <a:solidFill>
                  <a:srgbClr val="000000"/>
                </a:solidFill>
              </a:rPr>
              <a:t>People: The Security Wild Card</a:t>
            </a:r>
          </a:p>
        </p:txBody>
      </p:sp>
      <p:sp>
        <p:nvSpPr>
          <p:cNvPr id="4" name="Slide Number Placeholder 3"/>
          <p:cNvSpPr>
            <a:spLocks noGrp="1"/>
          </p:cNvSpPr>
          <p:nvPr>
            <p:ph type="sldNum" sz="quarter" idx="12"/>
          </p:nvPr>
        </p:nvSpPr>
        <p:spPr/>
        <p:txBody>
          <a:bodyPr/>
          <a:lstStyle/>
          <a:p>
            <a:fld id="{D21D77C7-5D54-449B-9267-0F723A407510}" type="slidenum">
              <a:rPr lang="en-US" smtClean="0"/>
              <a:pPr/>
              <a:t>32</a:t>
            </a:fld>
            <a:endParaRPr lang="en-US" dirty="0"/>
          </a:p>
        </p:txBody>
      </p:sp>
      <p:pic>
        <p:nvPicPr>
          <p:cNvPr id="5" name="Picture 4" descr="7Things.tiff"/>
          <p:cNvPicPr>
            <a:picLocks noChangeAspect="1"/>
          </p:cNvPicPr>
          <p:nvPr/>
        </p:nvPicPr>
        <p:blipFill>
          <a:blip r:embed="rId3" cstate="print"/>
          <a:stretch>
            <a:fillRect/>
          </a:stretch>
        </p:blipFill>
        <p:spPr>
          <a:xfrm>
            <a:off x="1524003" y="234696"/>
            <a:ext cx="5927463" cy="1060704"/>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a:xfrm>
            <a:off x="1371600" y="1066800"/>
            <a:ext cx="7391400" cy="4525963"/>
          </a:xfrm>
        </p:spPr>
        <p:txBody>
          <a:bodyPr/>
          <a:lstStyle/>
          <a:p>
            <a:pPr>
              <a:spcAft>
                <a:spcPts val="600"/>
              </a:spcAft>
            </a:pPr>
            <a:r>
              <a:rPr lang="en-US" sz="2000" dirty="0" smtClean="0">
                <a:solidFill>
                  <a:srgbClr val="000000"/>
                </a:solidFill>
              </a:rPr>
              <a:t>That helped with identifying some of the risks. Let’s see if we can find some solutions. Looking at the Navigation menu I decide to follow the </a:t>
            </a:r>
            <a:r>
              <a:rPr lang="en-US" sz="2000" b="1" dirty="0" smtClean="0">
                <a:solidFill>
                  <a:srgbClr val="000000"/>
                </a:solidFill>
              </a:rPr>
              <a:t>Hot Topics</a:t>
            </a:r>
            <a:r>
              <a:rPr lang="en-US" sz="2000" dirty="0" smtClean="0">
                <a:solidFill>
                  <a:srgbClr val="000000"/>
                </a:solidFill>
              </a:rPr>
              <a:t> link.</a:t>
            </a:r>
          </a:p>
          <a:p>
            <a:pPr>
              <a:spcAft>
                <a:spcPts val="600"/>
              </a:spcAft>
            </a:pPr>
            <a:r>
              <a:rPr lang="en-US" sz="2000" dirty="0" smtClean="0">
                <a:solidFill>
                  <a:srgbClr val="000000"/>
                </a:solidFill>
              </a:rPr>
              <a:t>Near the top of the list is </a:t>
            </a:r>
            <a:r>
              <a:rPr lang="en-US" sz="2000" b="1" dirty="0" smtClean="0">
                <a:solidFill>
                  <a:srgbClr val="000000"/>
                </a:solidFill>
                <a:hlinkClick r:id="rId3"/>
              </a:rPr>
              <a:t>Ten Steps to Secure Your Mobile Devices</a:t>
            </a:r>
            <a:r>
              <a:rPr lang="en-US" sz="2000" dirty="0" smtClean="0">
                <a:solidFill>
                  <a:srgbClr val="000000"/>
                </a:solidFill>
              </a:rPr>
              <a:t>. This looks good for serving as a practical set of steps to share with the IT department.</a:t>
            </a:r>
          </a:p>
          <a:p>
            <a:pPr marL="623887" lvl="1" indent="-342900">
              <a:spcAft>
                <a:spcPts val="600"/>
              </a:spcAft>
              <a:buClrTx/>
              <a:buFont typeface="+mj-lt"/>
              <a:buAutoNum type="arabicPeriod"/>
            </a:pPr>
            <a:r>
              <a:rPr lang="en-US" sz="2000" dirty="0" smtClean="0">
                <a:solidFill>
                  <a:srgbClr val="000000"/>
                </a:solidFill>
              </a:rPr>
              <a:t>Configure mobile devices securely</a:t>
            </a:r>
          </a:p>
          <a:p>
            <a:pPr marL="623887" lvl="1" indent="-342900">
              <a:spcAft>
                <a:spcPts val="600"/>
              </a:spcAft>
              <a:buClrTx/>
              <a:buFont typeface="+mj-lt"/>
              <a:buAutoNum type="arabicPeriod"/>
            </a:pPr>
            <a:r>
              <a:rPr lang="en-US" sz="2000" dirty="0" smtClean="0">
                <a:solidFill>
                  <a:srgbClr val="000000"/>
                </a:solidFill>
              </a:rPr>
              <a:t>Connect to secure Wi-Fi networks and disable Wi-Fi when not in use</a:t>
            </a:r>
          </a:p>
          <a:p>
            <a:pPr marL="623887" lvl="1" indent="-342900">
              <a:spcAft>
                <a:spcPts val="600"/>
              </a:spcAft>
              <a:buClrTx/>
              <a:buFont typeface="+mj-lt"/>
              <a:buAutoNum type="arabicPeriod"/>
            </a:pPr>
            <a:r>
              <a:rPr lang="en-US" sz="2000" dirty="0" smtClean="0">
                <a:solidFill>
                  <a:srgbClr val="000000"/>
                </a:solidFill>
              </a:rPr>
              <a:t>Update mobile devices frequently</a:t>
            </a:r>
          </a:p>
          <a:p>
            <a:pPr marL="623887" lvl="1" indent="-342900">
              <a:spcAft>
                <a:spcPts val="600"/>
              </a:spcAft>
              <a:buClrTx/>
              <a:buFont typeface="+mj-lt"/>
              <a:buAutoNum type="arabicPeriod"/>
            </a:pPr>
            <a:r>
              <a:rPr lang="en-US" sz="2000" dirty="0" smtClean="0">
                <a:solidFill>
                  <a:srgbClr val="000000"/>
                </a:solidFill>
              </a:rPr>
              <a:t>Utilize AV programs and configure automatic updates if possible</a:t>
            </a:r>
          </a:p>
          <a:p>
            <a:pPr marL="623887" lvl="1" indent="-342900">
              <a:spcAft>
                <a:spcPts val="600"/>
              </a:spcAft>
              <a:buClrTx/>
              <a:buFont typeface="+mj-lt"/>
              <a:buAutoNum type="arabicPeriod"/>
            </a:pPr>
            <a:r>
              <a:rPr lang="en-US" sz="2000" dirty="0" smtClean="0">
                <a:solidFill>
                  <a:srgbClr val="000000"/>
                </a:solidFill>
              </a:rPr>
              <a:t>Use an encryption solution to secure data in transit</a:t>
            </a:r>
          </a:p>
          <a:p>
            <a:pPr marL="342900" indent="-342900">
              <a:spcAft>
                <a:spcPts val="600"/>
              </a:spcAft>
              <a:buNone/>
            </a:pPr>
            <a:endParaRPr lang="en-US" sz="1800" dirty="0" smtClean="0"/>
          </a:p>
          <a:p>
            <a:pPr>
              <a:spcAft>
                <a:spcPts val="600"/>
              </a:spcAft>
            </a:pPr>
            <a:endParaRPr lang="en-US" sz="1800" dirty="0" smtClean="0"/>
          </a:p>
          <a:p>
            <a:pPr>
              <a:spcAft>
                <a:spcPts val="600"/>
              </a:spcAft>
            </a:pPr>
            <a:endParaRPr lang="en-US" sz="1800" dirty="0" smtClean="0"/>
          </a:p>
          <a:p>
            <a:pPr>
              <a:spcAft>
                <a:spcPts val="600"/>
              </a:spcAft>
            </a:pPr>
            <a:endParaRPr lang="en-US" sz="1800" dirty="0" smtClean="0"/>
          </a:p>
          <a:p>
            <a:pPr>
              <a:spcAft>
                <a:spcPts val="600"/>
              </a:spcAft>
            </a:pPr>
            <a:endParaRPr lang="en-US" sz="1800" dirty="0" smtClean="0"/>
          </a:p>
          <a:p>
            <a:pPr>
              <a:spcAft>
                <a:spcPts val="600"/>
              </a:spcAft>
            </a:pPr>
            <a:endParaRPr lang="en-US" sz="1800" dirty="0" smtClean="0">
              <a:solidFill>
                <a:schemeClr val="tx1"/>
              </a:solidFill>
            </a:endParaRPr>
          </a:p>
          <a:p>
            <a:pPr>
              <a:spcAft>
                <a:spcPts val="600"/>
              </a:spcAft>
            </a:pPr>
            <a:endParaRPr lang="en-US" sz="1600" dirty="0" smtClean="0">
              <a:solidFill>
                <a:schemeClr val="tx1"/>
              </a:solidFill>
            </a:endParaRPr>
          </a:p>
          <a:p>
            <a:pPr>
              <a:spcAft>
                <a:spcPts val="600"/>
              </a:spcAft>
              <a:buNone/>
            </a:pPr>
            <a:r>
              <a:rPr lang="en-US" sz="1600" dirty="0" smtClean="0"/>
              <a:t> </a:t>
            </a:r>
          </a:p>
          <a:p>
            <a:endParaRPr lang="en-US" sz="16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33</a:t>
            </a:fld>
            <a:endParaRPr lang="en-US" dirty="0"/>
          </a:p>
        </p:txBody>
      </p:sp>
      <p:sp>
        <p:nvSpPr>
          <p:cNvPr id="8" name="Right Arrow 7"/>
          <p:cNvSpPr/>
          <p:nvPr/>
        </p:nvSpPr>
        <p:spPr>
          <a:xfrm flipH="1" flipV="1">
            <a:off x="838200" y="685800"/>
            <a:ext cx="609600" cy="1524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 Steps To Secure Mobile Devices</a:t>
            </a:r>
            <a:endParaRPr lang="en-US" dirty="0"/>
          </a:p>
        </p:txBody>
      </p:sp>
      <p:sp>
        <p:nvSpPr>
          <p:cNvPr id="3" name="Content Placeholder 2"/>
          <p:cNvSpPr>
            <a:spLocks noGrp="1"/>
          </p:cNvSpPr>
          <p:nvPr>
            <p:ph idx="1"/>
          </p:nvPr>
        </p:nvSpPr>
        <p:spPr/>
        <p:txBody>
          <a:bodyPr/>
          <a:lstStyle/>
          <a:p>
            <a:pPr marL="623887" lvl="1" indent="-342900">
              <a:spcAft>
                <a:spcPts val="600"/>
              </a:spcAft>
              <a:buClrTx/>
              <a:buFont typeface="+mj-lt"/>
              <a:buAutoNum type="arabicPeriod" startAt="6"/>
            </a:pPr>
            <a:r>
              <a:rPr lang="en-US" sz="2000" dirty="0" smtClean="0">
                <a:solidFill>
                  <a:srgbClr val="000000"/>
                </a:solidFill>
              </a:rPr>
              <a:t>Use digital certificates</a:t>
            </a:r>
          </a:p>
          <a:p>
            <a:pPr marL="969962" lvl="2" indent="-342900">
              <a:spcAft>
                <a:spcPts val="600"/>
              </a:spcAft>
            </a:pPr>
            <a:r>
              <a:rPr lang="en-US" dirty="0" smtClean="0">
                <a:solidFill>
                  <a:srgbClr val="000000"/>
                </a:solidFill>
              </a:rPr>
              <a:t>University of Virginia has set up Digital Certificates (link available)</a:t>
            </a:r>
          </a:p>
          <a:p>
            <a:pPr marL="623887" lvl="1" indent="-342900">
              <a:spcAft>
                <a:spcPts val="600"/>
              </a:spcAft>
              <a:buClrTx/>
              <a:buFont typeface="+mj-lt"/>
              <a:buAutoNum type="arabicPeriod" startAt="6"/>
            </a:pPr>
            <a:r>
              <a:rPr lang="en-US" sz="2000" dirty="0" smtClean="0">
                <a:solidFill>
                  <a:srgbClr val="000000"/>
                </a:solidFill>
              </a:rPr>
              <a:t>Take appropriate physical security measures to prevent theft</a:t>
            </a:r>
          </a:p>
          <a:p>
            <a:pPr marL="623887" lvl="1" indent="-342900">
              <a:spcAft>
                <a:spcPts val="600"/>
              </a:spcAft>
              <a:buClrTx/>
              <a:buFont typeface="+mj-lt"/>
              <a:buAutoNum type="arabicPeriod" startAt="6"/>
            </a:pPr>
            <a:r>
              <a:rPr lang="en-US" sz="2000" dirty="0" smtClean="0">
                <a:solidFill>
                  <a:srgbClr val="000000"/>
                </a:solidFill>
              </a:rPr>
              <a:t>Use appropriate sanitization and disposal procedures</a:t>
            </a:r>
          </a:p>
          <a:p>
            <a:pPr marL="623887" lvl="1" indent="-342900">
              <a:spcAft>
                <a:spcPts val="600"/>
              </a:spcAft>
              <a:buClrTx/>
              <a:buFont typeface="+mj-lt"/>
              <a:buAutoNum type="arabicPeriod" startAt="6"/>
            </a:pPr>
            <a:r>
              <a:rPr lang="en-US" sz="2000" dirty="0" smtClean="0">
                <a:solidFill>
                  <a:srgbClr val="000000"/>
                </a:solidFill>
              </a:rPr>
              <a:t>Develop appropriate policies, procedures, and guidelines</a:t>
            </a:r>
          </a:p>
          <a:p>
            <a:pPr marL="623887" lvl="1" indent="-342900">
              <a:spcAft>
                <a:spcPts val="600"/>
              </a:spcAft>
              <a:buClrTx/>
              <a:buFont typeface="+mj-lt"/>
              <a:buAutoNum type="arabicPeriod" startAt="6"/>
            </a:pPr>
            <a:r>
              <a:rPr lang="en-US" sz="2000" dirty="0" smtClean="0">
                <a:solidFill>
                  <a:srgbClr val="000000"/>
                </a:solidFill>
              </a:rPr>
              <a:t>Educate students, faculty, and staff about mobile device security</a:t>
            </a:r>
          </a:p>
          <a:p>
            <a:pPr marL="623887" lvl="1" indent="-342900">
              <a:spcAft>
                <a:spcPts val="600"/>
              </a:spcAft>
              <a:buNone/>
            </a:pPr>
            <a:endParaRPr lang="en-US" sz="1200" dirty="0" smtClean="0">
              <a:solidFill>
                <a:srgbClr val="000000"/>
              </a:solidFill>
            </a:endParaRPr>
          </a:p>
          <a:p>
            <a:pPr marL="282575" lvl="1" indent="-3175">
              <a:spcAft>
                <a:spcPts val="600"/>
              </a:spcAft>
              <a:buNone/>
            </a:pPr>
            <a:r>
              <a:rPr lang="en-US" sz="2000" dirty="0" smtClean="0">
                <a:solidFill>
                  <a:schemeClr val="tx1"/>
                </a:solidFill>
              </a:rPr>
              <a:t>At the bottom of the page, under </a:t>
            </a:r>
            <a:r>
              <a:rPr lang="en-US" sz="2000" b="1" dirty="0" smtClean="0">
                <a:solidFill>
                  <a:schemeClr val="tx1"/>
                </a:solidFill>
              </a:rPr>
              <a:t>Additional Resources, </a:t>
            </a:r>
            <a:r>
              <a:rPr lang="en-US" sz="2000" dirty="0" smtClean="0">
                <a:solidFill>
                  <a:schemeClr val="tx1"/>
                </a:solidFill>
              </a:rPr>
              <a:t>there are contributions from my peer institutes.  I see a couple that may help when we begin our awareness efforts and begin to develop policies and guidelines.</a:t>
            </a:r>
          </a:p>
          <a:p>
            <a:pPr marL="623887" lvl="1" indent="-342900">
              <a:spcAft>
                <a:spcPts val="600"/>
              </a:spcAft>
              <a:buNone/>
            </a:pPr>
            <a:endParaRPr lang="en-US" sz="2000" b="1" dirty="0" smtClean="0">
              <a:solidFill>
                <a:srgbClr val="000000"/>
              </a:solidFill>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34</a:t>
            </a:fld>
            <a:endParaRPr lang="en-US" dirty="0"/>
          </a:p>
        </p:txBody>
      </p:sp>
      <p:sp>
        <p:nvSpPr>
          <p:cNvPr id="5" name="Right Arrow 4"/>
          <p:cNvSpPr/>
          <p:nvPr/>
        </p:nvSpPr>
        <p:spPr>
          <a:xfrm flipH="1" flipV="1">
            <a:off x="838200" y="609600"/>
            <a:ext cx="609600" cy="1524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6248400" y="4557889"/>
            <a:ext cx="1773806" cy="1768692"/>
          </a:xfrm>
          <a:prstGeom prst="rect">
            <a:avLst/>
          </a:prstGeom>
        </p:spPr>
      </p:pic>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a:xfrm>
            <a:off x="1524000" y="1112837"/>
            <a:ext cx="7391400" cy="4525963"/>
          </a:xfrm>
        </p:spPr>
        <p:txBody>
          <a:bodyPr/>
          <a:lstStyle/>
          <a:p>
            <a:pPr>
              <a:spcAft>
                <a:spcPts val="600"/>
              </a:spcAft>
              <a:buClr>
                <a:srgbClr val="800000"/>
              </a:buClr>
              <a:buNone/>
            </a:pPr>
            <a:r>
              <a:rPr lang="en-US" sz="2000" dirty="0" smtClean="0">
                <a:solidFill>
                  <a:srgbClr val="000000"/>
                </a:solidFill>
              </a:rPr>
              <a:t>Educational Awareness Tips</a:t>
            </a:r>
          </a:p>
          <a:p>
            <a:pPr lvl="1">
              <a:spcBef>
                <a:spcPts val="0"/>
              </a:spcBef>
              <a:spcAft>
                <a:spcPts val="0"/>
              </a:spcAft>
              <a:buClr>
                <a:srgbClr val="800000"/>
              </a:buClr>
            </a:pPr>
            <a:r>
              <a:rPr lang="en-US" sz="2000" dirty="0" smtClean="0">
                <a:solidFill>
                  <a:srgbClr val="000000"/>
                </a:solidFill>
              </a:rPr>
              <a:t>Brown University: </a:t>
            </a:r>
          </a:p>
          <a:p>
            <a:pPr lvl="1" indent="-1588">
              <a:spcBef>
                <a:spcPts val="0"/>
              </a:spcBef>
              <a:spcAft>
                <a:spcPts val="0"/>
              </a:spcAft>
              <a:buClr>
                <a:srgbClr val="800000"/>
              </a:buClr>
              <a:buNone/>
            </a:pPr>
            <a:r>
              <a:rPr lang="en-US" sz="2000" u="sng" dirty="0" smtClean="0">
                <a:solidFill>
                  <a:srgbClr val="000000"/>
                </a:solidFill>
                <a:hlinkClick r:id="rId4"/>
              </a:rPr>
              <a:t>	</a:t>
            </a:r>
            <a:r>
              <a:rPr lang="en-US" sz="1800" u="sng" dirty="0" smtClean="0">
                <a:hlinkClick r:id="rId4"/>
              </a:rPr>
              <a:t>Secure IT! Newsletter Article - Focus on Mobile Security: Smart Phones</a:t>
            </a:r>
            <a:endParaRPr lang="en-US" sz="1800" u="sng" dirty="0" smtClean="0"/>
          </a:p>
          <a:p>
            <a:pPr>
              <a:spcBef>
                <a:spcPts val="600"/>
              </a:spcBef>
              <a:spcAft>
                <a:spcPts val="0"/>
              </a:spcAft>
              <a:buClr>
                <a:srgbClr val="800000"/>
              </a:buClr>
              <a:buNone/>
            </a:pPr>
            <a:r>
              <a:rPr lang="en-US" sz="2000" dirty="0" smtClean="0">
                <a:solidFill>
                  <a:srgbClr val="000000"/>
                </a:solidFill>
              </a:rPr>
              <a:t>Guidelines</a:t>
            </a:r>
          </a:p>
          <a:p>
            <a:pPr lvl="1">
              <a:spcBef>
                <a:spcPts val="0"/>
              </a:spcBef>
              <a:spcAft>
                <a:spcPts val="0"/>
              </a:spcAft>
              <a:buClr>
                <a:srgbClr val="800000"/>
              </a:buClr>
            </a:pPr>
            <a:r>
              <a:rPr lang="en-US" sz="2000" dirty="0" smtClean="0">
                <a:solidFill>
                  <a:srgbClr val="000000"/>
                </a:solidFill>
              </a:rPr>
              <a:t>Carnegie Mellon University: </a:t>
            </a:r>
          </a:p>
          <a:p>
            <a:pPr lvl="1" indent="-1588">
              <a:spcBef>
                <a:spcPts val="0"/>
              </a:spcBef>
              <a:spcAft>
                <a:spcPts val="0"/>
              </a:spcAft>
              <a:buClr>
                <a:srgbClr val="800000"/>
              </a:buClr>
              <a:buNone/>
            </a:pPr>
            <a:r>
              <a:rPr lang="en-US" sz="1800" u="sng" dirty="0" smtClean="0">
                <a:hlinkClick r:id="rId5"/>
              </a:rPr>
              <a:t>Mobile Device Security and Usage Guideline</a:t>
            </a:r>
            <a:endParaRPr lang="en-US" sz="1800" u="sng" dirty="0" smtClean="0"/>
          </a:p>
          <a:p>
            <a:pPr lvl="1">
              <a:spcBef>
                <a:spcPts val="0"/>
              </a:spcBef>
              <a:spcAft>
                <a:spcPts val="0"/>
              </a:spcAft>
              <a:buClr>
                <a:srgbClr val="800000"/>
              </a:buClr>
            </a:pPr>
            <a:r>
              <a:rPr lang="en-US" sz="2000" dirty="0" smtClean="0">
                <a:solidFill>
                  <a:schemeClr val="tx1"/>
                </a:solidFill>
              </a:rPr>
              <a:t>University of Florida:	</a:t>
            </a:r>
          </a:p>
          <a:p>
            <a:pPr lvl="1" indent="-1588">
              <a:spcBef>
                <a:spcPts val="0"/>
              </a:spcBef>
              <a:spcAft>
                <a:spcPts val="0"/>
              </a:spcAft>
              <a:buClr>
                <a:srgbClr val="800000"/>
              </a:buClr>
              <a:buNone/>
            </a:pPr>
            <a:r>
              <a:rPr lang="en-US" sz="1800" u="sng" dirty="0" smtClean="0">
                <a:hlinkClick r:id="rId6"/>
              </a:rPr>
              <a:t>Supporting Mobile Computing Devices Used With Restricted Data</a:t>
            </a:r>
            <a:endParaRPr lang="en-US" sz="1800" dirty="0" smtClean="0">
              <a:solidFill>
                <a:schemeClr val="tx1"/>
              </a:solidFill>
            </a:endParaRPr>
          </a:p>
          <a:p>
            <a:pPr lvl="1">
              <a:spcBef>
                <a:spcPts val="0"/>
              </a:spcBef>
              <a:spcAft>
                <a:spcPts val="0"/>
              </a:spcAft>
              <a:buClr>
                <a:srgbClr val="800000"/>
              </a:buClr>
              <a:buNone/>
            </a:pPr>
            <a:endParaRPr lang="en-US" sz="2000" dirty="0" smtClean="0">
              <a:solidFill>
                <a:schemeClr val="tx1"/>
              </a:solidFill>
            </a:endParaRPr>
          </a:p>
          <a:p>
            <a:pPr marL="0" indent="0">
              <a:spcBef>
                <a:spcPts val="0"/>
              </a:spcBef>
              <a:spcAft>
                <a:spcPts val="0"/>
              </a:spcAft>
              <a:buClr>
                <a:srgbClr val="800000"/>
              </a:buClr>
              <a:buNone/>
            </a:pPr>
            <a:r>
              <a:rPr lang="en-US" sz="2000" dirty="0" smtClean="0">
                <a:solidFill>
                  <a:schemeClr val="tx1"/>
                </a:solidFill>
              </a:rPr>
              <a:t>I would like something that helps the working group think more holistically about Mobile Security issues. Looking at the Navigation Menu, I decide to look under </a:t>
            </a:r>
            <a:r>
              <a:rPr lang="en-US" sz="2000" b="1" dirty="0" smtClean="0">
                <a:solidFill>
                  <a:schemeClr val="tx1"/>
                </a:solidFill>
              </a:rPr>
              <a:t>Toolkits.</a:t>
            </a:r>
          </a:p>
          <a:p>
            <a:pPr lvl="1">
              <a:spcAft>
                <a:spcPts val="600"/>
              </a:spcAft>
              <a:buClr>
                <a:srgbClr val="800000"/>
              </a:buClr>
            </a:pPr>
            <a:r>
              <a:rPr lang="en-US" sz="2000" dirty="0" smtClean="0">
                <a:solidFill>
                  <a:schemeClr val="tx1"/>
                </a:solidFill>
                <a:hlinkClick r:id="rId7"/>
              </a:rPr>
              <a:t>Mobile Internet Device Security Guidelines</a:t>
            </a:r>
            <a:r>
              <a:rPr lang="en-US" sz="2000" dirty="0" smtClean="0">
                <a:solidFill>
                  <a:schemeClr val="tx1"/>
                </a:solidFill>
              </a:rPr>
              <a:t> </a:t>
            </a:r>
          </a:p>
          <a:p>
            <a:pPr lvl="1">
              <a:spcAft>
                <a:spcPts val="600"/>
              </a:spcAft>
              <a:buClr>
                <a:srgbClr val="800000"/>
              </a:buClr>
            </a:pPr>
            <a:r>
              <a:rPr lang="en-US" sz="2000" dirty="0" smtClean="0">
                <a:solidFill>
                  <a:schemeClr val="tx1"/>
                </a:solidFill>
              </a:rPr>
              <a:t>I think this is it!</a:t>
            </a:r>
          </a:p>
          <a:p>
            <a:pPr>
              <a:spcAft>
                <a:spcPts val="600"/>
              </a:spcAft>
              <a:buClrTx/>
            </a:pPr>
            <a:endParaRPr lang="en-US" sz="1800" b="1" dirty="0" smtClean="0">
              <a:solidFill>
                <a:schemeClr val="tx1"/>
              </a:solidFill>
            </a:endParaRPr>
          </a:p>
          <a:p>
            <a:pPr>
              <a:spcAft>
                <a:spcPts val="600"/>
              </a:spcAft>
              <a:buNone/>
            </a:pPr>
            <a:endParaRPr lang="en-US" sz="1600" dirty="0" smtClean="0">
              <a:solidFill>
                <a:schemeClr val="tx1"/>
              </a:solidFill>
            </a:endParaRPr>
          </a:p>
          <a:p>
            <a:pPr>
              <a:spcAft>
                <a:spcPts val="600"/>
              </a:spcAft>
              <a:buNone/>
            </a:pPr>
            <a:r>
              <a:rPr lang="en-US" sz="1600" dirty="0" smtClean="0"/>
              <a:t> </a:t>
            </a:r>
          </a:p>
          <a:p>
            <a:endParaRPr lang="en-US" sz="16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35</a:t>
            </a:fld>
            <a:endParaRPr lang="en-US" dirty="0"/>
          </a:p>
        </p:txBody>
      </p:sp>
      <p:sp>
        <p:nvSpPr>
          <p:cNvPr id="8" name="Right Arrow 7"/>
          <p:cNvSpPr/>
          <p:nvPr/>
        </p:nvSpPr>
        <p:spPr>
          <a:xfrm flipH="1" flipV="1">
            <a:off x="685800" y="685800"/>
            <a:ext cx="609600" cy="1524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5029200" y="76200"/>
            <a:ext cx="3962400" cy="1524000"/>
          </a:xfrm>
          <a:prstGeom prst="wedgeEllipseCallout">
            <a:avLst>
              <a:gd name="adj1" fmla="val -31985"/>
              <a:gd name="adj2" fmla="val 6701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800000"/>
              </a:buClr>
            </a:pPr>
            <a:r>
              <a:rPr lang="en-US" dirty="0" smtClean="0">
                <a:solidFill>
                  <a:schemeClr val="tx1"/>
                </a:solidFill>
              </a:rPr>
              <a:t>Now I have a great handout and some action steps for securing the devices!</a:t>
            </a:r>
          </a:p>
        </p:txBody>
      </p:sp>
      <p:sp>
        <p:nvSpPr>
          <p:cNvPr id="9" name="TextBox 8"/>
          <p:cNvSpPr txBox="1"/>
          <p:nvPr/>
        </p:nvSpPr>
        <p:spPr>
          <a:xfrm>
            <a:off x="7372114" y="6165212"/>
            <a:ext cx="1832553" cy="230832"/>
          </a:xfrm>
          <a:prstGeom prst="rect">
            <a:avLst/>
          </a:prstGeom>
          <a:noFill/>
        </p:spPr>
        <p:txBody>
          <a:bodyPr wrap="none" rtlCol="0">
            <a:spAutoFit/>
          </a:bodyPr>
          <a:lstStyle/>
          <a:p>
            <a:r>
              <a:rPr lang="en-US" sz="900" dirty="0" smtClean="0"/>
              <a:t>Image from vascularultrasound.net</a:t>
            </a:r>
            <a:endParaRPr lang="en-US" sz="9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7225869" y="990600"/>
            <a:ext cx="1828800" cy="1828800"/>
          </a:xfrm>
          <a:prstGeom prst="rect">
            <a:avLst/>
          </a:prstGeom>
        </p:spPr>
      </p:pic>
      <p:sp>
        <p:nvSpPr>
          <p:cNvPr id="9" name="TextBox 8"/>
          <p:cNvSpPr txBox="1"/>
          <p:nvPr/>
        </p:nvSpPr>
        <p:spPr>
          <a:xfrm>
            <a:off x="7128933" y="6154579"/>
            <a:ext cx="2007581" cy="246221"/>
          </a:xfrm>
          <a:prstGeom prst="rect">
            <a:avLst/>
          </a:prstGeom>
          <a:noFill/>
        </p:spPr>
        <p:txBody>
          <a:bodyPr wrap="none" rtlCol="0">
            <a:spAutoFit/>
          </a:bodyPr>
          <a:lstStyle/>
          <a:p>
            <a:r>
              <a:rPr lang="en-US" sz="1000" dirty="0" smtClean="0"/>
              <a:t>Image from </a:t>
            </a:r>
            <a:r>
              <a:rPr lang="en-US" sz="1000" dirty="0" err="1" smtClean="0"/>
              <a:t>vascularultrasound.net</a:t>
            </a:r>
            <a:endParaRPr lang="en-US" sz="1000" dirty="0"/>
          </a:p>
        </p:txBody>
      </p:sp>
      <p:sp>
        <p:nvSpPr>
          <p:cNvPr id="2" name="Title 1"/>
          <p:cNvSpPr>
            <a:spLocks noGrp="1"/>
          </p:cNvSpPr>
          <p:nvPr>
            <p:ph type="title"/>
          </p:nvPr>
        </p:nvSpPr>
        <p:spPr/>
        <p:txBody>
          <a:bodyPr>
            <a:normAutofit/>
          </a:bodyPr>
          <a:lstStyle/>
          <a:p>
            <a:r>
              <a:rPr lang="en-US" dirty="0" smtClean="0"/>
              <a:t>Mobile Security</a:t>
            </a:r>
            <a:endParaRPr lang="en-US" dirty="0"/>
          </a:p>
        </p:txBody>
      </p:sp>
      <p:sp>
        <p:nvSpPr>
          <p:cNvPr id="3" name="Content Placeholder 2"/>
          <p:cNvSpPr>
            <a:spLocks noGrp="1"/>
          </p:cNvSpPr>
          <p:nvPr>
            <p:ph idx="1"/>
          </p:nvPr>
        </p:nvSpPr>
        <p:spPr>
          <a:xfrm>
            <a:off x="1447800" y="1143000"/>
            <a:ext cx="6324600" cy="4953000"/>
          </a:xfrm>
        </p:spPr>
        <p:txBody>
          <a:bodyPr/>
          <a:lstStyle/>
          <a:p>
            <a:pPr marL="0" indent="0">
              <a:buNone/>
            </a:pPr>
            <a:r>
              <a:rPr lang="en-US" sz="2000" i="1" dirty="0" smtClean="0">
                <a:solidFill>
                  <a:srgbClr val="000000"/>
                </a:solidFill>
              </a:rPr>
              <a:t>The document is designed to help develop mobile Internet device security policy, standards, guidelines or procedures. It is organized into steps you can follow to define your objectives and develop a plan to move forward. </a:t>
            </a:r>
          </a:p>
          <a:p>
            <a:pPr>
              <a:buNone/>
            </a:pPr>
            <a:endParaRPr lang="en-US" sz="1050" dirty="0" smtClean="0">
              <a:solidFill>
                <a:srgbClr val="000000"/>
              </a:solidFill>
            </a:endParaRPr>
          </a:p>
          <a:p>
            <a:r>
              <a:rPr lang="en-US" sz="2000" b="1" dirty="0" smtClean="0">
                <a:solidFill>
                  <a:schemeClr val="tx1"/>
                </a:solidFill>
              </a:rPr>
              <a:t>Step 1: </a:t>
            </a:r>
            <a:r>
              <a:rPr lang="en-US" sz="2000" dirty="0" smtClean="0">
                <a:solidFill>
                  <a:schemeClr val="tx1"/>
                </a:solidFill>
              </a:rPr>
              <a:t>What are you trying to accomplish? </a:t>
            </a:r>
          </a:p>
          <a:p>
            <a:pPr lvl="1"/>
            <a:r>
              <a:rPr lang="en-US" sz="2000" dirty="0" smtClean="0">
                <a:solidFill>
                  <a:schemeClr val="tx1"/>
                </a:solidFill>
              </a:rPr>
              <a:t>Is your goal: Establishing rules people must follow (i.e., policies, standards, procedures) or non-binding recommendations (i.e., guidelines)?  Both?</a:t>
            </a:r>
          </a:p>
          <a:p>
            <a:pPr lvl="1"/>
            <a:r>
              <a:rPr lang="en-US" sz="2000" dirty="0" smtClean="0">
                <a:solidFill>
                  <a:schemeClr val="tx1"/>
                </a:solidFill>
              </a:rPr>
              <a:t>Do you have a clear definition of what a “mobile Internet device” is for your institution?</a:t>
            </a:r>
          </a:p>
          <a:p>
            <a:pPr lvl="2"/>
            <a:r>
              <a:rPr lang="en-US" dirty="0" smtClean="0">
                <a:solidFill>
                  <a:schemeClr val="tx1"/>
                </a:solidFill>
              </a:rPr>
              <a:t>What is a mobile Internet device?</a:t>
            </a:r>
          </a:p>
          <a:p>
            <a:r>
              <a:rPr lang="en-US" sz="2000" dirty="0" smtClean="0">
                <a:solidFill>
                  <a:srgbClr val="000000"/>
                </a:solidFill>
              </a:rPr>
              <a:t>What Mobile Internet Devices Should You Support?</a:t>
            </a:r>
          </a:p>
          <a:p>
            <a:pPr lvl="1"/>
            <a:r>
              <a:rPr lang="en-US" sz="2000" dirty="0" smtClean="0">
                <a:solidFill>
                  <a:srgbClr val="000000"/>
                </a:solidFill>
              </a:rPr>
              <a:t>Will you have different standards for staff, faculty, student-owned, and guests?</a:t>
            </a:r>
          </a:p>
          <a:p>
            <a:pPr lvl="2"/>
            <a:endParaRPr lang="en-US" sz="1800" dirty="0" smtClean="0">
              <a:solidFill>
                <a:schemeClr val="tx1"/>
              </a:solidFill>
            </a:endParaRPr>
          </a:p>
          <a:p>
            <a:endParaRPr lang="en-US" sz="1400" b="1" dirty="0" smtClean="0"/>
          </a:p>
          <a:p>
            <a:endParaRPr lang="en-US" sz="1400" b="1" dirty="0" smtClean="0"/>
          </a:p>
          <a:p>
            <a:pPr>
              <a:buNone/>
            </a:pPr>
            <a:endParaRPr lang="en-US" sz="1400" dirty="0" smtClean="0"/>
          </a:p>
        </p:txBody>
      </p:sp>
      <p:sp>
        <p:nvSpPr>
          <p:cNvPr id="4" name="Slide Number Placeholder 3"/>
          <p:cNvSpPr>
            <a:spLocks noGrp="1"/>
          </p:cNvSpPr>
          <p:nvPr>
            <p:ph type="sldNum" sz="quarter" idx="12"/>
          </p:nvPr>
        </p:nvSpPr>
        <p:spPr>
          <a:xfrm>
            <a:off x="7010400" y="5943600"/>
            <a:ext cx="2133600" cy="365125"/>
          </a:xfrm>
        </p:spPr>
        <p:txBody>
          <a:bodyPr/>
          <a:lstStyle/>
          <a:p>
            <a:fld id="{D21D77C7-5D54-449B-9267-0F723A407510}" type="slidenum">
              <a:rPr lang="en-US" smtClean="0"/>
              <a:pPr/>
              <a:t>36</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6477000" y="684031"/>
            <a:ext cx="2743200" cy="3657600"/>
          </a:xfrm>
          <a:prstGeom prst="rect">
            <a:avLst/>
          </a:prstGeom>
        </p:spPr>
      </p:pic>
      <p:sp>
        <p:nvSpPr>
          <p:cNvPr id="2" name="Title 1"/>
          <p:cNvSpPr>
            <a:spLocks noGrp="1"/>
          </p:cNvSpPr>
          <p:nvPr>
            <p:ph type="title"/>
          </p:nvPr>
        </p:nvSpPr>
        <p:spPr/>
        <p:txBody>
          <a:bodyPr>
            <a:normAutofit/>
          </a:bodyPr>
          <a:lstStyle/>
          <a:p>
            <a:r>
              <a:rPr lang="en-US" dirty="0" smtClean="0"/>
              <a:t>Mobile Security</a:t>
            </a:r>
            <a:endParaRPr lang="en-US" dirty="0"/>
          </a:p>
        </p:txBody>
      </p:sp>
      <p:sp>
        <p:nvSpPr>
          <p:cNvPr id="3" name="Content Placeholder 2"/>
          <p:cNvSpPr>
            <a:spLocks noGrp="1"/>
          </p:cNvSpPr>
          <p:nvPr>
            <p:ph idx="1"/>
          </p:nvPr>
        </p:nvSpPr>
        <p:spPr>
          <a:xfrm>
            <a:off x="1399822" y="838200"/>
            <a:ext cx="6096000" cy="4953000"/>
          </a:xfrm>
        </p:spPr>
        <p:txBody>
          <a:bodyPr/>
          <a:lstStyle/>
          <a:p>
            <a:pPr>
              <a:buNone/>
            </a:pPr>
            <a:endParaRPr lang="en-US" sz="1200" dirty="0" smtClean="0">
              <a:solidFill>
                <a:srgbClr val="000000"/>
              </a:solidFill>
            </a:endParaRPr>
          </a:p>
          <a:p>
            <a:pPr>
              <a:buNone/>
            </a:pPr>
            <a:r>
              <a:rPr lang="en-US" sz="1800" b="1" dirty="0" smtClean="0">
                <a:solidFill>
                  <a:schemeClr val="tx1"/>
                </a:solidFill>
              </a:rPr>
              <a:t>Step 1 continued</a:t>
            </a:r>
            <a:endParaRPr lang="en-US" sz="1800" dirty="0" smtClean="0">
              <a:solidFill>
                <a:srgbClr val="000000"/>
              </a:solidFill>
            </a:endParaRPr>
          </a:p>
          <a:p>
            <a:r>
              <a:rPr lang="en-US" sz="1800" dirty="0" smtClean="0">
                <a:solidFill>
                  <a:srgbClr val="000000"/>
                </a:solidFill>
              </a:rPr>
              <a:t>What about Enterprise Device Management?</a:t>
            </a:r>
          </a:p>
          <a:p>
            <a:r>
              <a:rPr lang="en-US" sz="1800" dirty="0" smtClean="0">
                <a:solidFill>
                  <a:srgbClr val="000000"/>
                </a:solidFill>
              </a:rPr>
              <a:t>What about mobile device App choices, web site readiness and support of new features?</a:t>
            </a:r>
          </a:p>
          <a:p>
            <a:r>
              <a:rPr lang="en-US" sz="1800" b="1" dirty="0" smtClean="0">
                <a:solidFill>
                  <a:srgbClr val="000000"/>
                </a:solidFill>
              </a:rPr>
              <a:t>What spam and malware management is available?</a:t>
            </a:r>
          </a:p>
          <a:p>
            <a:r>
              <a:rPr lang="en-US" sz="1800" b="1" dirty="0" smtClean="0">
                <a:solidFill>
                  <a:srgbClr val="000000"/>
                </a:solidFill>
              </a:rPr>
              <a:t>What hardware encryption and remote wipe capabilities are there?</a:t>
            </a:r>
          </a:p>
          <a:p>
            <a:r>
              <a:rPr lang="en-US" sz="1800" b="1" dirty="0" smtClean="0">
                <a:solidFill>
                  <a:srgbClr val="000000"/>
                </a:solidFill>
              </a:rPr>
              <a:t>What position should you take regarding Jail breaking or Rooting?</a:t>
            </a:r>
          </a:p>
          <a:p>
            <a:r>
              <a:rPr lang="en-US" sz="1800" dirty="0" smtClean="0">
                <a:solidFill>
                  <a:srgbClr val="000000"/>
                </a:solidFill>
              </a:rPr>
              <a:t>Think about contact with user’s Mobile Devices. Is your goal:</a:t>
            </a:r>
          </a:p>
          <a:p>
            <a:pPr lvl="1"/>
            <a:r>
              <a:rPr lang="en-US" sz="1800" b="1" dirty="0" smtClean="0">
                <a:solidFill>
                  <a:srgbClr val="000000"/>
                </a:solidFill>
              </a:rPr>
              <a:t>Protection of personal privacy?</a:t>
            </a:r>
          </a:p>
          <a:p>
            <a:pPr lvl="1"/>
            <a:r>
              <a:rPr lang="en-US" sz="1800" b="1" dirty="0" smtClean="0">
                <a:solidFill>
                  <a:srgbClr val="000000"/>
                </a:solidFill>
              </a:rPr>
              <a:t>Protection of physical university assets?</a:t>
            </a:r>
          </a:p>
          <a:p>
            <a:pPr lvl="1"/>
            <a:r>
              <a:rPr lang="en-US" sz="1800" b="1" dirty="0" smtClean="0">
                <a:solidFill>
                  <a:srgbClr val="000000"/>
                </a:solidFill>
              </a:rPr>
              <a:t>Defining acceptable use in general?</a:t>
            </a:r>
          </a:p>
          <a:p>
            <a:pPr lvl="1"/>
            <a:r>
              <a:rPr lang="en-US" sz="1800" dirty="0" smtClean="0">
                <a:solidFill>
                  <a:srgbClr val="000000"/>
                </a:solidFill>
              </a:rPr>
              <a:t>Setting requirements for classroom or other pedagogical settings?</a:t>
            </a:r>
            <a:endParaRPr lang="en-US" sz="1800" b="1" dirty="0" smtClean="0">
              <a:solidFill>
                <a:srgbClr val="000000"/>
              </a:solidFill>
            </a:endParaRPr>
          </a:p>
          <a:p>
            <a:endParaRPr lang="en-US" sz="1400" b="1" dirty="0" smtClean="0">
              <a:solidFill>
                <a:srgbClr val="000000"/>
              </a:solidFill>
            </a:endParaRPr>
          </a:p>
          <a:p>
            <a:pPr>
              <a:buNone/>
            </a:pPr>
            <a:endParaRPr lang="en-US" sz="1400" dirty="0" smtClean="0"/>
          </a:p>
        </p:txBody>
      </p:sp>
      <p:sp>
        <p:nvSpPr>
          <p:cNvPr id="4" name="Slide Number Placeholder 3"/>
          <p:cNvSpPr>
            <a:spLocks noGrp="1"/>
          </p:cNvSpPr>
          <p:nvPr>
            <p:ph type="sldNum" sz="quarter" idx="12"/>
          </p:nvPr>
        </p:nvSpPr>
        <p:spPr/>
        <p:txBody>
          <a:bodyPr/>
          <a:lstStyle/>
          <a:p>
            <a:fld id="{D21D77C7-5D54-449B-9267-0F723A407510}" type="slidenum">
              <a:rPr lang="en-US" smtClean="0"/>
              <a:pPr/>
              <a:t>37</a:t>
            </a:fld>
            <a:endParaRPr lang="en-US" dirty="0"/>
          </a:p>
        </p:txBody>
      </p:sp>
      <p:sp>
        <p:nvSpPr>
          <p:cNvPr id="7" name="TextBox 6"/>
          <p:cNvSpPr txBox="1">
            <a:spLocks noChangeAspect="1"/>
          </p:cNvSpPr>
          <p:nvPr/>
        </p:nvSpPr>
        <p:spPr>
          <a:xfrm rot="16200000">
            <a:off x="8088657" y="5387210"/>
            <a:ext cx="323165" cy="1761060"/>
          </a:xfrm>
          <a:prstGeom prst="rect">
            <a:avLst/>
          </a:prstGeom>
          <a:noFill/>
        </p:spPr>
        <p:txBody>
          <a:bodyPr vert="vert" wrap="none" rtlCol="0">
            <a:spAutoFit/>
          </a:bodyPr>
          <a:lstStyle/>
          <a:p>
            <a:r>
              <a:rPr lang="en-US" sz="900" dirty="0" smtClean="0"/>
              <a:t>Image from </a:t>
            </a:r>
            <a:r>
              <a:rPr lang="en-US" sz="900" dirty="0" err="1" smtClean="0"/>
              <a:t>hollywoodconnect.com</a:t>
            </a:r>
            <a:endParaRPr lang="en-US" sz="9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5943600" y="990600"/>
            <a:ext cx="3200400" cy="4038600"/>
          </a:xfrm>
          <a:prstGeom prst="rect">
            <a:avLst/>
          </a:prstGeom>
        </p:spPr>
      </p:pic>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a:xfrm>
            <a:off x="1371600" y="1265237"/>
            <a:ext cx="5181600" cy="4525963"/>
          </a:xfrm>
        </p:spPr>
        <p:txBody>
          <a:bodyPr/>
          <a:lstStyle/>
          <a:p>
            <a:pPr>
              <a:spcAft>
                <a:spcPts val="600"/>
              </a:spcAft>
            </a:pPr>
            <a:r>
              <a:rPr lang="en-US" sz="2000" b="1" dirty="0" smtClean="0">
                <a:solidFill>
                  <a:schemeClr val="tx1"/>
                </a:solidFill>
              </a:rPr>
              <a:t>Step 2: </a:t>
            </a:r>
            <a:r>
              <a:rPr lang="en-US" sz="2000" dirty="0" smtClean="0">
                <a:solidFill>
                  <a:schemeClr val="tx1"/>
                </a:solidFill>
              </a:rPr>
              <a:t>Does existing physical asset, technology or data-specific policy cover all or part of your defined scope?</a:t>
            </a:r>
            <a:endParaRPr lang="en-US" sz="2000" b="1" dirty="0" smtClean="0">
              <a:solidFill>
                <a:schemeClr val="tx1"/>
              </a:solidFill>
            </a:endParaRPr>
          </a:p>
          <a:p>
            <a:pPr>
              <a:spcAft>
                <a:spcPts val="600"/>
              </a:spcAft>
            </a:pPr>
            <a:r>
              <a:rPr lang="en-US" sz="2000" b="1" dirty="0" smtClean="0">
                <a:solidFill>
                  <a:schemeClr val="tx1"/>
                </a:solidFill>
              </a:rPr>
              <a:t>Step 3: </a:t>
            </a:r>
            <a:r>
              <a:rPr lang="en-US" sz="2000" dirty="0" smtClean="0">
                <a:solidFill>
                  <a:schemeClr val="tx1"/>
                </a:solidFill>
              </a:rPr>
              <a:t>Communicate what you are trying to accomplish and a high-level implementation plan with your constituents.</a:t>
            </a:r>
            <a:endParaRPr lang="en-US" sz="2000" b="1" dirty="0" smtClean="0">
              <a:solidFill>
                <a:schemeClr val="tx1"/>
              </a:solidFill>
            </a:endParaRPr>
          </a:p>
          <a:p>
            <a:pPr>
              <a:spcAft>
                <a:spcPts val="600"/>
              </a:spcAft>
            </a:pPr>
            <a:r>
              <a:rPr lang="en-US" sz="2000" b="1" dirty="0" smtClean="0">
                <a:solidFill>
                  <a:schemeClr val="tx1"/>
                </a:solidFill>
              </a:rPr>
              <a:t>Step 4: </a:t>
            </a:r>
            <a:r>
              <a:rPr lang="en-US" sz="2000" dirty="0" smtClean="0">
                <a:solidFill>
                  <a:schemeClr val="tx1"/>
                </a:solidFill>
              </a:rPr>
              <a:t>Begin implementation.</a:t>
            </a:r>
          </a:p>
          <a:p>
            <a:pPr>
              <a:spcAft>
                <a:spcPts val="600"/>
              </a:spcAft>
            </a:pPr>
            <a:r>
              <a:rPr lang="en-US" sz="2000" b="1" dirty="0" smtClean="0">
                <a:solidFill>
                  <a:schemeClr val="tx1"/>
                </a:solidFill>
              </a:rPr>
              <a:t>Step 5: </a:t>
            </a:r>
            <a:r>
              <a:rPr lang="en-US" sz="2000" dirty="0" smtClean="0">
                <a:solidFill>
                  <a:schemeClr val="tx1"/>
                </a:solidFill>
              </a:rPr>
              <a:t>Monitor progress, evaluate feedback, make modifications to steps 1 through 3 as necessary and continue with implementation.</a:t>
            </a:r>
          </a:p>
          <a:p>
            <a:r>
              <a:rPr lang="en-US" sz="2000" b="1" dirty="0" smtClean="0">
                <a:solidFill>
                  <a:schemeClr val="tx1"/>
                </a:solidFill>
              </a:rPr>
              <a:t>Step 6: </a:t>
            </a:r>
            <a:r>
              <a:rPr lang="en-US" sz="2000" dirty="0" smtClean="0">
                <a:solidFill>
                  <a:schemeClr val="tx1"/>
                </a:solidFill>
              </a:rPr>
              <a:t>Regularly report progress to management</a:t>
            </a:r>
            <a:r>
              <a:rPr lang="en-US" sz="1800" dirty="0" smtClean="0">
                <a:solidFill>
                  <a:schemeClr val="tx1"/>
                </a:solidFill>
              </a:rPr>
              <a:t>.</a:t>
            </a:r>
          </a:p>
        </p:txBody>
      </p:sp>
      <p:sp>
        <p:nvSpPr>
          <p:cNvPr id="4" name="Slide Number Placeholder 3"/>
          <p:cNvSpPr>
            <a:spLocks noGrp="1"/>
          </p:cNvSpPr>
          <p:nvPr>
            <p:ph type="sldNum" sz="quarter" idx="12"/>
          </p:nvPr>
        </p:nvSpPr>
        <p:spPr/>
        <p:txBody>
          <a:bodyPr/>
          <a:lstStyle/>
          <a:p>
            <a:fld id="{D21D77C7-5D54-449B-9267-0F723A407510}" type="slidenum">
              <a:rPr lang="en-US" smtClean="0"/>
              <a:pPr/>
              <a:t>38</a:t>
            </a:fld>
            <a:endParaRPr lang="en-US" dirty="0"/>
          </a:p>
        </p:txBody>
      </p:sp>
      <p:sp>
        <p:nvSpPr>
          <p:cNvPr id="8" name="TextBox 7"/>
          <p:cNvSpPr txBox="1"/>
          <p:nvPr/>
        </p:nvSpPr>
        <p:spPr>
          <a:xfrm>
            <a:off x="7349175" y="6159335"/>
            <a:ext cx="1871025" cy="230832"/>
          </a:xfrm>
          <a:prstGeom prst="rect">
            <a:avLst/>
          </a:prstGeom>
          <a:noFill/>
        </p:spPr>
        <p:txBody>
          <a:bodyPr wrap="none" rtlCol="0">
            <a:spAutoFit/>
          </a:bodyPr>
          <a:lstStyle/>
          <a:p>
            <a:r>
              <a:rPr lang="en-US" sz="900" dirty="0" smtClean="0"/>
              <a:t>Image from </a:t>
            </a:r>
            <a:r>
              <a:rPr lang="en-US" sz="900" dirty="0" err="1" smtClean="0"/>
              <a:t>guystuffcounseling.com</a:t>
            </a:r>
            <a:endParaRPr lang="en-US" sz="9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21112" y="609600"/>
            <a:ext cx="2922888" cy="2743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Mobile Security</a:t>
            </a:r>
            <a:endParaRPr lang="en-US" b="0" dirty="0"/>
          </a:p>
        </p:txBody>
      </p:sp>
      <p:sp>
        <p:nvSpPr>
          <p:cNvPr id="3" name="Content Placeholder 2"/>
          <p:cNvSpPr>
            <a:spLocks noGrp="1"/>
          </p:cNvSpPr>
          <p:nvPr>
            <p:ph idx="1"/>
          </p:nvPr>
        </p:nvSpPr>
        <p:spPr>
          <a:xfrm>
            <a:off x="1371600" y="1143000"/>
            <a:ext cx="6324600" cy="4525963"/>
          </a:xfrm>
        </p:spPr>
        <p:txBody>
          <a:bodyPr/>
          <a:lstStyle/>
          <a:p>
            <a:r>
              <a:rPr lang="en-US" sz="1800" dirty="0" smtClean="0">
                <a:solidFill>
                  <a:srgbClr val="000000"/>
                </a:solidFill>
              </a:rPr>
              <a:t>My initial task was to develop a list of potential risks                  and solutions related to Mobile technologies.</a:t>
            </a:r>
          </a:p>
          <a:p>
            <a:r>
              <a:rPr lang="en-US" sz="1800" dirty="0" smtClean="0">
                <a:solidFill>
                  <a:srgbClr val="000000"/>
                </a:solidFill>
              </a:rPr>
              <a:t>Have I accomplished that using resources from the              Security Guide?</a:t>
            </a:r>
          </a:p>
          <a:p>
            <a:pPr lvl="1"/>
            <a:r>
              <a:rPr lang="en-US" sz="1800" dirty="0" smtClean="0">
                <a:solidFill>
                  <a:srgbClr val="000000"/>
                </a:solidFill>
              </a:rPr>
              <a:t>Risks</a:t>
            </a:r>
          </a:p>
          <a:p>
            <a:pPr lvl="2"/>
            <a:r>
              <a:rPr lang="en-US" sz="1800" dirty="0" smtClean="0">
                <a:solidFill>
                  <a:schemeClr val="tx1"/>
                </a:solidFill>
              </a:rPr>
              <a:t>Under </a:t>
            </a:r>
            <a:r>
              <a:rPr lang="en-US" sz="1800" b="1" smtClean="0">
                <a:solidFill>
                  <a:schemeClr val="tx1"/>
                </a:solidFill>
              </a:rPr>
              <a:t>Featured Publications</a:t>
            </a:r>
            <a:endParaRPr lang="en-US" sz="1800" b="1" dirty="0" smtClean="0">
              <a:solidFill>
                <a:schemeClr val="tx1"/>
              </a:solidFill>
              <a:hlinkClick r:id="rId4"/>
            </a:endParaRPr>
          </a:p>
          <a:p>
            <a:pPr lvl="2"/>
            <a:r>
              <a:rPr lang="en-US" sz="1800" b="1" dirty="0" smtClean="0">
                <a:hlinkClick r:id="rId4"/>
              </a:rPr>
              <a:t>7 Things You Should Know About Mobile Security</a:t>
            </a:r>
            <a:endParaRPr lang="en-US" sz="1800" b="1" dirty="0" smtClean="0"/>
          </a:p>
          <a:p>
            <a:pPr lvl="2"/>
            <a:r>
              <a:rPr lang="en-US" sz="1800" dirty="0" smtClean="0">
                <a:solidFill>
                  <a:srgbClr val="000000"/>
                </a:solidFill>
              </a:rPr>
              <a:t>Handout to distribute to the Working Group</a:t>
            </a:r>
          </a:p>
          <a:p>
            <a:pPr lvl="1"/>
            <a:r>
              <a:rPr lang="en-US" sz="1800" dirty="0" smtClean="0">
                <a:solidFill>
                  <a:srgbClr val="000000"/>
                </a:solidFill>
              </a:rPr>
              <a:t>Solutions</a:t>
            </a:r>
          </a:p>
          <a:p>
            <a:pPr lvl="2"/>
            <a:r>
              <a:rPr lang="en-US" sz="1800" dirty="0" smtClean="0">
                <a:solidFill>
                  <a:schemeClr val="tx1"/>
                </a:solidFill>
              </a:rPr>
              <a:t>Under </a:t>
            </a:r>
            <a:r>
              <a:rPr lang="en-US" sz="1800" b="1" dirty="0" smtClean="0">
                <a:solidFill>
                  <a:schemeClr val="tx1"/>
                </a:solidFill>
              </a:rPr>
              <a:t>Hot Topics</a:t>
            </a:r>
            <a:endParaRPr lang="en-US" sz="1800" dirty="0" smtClean="0">
              <a:solidFill>
                <a:srgbClr val="000000"/>
              </a:solidFill>
            </a:endParaRPr>
          </a:p>
          <a:p>
            <a:pPr lvl="2"/>
            <a:r>
              <a:rPr lang="en-US" sz="1800" b="1" dirty="0" smtClean="0">
                <a:solidFill>
                  <a:srgbClr val="000000"/>
                </a:solidFill>
                <a:hlinkClick r:id="rId5"/>
              </a:rPr>
              <a:t>Ten Steps to Secure Your Mobile Devices</a:t>
            </a:r>
            <a:endParaRPr lang="en-US" sz="1800" b="1" dirty="0" smtClean="0">
              <a:solidFill>
                <a:srgbClr val="000000"/>
              </a:solidFill>
            </a:endParaRPr>
          </a:p>
          <a:p>
            <a:pPr lvl="2"/>
            <a:r>
              <a:rPr lang="en-US" sz="1800" b="1" dirty="0" smtClean="0">
                <a:solidFill>
                  <a:srgbClr val="000000"/>
                </a:solidFill>
              </a:rPr>
              <a:t>Additional resources </a:t>
            </a:r>
            <a:r>
              <a:rPr lang="en-US" sz="1800" dirty="0" smtClean="0">
                <a:solidFill>
                  <a:srgbClr val="000000"/>
                </a:solidFill>
              </a:rPr>
              <a:t>from Brown and Carnegie Mellon universities</a:t>
            </a:r>
          </a:p>
          <a:p>
            <a:pPr lvl="2"/>
            <a:r>
              <a:rPr lang="en-US" sz="1800" dirty="0" smtClean="0">
                <a:solidFill>
                  <a:schemeClr val="tx1"/>
                </a:solidFill>
              </a:rPr>
              <a:t>Under </a:t>
            </a:r>
            <a:r>
              <a:rPr lang="en-US" sz="1800" b="1" dirty="0" smtClean="0">
                <a:solidFill>
                  <a:schemeClr val="tx1"/>
                </a:solidFill>
              </a:rPr>
              <a:t>Toolkits </a:t>
            </a:r>
            <a:r>
              <a:rPr lang="en-US" sz="1800" dirty="0" smtClean="0">
                <a:solidFill>
                  <a:schemeClr val="tx1"/>
                </a:solidFill>
              </a:rPr>
              <a:t>an extensive set of considerations</a:t>
            </a:r>
            <a:endParaRPr lang="en-US" sz="1800" b="1" dirty="0" smtClean="0">
              <a:solidFill>
                <a:srgbClr val="000000"/>
              </a:solidFill>
            </a:endParaRPr>
          </a:p>
          <a:p>
            <a:pPr lvl="3"/>
            <a:r>
              <a:rPr lang="en-US" b="1" dirty="0" smtClean="0">
                <a:solidFill>
                  <a:schemeClr val="tx1"/>
                </a:solidFill>
                <a:hlinkClick r:id="rId6"/>
              </a:rPr>
              <a:t>Mobile Internet Device Security Guidelines</a:t>
            </a:r>
            <a:endParaRPr lang="en-US" dirty="0" smtClean="0">
              <a:solidFill>
                <a:srgbClr val="000000"/>
              </a:solidFill>
            </a:endParaRPr>
          </a:p>
          <a:p>
            <a:pPr lvl="2"/>
            <a:endParaRPr lang="en-US" sz="1800" dirty="0" smtClean="0">
              <a:solidFill>
                <a:srgbClr val="000000"/>
              </a:solidFill>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39</a:t>
            </a:fld>
            <a:endParaRPr lang="en-US" dirty="0"/>
          </a:p>
        </p:txBody>
      </p:sp>
      <p:sp>
        <p:nvSpPr>
          <p:cNvPr id="9" name="Rectangle 8"/>
          <p:cNvSpPr/>
          <p:nvPr/>
        </p:nvSpPr>
        <p:spPr>
          <a:xfrm>
            <a:off x="7573027" y="6145627"/>
            <a:ext cx="1622560" cy="230832"/>
          </a:xfrm>
          <a:prstGeom prst="rect">
            <a:avLst/>
          </a:prstGeom>
        </p:spPr>
        <p:txBody>
          <a:bodyPr wrap="none">
            <a:spAutoFit/>
          </a:bodyPr>
          <a:lstStyle/>
          <a:p>
            <a:r>
              <a:rPr lang="en-US" sz="900" dirty="0" smtClean="0"/>
              <a:t>Image from marcwayshak.com</a:t>
            </a:r>
            <a:endParaRPr lang="en-US" sz="9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391400" cy="1143000"/>
          </a:xfrm>
        </p:spPr>
        <p:txBody>
          <a:bodyPr/>
          <a:lstStyle/>
          <a:p>
            <a:r>
              <a:rPr lang="en-US" dirty="0" smtClean="0"/>
              <a:t>Cloud Computing Security</a:t>
            </a:r>
            <a:endParaRPr lang="en-US" dirty="0"/>
          </a:p>
        </p:txBody>
      </p:sp>
      <p:sp>
        <p:nvSpPr>
          <p:cNvPr id="3" name="Content Placeholder 2"/>
          <p:cNvSpPr>
            <a:spLocks noGrp="1"/>
          </p:cNvSpPr>
          <p:nvPr>
            <p:ph idx="1"/>
          </p:nvPr>
        </p:nvSpPr>
        <p:spPr/>
        <p:txBody>
          <a:bodyPr/>
          <a:lstStyle/>
          <a:p>
            <a:pPr>
              <a:spcAft>
                <a:spcPts val="600"/>
              </a:spcAft>
            </a:pPr>
            <a:r>
              <a:rPr lang="en-US" sz="1600" dirty="0" smtClean="0"/>
              <a:t>The </a:t>
            </a:r>
            <a:r>
              <a:rPr lang="en-US" sz="1600" b="1" dirty="0" smtClean="0">
                <a:hlinkClick r:id="rId3"/>
              </a:rPr>
              <a:t>Cloud Computing Security</a:t>
            </a:r>
            <a:r>
              <a:rPr lang="en-US" sz="1600" dirty="0" smtClean="0">
                <a:hlinkClick r:id="rId3"/>
              </a:rPr>
              <a:t> </a:t>
            </a:r>
            <a:r>
              <a:rPr lang="en-US" sz="1600" dirty="0" smtClean="0"/>
              <a:t>page is one of the guide’s Hot Topics. In addition to general security considerations included on that page, we’ll need to assess the risk involved in moving applications to the cloud. </a:t>
            </a:r>
            <a:r>
              <a:rPr lang="en-US" sz="1600" u="sng" dirty="0" smtClean="0">
                <a:hlinkClick r:id="rId4"/>
              </a:rPr>
              <a:t>Evaluating Cloud Risk for the Enterprise: A Shared Assessments Guide</a:t>
            </a:r>
            <a:r>
              <a:rPr lang="en-US" sz="1600" dirty="0" smtClean="0"/>
              <a:t> </a:t>
            </a:r>
            <a:r>
              <a:rPr lang="en-US" sz="1600" dirty="0"/>
              <a:t>can </a:t>
            </a:r>
            <a:r>
              <a:rPr lang="en-US" sz="1600" dirty="0" smtClean="0"/>
              <a:t>help. </a:t>
            </a:r>
          </a:p>
          <a:p>
            <a:pPr>
              <a:spcAft>
                <a:spcPts val="600"/>
              </a:spcAft>
            </a:pPr>
            <a:r>
              <a:rPr lang="en-US" sz="1600" dirty="0" smtClean="0"/>
              <a:t>Once the decision is made to pursue a cloud service, the University of Florida’s</a:t>
            </a:r>
            <a:r>
              <a:rPr lang="en-US" sz="1600" dirty="0" smtClean="0">
                <a:hlinkClick r:id="rId5"/>
              </a:rPr>
              <a:t> </a:t>
            </a:r>
            <a:r>
              <a:rPr lang="en-US" sz="1600" u="sng" dirty="0" err="1" smtClean="0">
                <a:hlinkClick r:id="rId5"/>
              </a:rPr>
              <a:t>SaaS</a:t>
            </a:r>
            <a:r>
              <a:rPr lang="en-US" sz="1600" u="sng" dirty="0" smtClean="0">
                <a:hlinkClick r:id="rId5"/>
              </a:rPr>
              <a:t> Security Assessment Questionnaire for Hosting Service Provider</a:t>
            </a:r>
            <a:r>
              <a:rPr lang="en-US" sz="1600" dirty="0">
                <a:hlinkClick r:id="rId5"/>
              </a:rPr>
              <a:t> </a:t>
            </a:r>
            <a:r>
              <a:rPr lang="en-US" sz="1600" dirty="0" smtClean="0"/>
              <a:t>can help evaluate various offerings from a security standpoint.</a:t>
            </a:r>
          </a:p>
          <a:p>
            <a:pPr>
              <a:spcAft>
                <a:spcPts val="600"/>
              </a:spcAft>
            </a:pPr>
            <a:r>
              <a:rPr lang="en-US" sz="1600" dirty="0" smtClean="0"/>
              <a:t>Security requirements will need to be built into the contracts for cloud services.  </a:t>
            </a:r>
            <a:r>
              <a:rPr lang="en-US" sz="1600" u="sng" dirty="0" smtClean="0">
                <a:hlinkClick r:id="rId6"/>
              </a:rPr>
              <a:t>Data Protection Contractual Language: Common Themes and Examples</a:t>
            </a:r>
            <a:r>
              <a:rPr lang="en-US" sz="1600" dirty="0" smtClean="0"/>
              <a:t> refers to </a:t>
            </a:r>
            <a:r>
              <a:rPr lang="en-US" sz="1600" u="sng" dirty="0" smtClean="0">
                <a:hlinkClick r:id="rId7"/>
              </a:rPr>
              <a:t>Legal and Quasi-Legal Issues in Cloud Computing Contracts</a:t>
            </a:r>
            <a:r>
              <a:rPr lang="en-US" sz="1600" dirty="0" smtClean="0"/>
              <a:t> which should contain suggestions on the contractual and issues we’ll need to address specific to cloud computing.</a:t>
            </a:r>
          </a:p>
          <a:p>
            <a:r>
              <a:rPr lang="en-US" sz="1600" dirty="0" smtClean="0"/>
              <a:t>Now let’s see what these resources from the </a:t>
            </a:r>
            <a:r>
              <a:rPr lang="en-US" sz="1600" b="1" dirty="0" smtClean="0">
                <a:hlinkClick r:id="rId8"/>
              </a:rPr>
              <a:t>Security Guide </a:t>
            </a:r>
            <a:r>
              <a:rPr lang="en-US" sz="1600" dirty="0" smtClean="0"/>
              <a:t>have to say...</a:t>
            </a:r>
          </a:p>
          <a:p>
            <a:pPr>
              <a:buNone/>
            </a:pPr>
            <a:endParaRPr lang="en-US" sz="16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4</a:t>
            </a:fld>
            <a:endParaRPr lang="en-US" dirty="0"/>
          </a:p>
        </p:txBody>
      </p:sp>
      <p:sp>
        <p:nvSpPr>
          <p:cNvPr id="5" name="Right Arrow 4"/>
          <p:cNvSpPr/>
          <p:nvPr/>
        </p:nvSpPr>
        <p:spPr>
          <a:xfrm flipH="1" flipV="1">
            <a:off x="762000" y="609600"/>
            <a:ext cx="609600" cy="1524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a:xfrm>
            <a:off x="1371600" y="1143000"/>
            <a:ext cx="4800600" cy="4525963"/>
          </a:xfrm>
        </p:spPr>
        <p:txBody>
          <a:bodyPr/>
          <a:lstStyle/>
          <a:p>
            <a:r>
              <a:rPr lang="en-US" sz="2000" dirty="0" smtClean="0">
                <a:solidFill>
                  <a:srgbClr val="000000"/>
                </a:solidFill>
              </a:rPr>
              <a:t>Looking into the future…</a:t>
            </a:r>
          </a:p>
          <a:p>
            <a:pPr>
              <a:buNone/>
            </a:pPr>
            <a:endParaRPr lang="en-US" sz="1100" dirty="0" smtClean="0">
              <a:solidFill>
                <a:srgbClr val="000000"/>
              </a:solidFill>
            </a:endParaRPr>
          </a:p>
          <a:p>
            <a:r>
              <a:rPr lang="en-US" sz="2000" b="1" dirty="0" smtClean="0">
                <a:solidFill>
                  <a:srgbClr val="000000"/>
                </a:solidFill>
              </a:rPr>
              <a:t>Risk Management ISO 4</a:t>
            </a:r>
          </a:p>
          <a:p>
            <a:pPr lvl="1"/>
            <a:r>
              <a:rPr lang="en-US" sz="2000" u="sng" dirty="0" smtClean="0">
                <a:solidFill>
                  <a:srgbClr val="000000"/>
                </a:solidFill>
              </a:rPr>
              <a:t>Assessment Objective</a:t>
            </a:r>
            <a:r>
              <a:rPr lang="en-US" sz="2000" dirty="0" smtClean="0">
                <a:solidFill>
                  <a:srgbClr val="000000"/>
                </a:solidFill>
              </a:rPr>
              <a:t>:  Analyze and evaluate risk.</a:t>
            </a:r>
          </a:p>
          <a:p>
            <a:pPr lvl="1"/>
            <a:r>
              <a:rPr lang="en-US" sz="2000" u="sng" dirty="0" smtClean="0">
                <a:solidFill>
                  <a:srgbClr val="000000"/>
                </a:solidFill>
              </a:rPr>
              <a:t>Treatment Objective</a:t>
            </a:r>
            <a:r>
              <a:rPr lang="en-US" sz="2000" dirty="0" smtClean="0">
                <a:solidFill>
                  <a:srgbClr val="000000"/>
                </a:solidFill>
              </a:rPr>
              <a:t>: Develop a plan that identifies the controls necessary to reduce, retain, avoid, or transfer identified risks.</a:t>
            </a:r>
          </a:p>
          <a:p>
            <a:r>
              <a:rPr lang="en-US" sz="2000" b="1" dirty="0" smtClean="0">
                <a:solidFill>
                  <a:srgbClr val="000000"/>
                </a:solidFill>
              </a:rPr>
              <a:t>Asset Management ISO 7</a:t>
            </a:r>
          </a:p>
          <a:p>
            <a:pPr lvl="1"/>
            <a:r>
              <a:rPr lang="en-US" sz="2000" u="sng" dirty="0" smtClean="0">
                <a:solidFill>
                  <a:srgbClr val="000000"/>
                </a:solidFill>
              </a:rPr>
              <a:t>Objective</a:t>
            </a:r>
            <a:r>
              <a:rPr lang="en-US" sz="2000" dirty="0" smtClean="0">
                <a:solidFill>
                  <a:srgbClr val="000000"/>
                </a:solidFill>
              </a:rPr>
              <a:t>: To ensure adequate protection of organizational resources, all assets should be accounted for and each should have a designated responsible party.</a:t>
            </a:r>
          </a:p>
          <a:p>
            <a:endParaRPr lang="en-US" sz="2000" b="1" dirty="0" smtClean="0">
              <a:solidFill>
                <a:srgbClr val="000000"/>
              </a:solidFill>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40</a:t>
            </a:fld>
            <a:endParaRPr lang="en-US" dirty="0"/>
          </a:p>
        </p:txBody>
      </p:sp>
      <p:sp>
        <p:nvSpPr>
          <p:cNvPr id="6" name="Oval 5"/>
          <p:cNvSpPr/>
          <p:nvPr/>
        </p:nvSpPr>
        <p:spPr>
          <a:xfrm>
            <a:off x="0" y="1143000"/>
            <a:ext cx="14478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6200" y="2175933"/>
            <a:ext cx="14478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ystalball.tiff"/>
          <p:cNvPicPr>
            <a:picLocks noChangeAspect="1"/>
          </p:cNvPicPr>
          <p:nvPr/>
        </p:nvPicPr>
        <p:blipFill>
          <a:blip r:embed="rId3" cstate="print"/>
          <a:stretch>
            <a:fillRect/>
          </a:stretch>
        </p:blipFill>
        <p:spPr>
          <a:xfrm>
            <a:off x="6019800" y="1295400"/>
            <a:ext cx="2974848" cy="3657600"/>
          </a:xfrm>
          <a:prstGeom prst="rect">
            <a:avLst/>
          </a:prstGeom>
        </p:spPr>
      </p:pic>
      <p:sp>
        <p:nvSpPr>
          <p:cNvPr id="9" name="TextBox 8"/>
          <p:cNvSpPr txBox="1"/>
          <p:nvPr/>
        </p:nvSpPr>
        <p:spPr>
          <a:xfrm>
            <a:off x="7214749" y="4856390"/>
            <a:ext cx="1854995" cy="261610"/>
          </a:xfrm>
          <a:prstGeom prst="rect">
            <a:avLst/>
          </a:prstGeom>
          <a:noFill/>
        </p:spPr>
        <p:txBody>
          <a:bodyPr wrap="none" rtlCol="0">
            <a:spAutoFit/>
          </a:bodyPr>
          <a:lstStyle/>
          <a:p>
            <a:r>
              <a:rPr lang="en-US" sz="1100" dirty="0" smtClean="0"/>
              <a:t>Image from </a:t>
            </a:r>
            <a:r>
              <a:rPr lang="en-US" sz="1100" dirty="0" err="1" smtClean="0"/>
              <a:t>themesview.com</a:t>
            </a:r>
            <a:endParaRPr lang="en-US" sz="11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now, I can go play!</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41</a:t>
            </a:fld>
            <a:endParaRPr lang="en-US" dirty="0"/>
          </a:p>
        </p:txBody>
      </p:sp>
      <p:pic>
        <p:nvPicPr>
          <p:cNvPr id="5" name="Picture 4"/>
          <p:cNvPicPr>
            <a:picLocks noChangeAspect="1"/>
          </p:cNvPicPr>
          <p:nvPr/>
        </p:nvPicPr>
        <p:blipFill>
          <a:blip r:embed="rId3" cstate="print"/>
          <a:stretch>
            <a:fillRect/>
          </a:stretch>
        </p:blipFill>
        <p:spPr>
          <a:xfrm>
            <a:off x="1828800" y="1066800"/>
            <a:ext cx="6400800" cy="4789305"/>
          </a:xfrm>
          <a:prstGeom prst="rect">
            <a:avLst/>
          </a:prstGeom>
        </p:spPr>
      </p:pic>
      <p:sp>
        <p:nvSpPr>
          <p:cNvPr id="6" name="TextBox 5"/>
          <p:cNvSpPr txBox="1"/>
          <p:nvPr/>
        </p:nvSpPr>
        <p:spPr>
          <a:xfrm>
            <a:off x="5828242" y="5734756"/>
            <a:ext cx="2511425" cy="338554"/>
          </a:xfrm>
          <a:prstGeom prst="rect">
            <a:avLst/>
          </a:prstGeom>
          <a:noFill/>
        </p:spPr>
        <p:txBody>
          <a:bodyPr wrap="none" rtlCol="0">
            <a:spAutoFit/>
          </a:bodyPr>
          <a:lstStyle/>
          <a:p>
            <a:r>
              <a:rPr lang="en-US" sz="1600" dirty="0" smtClean="0"/>
              <a:t>Image from very-</a:t>
            </a:r>
            <a:r>
              <a:rPr lang="en-US" sz="1600" dirty="0" err="1" smtClean="0"/>
              <a:t>bored.com</a:t>
            </a:r>
            <a:endParaRPr lang="en-US" sz="16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1143000"/>
          </a:xfrm>
        </p:spPr>
        <p:txBody>
          <a:bodyPr>
            <a:normAutofit fontScale="90000"/>
          </a:bodyPr>
          <a:lstStyle/>
          <a:p>
            <a:r>
              <a:rPr lang="en-US" dirty="0" smtClean="0"/>
              <a:t>Visit the EDUCAUSE Security Guide</a:t>
            </a:r>
            <a:br>
              <a:rPr lang="en-US" dirty="0" smtClean="0"/>
            </a:br>
            <a:endParaRPr lang="en-US" dirty="0"/>
          </a:p>
        </p:txBody>
      </p:sp>
      <p:sp>
        <p:nvSpPr>
          <p:cNvPr id="3" name="Content Placeholder 2"/>
          <p:cNvSpPr>
            <a:spLocks noGrp="1"/>
          </p:cNvSpPr>
          <p:nvPr>
            <p:ph idx="1"/>
          </p:nvPr>
        </p:nvSpPr>
        <p:spPr>
          <a:xfrm>
            <a:off x="1526821" y="1143000"/>
            <a:ext cx="7391400" cy="4525963"/>
          </a:xfrm>
        </p:spPr>
        <p:txBody>
          <a:bodyPr/>
          <a:lstStyle/>
          <a:p>
            <a:pPr>
              <a:buNone/>
            </a:pPr>
            <a:endParaRPr lang="en-US" dirty="0" smtClean="0">
              <a:solidFill>
                <a:schemeClr val="tx1"/>
              </a:solidFill>
            </a:endParaRPr>
          </a:p>
          <a:p>
            <a:pPr>
              <a:buNone/>
            </a:pPr>
            <a:r>
              <a:rPr lang="en-US" dirty="0" smtClean="0">
                <a:solidFill>
                  <a:schemeClr val="tx1"/>
                </a:solidFill>
              </a:rPr>
              <a:t>Located at:</a:t>
            </a:r>
          </a:p>
          <a:p>
            <a:pPr>
              <a:buNone/>
            </a:pPr>
            <a:r>
              <a:rPr lang="en-US" dirty="0" smtClean="0"/>
              <a:t>www.educause.edu/security/guide</a:t>
            </a:r>
            <a:endParaRPr lang="en-US" dirty="0" smtClean="0">
              <a:solidFill>
                <a:schemeClr val="tx1"/>
              </a:solidFill>
            </a:endParaRPr>
          </a:p>
          <a:p>
            <a:pPr>
              <a:buNone/>
            </a:pPr>
            <a:endParaRPr lang="en-US" dirty="0" smtClean="0">
              <a:solidFill>
                <a:srgbClr val="000000"/>
              </a:solidFill>
            </a:endParaRPr>
          </a:p>
          <a:p>
            <a:pPr>
              <a:buNone/>
            </a:pPr>
            <a:endParaRPr lang="en-US" dirty="0" smtClean="0">
              <a:solidFill>
                <a:srgbClr val="000000"/>
              </a:solidFill>
            </a:endParaRPr>
          </a:p>
          <a:p>
            <a:pPr>
              <a:buNone/>
            </a:pPr>
            <a:endParaRPr lang="en-US" dirty="0">
              <a:solidFill>
                <a:srgbClr val="000000"/>
              </a:solidFill>
            </a:endParaRPr>
          </a:p>
          <a:p>
            <a:pPr>
              <a:buNone/>
            </a:pPr>
            <a:endParaRPr lang="en-US" dirty="0" smtClean="0">
              <a:solidFill>
                <a:srgbClr val="000000"/>
              </a:solidFill>
            </a:endParaRPr>
          </a:p>
          <a:p>
            <a:pPr>
              <a:buNone/>
            </a:pPr>
            <a:r>
              <a:rPr lang="en-US" dirty="0" smtClean="0">
                <a:solidFill>
                  <a:srgbClr val="000000"/>
                </a:solidFill>
              </a:rPr>
              <a:t>Carol Myers, Paradise Valley Community College</a:t>
            </a:r>
          </a:p>
          <a:p>
            <a:pPr>
              <a:buNone/>
            </a:pPr>
            <a:r>
              <a:rPr lang="en-US" dirty="0" err="1">
                <a:solidFill>
                  <a:srgbClr val="000000"/>
                </a:solidFill>
              </a:rPr>
              <a:t>c</a:t>
            </a:r>
            <a:r>
              <a:rPr lang="en-US" dirty="0" err="1" smtClean="0">
                <a:solidFill>
                  <a:srgbClr val="000000"/>
                </a:solidFill>
              </a:rPr>
              <a:t>arol.myers@pvmail.maricopa.edu</a:t>
            </a:r>
            <a:r>
              <a:rPr lang="en-US" dirty="0" smtClean="0">
                <a:solidFill>
                  <a:srgbClr val="000000"/>
                </a:solidFill>
              </a:rPr>
              <a:t>	</a:t>
            </a:r>
          </a:p>
          <a:p>
            <a:endParaRPr lang="en-US" dirty="0" smtClean="0"/>
          </a:p>
          <a:p>
            <a:endParaRPr lang="en-US" dirty="0" smtClean="0"/>
          </a:p>
          <a:p>
            <a:endParaRPr lang="en-US" dirty="0" smtClean="0"/>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42</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Cloud Computing Security</a:t>
            </a:r>
            <a:br>
              <a:rPr lang="en-US" dirty="0" smtClean="0"/>
            </a:br>
            <a:r>
              <a:rPr lang="en-US" sz="1800" u="sng" dirty="0" smtClean="0">
                <a:hlinkClick r:id="rId3"/>
              </a:rPr>
              <a:t>https://wiki.internet2.edu/confluence/display/itsg2/Cloud+Computing+Security</a:t>
            </a:r>
            <a:r>
              <a:rPr lang="en-US" sz="1800" u="sng"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ctr">
              <a:buNone/>
            </a:pPr>
            <a:r>
              <a:rPr lang="en-US" dirty="0" smtClean="0"/>
              <a:t>What should I think about to get started?</a:t>
            </a:r>
          </a:p>
        </p:txBody>
      </p:sp>
      <p:sp>
        <p:nvSpPr>
          <p:cNvPr id="4" name="Slide Number Placeholder 3"/>
          <p:cNvSpPr>
            <a:spLocks noGrp="1"/>
          </p:cNvSpPr>
          <p:nvPr>
            <p:ph type="sldNum" sz="quarter" idx="12"/>
          </p:nvPr>
        </p:nvSpPr>
        <p:spPr/>
        <p:txBody>
          <a:bodyPr/>
          <a:lstStyle/>
          <a:p>
            <a:fld id="{D21D77C7-5D54-449B-9267-0F723A407510}" type="slidenum">
              <a:rPr lang="en-US" smtClean="0"/>
              <a:pPr/>
              <a:t>5</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1524000"/>
            <a:ext cx="3429000" cy="4564380"/>
          </a:xfrm>
          <a:prstGeom prst="rect">
            <a:avLst/>
          </a:prstGeom>
        </p:spPr>
      </p:pic>
      <p:sp>
        <p:nvSpPr>
          <p:cNvPr id="6" name="TextBox 5"/>
          <p:cNvSpPr txBox="1"/>
          <p:nvPr/>
        </p:nvSpPr>
        <p:spPr>
          <a:xfrm>
            <a:off x="6858000" y="4857929"/>
            <a:ext cx="2139462" cy="830997"/>
          </a:xfrm>
          <a:prstGeom prst="rect">
            <a:avLst/>
          </a:prstGeom>
          <a:noFill/>
        </p:spPr>
        <p:txBody>
          <a:bodyPr wrap="square" rtlCol="0">
            <a:spAutoFit/>
          </a:bodyPr>
          <a:lstStyle/>
          <a:p>
            <a:r>
              <a:rPr lang="en-US" sz="1200" dirty="0" smtClean="0"/>
              <a:t>Rodin’s “</a:t>
            </a:r>
            <a:r>
              <a:rPr lang="en-US" sz="1200" i="1" dirty="0" smtClean="0"/>
              <a:t>The Thinker” </a:t>
            </a:r>
            <a:r>
              <a:rPr lang="en-US" sz="1200" dirty="0" smtClean="0"/>
              <a:t>– photo by CJ, </a:t>
            </a:r>
            <a:r>
              <a:rPr lang="en-US" sz="1200" dirty="0"/>
              <a:t>licensed for reuse under the </a:t>
            </a:r>
            <a:r>
              <a:rPr lang="en-US" sz="1200" dirty="0" smtClean="0">
                <a:hlinkClick r:id="rId5"/>
              </a:rPr>
              <a:t> GNU Free Documentation License</a:t>
            </a:r>
            <a:endParaRPr lang="en-US" sz="1200" dirty="0"/>
          </a:p>
        </p:txBody>
      </p:sp>
    </p:spTree>
    <p:extLst>
      <p:ext uri="{BB962C8B-B14F-4D97-AF65-F5344CB8AC3E}">
        <p14:creationId xmlns:p14="http://schemas.microsoft.com/office/powerpoint/2010/main" val="8102881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391400" cy="914400"/>
          </a:xfrm>
        </p:spPr>
        <p:txBody>
          <a:bodyPr>
            <a:normAutofit fontScale="90000"/>
          </a:bodyPr>
          <a:lstStyle/>
          <a:p>
            <a:pPr algn="ctr"/>
            <a:r>
              <a:rPr lang="en-US" dirty="0" smtClean="0"/>
              <a:t>Cloud Computing Security</a:t>
            </a:r>
            <a:br>
              <a:rPr lang="en-US" dirty="0" smtClean="0"/>
            </a:br>
            <a:endParaRPr lang="en-US" dirty="0"/>
          </a:p>
        </p:txBody>
      </p:sp>
      <p:sp>
        <p:nvSpPr>
          <p:cNvPr id="3" name="Content Placeholder 2"/>
          <p:cNvSpPr>
            <a:spLocks noGrp="1"/>
          </p:cNvSpPr>
          <p:nvPr>
            <p:ph idx="1"/>
          </p:nvPr>
        </p:nvSpPr>
        <p:spPr>
          <a:xfrm>
            <a:off x="1371600" y="1143000"/>
            <a:ext cx="7620000" cy="4525963"/>
          </a:xfrm>
        </p:spPr>
        <p:txBody>
          <a:bodyPr/>
          <a:lstStyle/>
          <a:p>
            <a:pPr marL="342900" indent="-342900">
              <a:buFont typeface="+mj-lt"/>
              <a:buAutoNum type="arabicPeriod"/>
            </a:pPr>
            <a:r>
              <a:rPr lang="en-US" dirty="0" smtClean="0"/>
              <a:t>Confidentiality and privacy – placing records in the cloud introduces new risk</a:t>
            </a:r>
          </a:p>
          <a:p>
            <a:pPr marL="623887" lvl="1" indent="-342900"/>
            <a:r>
              <a:rPr lang="en-US" dirty="0" smtClean="0"/>
              <a:t>FERPA – Education records are those that are (1) directly related to a student; and (2) maintained by an educational agency or institution or by a party acting for the agency or institution</a:t>
            </a:r>
          </a:p>
          <a:p>
            <a:pPr marL="623887" lvl="1" indent="-342900"/>
            <a:r>
              <a:rPr lang="en-US" dirty="0" smtClean="0"/>
              <a:t>Export controls – How is the data kept private? Who has access?  </a:t>
            </a:r>
          </a:p>
        </p:txBody>
      </p:sp>
      <p:sp>
        <p:nvSpPr>
          <p:cNvPr id="4" name="Slide Number Placeholder 3"/>
          <p:cNvSpPr>
            <a:spLocks noGrp="1"/>
          </p:cNvSpPr>
          <p:nvPr>
            <p:ph type="sldNum" sz="quarter" idx="12"/>
          </p:nvPr>
        </p:nvSpPr>
        <p:spPr/>
        <p:txBody>
          <a:bodyPr/>
          <a:lstStyle/>
          <a:p>
            <a:fld id="{D21D77C7-5D54-449B-9267-0F723A407510}" type="slidenum">
              <a:rPr lang="en-US" smtClean="0"/>
              <a:pPr/>
              <a:t>6</a:t>
            </a:fld>
            <a:endParaRPr lang="en-US" dirty="0"/>
          </a:p>
        </p:txBody>
      </p:sp>
    </p:spTree>
    <p:extLst>
      <p:ext uri="{BB962C8B-B14F-4D97-AF65-F5344CB8AC3E}">
        <p14:creationId xmlns:p14="http://schemas.microsoft.com/office/powerpoint/2010/main" val="9738119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895"/>
            <a:ext cx="7543800" cy="1143000"/>
          </a:xfrm>
        </p:spPr>
        <p:txBody>
          <a:bodyPr>
            <a:normAutofit/>
          </a:bodyPr>
          <a:lstStyle/>
          <a:p>
            <a:pPr algn="ctr"/>
            <a:r>
              <a:rPr lang="en-US" dirty="0"/>
              <a:t>Cloud Computing Security</a:t>
            </a:r>
            <a:br>
              <a:rPr lang="en-US" dirty="0"/>
            </a:br>
            <a:r>
              <a:rPr lang="en-US" sz="1800" u="sng" dirty="0" smtClean="0"/>
              <a:t> </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2"/>
            </a:pPr>
            <a:r>
              <a:rPr lang="en-US" dirty="0"/>
              <a:t>Data breach responsibilities and security – data in the cloud amplifies concerns about data breaches, but reduces the institution’s ability to control security</a:t>
            </a:r>
            <a:r>
              <a:rPr lang="en-US" dirty="0" smtClean="0"/>
              <a:t>.</a:t>
            </a:r>
          </a:p>
          <a:p>
            <a:pPr marL="738187" lvl="1" indent="-457200"/>
            <a:r>
              <a:rPr lang="en-US" dirty="0" smtClean="0"/>
              <a:t>Obligation to notify if a breach occurs – who does this?</a:t>
            </a:r>
          </a:p>
          <a:p>
            <a:pPr marL="738187" lvl="1" indent="-457200"/>
            <a:r>
              <a:rPr lang="en-US" dirty="0" smtClean="0"/>
              <a:t>Risks to intellectual property – institution may not be able to assert “work for hire” for creations developed “without use of institutional resources.” </a:t>
            </a:r>
          </a:p>
          <a:p>
            <a:pPr marL="738187" lvl="1" indent="-457200"/>
            <a:r>
              <a:rPr lang="en-US" dirty="0" smtClean="0"/>
              <a:t>Export controls – can the data legally reside </a:t>
            </a:r>
            <a:r>
              <a:rPr lang="en-US" dirty="0"/>
              <a:t>outside the U.S</a:t>
            </a:r>
            <a:r>
              <a:rPr lang="en-US" dirty="0" smtClean="0"/>
              <a:t>.?</a:t>
            </a: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7</a:t>
            </a:fld>
            <a:endParaRPr lang="en-US" dirty="0"/>
          </a:p>
        </p:txBody>
      </p:sp>
    </p:spTree>
    <p:extLst>
      <p:ext uri="{BB962C8B-B14F-4D97-AF65-F5344CB8AC3E}">
        <p14:creationId xmlns:p14="http://schemas.microsoft.com/office/powerpoint/2010/main" val="31699584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3"/>
            </a:pPr>
            <a:r>
              <a:rPr lang="en-US" dirty="0"/>
              <a:t>E-discovery</a:t>
            </a:r>
          </a:p>
          <a:p>
            <a:pPr lvl="1"/>
            <a:r>
              <a:rPr lang="en-US" dirty="0" smtClean="0"/>
              <a:t>Institutions and their legal counsel may be obligated to keep records for legal discovery. How can you “discover” what you don’t have?</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8</a:t>
            </a:fld>
            <a:endParaRPr lang="en-US" dirty="0"/>
          </a:p>
        </p:txBody>
      </p:sp>
      <p:sp>
        <p:nvSpPr>
          <p:cNvPr id="5" name="Title 1"/>
          <p:cNvSpPr>
            <a:spLocks noGrp="1"/>
          </p:cNvSpPr>
          <p:nvPr>
            <p:ph type="title"/>
          </p:nvPr>
        </p:nvSpPr>
        <p:spPr>
          <a:xfrm>
            <a:off x="1524000" y="304800"/>
            <a:ext cx="7391400" cy="914400"/>
          </a:xfrm>
        </p:spPr>
        <p:txBody>
          <a:bodyPr>
            <a:normAutofit/>
          </a:bodyPr>
          <a:lstStyle/>
          <a:p>
            <a:pPr algn="ctr"/>
            <a:r>
              <a:rPr lang="en-US" dirty="0" smtClean="0"/>
              <a:t>Cloud Computing Security</a:t>
            </a:r>
            <a:r>
              <a:rPr lang="en-US" sz="1800" u="sng" dirty="0" smtClean="0"/>
              <a:t> </a:t>
            </a:r>
            <a:endParaRPr lang="en-US" dirty="0"/>
          </a:p>
        </p:txBody>
      </p:sp>
    </p:spTree>
    <p:extLst>
      <p:ext uri="{BB962C8B-B14F-4D97-AF65-F5344CB8AC3E}">
        <p14:creationId xmlns:p14="http://schemas.microsoft.com/office/powerpoint/2010/main" val="19233019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startAt="4"/>
            </a:pPr>
            <a:r>
              <a:rPr lang="en-US" dirty="0" smtClean="0"/>
              <a:t>Risk evaluation – consider</a:t>
            </a:r>
          </a:p>
          <a:p>
            <a:pPr lvl="1"/>
            <a:r>
              <a:rPr lang="en-US" dirty="0" smtClean="0"/>
              <a:t>Indemnification </a:t>
            </a:r>
          </a:p>
          <a:p>
            <a:pPr lvl="1"/>
            <a:r>
              <a:rPr lang="en-US" dirty="0" smtClean="0"/>
              <a:t>Warranties (and lack thereof)</a:t>
            </a:r>
          </a:p>
          <a:p>
            <a:pPr lvl="1"/>
            <a:r>
              <a:rPr lang="en-US" dirty="0" smtClean="0"/>
              <a:t>Responsibility for End users</a:t>
            </a:r>
          </a:p>
          <a:p>
            <a:pPr lvl="1"/>
            <a:r>
              <a:rPr lang="en-US" dirty="0" smtClean="0"/>
              <a:t>Patent infringement</a:t>
            </a:r>
          </a:p>
          <a:p>
            <a:pPr lvl="1"/>
            <a:r>
              <a:rPr lang="en-US" dirty="0" smtClean="0"/>
              <a:t>Choice of Law and Jurisdiction</a:t>
            </a:r>
          </a:p>
          <a:p>
            <a:pPr lvl="1"/>
            <a:r>
              <a:rPr lang="en-US" dirty="0" smtClean="0"/>
              <a:t>Risk transfer</a:t>
            </a:r>
          </a:p>
          <a:p>
            <a:pPr lvl="1"/>
            <a:r>
              <a:rPr lang="en-US" dirty="0" smtClean="0"/>
              <a:t>Procurement policies &amp; practices (e.g., procurement policies should require a risk evaluation for products that store records with confidential data.)</a:t>
            </a:r>
          </a:p>
          <a:p>
            <a:pPr lvl="1"/>
            <a:r>
              <a:rPr lang="en-US" dirty="0" smtClean="0"/>
              <a:t>University of Florida’s cloud assessment template</a:t>
            </a:r>
            <a:endParaRPr lang="en-US" dirty="0"/>
          </a:p>
          <a:p>
            <a:pPr lvl="1"/>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9</a:t>
            </a:fld>
            <a:endParaRPr lang="en-US" dirty="0"/>
          </a:p>
        </p:txBody>
      </p:sp>
      <p:sp>
        <p:nvSpPr>
          <p:cNvPr id="5" name="Title 1"/>
          <p:cNvSpPr>
            <a:spLocks noGrp="1"/>
          </p:cNvSpPr>
          <p:nvPr>
            <p:ph type="title"/>
          </p:nvPr>
        </p:nvSpPr>
        <p:spPr/>
        <p:txBody>
          <a:bodyPr>
            <a:normAutofit/>
          </a:bodyPr>
          <a:lstStyle/>
          <a:p>
            <a:pPr algn="ctr"/>
            <a:r>
              <a:rPr lang="en-US" dirty="0" smtClean="0"/>
              <a:t>Cloud Computing Security</a:t>
            </a:r>
            <a:br>
              <a:rPr lang="en-US" dirty="0" smtClean="0"/>
            </a:br>
            <a:r>
              <a:rPr lang="en-US" sz="1800" u="sng" dirty="0" smtClean="0"/>
              <a:t> </a:t>
            </a:r>
            <a:endParaRPr lang="en-US" dirty="0"/>
          </a:p>
        </p:txBody>
      </p:sp>
    </p:spTree>
    <p:extLst>
      <p:ext uri="{BB962C8B-B14F-4D97-AF65-F5344CB8AC3E}">
        <p14:creationId xmlns:p14="http://schemas.microsoft.com/office/powerpoint/2010/main" val="16782150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HEI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HEISC</Template>
  <TotalTime>17116</TotalTime>
  <Words>5133</Words>
  <Application>Microsoft Macintosh PowerPoint</Application>
  <PresentationFormat>On-screen Show (4:3)</PresentationFormat>
  <Paragraphs>505</Paragraphs>
  <Slides>42</Slides>
  <Notes>37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HEISC</vt:lpstr>
      <vt:lpstr>Custom Design</vt:lpstr>
      <vt:lpstr>Practical Application Of  The Information Security Guide: </vt:lpstr>
      <vt:lpstr>Copyright Statement</vt:lpstr>
      <vt:lpstr>Cloud Computing Security www.educause.edu/security/guide</vt:lpstr>
      <vt:lpstr>Cloud Computing Security</vt:lpstr>
      <vt:lpstr>Cloud Computing Security https://wiki.internet2.edu/confluence/display/itsg2/Cloud+Computing+Security  </vt:lpstr>
      <vt:lpstr>Cloud Computing Security </vt:lpstr>
      <vt:lpstr>Cloud Computing Security  </vt:lpstr>
      <vt:lpstr>Cloud Computing Security </vt:lpstr>
      <vt:lpstr>Cloud Computing Security  </vt:lpstr>
      <vt:lpstr>Cloud Computing Security  </vt:lpstr>
      <vt:lpstr>Cloud Computing Security  </vt:lpstr>
      <vt:lpstr>Evaluating Cloud Risk for the Enterprise: A Shared Assessments Guide http://sharedassessments.org/media/pdf-EnterpriseCloud-SA.pdf</vt:lpstr>
      <vt:lpstr>Evaluating Cloud Risk for the Enterprise: A Shared Assessments Guide </vt:lpstr>
      <vt:lpstr>Evaluating Cloud Risk for the Enterprise: A Shared Assessments Guide  </vt:lpstr>
      <vt:lpstr>Evaluating Cloud Risk for the Enterprise: A Shared Assessments Guide  </vt:lpstr>
      <vt:lpstr>Evaluating Cloud Risk for the Enterprise: A Shared Assessments Guide  </vt:lpstr>
      <vt:lpstr>Evaluating Cloud Risk for the Enterprise: A Shared Assessments Guide  </vt:lpstr>
      <vt:lpstr>Evaluating Cloud Risk for the Enterprise: A Shared Assessments Guide </vt:lpstr>
      <vt:lpstr>UFL SaaS Security Assessment Questionnaire UFL Security Assessment Questionnaire for Hosting Service Provider </vt:lpstr>
      <vt:lpstr>UFL SaaS Security Assessment Questionnaire</vt:lpstr>
      <vt:lpstr>UFL SaaS Security Assessment Questionnaire </vt:lpstr>
      <vt:lpstr>UFL SaaS Security Assessment Questionnaire </vt:lpstr>
      <vt:lpstr>The Cloud Contract</vt:lpstr>
      <vt:lpstr>The Cloud Contract  Legal and Quasi-Legal Issues in Cloud Computing Contracts  </vt:lpstr>
      <vt:lpstr>Legal and Quasi-Legal Issues in  Cloud Computing Contracts </vt:lpstr>
      <vt:lpstr>Legal and Quasi-Legal Issues in  Cloud Computing Contracts  </vt:lpstr>
      <vt:lpstr>Legal and Quasi-Legal Issues in  Cloud Computing Contracts  </vt:lpstr>
      <vt:lpstr>Legal and Quasi-Legal Issues in  Cloud Computing Contracts  </vt:lpstr>
      <vt:lpstr>Legal and Quasi-Legal Issues in  Cloud Computing Contracts</vt:lpstr>
      <vt:lpstr>Legal and Quasi-Legal Issues in  Cloud Computing Contracts</vt:lpstr>
      <vt:lpstr>Mobile Security</vt:lpstr>
      <vt:lpstr> </vt:lpstr>
      <vt:lpstr>Mobile Security</vt:lpstr>
      <vt:lpstr>Ten Steps To Secure Mobile Devices</vt:lpstr>
      <vt:lpstr>Mobile Security</vt:lpstr>
      <vt:lpstr>Mobile Security</vt:lpstr>
      <vt:lpstr>Mobile Security</vt:lpstr>
      <vt:lpstr>Mobile Security</vt:lpstr>
      <vt:lpstr>Mobile Security</vt:lpstr>
      <vt:lpstr>Mobile Security</vt:lpstr>
      <vt:lpstr>For now, I can go play!</vt:lpstr>
      <vt:lpstr>Visit the EDUCAUSE Security Guide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and Cloud Security: Practical Applications of the Information Security Guide</dc:title>
  <dc:subject>MARC 2012</dc:subject>
  <dc:creator>Mary Dunker and Cathy Hubbs</dc:creator>
  <cp:lastModifiedBy>Carol Myers</cp:lastModifiedBy>
  <cp:revision>644</cp:revision>
  <cp:lastPrinted>2012-04-30T18:16:56Z</cp:lastPrinted>
  <dcterms:created xsi:type="dcterms:W3CDTF">2010-09-10T17:06:10Z</dcterms:created>
  <dcterms:modified xsi:type="dcterms:W3CDTF">2012-05-07T15:03:15Z</dcterms:modified>
</cp:coreProperties>
</file>