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7" r:id="rId3"/>
    <p:sldId id="267" r:id="rId4"/>
    <p:sldId id="281" r:id="rId5"/>
    <p:sldId id="282" r:id="rId6"/>
    <p:sldId id="268" r:id="rId7"/>
    <p:sldId id="269" r:id="rId8"/>
    <p:sldId id="272" r:id="rId9"/>
    <p:sldId id="283" r:id="rId10"/>
    <p:sldId id="284" r:id="rId11"/>
    <p:sldId id="285" r:id="rId12"/>
    <p:sldId id="286" r:id="rId13"/>
    <p:sldId id="271" r:id="rId14"/>
    <p:sldId id="274" r:id="rId15"/>
    <p:sldId id="302" r:id="rId16"/>
    <p:sldId id="303" r:id="rId17"/>
    <p:sldId id="304" r:id="rId18"/>
    <p:sldId id="305" r:id="rId19"/>
    <p:sldId id="306" r:id="rId20"/>
    <p:sldId id="307" r:id="rId21"/>
    <p:sldId id="275" r:id="rId22"/>
    <p:sldId id="289" r:id="rId23"/>
    <p:sldId id="308" r:id="rId24"/>
    <p:sldId id="309" r:id="rId25"/>
    <p:sldId id="300" r:id="rId26"/>
    <p:sldId id="301" r:id="rId27"/>
    <p:sldId id="287" r:id="rId28"/>
    <p:sldId id="310" r:id="rId29"/>
    <p:sldId id="288" r:id="rId30"/>
    <p:sldId id="296" r:id="rId31"/>
    <p:sldId id="295"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A7ADF"/>
    <a:srgbClr val="D28E00"/>
    <a:srgbClr val="D2B000"/>
    <a:srgbClr val="87AFFF"/>
    <a:srgbClr val="002878"/>
    <a:srgbClr val="D63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C1596D-1013-9749-A57E-17950D525A0B}" type="datetimeFigureOut">
              <a:rPr lang="en-US" smtClean="0"/>
              <a:t>6/4/12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C6E1E3-8180-6A45-9229-1A0FC4EFBB9A}" type="slidenum">
              <a:rPr lang="en-US" smtClean="0"/>
              <a:t>‹#›</a:t>
            </a:fld>
            <a:endParaRPr lang="en-US"/>
          </a:p>
        </p:txBody>
      </p:sp>
    </p:spTree>
    <p:extLst>
      <p:ext uri="{BB962C8B-B14F-4D97-AF65-F5344CB8AC3E}">
        <p14:creationId xmlns:p14="http://schemas.microsoft.com/office/powerpoint/2010/main" val="102499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A7062-E772-CC4D-B5E4-1A71FD1032A7}" type="datetimeFigureOut">
              <a:rPr lang="en-US" smtClean="0"/>
              <a:t>6/4/12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15265-30A9-424B-B93A-0004A2B63AB4}" type="slidenum">
              <a:rPr lang="en-US" smtClean="0"/>
              <a:t>‹#›</a:t>
            </a:fld>
            <a:endParaRPr lang="en-US"/>
          </a:p>
        </p:txBody>
      </p:sp>
    </p:spTree>
    <p:extLst>
      <p:ext uri="{BB962C8B-B14F-4D97-AF65-F5344CB8AC3E}">
        <p14:creationId xmlns:p14="http://schemas.microsoft.com/office/powerpoint/2010/main" val="32063226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lid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35938" y="2130424"/>
            <a:ext cx="5022261" cy="1601449"/>
          </a:xfrm>
        </p:spPr>
        <p:txBody>
          <a:bodyPr anchor="b">
            <a:normAutofit/>
          </a:bodyPr>
          <a:lstStyle>
            <a:lvl1pPr algn="l">
              <a:defRPr sz="3600">
                <a:solidFill>
                  <a:srgbClr val="0028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35938" y="4027930"/>
            <a:ext cx="5022260" cy="1610869"/>
          </a:xfrm>
        </p:spPr>
        <p:txBody>
          <a:bodyPr anchor="t">
            <a:normAutofit/>
          </a:bodyPr>
          <a:lstStyle>
            <a:lvl1pPr marL="0" indent="0" algn="l">
              <a:buNone/>
              <a:defRPr sz="2400">
                <a:solidFill>
                  <a:srgbClr val="D28E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21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0FB5D-7487-1B42-8150-E77428C68174}" type="datetime1">
              <a:rPr lang="en-US" smtClean="0"/>
              <a:t>6/4/12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4065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3E9AC-C019-7C4E-9C3A-E720EC8F20CB}" type="datetime1">
              <a:rPr lang="en-US" smtClean="0"/>
              <a:t>6/4/12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137992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03086"/>
            <a:ext cx="8229600" cy="50230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319785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EHC-EUV - Slide3_shiel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none">
                <a:solidFill>
                  <a:srgbClr val="00287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B34DD-C023-9D44-A723-0345DA35F47D}" type="datetime1">
              <a:rPr lang="en-US" smtClean="0"/>
              <a:t>6/4/12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15892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3086"/>
            <a:ext cx="40386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03086"/>
            <a:ext cx="4038600" cy="50230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67D80-DCC7-FC4A-806B-FB786785859B}" type="datetime1">
              <a:rPr lang="en-US" smtClean="0"/>
              <a:t>6/4/12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86866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37771"/>
            <a:ext cx="4040188"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37771"/>
            <a:ext cx="4041775" cy="11371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D4720-EEA7-B641-8D16-E09BA1875E11}" type="datetime1">
              <a:rPr lang="en-US" smtClean="0"/>
              <a:t>6/4/12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373589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DBE60-278D-444F-88EE-A8735FCA0AC9}" type="datetime1">
              <a:rPr lang="en-US" smtClean="0"/>
              <a:t>6/4/12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85754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7A47D-DF95-3C46-B055-F78B5A4A77E1}" type="datetime1">
              <a:rPr lang="en-US" smtClean="0"/>
              <a:t>6/4/12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341921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1706D-956E-7046-8533-B8164FF56604}" type="datetime1">
              <a:rPr lang="en-US" smtClean="0"/>
              <a:t>6/4/12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371407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5C91A-56A8-4947-8859-E44BD123FC88}" type="datetime1">
              <a:rPr lang="en-US" smtClean="0"/>
              <a:t>6/4/12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26B682-7383-1141-98A0-6DE68325F3E8}" type="slidenum">
              <a:rPr lang="en-US" smtClean="0"/>
              <a:t>‹#›</a:t>
            </a:fld>
            <a:endParaRPr lang="en-US"/>
          </a:p>
        </p:txBody>
      </p:sp>
    </p:spTree>
    <p:extLst>
      <p:ext uri="{BB962C8B-B14F-4D97-AF65-F5344CB8AC3E}">
        <p14:creationId xmlns:p14="http://schemas.microsoft.com/office/powerpoint/2010/main" val="8152867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HC-EUV - Slide3_no-shiel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68330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3086"/>
            <a:ext cx="8229600" cy="50230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199" y="6270173"/>
            <a:ext cx="921657" cy="362566"/>
          </a:xfrm>
          <a:prstGeom prst="rect">
            <a:avLst/>
          </a:prstGeom>
        </p:spPr>
        <p:txBody>
          <a:bodyPr vert="horz" lIns="91440" tIns="45720" rIns="91440" bIns="45720" rtlCol="0" anchor="t"/>
          <a:lstStyle>
            <a:lvl1pPr algn="l">
              <a:defRPr sz="1400">
                <a:solidFill>
                  <a:srgbClr val="87AFFF"/>
                </a:solidFill>
              </a:defRPr>
            </a:lvl1pPr>
          </a:lstStyle>
          <a:p>
            <a:fld id="{FCFF9898-D580-2247-A349-FD42B24EA04F}" type="datetime1">
              <a:rPr lang="en-US" smtClean="0"/>
              <a:pPr/>
              <a:t>6/4/12</a:t>
            </a:fld>
            <a:endParaRPr lang="en-US" dirty="0"/>
          </a:p>
        </p:txBody>
      </p:sp>
      <p:sp>
        <p:nvSpPr>
          <p:cNvPr id="5" name="Footer Placeholder 4"/>
          <p:cNvSpPr>
            <a:spLocks noGrp="1"/>
          </p:cNvSpPr>
          <p:nvPr>
            <p:ph type="ftr" sz="quarter" idx="3"/>
          </p:nvPr>
        </p:nvSpPr>
        <p:spPr>
          <a:xfrm>
            <a:off x="1451428" y="6270173"/>
            <a:ext cx="3792079" cy="366629"/>
          </a:xfrm>
          <a:prstGeom prst="rect">
            <a:avLst/>
          </a:prstGeom>
        </p:spPr>
        <p:txBody>
          <a:bodyPr vert="horz" lIns="91440" tIns="45720" rIns="91440" bIns="45720" rtlCol="0" anchor="t"/>
          <a:lstStyle>
            <a:lvl1pPr algn="l">
              <a:defRPr sz="1400" b="1">
                <a:solidFill>
                  <a:srgbClr val="D2B000"/>
                </a:solidFill>
              </a:defRPr>
            </a:lvl1pPr>
          </a:lstStyle>
          <a:p>
            <a:endParaRPr lang="en-US" dirty="0"/>
          </a:p>
        </p:txBody>
      </p:sp>
      <p:sp>
        <p:nvSpPr>
          <p:cNvPr id="6" name="Slide Number Placeholder 5"/>
          <p:cNvSpPr>
            <a:spLocks noGrp="1"/>
          </p:cNvSpPr>
          <p:nvPr>
            <p:ph type="sldNum" sz="quarter" idx="4"/>
          </p:nvPr>
        </p:nvSpPr>
        <p:spPr>
          <a:xfrm>
            <a:off x="8686801" y="5761038"/>
            <a:ext cx="457200" cy="365125"/>
          </a:xfrm>
          <a:prstGeom prst="rect">
            <a:avLst/>
          </a:prstGeom>
        </p:spPr>
        <p:txBody>
          <a:bodyPr vert="horz" lIns="91440" tIns="45720" rIns="91440" bIns="45720" rtlCol="0" anchor="ctr"/>
          <a:lstStyle>
            <a:lvl1pPr algn="l">
              <a:defRPr sz="1200">
                <a:solidFill>
                  <a:srgbClr val="1A7ADF"/>
                </a:solidFill>
              </a:defRPr>
            </a:lvl1pPr>
          </a:lstStyle>
          <a:p>
            <a:fld id="{D226B682-7383-1141-98A0-6DE68325F3E8}" type="slidenum">
              <a:rPr lang="en-US" smtClean="0"/>
              <a:pPr/>
              <a:t>‹#›</a:t>
            </a:fld>
            <a:endParaRPr lang="en-US" dirty="0"/>
          </a:p>
        </p:txBody>
      </p:sp>
    </p:spTree>
    <p:extLst>
      <p:ext uri="{BB962C8B-B14F-4D97-AF65-F5344CB8AC3E}">
        <p14:creationId xmlns:p14="http://schemas.microsoft.com/office/powerpoint/2010/main" val="340030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p:txStyles>
    <p:titleStyle>
      <a:lvl1pPr algn="l" defTabSz="457200" rtl="0" eaLnBrk="1" latinLnBrk="0" hangingPunct="1">
        <a:spcBef>
          <a:spcPct val="0"/>
        </a:spcBef>
        <a:buNone/>
        <a:defRPr sz="3200" b="1" kern="1200">
          <a:solidFill>
            <a:srgbClr val="00287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t.emory.edu/security/phish/" TargetMode="Externa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Phishing Ourselves to Raise Awareness</a:t>
            </a:r>
            <a:endParaRPr lang="en-US" dirty="0"/>
          </a:p>
        </p:txBody>
      </p:sp>
      <p:sp>
        <p:nvSpPr>
          <p:cNvPr id="3" name="Subtitle 2"/>
          <p:cNvSpPr>
            <a:spLocks noGrp="1"/>
          </p:cNvSpPr>
          <p:nvPr>
            <p:ph type="subTitle" idx="1"/>
          </p:nvPr>
        </p:nvSpPr>
        <p:spPr>
          <a:xfrm>
            <a:off x="3435938" y="4027930"/>
            <a:ext cx="5022260" cy="2018983"/>
          </a:xfrm>
        </p:spPr>
        <p:txBody>
          <a:bodyPr>
            <a:normAutofit/>
          </a:bodyPr>
          <a:lstStyle/>
          <a:p>
            <a:r>
              <a:rPr lang="en-US" dirty="0" smtClean="0"/>
              <a:t>Derek Spransy</a:t>
            </a:r>
          </a:p>
          <a:p>
            <a:r>
              <a:rPr lang="en-US" sz="1200" dirty="0" smtClean="0"/>
              <a:t>Senior Information Security Specialist</a:t>
            </a:r>
          </a:p>
          <a:p>
            <a:endParaRPr lang="en-US" sz="1000" dirty="0" smtClean="0"/>
          </a:p>
          <a:p>
            <a:endParaRPr lang="en-US" sz="1000" dirty="0"/>
          </a:p>
          <a:p>
            <a:pPr algn="r"/>
            <a:r>
              <a:rPr lang="en-US" sz="1800" smtClean="0"/>
              <a:t>May 16th </a:t>
            </a:r>
            <a:r>
              <a:rPr lang="en-US" sz="1800" dirty="0" smtClean="0"/>
              <a:t>2012</a:t>
            </a:r>
            <a:endParaRPr lang="en-US" sz="1800" dirty="0"/>
          </a:p>
        </p:txBody>
      </p:sp>
    </p:spTree>
    <p:extLst>
      <p:ext uri="{BB962C8B-B14F-4D97-AF65-F5344CB8AC3E}">
        <p14:creationId xmlns:p14="http://schemas.microsoft.com/office/powerpoint/2010/main" val="455240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45598"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10</a:t>
            </a:fld>
            <a:endParaRPr lang="en-US"/>
          </a:p>
        </p:txBody>
      </p:sp>
      <p:sp>
        <p:nvSpPr>
          <p:cNvPr id="6" name="Subtitle 3"/>
          <p:cNvSpPr txBox="1">
            <a:spLocks/>
          </p:cNvSpPr>
          <p:nvPr/>
        </p:nvSpPr>
        <p:spPr>
          <a:xfrm>
            <a:off x="647358" y="284494"/>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The User’s Perspective</a:t>
            </a:r>
            <a:endParaRPr lang="en-US" sz="3200" b="1" dirty="0"/>
          </a:p>
        </p:txBody>
      </p:sp>
      <p:sp>
        <p:nvSpPr>
          <p:cNvPr id="7" name="Content Placeholder 3"/>
          <p:cNvSpPr>
            <a:spLocks noGrp="1"/>
          </p:cNvSpPr>
          <p:nvPr>
            <p:ph idx="1"/>
          </p:nvPr>
        </p:nvSpPr>
        <p:spPr>
          <a:xfrm>
            <a:off x="765519" y="1036638"/>
            <a:ext cx="8229600" cy="4724400"/>
          </a:xfrm>
        </p:spPr>
        <p:txBody>
          <a:bodyPr/>
          <a:lstStyle/>
          <a:p>
            <a:pPr marL="0" indent="0">
              <a:buNone/>
            </a:pPr>
            <a:r>
              <a:rPr lang="en-US" dirty="0" smtClean="0"/>
              <a:t>Stage 2 – User redirected to phishing site</a:t>
            </a:r>
          </a:p>
          <a:p>
            <a:pPr marL="342900" lvl="1" indent="-342900"/>
            <a:r>
              <a:rPr lang="en-US" dirty="0"/>
              <a:t>Username logged, password never submitted</a:t>
            </a:r>
          </a:p>
          <a:p>
            <a:pPr marL="0" indent="0">
              <a:buNone/>
            </a:pP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58" y="2001479"/>
            <a:ext cx="3771558" cy="319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959" y="1988227"/>
            <a:ext cx="3138518" cy="363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7652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37646"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11</a:t>
            </a:fld>
            <a:endParaRPr lang="en-US"/>
          </a:p>
        </p:txBody>
      </p:sp>
      <p:sp>
        <p:nvSpPr>
          <p:cNvPr id="6" name="Subtitle 3"/>
          <p:cNvSpPr txBox="1">
            <a:spLocks/>
          </p:cNvSpPr>
          <p:nvPr/>
        </p:nvSpPr>
        <p:spPr>
          <a:xfrm>
            <a:off x="538397" y="273648"/>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The User’s Perspective</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96" y="1940109"/>
            <a:ext cx="388179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748197" y="4083648"/>
            <a:ext cx="1524000" cy="612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597" y="1823430"/>
            <a:ext cx="3511550" cy="41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6024797" y="4998048"/>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a:spLocks noGrp="1"/>
          </p:cNvSpPr>
          <p:nvPr>
            <p:ph idx="1"/>
          </p:nvPr>
        </p:nvSpPr>
        <p:spPr>
          <a:xfrm>
            <a:off x="690797" y="1036638"/>
            <a:ext cx="8229600" cy="4724400"/>
          </a:xfrm>
        </p:spPr>
        <p:txBody>
          <a:bodyPr/>
          <a:lstStyle/>
          <a:p>
            <a:pPr marL="0" indent="0">
              <a:buNone/>
            </a:pPr>
            <a:r>
              <a:rPr lang="en-US" dirty="0" smtClean="0"/>
              <a:t>Stage 3 – User provides their credentials</a:t>
            </a:r>
            <a:endParaRPr lang="en-US" dirty="0"/>
          </a:p>
        </p:txBody>
      </p:sp>
    </p:spTree>
    <p:extLst>
      <p:ext uri="{BB962C8B-B14F-4D97-AF65-F5344CB8AC3E}">
        <p14:creationId xmlns:p14="http://schemas.microsoft.com/office/powerpoint/2010/main" val="22178149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69451"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12</a:t>
            </a:fld>
            <a:endParaRPr lang="en-US"/>
          </a:p>
        </p:txBody>
      </p:sp>
      <p:sp>
        <p:nvSpPr>
          <p:cNvPr id="6" name="Subtitle 3"/>
          <p:cNvSpPr txBox="1">
            <a:spLocks/>
          </p:cNvSpPr>
          <p:nvPr/>
        </p:nvSpPr>
        <p:spPr>
          <a:xfrm>
            <a:off x="541051" y="244363"/>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The User’s Perspective</a:t>
            </a:r>
          </a:p>
          <a:p>
            <a:endParaRPr lang="en-US" dirty="0"/>
          </a:p>
        </p:txBody>
      </p:sp>
      <p:sp>
        <p:nvSpPr>
          <p:cNvPr id="7" name="Content Placeholder 3"/>
          <p:cNvSpPr>
            <a:spLocks noGrp="1"/>
          </p:cNvSpPr>
          <p:nvPr>
            <p:ph idx="1"/>
          </p:nvPr>
        </p:nvSpPr>
        <p:spPr>
          <a:xfrm>
            <a:off x="541051" y="818431"/>
            <a:ext cx="8229600" cy="4953000"/>
          </a:xfrm>
        </p:spPr>
        <p:txBody>
          <a:bodyPr/>
          <a:lstStyle/>
          <a:p>
            <a:pPr marL="0" indent="0">
              <a:buNone/>
            </a:pPr>
            <a:r>
              <a:rPr lang="en-US" dirty="0" smtClean="0"/>
              <a:t>Stage </a:t>
            </a:r>
            <a:r>
              <a:rPr lang="en-US" dirty="0"/>
              <a:t>4 – User redirected to awareness </a:t>
            </a:r>
            <a:r>
              <a:rPr lang="en-US" dirty="0" smtClean="0"/>
              <a:t>site</a:t>
            </a:r>
          </a:p>
          <a:p>
            <a:pPr marL="342900" lvl="1" indent="-342900"/>
            <a:r>
              <a:rPr lang="en-US" dirty="0">
                <a:hlinkClick r:id="rId2"/>
              </a:rPr>
              <a:t>http://it.emory.edu/security/phish/</a:t>
            </a:r>
            <a:r>
              <a:rPr lang="en-US" dirty="0"/>
              <a:t> </a:t>
            </a:r>
          </a:p>
          <a:p>
            <a:pPr marL="0" indent="0">
              <a:buNone/>
            </a:pPr>
            <a:endParaRPr lang="en-US"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851" y="1827110"/>
            <a:ext cx="4257676" cy="429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89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results</a:t>
            </a:r>
            <a:endParaRPr lang="en-US" dirty="0"/>
          </a:p>
        </p:txBody>
      </p:sp>
      <p:sp>
        <p:nvSpPr>
          <p:cNvPr id="3" name="Content Placeholder 2"/>
          <p:cNvSpPr>
            <a:spLocks noGrp="1"/>
          </p:cNvSpPr>
          <p:nvPr>
            <p:ph idx="1"/>
          </p:nvPr>
        </p:nvSpPr>
        <p:spPr>
          <a:xfrm>
            <a:off x="457201" y="1103086"/>
            <a:ext cx="6024281" cy="5023077"/>
          </a:xfrm>
        </p:spPr>
        <p:txBody>
          <a:bodyPr>
            <a:normAutofit fontScale="92500"/>
          </a:bodyPr>
          <a:lstStyle/>
          <a:p>
            <a:r>
              <a:rPr lang="en-US" dirty="0" smtClean="0"/>
              <a:t>Basic statistics provided by </a:t>
            </a:r>
            <a:r>
              <a:rPr lang="en-US" dirty="0" err="1" smtClean="0"/>
              <a:t>Phishme</a:t>
            </a:r>
            <a:endParaRPr lang="en-US" dirty="0" smtClean="0"/>
          </a:p>
          <a:p>
            <a:r>
              <a:rPr lang="en-US" dirty="0" smtClean="0"/>
              <a:t>Created an in-house tool to track results by demographic information (</a:t>
            </a:r>
            <a:r>
              <a:rPr lang="en-US" dirty="0" err="1" smtClean="0"/>
              <a:t>dept</a:t>
            </a:r>
            <a:r>
              <a:rPr lang="en-US" dirty="0" smtClean="0"/>
              <a:t>, division, major, class year, job title, </a:t>
            </a:r>
            <a:r>
              <a:rPr lang="en-US" dirty="0" err="1" smtClean="0"/>
              <a:t>etc</a:t>
            </a:r>
            <a:r>
              <a:rPr lang="en-US" dirty="0" smtClean="0"/>
              <a:t>)</a:t>
            </a:r>
          </a:p>
          <a:p>
            <a:r>
              <a:rPr lang="en-US" dirty="0" smtClean="0"/>
              <a:t>Allows drill down to view combinations (e.g. results by class year for a particular school)</a:t>
            </a:r>
          </a:p>
          <a:p>
            <a:r>
              <a:rPr lang="en-US" dirty="0" smtClean="0"/>
              <a:t>Helped to obfuscate names</a:t>
            </a:r>
          </a:p>
          <a:p>
            <a:r>
              <a:rPr lang="en-US" dirty="0" smtClean="0"/>
              <a:t>Allowed for flagging of false positives (bogus usernames provided)</a:t>
            </a:r>
            <a:endParaRPr lang="en-US" dirty="0"/>
          </a:p>
        </p:txBody>
      </p:sp>
      <p:sp>
        <p:nvSpPr>
          <p:cNvPr id="4" name="Date Placeholder 3"/>
          <p:cNvSpPr>
            <a:spLocks noGrp="1"/>
          </p:cNvSpPr>
          <p:nvPr>
            <p:ph type="dt" sz="half" idx="10"/>
          </p:nvPr>
        </p:nvSpPr>
        <p:spPr>
          <a:xfrm>
            <a:off x="457199" y="6270173"/>
            <a:ext cx="1029695"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758" y="1549614"/>
            <a:ext cx="2557504" cy="26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758" y="4210451"/>
            <a:ext cx="2557504" cy="77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231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45598"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30750"/>
            <a:ext cx="91725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0055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15</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0566"/>
            <a:ext cx="8391078" cy="354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9326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16</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85506"/>
            <a:ext cx="8282757" cy="41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033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17</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232343"/>
            <a:ext cx="8280795" cy="420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3407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18</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42975"/>
            <a:ext cx="8388380" cy="422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8310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19</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42975"/>
            <a:ext cx="8405283" cy="385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31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Emory</a:t>
            </a:r>
            <a:endParaRPr lang="en-US" dirty="0"/>
          </a:p>
        </p:txBody>
      </p:sp>
      <p:sp>
        <p:nvSpPr>
          <p:cNvPr id="3" name="Content Placeholder 2"/>
          <p:cNvSpPr>
            <a:spLocks noGrp="1"/>
          </p:cNvSpPr>
          <p:nvPr>
            <p:ph idx="1"/>
          </p:nvPr>
        </p:nvSpPr>
        <p:spPr/>
        <p:txBody>
          <a:bodyPr/>
          <a:lstStyle/>
          <a:p>
            <a:r>
              <a:rPr lang="en-US" dirty="0"/>
              <a:t>University &amp; Healthcare System</a:t>
            </a:r>
          </a:p>
          <a:p>
            <a:r>
              <a:rPr lang="en-US" dirty="0" smtClean="0"/>
              <a:t>Private Methodist University in Atlanta</a:t>
            </a:r>
          </a:p>
          <a:p>
            <a:r>
              <a:rPr lang="en-US" dirty="0" smtClean="0"/>
              <a:t>Carnegie class. RU/VH</a:t>
            </a:r>
          </a:p>
          <a:p>
            <a:r>
              <a:rPr lang="en-US" dirty="0" smtClean="0"/>
              <a:t>Approx. 13,000 students</a:t>
            </a:r>
          </a:p>
          <a:p>
            <a:r>
              <a:rPr lang="en-US" dirty="0" smtClean="0"/>
              <a:t>Largest healthcare provider in Georgia</a:t>
            </a:r>
          </a:p>
          <a:p>
            <a:r>
              <a:rPr lang="en-US" dirty="0" smtClean="0"/>
              <a:t>Five major hospitals</a:t>
            </a:r>
            <a:endParaRPr lang="en-US" dirty="0"/>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2</a:t>
            </a:fld>
            <a:endParaRPr lang="en-US"/>
          </a:p>
        </p:txBody>
      </p:sp>
      <p:pic>
        <p:nvPicPr>
          <p:cNvPr id="6" name="Picture 5"/>
          <p:cNvPicPr>
            <a:picLocks noChangeAspect="1"/>
          </p:cNvPicPr>
          <p:nvPr/>
        </p:nvPicPr>
        <p:blipFill>
          <a:blip r:embed="rId2"/>
          <a:stretch>
            <a:fillRect/>
          </a:stretch>
        </p:blipFill>
        <p:spPr>
          <a:xfrm>
            <a:off x="6087947" y="3775604"/>
            <a:ext cx="2834008" cy="2350559"/>
          </a:xfrm>
          <a:prstGeom prst="rect">
            <a:avLst/>
          </a:prstGeom>
        </p:spPr>
      </p:pic>
      <p:pic>
        <p:nvPicPr>
          <p:cNvPr id="7" name="Picture 6"/>
          <p:cNvPicPr>
            <a:picLocks noChangeAspect="1"/>
          </p:cNvPicPr>
          <p:nvPr/>
        </p:nvPicPr>
        <p:blipFill>
          <a:blip r:embed="rId3"/>
          <a:stretch>
            <a:fillRect/>
          </a:stretch>
        </p:blipFill>
        <p:spPr>
          <a:xfrm>
            <a:off x="648829" y="4199619"/>
            <a:ext cx="1853007" cy="1844584"/>
          </a:xfrm>
          <a:prstGeom prst="rect">
            <a:avLst/>
          </a:prstGeom>
        </p:spPr>
      </p:pic>
      <p:pic>
        <p:nvPicPr>
          <p:cNvPr id="8" name="Picture 7"/>
          <p:cNvPicPr>
            <a:picLocks noChangeAspect="1"/>
          </p:cNvPicPr>
          <p:nvPr/>
        </p:nvPicPr>
        <p:blipFill>
          <a:blip r:embed="rId4"/>
          <a:stretch>
            <a:fillRect/>
          </a:stretch>
        </p:blipFill>
        <p:spPr>
          <a:xfrm>
            <a:off x="2931819" y="4424813"/>
            <a:ext cx="2476500" cy="1143000"/>
          </a:xfrm>
          <a:prstGeom prst="rect">
            <a:avLst/>
          </a:prstGeom>
        </p:spPr>
      </p:pic>
    </p:spTree>
    <p:extLst>
      <p:ext uri="{BB962C8B-B14F-4D97-AF65-F5344CB8AC3E}">
        <p14:creationId xmlns:p14="http://schemas.microsoft.com/office/powerpoint/2010/main" val="327564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26B682-7383-1141-98A0-6DE68325F3E8}" type="slidenum">
              <a:rPr lang="en-US" smtClean="0"/>
              <a:t>20</a:t>
            </a:fld>
            <a:endParaRPr lang="en-US"/>
          </a:p>
        </p:txBody>
      </p:sp>
      <p:sp>
        <p:nvSpPr>
          <p:cNvPr id="5" name="Subtitle 11"/>
          <p:cNvSpPr txBox="1">
            <a:spLocks/>
          </p:cNvSpPr>
          <p:nvPr/>
        </p:nvSpPr>
        <p:spPr>
          <a:xfrm>
            <a:off x="381000" y="457200"/>
            <a:ext cx="82296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Results by Demographic</a:t>
            </a:r>
            <a:endParaRPr lang="en-US" sz="32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39" y="1274872"/>
            <a:ext cx="7699744" cy="463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523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round</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dirty="0" smtClean="0"/>
              <a:t>Emails sent</a:t>
            </a:r>
          </a:p>
          <a:p>
            <a:pPr marL="457200" lvl="1" indent="0">
              <a:lnSpc>
                <a:spcPct val="150000"/>
              </a:lnSpc>
              <a:buNone/>
            </a:pPr>
            <a:r>
              <a:rPr lang="en-US" sz="2800" dirty="0" smtClean="0"/>
              <a:t>39,258</a:t>
            </a:r>
          </a:p>
          <a:p>
            <a:pPr marL="0" indent="0">
              <a:lnSpc>
                <a:spcPct val="150000"/>
              </a:lnSpc>
              <a:buNone/>
            </a:pPr>
            <a:r>
              <a:rPr lang="en-US" dirty="0" smtClean="0"/>
              <a:t>Users clicking</a:t>
            </a:r>
          </a:p>
          <a:p>
            <a:pPr marL="457200" lvl="1" indent="0">
              <a:lnSpc>
                <a:spcPct val="150000"/>
              </a:lnSpc>
              <a:buNone/>
            </a:pPr>
            <a:r>
              <a:rPr lang="en-US" sz="2800" dirty="0" smtClean="0"/>
              <a:t>8,395 (21.4%)</a:t>
            </a:r>
          </a:p>
          <a:p>
            <a:pPr marL="0" indent="0">
              <a:lnSpc>
                <a:spcPct val="150000"/>
              </a:lnSpc>
              <a:buNone/>
            </a:pPr>
            <a:r>
              <a:rPr lang="en-US" dirty="0" smtClean="0"/>
              <a:t>Users providing password</a:t>
            </a:r>
          </a:p>
          <a:p>
            <a:pPr marL="457200" lvl="1" indent="0">
              <a:lnSpc>
                <a:spcPct val="150000"/>
              </a:lnSpc>
              <a:buNone/>
            </a:pPr>
            <a:r>
              <a:rPr lang="en-US" sz="2800" dirty="0" smtClean="0"/>
              <a:t>5,360 (13.7%)</a:t>
            </a:r>
            <a:endParaRPr lang="en-US" sz="2800"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34364"/>
            <a:ext cx="528638" cy="72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600" y="754800"/>
            <a:ext cx="1814512" cy="163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856" y="4648200"/>
            <a:ext cx="328466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457199" y="6270173"/>
            <a:ext cx="1077403" cy="362566"/>
          </a:xfrm>
        </p:spPr>
        <p:txBody>
          <a:bodyPr/>
          <a:lstStyle/>
          <a:p>
            <a:fld id="{AAEA5F0A-8F8B-0944-AAEE-C26A871875A9}" type="datetime1">
              <a:rPr lang="en-US" smtClean="0"/>
              <a:t>6/4/12</a:t>
            </a:fld>
            <a:endParaRPr lang="en-US" dirty="0"/>
          </a:p>
        </p:txBody>
      </p:sp>
    </p:spTree>
    <p:extLst>
      <p:ext uri="{BB962C8B-B14F-4D97-AF65-F5344CB8AC3E}">
        <p14:creationId xmlns:p14="http://schemas.microsoft.com/office/powerpoint/2010/main" val="1046759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fade">
                                      <p:cBhvr>
                                        <p:cTn id="36" dur="500"/>
                                        <p:tgtEl>
                                          <p:spTgt spid="10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round</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dirty="0" smtClean="0"/>
              <a:t>Emails sent</a:t>
            </a:r>
          </a:p>
          <a:p>
            <a:pPr marL="0" indent="0">
              <a:lnSpc>
                <a:spcPct val="150000"/>
              </a:lnSpc>
              <a:buNone/>
            </a:pPr>
            <a:r>
              <a:rPr lang="en-US" dirty="0"/>
              <a:t>	</a:t>
            </a:r>
            <a:r>
              <a:rPr lang="en-US" dirty="0" smtClean="0"/>
              <a:t>40,858</a:t>
            </a:r>
          </a:p>
          <a:p>
            <a:pPr marL="0" indent="0">
              <a:lnSpc>
                <a:spcPct val="150000"/>
              </a:lnSpc>
              <a:buNone/>
            </a:pPr>
            <a:r>
              <a:rPr lang="en-US" dirty="0" smtClean="0"/>
              <a:t>Users clicking</a:t>
            </a:r>
          </a:p>
          <a:p>
            <a:pPr marL="0" indent="0">
              <a:lnSpc>
                <a:spcPct val="150000"/>
              </a:lnSpc>
              <a:buNone/>
            </a:pPr>
            <a:r>
              <a:rPr lang="en-US" dirty="0"/>
              <a:t>	</a:t>
            </a:r>
            <a:r>
              <a:rPr lang="en-US" dirty="0" smtClean="0"/>
              <a:t>7,118 (17.4%)</a:t>
            </a:r>
          </a:p>
          <a:p>
            <a:pPr marL="0" indent="0">
              <a:lnSpc>
                <a:spcPct val="150000"/>
              </a:lnSpc>
              <a:buNone/>
            </a:pPr>
            <a:r>
              <a:rPr lang="en-US" dirty="0" smtClean="0"/>
              <a:t>Users providing password</a:t>
            </a:r>
          </a:p>
          <a:p>
            <a:pPr marL="0" indent="0">
              <a:lnSpc>
                <a:spcPct val="150000"/>
              </a:lnSpc>
              <a:buNone/>
            </a:pPr>
            <a:r>
              <a:rPr lang="en-US" dirty="0"/>
              <a:t>	</a:t>
            </a:r>
            <a:r>
              <a:rPr lang="en-US" dirty="0" smtClean="0"/>
              <a:t>4,183 (10.2%)</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34364"/>
            <a:ext cx="528638" cy="72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600" y="754800"/>
            <a:ext cx="1814512" cy="163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856" y="4648200"/>
            <a:ext cx="328466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457199" y="6270173"/>
            <a:ext cx="1077403" cy="362566"/>
          </a:xfrm>
        </p:spPr>
        <p:txBody>
          <a:bodyPr/>
          <a:lstStyle/>
          <a:p>
            <a:fld id="{AAEA5F0A-8F8B-0944-AAEE-C26A871875A9}" type="datetime1">
              <a:rPr lang="en-US" smtClean="0"/>
              <a:t>6/4/12</a:t>
            </a:fld>
            <a:endParaRPr lang="en-US" dirty="0"/>
          </a:p>
        </p:txBody>
      </p:sp>
    </p:spTree>
    <p:extLst>
      <p:ext uri="{BB962C8B-B14F-4D97-AF65-F5344CB8AC3E}">
        <p14:creationId xmlns:p14="http://schemas.microsoft.com/office/powerpoint/2010/main" val="2371770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Third Round</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dirty="0" smtClean="0"/>
              <a:t>Emails sent</a:t>
            </a:r>
          </a:p>
          <a:p>
            <a:pPr marL="0" indent="0">
              <a:lnSpc>
                <a:spcPct val="150000"/>
              </a:lnSpc>
              <a:buNone/>
            </a:pPr>
            <a:r>
              <a:rPr lang="en-US" dirty="0"/>
              <a:t>	</a:t>
            </a:r>
            <a:r>
              <a:rPr lang="en-US" dirty="0" smtClean="0"/>
              <a:t>42,872</a:t>
            </a:r>
          </a:p>
          <a:p>
            <a:pPr marL="0" indent="0">
              <a:lnSpc>
                <a:spcPct val="150000"/>
              </a:lnSpc>
              <a:buNone/>
            </a:pPr>
            <a:r>
              <a:rPr lang="en-US" dirty="0" smtClean="0"/>
              <a:t>Users clicking</a:t>
            </a:r>
          </a:p>
          <a:p>
            <a:pPr marL="0" indent="0">
              <a:lnSpc>
                <a:spcPct val="150000"/>
              </a:lnSpc>
              <a:buNone/>
            </a:pPr>
            <a:r>
              <a:rPr lang="en-US" dirty="0"/>
              <a:t>	</a:t>
            </a:r>
            <a:r>
              <a:rPr lang="en-US" dirty="0" smtClean="0"/>
              <a:t>7,174 (16.7%)</a:t>
            </a:r>
          </a:p>
          <a:p>
            <a:pPr marL="0" indent="0">
              <a:lnSpc>
                <a:spcPct val="150000"/>
              </a:lnSpc>
              <a:buNone/>
            </a:pPr>
            <a:r>
              <a:rPr lang="en-US" dirty="0" smtClean="0"/>
              <a:t>Users providing password</a:t>
            </a:r>
          </a:p>
          <a:p>
            <a:pPr marL="0" indent="0">
              <a:lnSpc>
                <a:spcPct val="150000"/>
              </a:lnSpc>
              <a:buNone/>
            </a:pPr>
            <a:r>
              <a:rPr lang="en-US" dirty="0"/>
              <a:t>	</a:t>
            </a:r>
            <a:r>
              <a:rPr lang="en-US" dirty="0" smtClean="0"/>
              <a:t>3,489 (8.1%)</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34364"/>
            <a:ext cx="528638" cy="72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600" y="754800"/>
            <a:ext cx="1814512" cy="163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856" y="4648200"/>
            <a:ext cx="328466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689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a:t>
            </a:r>
            <a:endParaRPr lang="en-US" dirty="0"/>
          </a:p>
        </p:txBody>
      </p:sp>
      <p:sp>
        <p:nvSpPr>
          <p:cNvPr id="3" name="Content Placeholder 2"/>
          <p:cNvSpPr>
            <a:spLocks noGrp="1"/>
          </p:cNvSpPr>
          <p:nvPr>
            <p:ph idx="1"/>
          </p:nvPr>
        </p:nvSpPr>
        <p:spPr>
          <a:xfrm>
            <a:off x="457200" y="3636335"/>
            <a:ext cx="8229600" cy="2489827"/>
          </a:xfrm>
        </p:spPr>
        <p:txBody>
          <a:bodyPr>
            <a:normAutofit/>
          </a:bodyPr>
          <a:lstStyle/>
          <a:p>
            <a:r>
              <a:rPr lang="en-US" sz="2400" dirty="0" smtClean="0"/>
              <a:t>Round 1 – 13.7% response rate</a:t>
            </a:r>
          </a:p>
          <a:p>
            <a:r>
              <a:rPr lang="en-US" sz="2400" dirty="0" smtClean="0"/>
              <a:t>Round 2 – 10.2% response rate </a:t>
            </a:r>
          </a:p>
          <a:p>
            <a:pPr lvl="1"/>
            <a:r>
              <a:rPr lang="en-US" sz="2000" dirty="0" smtClean="0"/>
              <a:t>26% Improvement over Round 1</a:t>
            </a:r>
          </a:p>
          <a:p>
            <a:r>
              <a:rPr lang="en-US" sz="2400" dirty="0" smtClean="0"/>
              <a:t>Round 3 – 8.1%</a:t>
            </a:r>
          </a:p>
          <a:p>
            <a:pPr lvl="1"/>
            <a:r>
              <a:rPr lang="en-US" sz="2000" dirty="0" smtClean="0"/>
              <a:t>20.6% Improvement over Round 2</a:t>
            </a:r>
          </a:p>
          <a:p>
            <a:pPr lvl="1"/>
            <a:r>
              <a:rPr lang="en-US" sz="2000" dirty="0" smtClean="0"/>
              <a:t>40.9% Improvement over Round 1</a:t>
            </a:r>
          </a:p>
        </p:txBody>
      </p:sp>
      <p:sp>
        <p:nvSpPr>
          <p:cNvPr id="5" name="Slide Number Placeholder 4"/>
          <p:cNvSpPr>
            <a:spLocks noGrp="1"/>
          </p:cNvSpPr>
          <p:nvPr>
            <p:ph type="sldNum" sz="quarter" idx="12"/>
          </p:nvPr>
        </p:nvSpPr>
        <p:spPr/>
        <p:txBody>
          <a:bodyPr/>
          <a:lstStyle/>
          <a:p>
            <a:fld id="{D226B682-7383-1141-98A0-6DE68325F3E8}" type="slidenum">
              <a:rPr lang="en-US" smtClean="0"/>
              <a:t>24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943" y="815217"/>
            <a:ext cx="4731489" cy="284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2049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Out of our entire population, what percentage do you think have either clicked or provided credentials during at least one of the three campaigns?</a:t>
            </a:r>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25</a:t>
            </a:fld>
            <a:endParaRPr lang="en-US"/>
          </a:p>
        </p:txBody>
      </p:sp>
    </p:spTree>
    <p:extLst>
      <p:ext uri="{BB962C8B-B14F-4D97-AF65-F5344CB8AC3E}">
        <p14:creationId xmlns:p14="http://schemas.microsoft.com/office/powerpoint/2010/main" val="19838095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Out of our entire population, what percentage do you think have either clicked or provided credentials during at least one of the three campaigns?</a:t>
            </a:r>
          </a:p>
          <a:p>
            <a:pPr marL="0" indent="0">
              <a:buNone/>
            </a:pPr>
            <a:endParaRPr lang="en-US" dirty="0"/>
          </a:p>
          <a:p>
            <a:pPr marL="0" indent="0" algn="ctr">
              <a:buNone/>
            </a:pPr>
            <a:r>
              <a:rPr lang="en-US" sz="5400" dirty="0" smtClean="0"/>
              <a:t>36%</a:t>
            </a:r>
          </a:p>
          <a:p>
            <a:pPr marL="0" indent="0" algn="ctr">
              <a:buNone/>
            </a:pPr>
            <a:r>
              <a:rPr lang="en-US" dirty="0" smtClean="0"/>
              <a:t>23% provided credentials</a:t>
            </a:r>
          </a:p>
          <a:p>
            <a:pPr marL="0" indent="0" algn="ctr">
              <a:buNone/>
            </a:pPr>
            <a:r>
              <a:rPr lang="en-US" dirty="0" smtClean="0"/>
              <a:t>13% just clicked the link</a:t>
            </a:r>
          </a:p>
          <a:p>
            <a:pPr marL="0" indent="0" algn="ctr">
              <a:buNone/>
            </a:pPr>
            <a:endParaRPr lang="en-US" sz="5400" dirty="0" smtClean="0"/>
          </a:p>
          <a:p>
            <a:pPr marL="0" indent="0" algn="ctr">
              <a:buNone/>
            </a:pPr>
            <a:endParaRPr lang="en-US" sz="4400" dirty="0" smtClean="0"/>
          </a:p>
          <a:p>
            <a:pPr marL="0" indent="0" algn="ctr">
              <a:buNone/>
            </a:pPr>
            <a:endParaRPr lang="en-US" sz="4400" dirty="0"/>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26</a:t>
            </a:fld>
            <a:endParaRPr lang="en-US"/>
          </a:p>
        </p:txBody>
      </p:sp>
    </p:spTree>
    <p:extLst>
      <p:ext uri="{BB962C8B-B14F-4D97-AF65-F5344CB8AC3E}">
        <p14:creationId xmlns:p14="http://schemas.microsoft.com/office/powerpoint/2010/main" val="2803988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61500"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27</a:t>
            </a:fld>
            <a:endParaRPr lang="en-US"/>
          </a:p>
        </p:txBody>
      </p:sp>
      <p:sp>
        <p:nvSpPr>
          <p:cNvPr id="6" name="Subtitle 3"/>
          <p:cNvSpPr txBox="1">
            <a:spLocks/>
          </p:cNvSpPr>
          <p:nvPr/>
        </p:nvSpPr>
        <p:spPr>
          <a:xfrm>
            <a:off x="541051" y="244363"/>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Community Reaction	</a:t>
            </a:r>
          </a:p>
          <a:p>
            <a:endParaRPr lang="en-US" dirty="0"/>
          </a:p>
        </p:txBody>
      </p:sp>
      <p:sp>
        <p:nvSpPr>
          <p:cNvPr id="7" name="Content Placeholder 3"/>
          <p:cNvSpPr>
            <a:spLocks noGrp="1"/>
          </p:cNvSpPr>
          <p:nvPr>
            <p:ph idx="1"/>
          </p:nvPr>
        </p:nvSpPr>
        <p:spPr>
          <a:xfrm>
            <a:off x="541051" y="818431"/>
            <a:ext cx="8229600" cy="4953000"/>
          </a:xfrm>
        </p:spPr>
        <p:txBody>
          <a:bodyPr/>
          <a:lstStyle/>
          <a:p>
            <a:r>
              <a:rPr lang="en-US" dirty="0" smtClean="0"/>
              <a:t>No angry complaints</a:t>
            </a:r>
          </a:p>
          <a:p>
            <a:r>
              <a:rPr lang="en-US" dirty="0" smtClean="0"/>
              <a:t>More questions like: “Is this one of Emory’s sneaky e-mails?”</a:t>
            </a:r>
          </a:p>
          <a:p>
            <a:r>
              <a:rPr lang="en-US" dirty="0" smtClean="0"/>
              <a:t>Many more reports of phishing messages coming in.</a:t>
            </a:r>
          </a:p>
          <a:p>
            <a:pPr marL="0" indent="0">
              <a:buNone/>
            </a:pPr>
            <a:endParaRPr lang="en-US" dirty="0"/>
          </a:p>
        </p:txBody>
      </p:sp>
      <p:pic>
        <p:nvPicPr>
          <p:cNvPr id="2" name="Picture 1"/>
          <p:cNvPicPr>
            <a:picLocks noChangeAspect="1"/>
          </p:cNvPicPr>
          <p:nvPr/>
        </p:nvPicPr>
        <p:blipFill>
          <a:blip r:embed="rId2"/>
          <a:stretch>
            <a:fillRect/>
          </a:stretch>
        </p:blipFill>
        <p:spPr>
          <a:xfrm>
            <a:off x="3390900" y="2712289"/>
            <a:ext cx="2340942" cy="3413874"/>
          </a:xfrm>
          <a:prstGeom prst="rect">
            <a:avLst/>
          </a:prstGeom>
        </p:spPr>
      </p:pic>
    </p:spTree>
    <p:extLst>
      <p:ext uri="{BB962C8B-B14F-4D97-AF65-F5344CB8AC3E}">
        <p14:creationId xmlns:p14="http://schemas.microsoft.com/office/powerpoint/2010/main" val="31916769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Someone has been paying attention…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 </a:t>
            </a:r>
            <a:r>
              <a:rPr lang="en-US" dirty="0"/>
              <a:t>can state from what I noted about the email that it claimed to be from Emory attempting to determine where/how a virus was being introduced into the system.  The email return address was suspicious as it was something “</a:t>
            </a:r>
            <a:r>
              <a:rPr lang="en-US" dirty="0" err="1"/>
              <a:t>emory</a:t>
            </a:r>
            <a:r>
              <a:rPr lang="en-US" dirty="0"/>
              <a:t>” but at </a:t>
            </a:r>
            <a:r>
              <a:rPr lang="en-US" dirty="0" err="1"/>
              <a:t>gmail.com</a:t>
            </a:r>
            <a:r>
              <a:rPr lang="en-US" dirty="0"/>
              <a:t> NOT </a:t>
            </a:r>
            <a:r>
              <a:rPr lang="en-US" dirty="0" err="1"/>
              <a:t>emory.edu</a:t>
            </a:r>
            <a:r>
              <a:rPr lang="en-US" dirty="0"/>
              <a:t> or </a:t>
            </a:r>
            <a:r>
              <a:rPr lang="en-US" dirty="0" err="1"/>
              <a:t>emoryhealthcare.org</a:t>
            </a:r>
            <a:r>
              <a:rPr lang="en-US" dirty="0"/>
              <a:t>.  Also, it of course stated that I needed to enter my user name and password to log in to a link within 48 hours to avoid having my email shut down entirely.  </a:t>
            </a:r>
          </a:p>
          <a:p>
            <a:pPr marL="0" indent="0">
              <a:buNone/>
            </a:pPr>
            <a:r>
              <a:rPr lang="en-US" dirty="0"/>
              <a:t>That is all the information I can recall.  I believed it immediately to be suspicious and fraudulent so as I noted above, I deleted </a:t>
            </a:r>
            <a:r>
              <a:rPr lang="en-US" dirty="0" smtClean="0"/>
              <a:t>it without </a:t>
            </a:r>
            <a:r>
              <a:rPr lang="en-US" dirty="0"/>
              <a:t>clicking any links</a:t>
            </a:r>
            <a:r>
              <a:rPr lang="en-US" dirty="0" smtClean="0"/>
              <a:t>.”</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28</a:t>
            </a:fld>
            <a:endParaRPr lang="en-US"/>
          </a:p>
        </p:txBody>
      </p:sp>
    </p:spTree>
    <p:extLst>
      <p:ext uri="{BB962C8B-B14F-4D97-AF65-F5344CB8AC3E}">
        <p14:creationId xmlns:p14="http://schemas.microsoft.com/office/powerpoint/2010/main" val="344752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45598"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29</a:t>
            </a:fld>
            <a:endParaRPr lang="en-US"/>
          </a:p>
        </p:txBody>
      </p:sp>
      <p:sp>
        <p:nvSpPr>
          <p:cNvPr id="6" name="Subtitle 3"/>
          <p:cNvSpPr txBox="1">
            <a:spLocks/>
          </p:cNvSpPr>
          <p:nvPr/>
        </p:nvSpPr>
        <p:spPr>
          <a:xfrm>
            <a:off x="541051" y="244363"/>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Leadership Reaction	</a:t>
            </a:r>
          </a:p>
          <a:p>
            <a:endParaRPr lang="en-US" dirty="0"/>
          </a:p>
        </p:txBody>
      </p:sp>
      <p:sp>
        <p:nvSpPr>
          <p:cNvPr id="7" name="Content Placeholder 3"/>
          <p:cNvSpPr>
            <a:spLocks noGrp="1"/>
          </p:cNvSpPr>
          <p:nvPr>
            <p:ph idx="1"/>
          </p:nvPr>
        </p:nvSpPr>
        <p:spPr>
          <a:xfrm>
            <a:off x="541051" y="818431"/>
            <a:ext cx="8229600" cy="4953000"/>
          </a:xfrm>
        </p:spPr>
        <p:txBody>
          <a:bodyPr/>
          <a:lstStyle/>
          <a:p>
            <a:r>
              <a:rPr lang="en-US" dirty="0" smtClean="0"/>
              <a:t>No angry complaints</a:t>
            </a:r>
          </a:p>
          <a:p>
            <a:r>
              <a:rPr lang="en-US" dirty="0" smtClean="0"/>
              <a:t>Understanding of the scope of the risk in quantitative terms</a:t>
            </a:r>
          </a:p>
          <a:p>
            <a:r>
              <a:rPr lang="en-US" dirty="0" smtClean="0"/>
              <a:t>Desire for more aggressive approach to remediating the risk</a:t>
            </a:r>
          </a:p>
          <a:p>
            <a:pPr lvl="1"/>
            <a:r>
              <a:rPr lang="en-US" dirty="0" smtClean="0"/>
              <a:t>Increased interest in the expansion of two-factor authentication for sensitive systems</a:t>
            </a:r>
            <a:endParaRPr lang="en-US" dirty="0"/>
          </a:p>
        </p:txBody>
      </p:sp>
      <p:pic>
        <p:nvPicPr>
          <p:cNvPr id="3" name="Picture 2"/>
          <p:cNvPicPr>
            <a:picLocks noChangeAspect="1"/>
          </p:cNvPicPr>
          <p:nvPr/>
        </p:nvPicPr>
        <p:blipFill>
          <a:blip r:embed="rId2"/>
          <a:stretch>
            <a:fillRect/>
          </a:stretch>
        </p:blipFill>
        <p:spPr>
          <a:xfrm>
            <a:off x="3050876" y="4358043"/>
            <a:ext cx="3023267" cy="1768120"/>
          </a:xfrm>
          <a:prstGeom prst="rect">
            <a:avLst/>
          </a:prstGeom>
        </p:spPr>
      </p:pic>
    </p:spTree>
    <p:extLst>
      <p:ext uri="{BB962C8B-B14F-4D97-AF65-F5344CB8AC3E}">
        <p14:creationId xmlns:p14="http://schemas.microsoft.com/office/powerpoint/2010/main" val="3989380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and decision</a:t>
            </a:r>
            <a:endParaRPr lang="en-US" dirty="0"/>
          </a:p>
        </p:txBody>
      </p:sp>
      <p:sp>
        <p:nvSpPr>
          <p:cNvPr id="3" name="Content Placeholder 2"/>
          <p:cNvSpPr>
            <a:spLocks noGrp="1"/>
          </p:cNvSpPr>
          <p:nvPr>
            <p:ph idx="1"/>
          </p:nvPr>
        </p:nvSpPr>
        <p:spPr>
          <a:xfrm>
            <a:off x="457199" y="957943"/>
            <a:ext cx="5135753" cy="5023077"/>
          </a:xfrm>
        </p:spPr>
        <p:txBody>
          <a:bodyPr>
            <a:normAutofit/>
          </a:bodyPr>
          <a:lstStyle/>
          <a:p>
            <a:r>
              <a:rPr lang="en-US" dirty="0" smtClean="0"/>
              <a:t>Compromised accounts were a steady source of security problems (spamming, VPN logins, </a:t>
            </a:r>
            <a:r>
              <a:rPr lang="en-US" dirty="0" err="1" smtClean="0"/>
              <a:t>etc</a:t>
            </a:r>
            <a:r>
              <a:rPr lang="en-US" dirty="0" smtClean="0"/>
              <a:t>)</a:t>
            </a:r>
          </a:p>
          <a:p>
            <a:r>
              <a:rPr lang="en-US" dirty="0" smtClean="0"/>
              <a:t>300 accounts in 12 months</a:t>
            </a:r>
          </a:p>
          <a:p>
            <a:pPr>
              <a:buClr>
                <a:srgbClr val="002878"/>
              </a:buClr>
            </a:pPr>
            <a:r>
              <a:rPr lang="en-US" dirty="0"/>
              <a:t>Compromised accounts utilized for:</a:t>
            </a:r>
          </a:p>
          <a:p>
            <a:pPr lvl="1"/>
            <a:r>
              <a:rPr lang="en-US" dirty="0"/>
              <a:t>Sending SPAM </a:t>
            </a:r>
            <a:r>
              <a:rPr lang="en-US" dirty="0" smtClean="0"/>
              <a:t>(LOTS of </a:t>
            </a:r>
            <a:r>
              <a:rPr lang="en-US" dirty="0"/>
              <a:t>it!)</a:t>
            </a:r>
          </a:p>
          <a:p>
            <a:pPr lvl="1"/>
            <a:r>
              <a:rPr lang="en-US" dirty="0"/>
              <a:t>Nigerian Scams</a:t>
            </a:r>
          </a:p>
          <a:p>
            <a:pPr lvl="1"/>
            <a:r>
              <a:rPr lang="en-US" dirty="0"/>
              <a:t>More Phishing</a:t>
            </a:r>
          </a:p>
          <a:p>
            <a:pPr lvl="1"/>
            <a:r>
              <a:rPr lang="en-US" dirty="0"/>
              <a:t>Accessing Emory IT resources</a:t>
            </a:r>
          </a:p>
          <a:p>
            <a:pPr marL="0" indent="0">
              <a:buNone/>
            </a:pPr>
            <a:endParaRPr lang="en-US" dirty="0" smtClean="0"/>
          </a:p>
        </p:txBody>
      </p:sp>
      <p:sp>
        <p:nvSpPr>
          <p:cNvPr id="4" name="Date Placeholder 3"/>
          <p:cNvSpPr>
            <a:spLocks noGrp="1"/>
          </p:cNvSpPr>
          <p:nvPr>
            <p:ph type="dt" sz="half" idx="10"/>
          </p:nvPr>
        </p:nvSpPr>
        <p:spPr>
          <a:xfrm>
            <a:off x="457199" y="6270173"/>
            <a:ext cx="1045598"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3</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943" y="1245007"/>
            <a:ext cx="298049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1099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Date Placeholder 3"/>
          <p:cNvSpPr>
            <a:spLocks noGrp="1"/>
          </p:cNvSpPr>
          <p:nvPr>
            <p:ph type="dt" sz="half" idx="10"/>
          </p:nvPr>
        </p:nvSpPr>
        <p:spPr>
          <a:xfrm>
            <a:off x="457199" y="6270173"/>
            <a:ext cx="1117159"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30</a:t>
            </a:fld>
            <a:endParaRPr lang="en-US"/>
          </a:p>
        </p:txBody>
      </p:sp>
      <p:sp>
        <p:nvSpPr>
          <p:cNvPr id="6" name="Content Placeholder 10"/>
          <p:cNvSpPr>
            <a:spLocks noGrp="1"/>
          </p:cNvSpPr>
          <p:nvPr>
            <p:ph idx="1"/>
          </p:nvPr>
        </p:nvSpPr>
        <p:spPr>
          <a:xfrm>
            <a:off x="574268" y="1212230"/>
            <a:ext cx="5105400" cy="4724400"/>
          </a:xfrm>
        </p:spPr>
        <p:txBody>
          <a:bodyPr/>
          <a:lstStyle/>
          <a:p>
            <a:pPr>
              <a:buClr>
                <a:srgbClr val="002878"/>
              </a:buClr>
            </a:pPr>
            <a:r>
              <a:rPr lang="en-US" dirty="0" smtClean="0"/>
              <a:t>Continuous utilization of phishme.com</a:t>
            </a:r>
          </a:p>
          <a:p>
            <a:pPr>
              <a:buClr>
                <a:srgbClr val="002878"/>
              </a:buClr>
            </a:pPr>
            <a:r>
              <a:rPr lang="en-US" dirty="0" smtClean="0"/>
              <a:t>Analyze trends over time</a:t>
            </a:r>
          </a:p>
          <a:p>
            <a:pPr>
              <a:buClr>
                <a:srgbClr val="002878"/>
              </a:buClr>
            </a:pPr>
            <a:r>
              <a:rPr lang="en-US" dirty="0" smtClean="0"/>
              <a:t>Provide targeted education for “hot spots”</a:t>
            </a:r>
          </a:p>
          <a:p>
            <a:pPr>
              <a:buClr>
                <a:srgbClr val="002878"/>
              </a:buClr>
            </a:pPr>
            <a:r>
              <a:rPr lang="en-US" dirty="0" smtClean="0"/>
              <a:t>Create online training and automatically enroll repeat offenders</a:t>
            </a:r>
          </a:p>
          <a:p>
            <a:pPr>
              <a:buClr>
                <a:srgbClr val="002878"/>
              </a:buClr>
            </a:pPr>
            <a:r>
              <a:rPr lang="en-US" dirty="0" smtClean="0"/>
              <a:t>One-on-one supervisor counseling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122" y="1288430"/>
            <a:ext cx="2590800" cy="1850571"/>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122" y="3574430"/>
            <a:ext cx="2186608" cy="21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1452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156339"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31</a:t>
            </a:fld>
            <a:endParaRPr lang="en-US"/>
          </a:p>
        </p:txBody>
      </p:sp>
      <p:pic>
        <p:nvPicPr>
          <p:cNvPr id="6" name="Picture 5"/>
          <p:cNvPicPr>
            <a:picLocks noChangeAspect="1"/>
          </p:cNvPicPr>
          <p:nvPr/>
        </p:nvPicPr>
        <p:blipFill>
          <a:blip r:embed="rId2"/>
          <a:stretch>
            <a:fillRect/>
          </a:stretch>
        </p:blipFill>
        <p:spPr>
          <a:xfrm>
            <a:off x="1613538" y="795548"/>
            <a:ext cx="6188550" cy="4414499"/>
          </a:xfrm>
          <a:prstGeom prst="rect">
            <a:avLst/>
          </a:prstGeom>
        </p:spPr>
      </p:pic>
    </p:spTree>
    <p:extLst>
      <p:ext uri="{BB962C8B-B14F-4D97-AF65-F5344CB8AC3E}">
        <p14:creationId xmlns:p14="http://schemas.microsoft.com/office/powerpoint/2010/main" val="28197255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Statement</a:t>
            </a:r>
            <a:endParaRPr lang="en-US" dirty="0"/>
          </a:p>
        </p:txBody>
      </p:sp>
      <p:sp>
        <p:nvSpPr>
          <p:cNvPr id="3" name="Content Placeholder 2"/>
          <p:cNvSpPr>
            <a:spLocks noGrp="1"/>
          </p:cNvSpPr>
          <p:nvPr>
            <p:ph idx="1"/>
          </p:nvPr>
        </p:nvSpPr>
        <p:spPr/>
        <p:txBody>
          <a:bodyPr/>
          <a:lstStyle/>
          <a:p>
            <a:pPr marL="0" indent="0">
              <a:buNone/>
            </a:pPr>
            <a:r>
              <a:rPr lang="en-US" sz="1800" b="1" dirty="0"/>
              <a:t>Copyright </a:t>
            </a:r>
            <a:r>
              <a:rPr lang="en-US" sz="1800" b="1" dirty="0" smtClean="0"/>
              <a:t>Emory University 2012. </a:t>
            </a:r>
            <a:r>
              <a:rPr lang="en-US" sz="1800" b="1"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dirty="0"/>
          </a:p>
        </p:txBody>
      </p:sp>
      <p:sp>
        <p:nvSpPr>
          <p:cNvPr id="4" name="Date Placeholder 3"/>
          <p:cNvSpPr>
            <a:spLocks noGrp="1"/>
          </p:cNvSpPr>
          <p:nvPr>
            <p:ph type="dt" sz="half" idx="10"/>
          </p:nvPr>
        </p:nvSpPr>
        <p:spPr/>
        <p:txBody>
          <a:bodyPr/>
          <a:lstStyle/>
          <a:p>
            <a:fld id="{AAEA5F0A-8F8B-0944-AAEE-C26A871875A9}" type="datetime1">
              <a:rPr lang="en-US" smtClean="0"/>
              <a:t>6/4/12</a:t>
            </a:fld>
            <a:endParaRPr lang="en-US"/>
          </a:p>
        </p:txBody>
      </p:sp>
      <p:sp>
        <p:nvSpPr>
          <p:cNvPr id="5" name="Slide Number Placeholder 4"/>
          <p:cNvSpPr>
            <a:spLocks noGrp="1"/>
          </p:cNvSpPr>
          <p:nvPr>
            <p:ph type="sldNum" sz="quarter" idx="12"/>
          </p:nvPr>
        </p:nvSpPr>
        <p:spPr/>
        <p:txBody>
          <a:bodyPr/>
          <a:lstStyle/>
          <a:p>
            <a:fld id="{D226B682-7383-1141-98A0-6DE68325F3E8}" type="slidenum">
              <a:rPr lang="en-US" smtClean="0"/>
              <a:t>32</a:t>
            </a:fld>
            <a:endParaRPr lang="en-US"/>
          </a:p>
        </p:txBody>
      </p:sp>
    </p:spTree>
    <p:extLst>
      <p:ext uri="{BB962C8B-B14F-4D97-AF65-F5344CB8AC3E}">
        <p14:creationId xmlns:p14="http://schemas.microsoft.com/office/powerpoint/2010/main" val="388300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53549" cy="362566"/>
          </a:xfrm>
        </p:spPr>
        <p:txBody>
          <a:bodyPr/>
          <a:lstStyle/>
          <a:p>
            <a:fld id="{AAEA5F0A-8F8B-0944-AAEE-C26A871875A9}" type="datetime1">
              <a:rPr lang="en-US" smtClean="0"/>
              <a:t>6/4/12</a:t>
            </a:fld>
            <a:endParaRPr lang="en-US" dirty="0"/>
          </a:p>
        </p:txBody>
      </p:sp>
      <p:sp>
        <p:nvSpPr>
          <p:cNvPr id="10" name="Subtitle 7"/>
          <p:cNvSpPr txBox="1">
            <a:spLocks/>
          </p:cNvSpPr>
          <p:nvPr/>
        </p:nvSpPr>
        <p:spPr>
          <a:xfrm>
            <a:off x="381000" y="346881"/>
            <a:ext cx="81534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Unsuccessful Traditional Remediation Attempts</a:t>
            </a:r>
            <a:endParaRPr lang="en-US" b="1" dirty="0"/>
          </a:p>
        </p:txBody>
      </p:sp>
      <p:sp>
        <p:nvSpPr>
          <p:cNvPr id="11" name="Subtitle 4"/>
          <p:cNvSpPr>
            <a:spLocks noGrp="1"/>
          </p:cNvSpPr>
          <p:nvPr>
            <p:ph idx="1"/>
          </p:nvPr>
        </p:nvSpPr>
        <p:spPr>
          <a:xfrm>
            <a:off x="381000" y="1261281"/>
            <a:ext cx="4876800" cy="2057400"/>
          </a:xfrm>
        </p:spPr>
        <p:txBody>
          <a:bodyPr/>
          <a:lstStyle/>
          <a:p>
            <a:pPr>
              <a:buClr>
                <a:srgbClr val="002878"/>
              </a:buClr>
            </a:pPr>
            <a:r>
              <a:rPr lang="en-US" sz="2800" dirty="0" smtClean="0"/>
              <a:t>Security Policies</a:t>
            </a:r>
          </a:p>
          <a:p>
            <a:pPr>
              <a:buClr>
                <a:srgbClr val="002878"/>
              </a:buClr>
            </a:pPr>
            <a:r>
              <a:rPr lang="en-US" sz="2800" dirty="0" smtClean="0"/>
              <a:t>Traditional Awareness Messages </a:t>
            </a:r>
          </a:p>
          <a:p>
            <a:pPr>
              <a:buClr>
                <a:srgbClr val="002878"/>
              </a:buClr>
            </a:pPr>
            <a:r>
              <a:rPr lang="en-US" sz="2800" dirty="0" smtClean="0"/>
              <a:t>Posters</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145" y="1642281"/>
            <a:ext cx="3581400" cy="2971800"/>
          </a:xfrm>
          <a:prstGeom prst="rect">
            <a:avLst/>
          </a:prstGeom>
          <a:noFill/>
          <a:ln w="3175">
            <a:solidFill>
              <a:srgbClr val="0028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539" y="3318681"/>
            <a:ext cx="3301069" cy="2739887"/>
          </a:xfrm>
          <a:prstGeom prst="rect">
            <a:avLst/>
          </a:prstGeom>
          <a:noFill/>
          <a:ln w="3175">
            <a:solidFill>
              <a:srgbClr val="00287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731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199" y="6270173"/>
            <a:ext cx="1061500"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5</a:t>
            </a:fld>
            <a:endParaRPr lang="en-US"/>
          </a:p>
        </p:txBody>
      </p:sp>
      <p:sp>
        <p:nvSpPr>
          <p:cNvPr id="6" name="Subtitle 11"/>
          <p:cNvSpPr txBox="1">
            <a:spLocks/>
          </p:cNvSpPr>
          <p:nvPr/>
        </p:nvSpPr>
        <p:spPr>
          <a:xfrm>
            <a:off x="674583" y="285031"/>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A New Approach</a:t>
            </a:r>
            <a:endParaRPr lang="en-US" sz="3200" b="1" dirty="0"/>
          </a:p>
        </p:txBody>
      </p:sp>
      <p:sp>
        <p:nvSpPr>
          <p:cNvPr id="7" name="Content Placeholder 10"/>
          <p:cNvSpPr>
            <a:spLocks noGrp="1"/>
          </p:cNvSpPr>
          <p:nvPr>
            <p:ph idx="1"/>
          </p:nvPr>
        </p:nvSpPr>
        <p:spPr>
          <a:xfrm>
            <a:off x="4865583" y="1656631"/>
            <a:ext cx="4267200" cy="4114800"/>
          </a:xfrm>
        </p:spPr>
        <p:txBody>
          <a:bodyPr/>
          <a:lstStyle/>
          <a:p>
            <a:pPr>
              <a:buClr>
                <a:srgbClr val="002878"/>
              </a:buClr>
            </a:pPr>
            <a:r>
              <a:rPr lang="en-US" sz="2800" b="1" dirty="0" smtClean="0"/>
              <a:t>Phishme.com</a:t>
            </a:r>
          </a:p>
          <a:p>
            <a:pPr lvl="1"/>
            <a:r>
              <a:rPr lang="en-US" sz="2400" dirty="0" smtClean="0">
                <a:solidFill>
                  <a:srgbClr val="002878"/>
                </a:solidFill>
              </a:rPr>
              <a:t>Cloud Service</a:t>
            </a:r>
          </a:p>
          <a:p>
            <a:pPr lvl="1"/>
            <a:r>
              <a:rPr lang="en-US" sz="2400" dirty="0" smtClean="0">
                <a:solidFill>
                  <a:srgbClr val="002878"/>
                </a:solidFill>
              </a:rPr>
              <a:t>Phishing Susceptibility Testing </a:t>
            </a:r>
          </a:p>
          <a:p>
            <a:pPr lvl="1"/>
            <a:r>
              <a:rPr lang="en-US" sz="2400" dirty="0" smtClean="0">
                <a:solidFill>
                  <a:srgbClr val="002878"/>
                </a:solidFill>
              </a:rPr>
              <a:t>Real-Time Targeted Awareness Training</a:t>
            </a:r>
          </a:p>
          <a:p>
            <a:pPr lvl="1"/>
            <a:r>
              <a:rPr lang="en-US" sz="2400" dirty="0" smtClean="0">
                <a:solidFill>
                  <a:srgbClr val="002878"/>
                </a:solidFill>
              </a:rPr>
              <a:t>Actionable Metrics</a:t>
            </a:r>
          </a:p>
          <a:p>
            <a:pPr lvl="1"/>
            <a:r>
              <a:rPr lang="en-US" dirty="0" smtClean="0"/>
              <a:t>Affordable, ~ $1 per user</a:t>
            </a:r>
            <a:endParaRPr lang="en-US" sz="2400" dirty="0" smtClean="0">
              <a:solidFill>
                <a:srgbClr val="002878"/>
              </a:solidFill>
            </a:endParaRPr>
          </a:p>
          <a:p>
            <a:endParaRPr lang="en-US"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83" y="2494831"/>
            <a:ext cx="4419600" cy="132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809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3086"/>
            <a:ext cx="5658357" cy="5023077"/>
          </a:xfrm>
        </p:spPr>
        <p:txBody>
          <a:bodyPr>
            <a:normAutofit fontScale="92500" lnSpcReduction="10000"/>
          </a:bodyPr>
          <a:lstStyle/>
          <a:p>
            <a:r>
              <a:rPr lang="en-US" dirty="0" smtClean="0"/>
              <a:t>Ranked new phishing awareness program high in strategic planning process and received funding</a:t>
            </a:r>
          </a:p>
          <a:p>
            <a:r>
              <a:rPr lang="en-US" dirty="0" smtClean="0"/>
              <a:t>Reviewed approach with Enterprise Risk Management and IT governance groups and integrated their feedback</a:t>
            </a:r>
          </a:p>
          <a:p>
            <a:r>
              <a:rPr lang="en-US" dirty="0" smtClean="0"/>
              <a:t>Presented approach to IT support community and IT help desks and integrated their feedback</a:t>
            </a:r>
          </a:p>
          <a:p>
            <a:r>
              <a:rPr lang="en-US" dirty="0" smtClean="0"/>
              <a:t>Decided to be non-punitive – would not provide lists of names to departments, only stats</a:t>
            </a:r>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6</a:t>
            </a:fld>
            <a:endParaRPr lang="en-US"/>
          </a:p>
        </p:txBody>
      </p:sp>
      <p:sp>
        <p:nvSpPr>
          <p:cNvPr id="2" name="Title 1"/>
          <p:cNvSpPr>
            <a:spLocks noGrp="1"/>
          </p:cNvSpPr>
          <p:nvPr>
            <p:ph type="title"/>
          </p:nvPr>
        </p:nvSpPr>
        <p:spPr/>
        <p:txBody>
          <a:bodyPr/>
          <a:lstStyle/>
          <a:p>
            <a:r>
              <a:rPr lang="en-US" dirty="0" smtClean="0"/>
              <a:t>Building support</a:t>
            </a:r>
            <a:endParaRPr lang="en-US" dirty="0"/>
          </a:p>
        </p:txBody>
      </p:sp>
      <p:sp>
        <p:nvSpPr>
          <p:cNvPr id="4" name="Date Placeholder 3"/>
          <p:cNvSpPr>
            <a:spLocks noGrp="1"/>
          </p:cNvSpPr>
          <p:nvPr>
            <p:ph type="dt" sz="half" idx="10"/>
          </p:nvPr>
        </p:nvSpPr>
        <p:spPr>
          <a:xfrm>
            <a:off x="457199" y="6270173"/>
            <a:ext cx="1093305" cy="362566"/>
          </a:xfrm>
        </p:spPr>
        <p:txBody>
          <a:bodyPr/>
          <a:lstStyle/>
          <a:p>
            <a:fld id="{AAEA5F0A-8F8B-0944-AAEE-C26A871875A9}" type="datetime1">
              <a:rPr lang="en-US" smtClean="0"/>
              <a:t>6/4/12</a:t>
            </a:fld>
            <a:endParaRPr lang="en-US" dirty="0"/>
          </a:p>
        </p:txBody>
      </p:sp>
      <p:pic>
        <p:nvPicPr>
          <p:cNvPr id="7" name="Picture 6"/>
          <p:cNvPicPr>
            <a:picLocks noChangeAspect="1"/>
          </p:cNvPicPr>
          <p:nvPr/>
        </p:nvPicPr>
        <p:blipFill>
          <a:blip r:embed="rId2"/>
          <a:stretch>
            <a:fillRect/>
          </a:stretch>
        </p:blipFill>
        <p:spPr>
          <a:xfrm>
            <a:off x="5922727" y="2485314"/>
            <a:ext cx="3121256" cy="1469185"/>
          </a:xfrm>
          <a:prstGeom prst="rect">
            <a:avLst/>
          </a:prstGeom>
        </p:spPr>
      </p:pic>
    </p:spTree>
    <p:extLst>
      <p:ext uri="{BB962C8B-B14F-4D97-AF65-F5344CB8AC3E}">
        <p14:creationId xmlns:p14="http://schemas.microsoft.com/office/powerpoint/2010/main" val="18911196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minimal impact</a:t>
            </a:r>
            <a:endParaRPr lang="en-US" dirty="0"/>
          </a:p>
        </p:txBody>
      </p:sp>
      <p:sp>
        <p:nvSpPr>
          <p:cNvPr id="3" name="Content Placeholder 2"/>
          <p:cNvSpPr>
            <a:spLocks noGrp="1"/>
          </p:cNvSpPr>
          <p:nvPr>
            <p:ph idx="1"/>
          </p:nvPr>
        </p:nvSpPr>
        <p:spPr>
          <a:xfrm>
            <a:off x="457201" y="1103086"/>
            <a:ext cx="6311152" cy="5023077"/>
          </a:xfrm>
        </p:spPr>
        <p:txBody>
          <a:bodyPr>
            <a:normAutofit fontScale="92500" lnSpcReduction="20000"/>
          </a:bodyPr>
          <a:lstStyle/>
          <a:p>
            <a:r>
              <a:rPr lang="en-US" dirty="0" smtClean="0"/>
              <a:t>Sent mass email to community informing them about what we were doing</a:t>
            </a:r>
          </a:p>
          <a:p>
            <a:r>
              <a:rPr lang="en-US" dirty="0" smtClean="0"/>
              <a:t>Worked with </a:t>
            </a:r>
            <a:r>
              <a:rPr lang="en-US" dirty="0" err="1" smtClean="0"/>
              <a:t>Phishme</a:t>
            </a:r>
            <a:r>
              <a:rPr lang="en-US" dirty="0" smtClean="0"/>
              <a:t> to throttle messages to one per minute</a:t>
            </a:r>
          </a:p>
          <a:p>
            <a:r>
              <a:rPr lang="en-US" dirty="0" smtClean="0"/>
              <a:t>Created four different “scenarios” based on real phishing messages</a:t>
            </a:r>
          </a:p>
          <a:p>
            <a:pPr marL="0" indent="0">
              <a:buNone/>
              <a:tabLst>
                <a:tab pos="341313" algn="l"/>
              </a:tabLst>
            </a:pPr>
            <a:r>
              <a:rPr lang="en-US" dirty="0"/>
              <a:t>	</a:t>
            </a:r>
            <a:r>
              <a:rPr lang="en-US" dirty="0" smtClean="0"/>
              <a:t>and tuned spam filters to pass them</a:t>
            </a:r>
          </a:p>
          <a:p>
            <a:r>
              <a:rPr lang="en-US" dirty="0" smtClean="0"/>
              <a:t>Created an awareness landing page that walked through which elements from those messages were clues</a:t>
            </a:r>
          </a:p>
          <a:p>
            <a:r>
              <a:rPr lang="en-US" dirty="0" smtClean="0"/>
              <a:t>Gave help desk and e-mail teams heads-up on timing and message content</a:t>
            </a:r>
            <a:endParaRPr lang="en-US" dirty="0"/>
          </a:p>
        </p:txBody>
      </p:sp>
      <p:sp>
        <p:nvSpPr>
          <p:cNvPr id="4" name="Date Placeholder 3"/>
          <p:cNvSpPr>
            <a:spLocks noGrp="1"/>
          </p:cNvSpPr>
          <p:nvPr>
            <p:ph type="dt" sz="half" idx="10"/>
          </p:nvPr>
        </p:nvSpPr>
        <p:spPr>
          <a:xfrm>
            <a:off x="457199" y="6270173"/>
            <a:ext cx="1053549"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87405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9803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a:t>
            </a:r>
            <a:r>
              <a:rPr lang="en-US" dirty="0" err="1" smtClean="0"/>
              <a:t>Phishme</a:t>
            </a:r>
            <a:endParaRPr lang="en-US" dirty="0"/>
          </a:p>
        </p:txBody>
      </p:sp>
      <p:sp>
        <p:nvSpPr>
          <p:cNvPr id="3" name="Content Placeholder 2"/>
          <p:cNvSpPr>
            <a:spLocks noGrp="1"/>
          </p:cNvSpPr>
          <p:nvPr>
            <p:ph idx="1"/>
          </p:nvPr>
        </p:nvSpPr>
        <p:spPr>
          <a:xfrm>
            <a:off x="304801" y="957944"/>
            <a:ext cx="8704728" cy="5168220"/>
          </a:xfrm>
        </p:spPr>
        <p:txBody>
          <a:bodyPr>
            <a:normAutofit fontScale="92500" lnSpcReduction="10000"/>
          </a:bodyPr>
          <a:lstStyle/>
          <a:p>
            <a:r>
              <a:rPr lang="en-US" dirty="0" smtClean="0"/>
              <a:t>Create a “scenario” that has </a:t>
            </a:r>
          </a:p>
          <a:p>
            <a:pPr marL="0" indent="0">
              <a:buNone/>
              <a:tabLst>
                <a:tab pos="341313" algn="l"/>
              </a:tabLst>
            </a:pPr>
            <a:r>
              <a:rPr lang="en-US" dirty="0"/>
              <a:t>	</a:t>
            </a:r>
            <a:r>
              <a:rPr lang="en-US" dirty="0" smtClean="0"/>
              <a:t>an email message, list of </a:t>
            </a:r>
          </a:p>
          <a:p>
            <a:pPr marL="0" indent="0">
              <a:buNone/>
              <a:tabLst>
                <a:tab pos="341313" algn="l"/>
              </a:tabLst>
            </a:pPr>
            <a:r>
              <a:rPr lang="en-US" dirty="0"/>
              <a:t>	</a:t>
            </a:r>
            <a:r>
              <a:rPr lang="en-US" dirty="0" smtClean="0"/>
              <a:t>recipients, phishing web form,</a:t>
            </a:r>
          </a:p>
          <a:p>
            <a:pPr marL="0" indent="0">
              <a:buNone/>
              <a:tabLst>
                <a:tab pos="341313" algn="l"/>
              </a:tabLst>
            </a:pPr>
            <a:r>
              <a:rPr lang="en-US" dirty="0" smtClean="0"/>
              <a:t>	awareness page, start date </a:t>
            </a:r>
          </a:p>
          <a:p>
            <a:pPr marL="0" indent="0">
              <a:buNone/>
              <a:tabLst>
                <a:tab pos="341313" algn="l"/>
              </a:tabLst>
            </a:pPr>
            <a:r>
              <a:rPr lang="en-US" dirty="0"/>
              <a:t>	</a:t>
            </a:r>
            <a:r>
              <a:rPr lang="en-US" dirty="0" smtClean="0"/>
              <a:t>and end date.</a:t>
            </a:r>
          </a:p>
          <a:p>
            <a:r>
              <a:rPr lang="en-US" dirty="0" smtClean="0"/>
              <a:t>They provide canned content – </a:t>
            </a:r>
          </a:p>
          <a:p>
            <a:pPr marL="0" indent="0">
              <a:buNone/>
              <a:tabLst>
                <a:tab pos="341313" algn="l"/>
              </a:tabLst>
            </a:pPr>
            <a:r>
              <a:rPr lang="en-US" dirty="0"/>
              <a:t>	</a:t>
            </a:r>
            <a:r>
              <a:rPr lang="en-US" dirty="0" smtClean="0"/>
              <a:t>we only used their web form templates</a:t>
            </a:r>
          </a:p>
          <a:p>
            <a:r>
              <a:rPr lang="en-US" dirty="0" smtClean="0"/>
              <a:t>Each email message has a URL with a unique key that ties it to a user, so the result is keyed to them regardless of the username they supply</a:t>
            </a:r>
          </a:p>
          <a:p>
            <a:r>
              <a:rPr lang="en-US" dirty="0" smtClean="0"/>
              <a:t>Form collects username, </a:t>
            </a:r>
            <a:r>
              <a:rPr lang="en-US" u="sng" dirty="0" smtClean="0"/>
              <a:t>but discards the supplied password</a:t>
            </a:r>
            <a:endParaRPr lang="en-US" u="sng" dirty="0"/>
          </a:p>
        </p:txBody>
      </p:sp>
      <p:sp>
        <p:nvSpPr>
          <p:cNvPr id="4" name="Date Placeholder 3"/>
          <p:cNvSpPr>
            <a:spLocks noGrp="1"/>
          </p:cNvSpPr>
          <p:nvPr>
            <p:ph type="dt" sz="half" idx="10"/>
          </p:nvPr>
        </p:nvSpPr>
        <p:spPr>
          <a:xfrm>
            <a:off x="457199" y="6270173"/>
            <a:ext cx="1085354"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012" y="854209"/>
            <a:ext cx="3564517" cy="2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068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0479" y="6270173"/>
            <a:ext cx="1066171" cy="362566"/>
          </a:xfrm>
        </p:spPr>
        <p:txBody>
          <a:bodyPr/>
          <a:lstStyle/>
          <a:p>
            <a:fld id="{AAEA5F0A-8F8B-0944-AAEE-C26A871875A9}" type="datetime1">
              <a:rPr lang="en-US" smtClean="0"/>
              <a:t>6/4/12</a:t>
            </a:fld>
            <a:endParaRPr lang="en-US" dirty="0"/>
          </a:p>
        </p:txBody>
      </p:sp>
      <p:sp>
        <p:nvSpPr>
          <p:cNvPr id="5" name="Slide Number Placeholder 4"/>
          <p:cNvSpPr>
            <a:spLocks noGrp="1"/>
          </p:cNvSpPr>
          <p:nvPr>
            <p:ph type="sldNum" sz="quarter" idx="12"/>
          </p:nvPr>
        </p:nvSpPr>
        <p:spPr/>
        <p:txBody>
          <a:bodyPr/>
          <a:lstStyle/>
          <a:p>
            <a:fld id="{D226B682-7383-1141-98A0-6DE68325F3E8}" type="slidenum">
              <a:rPr lang="en-US" smtClean="0"/>
              <a:t>9</a:t>
            </a:fld>
            <a:endParaRPr lang="en-US"/>
          </a:p>
        </p:txBody>
      </p:sp>
      <p:sp>
        <p:nvSpPr>
          <p:cNvPr id="6" name="Subtitle 3"/>
          <p:cNvSpPr txBox="1">
            <a:spLocks/>
          </p:cNvSpPr>
          <p:nvPr/>
        </p:nvSpPr>
        <p:spPr>
          <a:xfrm>
            <a:off x="533397" y="286507"/>
            <a:ext cx="7924800" cy="53340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00287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287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1" dirty="0" smtClean="0"/>
              <a:t>The User’s Perspective</a:t>
            </a:r>
          </a:p>
          <a:p>
            <a:endParaRPr lang="en-US" dirty="0"/>
          </a:p>
        </p:txBody>
      </p:sp>
      <p:sp>
        <p:nvSpPr>
          <p:cNvPr id="7" name="Content Placeholder 3"/>
          <p:cNvSpPr txBox="1">
            <a:spLocks/>
          </p:cNvSpPr>
          <p:nvPr/>
        </p:nvSpPr>
        <p:spPr>
          <a:xfrm>
            <a:off x="685796" y="1023656"/>
            <a:ext cx="8229600" cy="4724400"/>
          </a:xfrm>
          <a:prstGeom prst="rect">
            <a:avLst/>
          </a:prstGeom>
        </p:spPr>
        <p:txBody>
          <a:bodyPr/>
          <a:lstStyle>
            <a:lvl1pPr marL="342900" indent="-342900" algn="l" defTabSz="914400" rtl="0" eaLnBrk="1" latinLnBrk="0" hangingPunct="1">
              <a:spcBef>
                <a:spcPct val="20000"/>
              </a:spcBef>
              <a:buClr>
                <a:schemeClr val="tx1"/>
              </a:buClr>
              <a:buFont typeface="Arial" pitchFamily="34" charset="0"/>
              <a:buChar char="•"/>
              <a:defRPr sz="3200" kern="1200">
                <a:solidFill>
                  <a:srgbClr val="002878"/>
                </a:solidFill>
                <a:latin typeface="Arial" pitchFamily="34" charset="0"/>
                <a:ea typeface="+mn-ea"/>
                <a:cs typeface="Arial" pitchFamily="34" charset="0"/>
              </a:defRPr>
            </a:lvl1pPr>
            <a:lvl2pPr marL="742950" indent="-285750" algn="l" defTabSz="914400" rtl="0" eaLnBrk="1" latinLnBrk="0" hangingPunct="1">
              <a:spcBef>
                <a:spcPct val="20000"/>
              </a:spcBef>
              <a:buClr>
                <a:srgbClr val="002878"/>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287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2878"/>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87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Stage 1 - User receives a phishing email and clicks on hyperlink</a:t>
            </a:r>
          </a:p>
          <a:p>
            <a:pPr marL="0" indent="0">
              <a:buFont typeface="Arial" pitchFamily="34" charset="0"/>
              <a:buNone/>
            </a:pPr>
            <a:r>
              <a:rPr lang="en-US" dirty="0" smtClean="0"/>
              <a:t> </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4" y="2463177"/>
            <a:ext cx="3845827" cy="319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6" y="2463177"/>
            <a:ext cx="3062287" cy="319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581397" y="4060892"/>
            <a:ext cx="762000" cy="26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0594" y="4629907"/>
            <a:ext cx="609603"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115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ich - OIT-EHC-EUV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5887</TotalTime>
  <Words>770</Words>
  <Application>Microsoft Macintosh PowerPoint</Application>
  <PresentationFormat>On-screen Show (4:3)</PresentationFormat>
  <Paragraphs>182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Rich - OIT-EHC-EUV 2</vt:lpstr>
      <vt:lpstr>Phishing Ourselves to Raise Awareness</vt:lpstr>
      <vt:lpstr>About Emory</vt:lpstr>
      <vt:lpstr>Motivations and decision</vt:lpstr>
      <vt:lpstr>PowerPoint Presentation</vt:lpstr>
      <vt:lpstr>PowerPoint Presentation</vt:lpstr>
      <vt:lpstr>Building support</vt:lpstr>
      <vt:lpstr>Planning for minimal impact</vt:lpstr>
      <vt:lpstr>Mechanics of Phishme</vt:lpstr>
      <vt:lpstr>PowerPoint Presentation</vt:lpstr>
      <vt:lpstr>PowerPoint Presentation</vt:lpstr>
      <vt:lpstr>PowerPoint Presentation</vt:lpstr>
      <vt:lpstr>PowerPoint Presentation</vt:lpstr>
      <vt:lpstr>Tracking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round</vt:lpstr>
      <vt:lpstr>Second round</vt:lpstr>
      <vt:lpstr>Third Round</vt:lpstr>
      <vt:lpstr>Improvement</vt:lpstr>
      <vt:lpstr>PowerPoint Presentation</vt:lpstr>
      <vt:lpstr>PowerPoint Presentation</vt:lpstr>
      <vt:lpstr>PowerPoint Presentation</vt:lpstr>
      <vt:lpstr>Someone has been paying attention…</vt:lpstr>
      <vt:lpstr>PowerPoint Presentation</vt:lpstr>
      <vt:lpstr>Next Steps</vt:lpstr>
      <vt:lpstr>PowerPoint Presentation</vt:lpstr>
      <vt:lpstr>Copyright Statement</vt:lpstr>
    </vt:vector>
  </TitlesOfParts>
  <Manager/>
  <Company>Emory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Ourselves to Raise Awareness</dc:title>
  <dc:subject>SEC12</dc:subject>
  <dc:creator>Derek Spransy</dc:creator>
  <cp:keywords/>
  <dc:description/>
  <cp:lastModifiedBy>Spransy, Derek</cp:lastModifiedBy>
  <cp:revision>70</cp:revision>
  <cp:lastPrinted>2012-03-01T15:16:03Z</cp:lastPrinted>
  <dcterms:created xsi:type="dcterms:W3CDTF">2011-09-14T13:31:53Z</dcterms:created>
  <dcterms:modified xsi:type="dcterms:W3CDTF">2012-06-04T13:11:16Z</dcterms:modified>
  <cp:category/>
</cp:coreProperties>
</file>