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73" r:id="rId3"/>
    <p:sldId id="260" r:id="rId4"/>
    <p:sldId id="262" r:id="rId5"/>
    <p:sldId id="263" r:id="rId6"/>
    <p:sldId id="264" r:id="rId7"/>
    <p:sldId id="265" r:id="rId8"/>
    <p:sldId id="267" r:id="rId9"/>
    <p:sldId id="270" r:id="rId10"/>
    <p:sldId id="271" r:id="rId11"/>
    <p:sldId id="272" r:id="rId12"/>
    <p:sldId id="258" r:id="rId13"/>
    <p:sldId id="261"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9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9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9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9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C58"/>
    <a:srgbClr val="EC922E"/>
    <a:srgbClr val="FCD866"/>
    <a:srgbClr val="F3E570"/>
    <a:srgbClr val="DA5919"/>
    <a:srgbClr val="5D717E"/>
    <a:srgbClr val="3D6117"/>
    <a:srgbClr val="004A72"/>
    <a:srgbClr val="1B8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5" autoAdjust="0"/>
  </p:normalViewPr>
  <p:slideViewPr>
    <p:cSldViewPr snapToGrid="0" snapToObjects="1">
      <p:cViewPr>
        <p:scale>
          <a:sx n="94" d="100"/>
          <a:sy n="94" d="100"/>
        </p:scale>
        <p:origin x="-677" y="-1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hPercent val="107"/>
      <c:rotY val="20"/>
      <c:depthPercent val="100"/>
      <c:rAngAx val="1"/>
    </c:view3D>
    <c:floor>
      <c:thickness val="0"/>
    </c:floor>
    <c:sideWall>
      <c:thickness val="0"/>
    </c:sideWall>
    <c:backWall>
      <c:thickness val="0"/>
    </c:backWall>
    <c:plotArea>
      <c:layout>
        <c:manualLayout>
          <c:layoutTarget val="inner"/>
          <c:xMode val="edge"/>
          <c:yMode val="edge"/>
          <c:x val="5.660274696659977E-4"/>
          <c:y val="0"/>
          <c:w val="0.93558630515586017"/>
          <c:h val="0.62116545429307812"/>
        </c:manualLayout>
      </c:layout>
      <c:bar3DChart>
        <c:barDir val="col"/>
        <c:grouping val="standard"/>
        <c:varyColors val="0"/>
        <c:ser>
          <c:idx val="0"/>
          <c:order val="0"/>
          <c:tx>
            <c:strRef>
              <c:f>Sheet1!$B$1</c:f>
              <c:strCache>
                <c:ptCount val="1"/>
                <c:pt idx="0">
                  <c:v>Before Launch</c:v>
                </c:pt>
              </c:strCache>
            </c:strRef>
          </c:tx>
          <c:invertIfNegative val="0"/>
          <c:cat>
            <c:strRef>
              <c:f>Sheet1!$A$2:$A$5</c:f>
              <c:strCache>
                <c:ptCount val="1"/>
                <c:pt idx="0">
                  <c:v>Apps Scans</c:v>
                </c:pt>
              </c:strCache>
            </c:strRef>
          </c:cat>
          <c:val>
            <c:numRef>
              <c:f>Sheet1!$B$2:$B$5</c:f>
              <c:numCache>
                <c:formatCode>General</c:formatCode>
                <c:ptCount val="4"/>
                <c:pt idx="0">
                  <c:v>2</c:v>
                </c:pt>
              </c:numCache>
            </c:numRef>
          </c:val>
        </c:ser>
        <c:ser>
          <c:idx val="1"/>
          <c:order val="1"/>
          <c:tx>
            <c:strRef>
              <c:f>Sheet1!$C$1</c:f>
              <c:strCache>
                <c:ptCount val="1"/>
                <c:pt idx="0">
                  <c:v>After Launch</c:v>
                </c:pt>
              </c:strCache>
            </c:strRef>
          </c:tx>
          <c:invertIfNegative val="0"/>
          <c:cat>
            <c:strRef>
              <c:f>Sheet1!$A$2:$A$5</c:f>
              <c:strCache>
                <c:ptCount val="1"/>
                <c:pt idx="0">
                  <c:v>Apps Scans</c:v>
                </c:pt>
              </c:strCache>
            </c:strRef>
          </c:cat>
          <c:val>
            <c:numRef>
              <c:f>Sheet1!$C$2:$C$5</c:f>
              <c:numCache>
                <c:formatCode>General</c:formatCode>
                <c:ptCount val="4"/>
                <c:pt idx="0">
                  <c:v>78</c:v>
                </c:pt>
              </c:numCache>
            </c:numRef>
          </c:val>
        </c:ser>
        <c:ser>
          <c:idx val="2"/>
          <c:order val="2"/>
          <c:tx>
            <c:strRef>
              <c:f>Sheet1!$D$1</c:f>
              <c:strCache>
                <c:ptCount val="1"/>
                <c:pt idx="0">
                  <c:v>Second scanner Added</c:v>
                </c:pt>
              </c:strCache>
            </c:strRef>
          </c:tx>
          <c:invertIfNegative val="0"/>
          <c:cat>
            <c:strRef>
              <c:f>Sheet1!$A$2:$A$5</c:f>
              <c:strCache>
                <c:ptCount val="1"/>
                <c:pt idx="0">
                  <c:v>Apps Scans</c:v>
                </c:pt>
              </c:strCache>
            </c:strRef>
          </c:cat>
          <c:val>
            <c:numRef>
              <c:f>Sheet1!$D$2:$D$5</c:f>
              <c:numCache>
                <c:formatCode>General</c:formatCode>
                <c:ptCount val="4"/>
                <c:pt idx="0">
                  <c:v>350</c:v>
                </c:pt>
              </c:numCache>
            </c:numRef>
          </c:val>
        </c:ser>
        <c:dLbls>
          <c:showLegendKey val="0"/>
          <c:showVal val="0"/>
          <c:showCatName val="0"/>
          <c:showSerName val="0"/>
          <c:showPercent val="0"/>
          <c:showBubbleSize val="0"/>
        </c:dLbls>
        <c:gapWidth val="75"/>
        <c:shape val="cone"/>
        <c:axId val="35090432"/>
        <c:axId val="35091968"/>
        <c:axId val="167512256"/>
      </c:bar3DChart>
      <c:catAx>
        <c:axId val="35090432"/>
        <c:scaling>
          <c:orientation val="minMax"/>
        </c:scaling>
        <c:delete val="0"/>
        <c:axPos val="b"/>
        <c:numFmt formatCode="General" sourceLinked="1"/>
        <c:majorTickMark val="none"/>
        <c:minorTickMark val="none"/>
        <c:tickLblPos val="nextTo"/>
        <c:crossAx val="35091968"/>
        <c:crosses val="autoZero"/>
        <c:auto val="1"/>
        <c:lblAlgn val="ctr"/>
        <c:lblOffset val="100"/>
        <c:noMultiLvlLbl val="0"/>
      </c:catAx>
      <c:valAx>
        <c:axId val="35091968"/>
        <c:scaling>
          <c:orientation val="minMax"/>
        </c:scaling>
        <c:delete val="1"/>
        <c:axPos val="l"/>
        <c:majorGridlines/>
        <c:numFmt formatCode="General" sourceLinked="1"/>
        <c:majorTickMark val="none"/>
        <c:minorTickMark val="none"/>
        <c:tickLblPos val="nextTo"/>
        <c:crossAx val="35090432"/>
        <c:crosses val="autoZero"/>
        <c:crossBetween val="between"/>
      </c:valAx>
      <c:serAx>
        <c:axId val="167512256"/>
        <c:scaling>
          <c:orientation val="minMax"/>
        </c:scaling>
        <c:delete val="1"/>
        <c:axPos val="b"/>
        <c:majorTickMark val="out"/>
        <c:minorTickMark val="none"/>
        <c:tickLblPos val="nextTo"/>
        <c:crossAx val="35091968"/>
        <c:crosses val="autoZero"/>
      </c:serAx>
    </c:plotArea>
    <c:legend>
      <c:legendPos val="b"/>
      <c:layout>
        <c:manualLayout>
          <c:xMode val="edge"/>
          <c:yMode val="edge"/>
          <c:x val="3.2270738066836273E-2"/>
          <c:y val="0.79245592449098179"/>
          <c:w val="0.65145507017824322"/>
          <c:h val="0.2068461820649987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hPercent val="107"/>
      <c:rotY val="20"/>
      <c:depthPercent val="100"/>
      <c:rAngAx val="1"/>
    </c:view3D>
    <c:floor>
      <c:thickness val="0"/>
    </c:floor>
    <c:sideWall>
      <c:thickness val="0"/>
    </c:sideWall>
    <c:backWall>
      <c:thickness val="0"/>
    </c:backWall>
    <c:plotArea>
      <c:layout>
        <c:manualLayout>
          <c:layoutTarget val="inner"/>
          <c:xMode val="edge"/>
          <c:yMode val="edge"/>
          <c:x val="5.660274696659977E-4"/>
          <c:y val="3.2835820895522387E-2"/>
          <c:w val="0.95656465942744329"/>
          <c:h val="0.68169585145140443"/>
        </c:manualLayout>
      </c:layout>
      <c:bar3DChart>
        <c:barDir val="col"/>
        <c:grouping val="standard"/>
        <c:varyColors val="0"/>
        <c:ser>
          <c:idx val="0"/>
          <c:order val="0"/>
          <c:tx>
            <c:strRef>
              <c:f>Sheet1!$B$1</c:f>
              <c:strCache>
                <c:ptCount val="1"/>
                <c:pt idx="0">
                  <c:v>Before Launch</c:v>
                </c:pt>
              </c:strCache>
            </c:strRef>
          </c:tx>
          <c:invertIfNegative val="0"/>
          <c:cat>
            <c:strRef>
              <c:f>Sheet1!$A$2:$A$6</c:f>
              <c:strCache>
                <c:ptCount val="3"/>
                <c:pt idx="2">
                  <c:v>Servers Scans</c:v>
                </c:pt>
              </c:strCache>
            </c:strRef>
          </c:cat>
          <c:val>
            <c:numRef>
              <c:f>Sheet1!$B$2:$B$6</c:f>
              <c:numCache>
                <c:formatCode>General</c:formatCode>
                <c:ptCount val="5"/>
                <c:pt idx="2">
                  <c:v>50</c:v>
                </c:pt>
              </c:numCache>
            </c:numRef>
          </c:val>
        </c:ser>
        <c:ser>
          <c:idx val="1"/>
          <c:order val="1"/>
          <c:tx>
            <c:strRef>
              <c:f>Sheet1!$C$1</c:f>
              <c:strCache>
                <c:ptCount val="1"/>
                <c:pt idx="0">
                  <c:v>6 months</c:v>
                </c:pt>
              </c:strCache>
            </c:strRef>
          </c:tx>
          <c:invertIfNegative val="0"/>
          <c:cat>
            <c:strRef>
              <c:f>Sheet1!$A$2:$A$6</c:f>
              <c:strCache>
                <c:ptCount val="3"/>
                <c:pt idx="2">
                  <c:v>Servers Scans</c:v>
                </c:pt>
              </c:strCache>
            </c:strRef>
          </c:cat>
          <c:val>
            <c:numRef>
              <c:f>Sheet1!$C$2:$C$6</c:f>
              <c:numCache>
                <c:formatCode>General</c:formatCode>
                <c:ptCount val="5"/>
                <c:pt idx="2">
                  <c:v>500</c:v>
                </c:pt>
              </c:numCache>
            </c:numRef>
          </c:val>
        </c:ser>
        <c:ser>
          <c:idx val="2"/>
          <c:order val="2"/>
          <c:tx>
            <c:strRef>
              <c:f>Sheet1!$D$1</c:f>
              <c:strCache>
                <c:ptCount val="1"/>
                <c:pt idx="0">
                  <c:v>9 months</c:v>
                </c:pt>
              </c:strCache>
            </c:strRef>
          </c:tx>
          <c:invertIfNegative val="0"/>
          <c:cat>
            <c:strRef>
              <c:f>Sheet1!$A$2:$A$6</c:f>
              <c:strCache>
                <c:ptCount val="3"/>
                <c:pt idx="2">
                  <c:v>Servers Scans</c:v>
                </c:pt>
              </c:strCache>
            </c:strRef>
          </c:cat>
          <c:val>
            <c:numRef>
              <c:f>Sheet1!$D$2:$D$6</c:f>
              <c:numCache>
                <c:formatCode>General</c:formatCode>
                <c:ptCount val="5"/>
                <c:pt idx="2">
                  <c:v>5000</c:v>
                </c:pt>
              </c:numCache>
            </c:numRef>
          </c:val>
        </c:ser>
        <c:dLbls>
          <c:showLegendKey val="0"/>
          <c:showVal val="0"/>
          <c:showCatName val="0"/>
          <c:showSerName val="0"/>
          <c:showPercent val="0"/>
          <c:showBubbleSize val="0"/>
        </c:dLbls>
        <c:gapWidth val="75"/>
        <c:shape val="cone"/>
        <c:axId val="35713408"/>
        <c:axId val="35714944"/>
        <c:axId val="35782656"/>
      </c:bar3DChart>
      <c:catAx>
        <c:axId val="35713408"/>
        <c:scaling>
          <c:orientation val="minMax"/>
        </c:scaling>
        <c:delete val="0"/>
        <c:axPos val="b"/>
        <c:numFmt formatCode="General" sourceLinked="1"/>
        <c:majorTickMark val="none"/>
        <c:minorTickMark val="none"/>
        <c:tickLblPos val="nextTo"/>
        <c:crossAx val="35714944"/>
        <c:crosses val="autoZero"/>
        <c:auto val="1"/>
        <c:lblAlgn val="ctr"/>
        <c:lblOffset val="100"/>
        <c:noMultiLvlLbl val="0"/>
      </c:catAx>
      <c:valAx>
        <c:axId val="35714944"/>
        <c:scaling>
          <c:orientation val="minMax"/>
        </c:scaling>
        <c:delete val="1"/>
        <c:axPos val="l"/>
        <c:majorGridlines/>
        <c:numFmt formatCode="General" sourceLinked="1"/>
        <c:majorTickMark val="none"/>
        <c:minorTickMark val="none"/>
        <c:tickLblPos val="nextTo"/>
        <c:crossAx val="35713408"/>
        <c:crosses val="autoZero"/>
        <c:crossBetween val="between"/>
      </c:valAx>
      <c:serAx>
        <c:axId val="35782656"/>
        <c:scaling>
          <c:orientation val="minMax"/>
        </c:scaling>
        <c:delete val="1"/>
        <c:axPos val="b"/>
        <c:majorTickMark val="out"/>
        <c:minorTickMark val="none"/>
        <c:tickLblPos val="nextTo"/>
        <c:crossAx val="35714944"/>
        <c:crosses val="autoZero"/>
      </c:serAx>
    </c:plotArea>
    <c:legend>
      <c:legendPos val="b"/>
      <c:layout>
        <c:manualLayout>
          <c:xMode val="edge"/>
          <c:yMode val="edge"/>
          <c:x val="3.2270697274747087E-2"/>
          <c:y val="0.83536456640520684"/>
          <c:w val="0.88486743647198896"/>
          <c:h val="0.13864747331885693"/>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63A96B-B46A-4693-B8EF-ED4D8BD2B6D4}" type="datetime1">
              <a:rPr lang="en-US"/>
              <a:pPr/>
              <a:t>5/11/2012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DC863CD-E130-48C4-A5B2-6B4495A49B5A}" type="slidenum">
              <a:rPr lang="en-US"/>
              <a:pPr/>
              <a:t>‹#›</a:t>
            </a:fld>
            <a:endParaRPr lang="en-US"/>
          </a:p>
        </p:txBody>
      </p:sp>
    </p:spTree>
    <p:extLst>
      <p:ext uri="{BB962C8B-B14F-4D97-AF65-F5344CB8AC3E}">
        <p14:creationId xmlns:p14="http://schemas.microsoft.com/office/powerpoint/2010/main" val="1248395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82AB0D7-034B-40CE-9FB5-BD938400C721}" type="datetime1">
              <a:rPr lang="en-US"/>
              <a:pPr/>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8C3F364-5908-4CE0-AEE1-7FBF3BAB8146}" type="slidenum">
              <a:rPr lang="en-US"/>
              <a:pPr/>
              <a:t>‹#›</a:t>
            </a:fld>
            <a:endParaRPr lang="en-US"/>
          </a:p>
        </p:txBody>
      </p:sp>
    </p:spTree>
    <p:extLst>
      <p:ext uri="{BB962C8B-B14F-4D97-AF65-F5344CB8AC3E}">
        <p14:creationId xmlns:p14="http://schemas.microsoft.com/office/powerpoint/2010/main" val="21039760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ＭＳ Ｐゴシック" pitchFamily="4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2</a:t>
            </a:fld>
            <a:endParaRPr lang="en-US"/>
          </a:p>
        </p:txBody>
      </p:sp>
    </p:spTree>
    <p:extLst>
      <p:ext uri="{BB962C8B-B14F-4D97-AF65-F5344CB8AC3E}">
        <p14:creationId xmlns:p14="http://schemas.microsoft.com/office/powerpoint/2010/main" val="87813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Websites and applications are developed by a wide variety of campus members: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professional staff, faculty, researchers and various levels of graduate and undergraduate students.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Many of the vulnerabilities are contained within custom website code.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OWASP recognized vulnerabilities are often a result of poor coding.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4</a:t>
            </a:fld>
            <a:endParaRPr lang="en-US"/>
          </a:p>
        </p:txBody>
      </p:sp>
    </p:spTree>
    <p:extLst>
      <p:ext uri="{BB962C8B-B14F-4D97-AF65-F5344CB8AC3E}">
        <p14:creationId xmlns:p14="http://schemas.microsoft.com/office/powerpoint/2010/main" val="224175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itchFamily="34" charset="0"/>
              <a:buChar char="•"/>
            </a:pPr>
            <a:r>
              <a:rPr lang="en-US" sz="1200" dirty="0" smtClean="0"/>
              <a:t>We recruited a working group of 12 IT staff members chosen strategically across the campus.  This group received a free two-day training and certification on IBM </a:t>
            </a:r>
            <a:r>
              <a:rPr lang="en-US" sz="1200" dirty="0" err="1" smtClean="0"/>
              <a:t>AppScan</a:t>
            </a:r>
            <a:r>
              <a:rPr lang="en-US" sz="1200" dirty="0" smtClean="0"/>
              <a:t> in exchange for assisting in creating a train-the-trainer program. The group met for several months to distill the training program down to four hours and tailor it for a UA-specific scanning program.</a:t>
            </a:r>
          </a:p>
          <a:p>
            <a:pPr marL="285750" indent="-285750">
              <a:buFont typeface="Arial"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7</a:t>
            </a:fld>
            <a:endParaRPr lang="en-US"/>
          </a:p>
        </p:txBody>
      </p:sp>
    </p:spTree>
    <p:extLst>
      <p:ext uri="{BB962C8B-B14F-4D97-AF65-F5344CB8AC3E}">
        <p14:creationId xmlns:p14="http://schemas.microsoft.com/office/powerpoint/2010/main" val="25661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The Information Security Office set up a Communication Plan in order to get buy-in from campus leadership and stakeholders university-wide. This helped to ensure a level of support and understanding of the effort required by server administrators and developers in colleges and administrative units.</a:t>
            </a:r>
          </a:p>
          <a:p>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Licenses needed to be managed for each developer for a specific timeframe.  This led to an online request form and ticket tracking to schedule and prep licenses.  </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Specific instructions were developed on the process of scheduling licenses, how to proceed with the scans, remediate issues, create action plans and send in final scan reports.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We utilized Graduate Assistants to create an application and server inventory database.  The system serves as an initial critical inventory of servers and applications, assists in tracking the annual scanning requirement and provides a process for transparent reporting on the scanning program.</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Future plans to link the inventory and scanning databases with other central databases, device owners who manage IP address ranges and the SSL Certificate program.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8</a:t>
            </a:fld>
            <a:endParaRPr lang="en-US"/>
          </a:p>
        </p:txBody>
      </p:sp>
    </p:spTree>
    <p:extLst>
      <p:ext uri="{BB962C8B-B14F-4D97-AF65-F5344CB8AC3E}">
        <p14:creationId xmlns:p14="http://schemas.microsoft.com/office/powerpoint/2010/main" val="4167833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Creating an online information security awareness program session that is mandatory for all UA web developers.  The training is based on OWASP’s Top Ten.  A number of staff with good security expertise assisted with reviewing and validating the training content.</a:t>
            </a:r>
          </a:p>
          <a:p>
            <a:endParaRPr lang="en-US" dirty="0" smtClean="0"/>
          </a:p>
          <a:p>
            <a:pPr lvl="0"/>
            <a:r>
              <a:rPr lang="en-US" sz="1200" dirty="0" smtClean="0"/>
              <a:t>The workgroup conducted initial sessions and then worked together to create an online training version so that appropriate IT staff from across campus can easily access training and information as required.</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9</a:t>
            </a:fld>
            <a:endParaRPr lang="en-US"/>
          </a:p>
        </p:txBody>
      </p:sp>
    </p:spTree>
    <p:extLst>
      <p:ext uri="{BB962C8B-B14F-4D97-AF65-F5344CB8AC3E}">
        <p14:creationId xmlns:p14="http://schemas.microsoft.com/office/powerpoint/2010/main" val="57050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smtClean="0"/>
              <a:t>The communication plan provided a robust and comprehensive way of spreading the word to campus stakeholders of their obligation to ensure that their internet-facing devices and applications are scanned with security tools.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10</a:t>
            </a:fld>
            <a:endParaRPr lang="en-US"/>
          </a:p>
        </p:txBody>
      </p:sp>
    </p:spTree>
    <p:extLst>
      <p:ext uri="{BB962C8B-B14F-4D97-AF65-F5344CB8AC3E}">
        <p14:creationId xmlns:p14="http://schemas.microsoft.com/office/powerpoint/2010/main" val="156572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The Information Security Liaisons are responsive to the program because we have provided support for their efforts with stakeholders and provided much needed organization and streamlining to make the process as efficient as possible for them. </a:t>
            </a:r>
          </a:p>
          <a:p>
            <a:endParaRPr lang="en-US" dirty="0"/>
          </a:p>
        </p:txBody>
      </p:sp>
      <p:sp>
        <p:nvSpPr>
          <p:cNvPr id="4" name="Slide Number Placeholder 3"/>
          <p:cNvSpPr>
            <a:spLocks noGrp="1"/>
          </p:cNvSpPr>
          <p:nvPr>
            <p:ph type="sldNum" sz="quarter" idx="10"/>
          </p:nvPr>
        </p:nvSpPr>
        <p:spPr/>
        <p:txBody>
          <a:bodyPr/>
          <a:lstStyle/>
          <a:p>
            <a:fld id="{D8C3F364-5908-4CE0-AEE1-7FBF3BAB8146}" type="slidenum">
              <a:rPr lang="en-US" smtClean="0"/>
              <a:pPr/>
              <a:t>11</a:t>
            </a:fld>
            <a:endParaRPr lang="en-US"/>
          </a:p>
        </p:txBody>
      </p:sp>
    </p:spTree>
    <p:extLst>
      <p:ext uri="{BB962C8B-B14F-4D97-AF65-F5344CB8AC3E}">
        <p14:creationId xmlns:p14="http://schemas.microsoft.com/office/powerpoint/2010/main" val="160958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2" descr="cyber.jpg"/>
          <p:cNvPicPr>
            <a:picLocks noChangeAspect="1"/>
          </p:cNvPicPr>
          <p:nvPr userDrawn="1"/>
        </p:nvPicPr>
        <p:blipFill>
          <a:blip r:embed="rId2">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7938" y="6321425"/>
            <a:ext cx="9151938" cy="53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cyber.jpg"/>
          <p:cNvPicPr>
            <a:picLocks noChangeAspect="1"/>
          </p:cNvPicPr>
          <p:nvPr userDrawn="1"/>
        </p:nvPicPr>
        <p:blipFill>
          <a:blip r:embed="rId3">
            <a:duotone>
              <a:prstClr val="black"/>
              <a:srgbClr val="FA4C58">
                <a:tint val="45000"/>
                <a:satMod val="400000"/>
              </a:srgbClr>
            </a:duotone>
            <a:extLst>
              <a:ext uri="{28A0092B-C50C-407E-A947-70E740481C1C}">
                <a14:useLocalDpi xmlns:a14="http://schemas.microsoft.com/office/drawing/2010/main" val="0"/>
              </a:ext>
            </a:extLst>
          </a:blip>
          <a:srcRect r="57039"/>
          <a:stretch>
            <a:fillRect/>
          </a:stretch>
        </p:blipFill>
        <p:spPr bwMode="auto">
          <a:xfrm>
            <a:off x="2614613" y="955675"/>
            <a:ext cx="3932237" cy="539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62000" y="2228295"/>
            <a:ext cx="7772400" cy="1470025"/>
          </a:xfrm>
        </p:spPr>
        <p:txBody>
          <a:bodyPr>
            <a:scene3d>
              <a:camera prst="orthographicFront"/>
              <a:lightRig rig="threePt" dir="t"/>
            </a:scene3d>
            <a:sp3d extrusionH="57150">
              <a:bevelT h="25400" prst="softRound"/>
            </a:sp3d>
          </a:bodyPr>
          <a:lstStyle>
            <a:lvl1pPr algn="ctr">
              <a:defRPr sz="3000">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3695145"/>
            <a:ext cx="64008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userDrawn="1">
            <p:ph type="sldNum" sz="quarter" idx="12"/>
          </p:nvPr>
        </p:nvSpPr>
        <p:spPr/>
        <p:txBody>
          <a:bodyPr/>
          <a:lstStyle>
            <a:lvl1pPr>
              <a:defRPr/>
            </a:lvl1pPr>
          </a:lstStyle>
          <a:p>
            <a:fld id="{40B6056C-45EA-47E8-8E81-86C17F233C8A}" type="slidenum">
              <a:rPr lang="en-US"/>
              <a:pPr/>
              <a:t>‹#›</a:t>
            </a:fld>
            <a:endParaRPr lang="en-US"/>
          </a:p>
        </p:txBody>
      </p:sp>
      <p:sp>
        <p:nvSpPr>
          <p:cNvPr id="9" name="TextBox 8"/>
          <p:cNvSpPr txBox="1"/>
          <p:nvPr userDrawn="1"/>
        </p:nvSpPr>
        <p:spPr>
          <a:xfrm>
            <a:off x="3874135" y="6454616"/>
            <a:ext cx="5212080" cy="307777"/>
          </a:xfrm>
          <a:prstGeom prst="rect">
            <a:avLst/>
          </a:prstGeom>
          <a:noFill/>
        </p:spPr>
        <p:txBody>
          <a:bodyPr wrap="square" rtlCol="0">
            <a:spAutoFit/>
          </a:bodyPr>
          <a:lstStyle/>
          <a:p>
            <a:pPr algn="r"/>
            <a:r>
              <a:rPr lang="en-US" sz="1400" b="1" cap="small" baseline="0" dirty="0" smtClean="0">
                <a:solidFill>
                  <a:schemeClr val="bg1"/>
                </a:solidFill>
                <a:effectLst>
                  <a:outerShdw blurRad="50800" dist="38100" dir="5400000" algn="t" rotWithShape="0">
                    <a:prstClr val="black">
                      <a:alpha val="40000"/>
                    </a:prstClr>
                  </a:outerShdw>
                </a:effectLst>
              </a:rPr>
              <a:t>Security Professionals Conference 2012</a:t>
            </a:r>
            <a:endParaRPr lang="en-US" sz="1400" b="1" cap="small" baseline="0" dirty="0">
              <a:solidFill>
                <a:schemeClr val="bg1"/>
              </a:solidFill>
              <a:effectLst>
                <a:outerShdw blurRad="50800" dist="38100" dir="5400000" algn="t" rotWithShape="0">
                  <a:prstClr val="black">
                    <a:alpha val="40000"/>
                  </a:prstClr>
                </a:outerShdw>
              </a:effectLst>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582" y="5293361"/>
            <a:ext cx="836683" cy="842962"/>
          </a:xfrm>
          <a:prstGeom prst="rect">
            <a:avLst/>
          </a:prstGeom>
          <a:ln>
            <a:noFill/>
          </a:ln>
          <a:effectLst>
            <a:outerShdw blurRad="190500" algn="tl" rotWithShape="0">
              <a:srgbClr val="000000">
                <a:alpha val="70000"/>
              </a:srgbClr>
            </a:outerShdw>
          </a:effectLst>
        </p:spPr>
      </p:pic>
      <p:pic>
        <p:nvPicPr>
          <p:cNvPr id="1026" name="Picture 2" descr="O:\BCIS\TBanks\UA Logos\UA_InfoSec_200-281_tag.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46850" y="5584027"/>
            <a:ext cx="2443798" cy="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9270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48D5CE-DDE6-493F-A255-FA0A83E5293F}" type="datetime1">
              <a:rPr lang="en-US"/>
              <a:pPr/>
              <a:t>5/11/2012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EAD91EDC-0C9F-4C4D-995A-DFEA18AF988D}" type="slidenum">
              <a:rPr lang="en-US"/>
              <a:pPr/>
              <a:t>‹#›</a:t>
            </a:fld>
            <a:endParaRPr lang="en-US"/>
          </a:p>
        </p:txBody>
      </p:sp>
    </p:spTree>
    <p:extLst>
      <p:ext uri="{BB962C8B-B14F-4D97-AF65-F5344CB8AC3E}">
        <p14:creationId xmlns:p14="http://schemas.microsoft.com/office/powerpoint/2010/main" val="2794239026"/>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7536A6-2978-4997-B639-4812192CBA8E}" type="datetime1">
              <a:rPr lang="en-US"/>
              <a:pPr/>
              <a:t>5/11/2012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B1776D98-E4B7-4401-BCA5-304E2B292EED}" type="slidenum">
              <a:rPr lang="en-US"/>
              <a:pPr/>
              <a:t>‹#›</a:t>
            </a:fld>
            <a:endParaRPr lang="en-US"/>
          </a:p>
        </p:txBody>
      </p:sp>
    </p:spTree>
    <p:extLst>
      <p:ext uri="{BB962C8B-B14F-4D97-AF65-F5344CB8AC3E}">
        <p14:creationId xmlns:p14="http://schemas.microsoft.com/office/powerpoint/2010/main" val="775474956"/>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0A2BA8-AADC-40A6-9BED-98FC7F42EC4D}" type="datetime1">
              <a:rPr lang="en-US"/>
              <a:pPr/>
              <a:t>5/11/2012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6A93D1C9-A1CC-4EF1-9359-21098614B1E6}" type="slidenum">
              <a:rPr lang="en-US"/>
              <a:pPr/>
              <a:t>‹#›</a:t>
            </a:fld>
            <a:endParaRPr lang="en-US"/>
          </a:p>
        </p:txBody>
      </p:sp>
    </p:spTree>
    <p:extLst>
      <p:ext uri="{BB962C8B-B14F-4D97-AF65-F5344CB8AC3E}">
        <p14:creationId xmlns:p14="http://schemas.microsoft.com/office/powerpoint/2010/main" val="470773323"/>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195A60-2124-4FA4-9195-FB9B5316FBA3}" type="datetime1">
              <a:rPr lang="en-US"/>
              <a:pPr/>
              <a:t>5/11/2012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F9DB47BF-554D-498D-8A14-3B0A5815AFBB}" type="slidenum">
              <a:rPr lang="en-US"/>
              <a:pPr/>
              <a:t>‹#›</a:t>
            </a:fld>
            <a:endParaRPr lang="en-US"/>
          </a:p>
        </p:txBody>
      </p:sp>
    </p:spTree>
    <p:extLst>
      <p:ext uri="{BB962C8B-B14F-4D97-AF65-F5344CB8AC3E}">
        <p14:creationId xmlns:p14="http://schemas.microsoft.com/office/powerpoint/2010/main" val="387702984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82"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980037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120"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904253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238CB5E8-BAA9-499D-B8ED-AEA4B19F0771}" type="datetime1">
              <a:rPr lang="en-US"/>
              <a:pPr/>
              <a:t>5/11/2012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A135239B-4B10-42F3-9E11-AF46E550B565}" type="slidenum">
              <a:rPr lang="en-US"/>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82"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986931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238CB5E8-BAA9-499D-B8ED-AEA4B19F0771}" type="datetime1">
              <a:rPr lang="en-US"/>
              <a:pPr/>
              <a:t>5/11/2012</a:t>
            </a:fld>
            <a:endParaRPr lang="en-US"/>
          </a:p>
        </p:txBody>
      </p:sp>
      <p:sp>
        <p:nvSpPr>
          <p:cNvPr id="4" name="Footer Placeholder 2"/>
          <p:cNvSpPr>
            <a:spLocks noGrp="1"/>
          </p:cNvSpPr>
          <p:nvPr>
            <p:ph type="ftr" sz="quarter" idx="11"/>
          </p:nvPr>
        </p:nvSpPr>
        <p:spPr/>
        <p:txBody>
          <a:bodyPr/>
          <a:lstStyle>
            <a:lvl1pPr>
              <a:defRPr/>
            </a:lvl1pPr>
          </a:lstStyle>
          <a:p>
            <a:r>
              <a:rPr lang="en-US"/>
              <a:t>Presentation 1</a:t>
            </a:r>
          </a:p>
        </p:txBody>
      </p:sp>
      <p:sp>
        <p:nvSpPr>
          <p:cNvPr id="5" name="Slide Number Placeholder 3"/>
          <p:cNvSpPr>
            <a:spLocks noGrp="1"/>
          </p:cNvSpPr>
          <p:nvPr>
            <p:ph type="sldNum" sz="quarter" idx="12"/>
          </p:nvPr>
        </p:nvSpPr>
        <p:spPr/>
        <p:txBody>
          <a:bodyPr/>
          <a:lstStyle>
            <a:lvl1pPr>
              <a:defRPr/>
            </a:lvl1pPr>
          </a:lstStyle>
          <a:p>
            <a:fld id="{A135239B-4B10-42F3-9E11-AF46E550B565}" type="slidenum">
              <a:rPr lang="en-US"/>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120"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048915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158B82A-DB19-426D-A5B7-F08466D907CA}" type="datetime1">
              <a:rPr lang="en-US"/>
              <a:pPr/>
              <a:t>5/11/2012</a:t>
            </a:fld>
            <a:endParaRPr lang="en-US"/>
          </a:p>
        </p:txBody>
      </p:sp>
      <p:sp>
        <p:nvSpPr>
          <p:cNvPr id="8" name="Footer Placeholder 4"/>
          <p:cNvSpPr>
            <a:spLocks noGrp="1"/>
          </p:cNvSpPr>
          <p:nvPr>
            <p:ph type="ftr" sz="quarter" idx="11"/>
          </p:nvPr>
        </p:nvSpPr>
        <p:spPr/>
        <p:txBody>
          <a:bodyPr/>
          <a:lstStyle>
            <a:lvl1pPr>
              <a:defRPr/>
            </a:lvl1pPr>
          </a:lstStyle>
          <a:p>
            <a:r>
              <a:rPr lang="en-US"/>
              <a:t>Presentation 1</a:t>
            </a:r>
          </a:p>
        </p:txBody>
      </p:sp>
      <p:sp>
        <p:nvSpPr>
          <p:cNvPr id="9" name="Slide Number Placeholder 5"/>
          <p:cNvSpPr>
            <a:spLocks noGrp="1"/>
          </p:cNvSpPr>
          <p:nvPr>
            <p:ph type="sldNum" sz="quarter" idx="12"/>
          </p:nvPr>
        </p:nvSpPr>
        <p:spPr/>
        <p:txBody>
          <a:bodyPr/>
          <a:lstStyle>
            <a:lvl1pPr>
              <a:defRPr/>
            </a:lvl1pPr>
          </a:lstStyle>
          <a:p>
            <a:fld id="{D44A93E3-869F-4187-8D52-B9DF977C31B7}" type="slidenum">
              <a:rPr lang="en-US"/>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582"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360203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0A4492F-C4CF-42E9-8153-EEE3328E0F10}" type="datetime1">
              <a:rPr lang="en-US"/>
              <a:pPr/>
              <a:t>5/11/2012</a:t>
            </a:fld>
            <a:endParaRPr lang="en-US"/>
          </a:p>
        </p:txBody>
      </p:sp>
      <p:sp>
        <p:nvSpPr>
          <p:cNvPr id="6" name="Footer Placeholder 4"/>
          <p:cNvSpPr>
            <a:spLocks noGrp="1"/>
          </p:cNvSpPr>
          <p:nvPr>
            <p:ph type="ftr" sz="quarter" idx="11"/>
          </p:nvPr>
        </p:nvSpPr>
        <p:spPr/>
        <p:txBody>
          <a:bodyPr/>
          <a:lstStyle>
            <a:lvl1pPr>
              <a:defRPr/>
            </a:lvl1pPr>
          </a:lstStyle>
          <a:p>
            <a:r>
              <a:rPr lang="en-US"/>
              <a:t>Presentation 1</a:t>
            </a:r>
          </a:p>
        </p:txBody>
      </p:sp>
      <p:sp>
        <p:nvSpPr>
          <p:cNvPr id="7" name="Slide Number Placeholder 5"/>
          <p:cNvSpPr>
            <a:spLocks noGrp="1"/>
          </p:cNvSpPr>
          <p:nvPr>
            <p:ph type="sldNum" sz="quarter" idx="12"/>
          </p:nvPr>
        </p:nvSpPr>
        <p:spPr/>
        <p:txBody>
          <a:bodyPr/>
          <a:lstStyle>
            <a:lvl1pPr>
              <a:defRPr/>
            </a:lvl1pPr>
          </a:lstStyle>
          <a:p>
            <a:fld id="{A4383313-28BD-4612-9F62-FFE0877593C9}" type="slidenum">
              <a:rPr lang="en-US"/>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120" y="5293361"/>
            <a:ext cx="836683" cy="842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7828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CC17F8D-0B53-4D06-8E65-05B0E793837B}" type="datetime1">
              <a:rPr lang="en-US"/>
              <a:pPr/>
              <a:t>5/11/2012</a:t>
            </a:fld>
            <a:endParaRPr lang="en-US"/>
          </a:p>
        </p:txBody>
      </p:sp>
      <p:sp>
        <p:nvSpPr>
          <p:cNvPr id="5" name="Footer Placeholder 4"/>
          <p:cNvSpPr>
            <a:spLocks noGrp="1"/>
          </p:cNvSpPr>
          <p:nvPr>
            <p:ph type="ftr" sz="quarter" idx="11"/>
          </p:nvPr>
        </p:nvSpPr>
        <p:spPr/>
        <p:txBody>
          <a:bodyPr/>
          <a:lstStyle>
            <a:lvl1pPr>
              <a:defRPr/>
            </a:lvl1pPr>
          </a:lstStyle>
          <a:p>
            <a:r>
              <a:rPr lang="en-US"/>
              <a:t>Presentation 1</a:t>
            </a:r>
          </a:p>
        </p:txBody>
      </p:sp>
      <p:sp>
        <p:nvSpPr>
          <p:cNvPr id="6" name="Slide Number Placeholder 5"/>
          <p:cNvSpPr>
            <a:spLocks noGrp="1"/>
          </p:cNvSpPr>
          <p:nvPr>
            <p:ph type="sldNum" sz="quarter" idx="12"/>
          </p:nvPr>
        </p:nvSpPr>
        <p:spPr/>
        <p:txBody>
          <a:bodyPr/>
          <a:lstStyle>
            <a:lvl1pPr>
              <a:defRPr/>
            </a:lvl1pPr>
          </a:lstStyle>
          <a:p>
            <a:fld id="{E603299D-984F-4C63-83CE-127E5FA6B07F}" type="slidenum">
              <a:rPr lang="en-US"/>
              <a:pPr/>
              <a:t>‹#›</a:t>
            </a:fld>
            <a:endParaRPr lang="en-US"/>
          </a:p>
        </p:txBody>
      </p:sp>
    </p:spTree>
    <p:extLst>
      <p:ext uri="{BB962C8B-B14F-4D97-AF65-F5344CB8AC3E}">
        <p14:creationId xmlns:p14="http://schemas.microsoft.com/office/powerpoint/2010/main" val="932770130"/>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B7A992F-B436-4E6F-A879-0104A06A7261}" type="datetime1">
              <a:rPr lang="en-US"/>
              <a:pPr/>
              <a:t>5/11/2012</a:t>
            </a:fld>
            <a:endParaRPr lang="en-US"/>
          </a:p>
        </p:txBody>
      </p:sp>
      <p:sp>
        <p:nvSpPr>
          <p:cNvPr id="4" name="Footer Placeholder 4"/>
          <p:cNvSpPr>
            <a:spLocks noGrp="1"/>
          </p:cNvSpPr>
          <p:nvPr>
            <p:ph type="ftr" sz="quarter" idx="11"/>
          </p:nvPr>
        </p:nvSpPr>
        <p:spPr/>
        <p:txBody>
          <a:bodyPr/>
          <a:lstStyle>
            <a:lvl1pPr>
              <a:defRPr/>
            </a:lvl1pPr>
          </a:lstStyle>
          <a:p>
            <a:r>
              <a:rPr lang="en-US"/>
              <a:t>Presentation 1</a:t>
            </a:r>
          </a:p>
        </p:txBody>
      </p:sp>
      <p:sp>
        <p:nvSpPr>
          <p:cNvPr id="5" name="Slide Number Placeholder 5"/>
          <p:cNvSpPr>
            <a:spLocks noGrp="1"/>
          </p:cNvSpPr>
          <p:nvPr>
            <p:ph type="sldNum" sz="quarter" idx="12"/>
          </p:nvPr>
        </p:nvSpPr>
        <p:spPr/>
        <p:txBody>
          <a:bodyPr/>
          <a:lstStyle>
            <a:lvl1pPr>
              <a:defRPr/>
            </a:lvl1pPr>
          </a:lstStyle>
          <a:p>
            <a:fld id="{7ED7A846-8ADC-4014-B20A-BAAB6245B63B}" type="slidenum">
              <a:rPr lang="en-US"/>
              <a:pPr/>
              <a:t>‹#›</a:t>
            </a:fld>
            <a:endParaRPr lang="en-US"/>
          </a:p>
        </p:txBody>
      </p:sp>
    </p:spTree>
    <p:extLst>
      <p:ext uri="{BB962C8B-B14F-4D97-AF65-F5344CB8AC3E}">
        <p14:creationId xmlns:p14="http://schemas.microsoft.com/office/powerpoint/2010/main" val="235885926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scene3d>
              <a:camera prst="orthographicFront"/>
              <a:lightRig rig="threePt" dir="t"/>
            </a:scene3d>
            <a:sp3d extrusionH="57150">
              <a:bevelT w="38100" h="38100"/>
            </a:sp3d>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10360"/>
            <a:ext cx="8382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4C534A08-ECA2-42F6-9DF3-C3A8EC0FB0C9}" type="datetime1">
              <a:rPr lang="en-US"/>
              <a:pPr/>
              <a:t>5/11/2012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r>
              <a:rPr lang="en-US"/>
              <a:t>Presentation 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07E0F1AA-C618-48E0-ABA9-6EAA8B867557}" type="slidenum">
              <a:rPr lang="en-US"/>
              <a:pPr/>
              <a:t>‹#›</a:t>
            </a:fld>
            <a:endParaRPr lang="en-US"/>
          </a:p>
        </p:txBody>
      </p:sp>
      <p:sp>
        <p:nvSpPr>
          <p:cNvPr id="25" name="Rectangle 24"/>
          <p:cNvSpPr/>
          <p:nvPr userDrawn="1"/>
        </p:nvSpPr>
        <p:spPr bwMode="auto">
          <a:xfrm>
            <a:off x="4941888" y="6046788"/>
            <a:ext cx="90487" cy="90487"/>
          </a:xfrm>
          <a:prstGeom prst="rect">
            <a:avLst/>
          </a:prstGeom>
          <a:solidFill>
            <a:srgbClr val="B2073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userDrawn="1"/>
        </p:nvSpPr>
        <p:spPr bwMode="auto">
          <a:xfrm>
            <a:off x="4133850" y="6046788"/>
            <a:ext cx="88900" cy="90487"/>
          </a:xfrm>
          <a:prstGeom prst="rect">
            <a:avLst/>
          </a:prstGeom>
          <a:solidFill>
            <a:srgbClr val="1B84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7" name="Rectangle 26"/>
          <p:cNvSpPr/>
          <p:nvPr userDrawn="1"/>
        </p:nvSpPr>
        <p:spPr bwMode="auto">
          <a:xfrm>
            <a:off x="4400550" y="6046788"/>
            <a:ext cx="90488" cy="90487"/>
          </a:xfrm>
          <a:prstGeom prst="rect">
            <a:avLst/>
          </a:prstGeom>
          <a:solidFill>
            <a:srgbClr val="0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userDrawn="1"/>
        </p:nvSpPr>
        <p:spPr bwMode="auto">
          <a:xfrm>
            <a:off x="4672013" y="6046788"/>
            <a:ext cx="88900" cy="90487"/>
          </a:xfrm>
          <a:prstGeom prst="rect">
            <a:avLst/>
          </a:prstGeom>
          <a:solidFill>
            <a:srgbClr val="15559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pic>
        <p:nvPicPr>
          <p:cNvPr id="1035" name="Picture 21" descr="cyber.jpg"/>
          <p:cNvPicPr>
            <a:picLocks noChangeAspect="1"/>
          </p:cNvPicPr>
          <p:nvPr userDrawn="1"/>
        </p:nvPicPr>
        <p:blipFill>
          <a:blip r:embed="rId15">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0" y="6329363"/>
            <a:ext cx="9151938" cy="53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3874135" y="6454616"/>
            <a:ext cx="5212080" cy="307777"/>
          </a:xfrm>
          <a:prstGeom prst="rect">
            <a:avLst/>
          </a:prstGeom>
          <a:noFill/>
        </p:spPr>
        <p:txBody>
          <a:bodyPr wrap="square" rtlCol="0">
            <a:spAutoFit/>
          </a:bodyPr>
          <a:lstStyle/>
          <a:p>
            <a:pPr algn="r"/>
            <a:r>
              <a:rPr lang="en-US" sz="1400" b="1" cap="small" baseline="0" dirty="0" smtClean="0">
                <a:solidFill>
                  <a:schemeClr val="bg1"/>
                </a:solidFill>
                <a:effectLst>
                  <a:outerShdw blurRad="50800" dist="38100" dir="5400000" algn="t" rotWithShape="0">
                    <a:prstClr val="black">
                      <a:alpha val="40000"/>
                    </a:prstClr>
                  </a:outerShdw>
                </a:effectLst>
              </a:rPr>
              <a:t>Security Professionals Conference 2012</a:t>
            </a:r>
            <a:endParaRPr lang="en-US" sz="1400" b="1" cap="small" baseline="0" dirty="0">
              <a:solidFill>
                <a:schemeClr val="bg1"/>
              </a:solidFill>
              <a:effectLst>
                <a:outerShdw blurRad="50800" dist="38100" dir="5400000" algn="t" rotWithShape="0">
                  <a:prstClr val="black">
                    <a:alpha val="40000"/>
                  </a:prstClr>
                </a:outerShdw>
              </a:effectLst>
            </a:endParaRPr>
          </a:p>
        </p:txBody>
      </p:sp>
    </p:spTree>
  </p:cSld>
  <p:clrMap bg1="lt1" tx1="dk1" bg2="lt2" tx2="dk2" accent1="accent1" accent2="accent2" accent3="accent3" accent4="accent4" accent5="accent5" accent6="accent6" hlink="hlink" folHlink="folHlink"/>
  <p:sldLayoutIdLst>
    <p:sldLayoutId id="2147483801" r:id="rId1"/>
    <p:sldLayoutId id="2147483792" r:id="rId2"/>
    <p:sldLayoutId id="2147483803" r:id="rId3"/>
    <p:sldLayoutId id="2147483802" r:id="rId4"/>
    <p:sldLayoutId id="2147483804" r:id="rId5"/>
    <p:sldLayoutId id="2147483794" r:id="rId6"/>
    <p:sldLayoutId id="2147483793" r:id="rId7"/>
    <p:sldLayoutId id="2147483795" r:id="rId8"/>
    <p:sldLayoutId id="2147483796" r:id="rId9"/>
    <p:sldLayoutId id="2147483797" r:id="rId10"/>
    <p:sldLayoutId id="2147483798" r:id="rId11"/>
    <p:sldLayoutId id="2147483799" r:id="rId12"/>
    <p:sldLayoutId id="2147483800" r:id="rId13"/>
  </p:sldLayoutIdLst>
  <p:transition spd="med">
    <p:fade/>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000" b="1" kern="1200" cap="all">
          <a:solidFill>
            <a:schemeClr val="tx1"/>
          </a:solidFill>
          <a:effectLst>
            <a:outerShdw blurRad="50800" dist="38100" dir="2700000" algn="tl" rotWithShape="0">
              <a:prstClr val="black">
                <a:alpha val="40000"/>
              </a:prstClr>
            </a:outerShdw>
          </a:effectLst>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84AA"/>
        </a:buClr>
        <a:buSzPct val="100000"/>
        <a:buFont typeface="Wingdings" pitchFamily="96" charset="2"/>
        <a:buChar char="§"/>
        <a:defRPr sz="28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chemeClr val="accent5">
            <a:lumMod val="50000"/>
          </a:schemeClr>
        </a:buClr>
        <a:buSzPct val="80000"/>
        <a:buFont typeface="Wingdings" pitchFamily="96" charset="2"/>
        <a:buChar char="§"/>
        <a:defRPr sz="24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Tx/>
        <a:buSzPct val="80000"/>
        <a:buFont typeface="Wingdings" pitchFamily="96" charset="2"/>
        <a:buChar char="§"/>
        <a:defRPr sz="20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C00000"/>
        </a:buClr>
        <a:buSzPct val="80000"/>
        <a:buFont typeface="Wingdings" pitchFamily="96" charset="2"/>
        <a:buChar char="§"/>
        <a:defRPr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FCD866"/>
        </a:buClr>
        <a:buSzPct val="80000"/>
        <a:buFont typeface="Wingdings" pitchFamily="96" charset="2"/>
        <a:buChar char="§"/>
        <a:defRPr sz="16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762000" y="1766396"/>
            <a:ext cx="7772400" cy="1470025"/>
          </a:xfrm>
        </p:spPr>
        <p:txBody>
          <a:bodyPr/>
          <a:lstStyle/>
          <a:p>
            <a:pPr eaLnBrk="1" hangingPunct="1"/>
            <a:r>
              <a:rPr lang="en-US" dirty="0"/>
              <a:t>University Wide Vulnerability Scanning Program</a:t>
            </a:r>
            <a:endParaRPr lang="en-US" cap="none" dirty="0" smtClean="0">
              <a:latin typeface="Arial" charset="0"/>
              <a:ea typeface="ＭＳ Ｐゴシック" pitchFamily="96" charset="-128"/>
            </a:endParaRPr>
          </a:p>
        </p:txBody>
      </p:sp>
      <p:sp>
        <p:nvSpPr>
          <p:cNvPr id="15363" name="Subtitle 2"/>
          <p:cNvSpPr>
            <a:spLocks noGrp="1"/>
          </p:cNvSpPr>
          <p:nvPr>
            <p:ph type="subTitle" idx="1"/>
          </p:nvPr>
        </p:nvSpPr>
        <p:spPr>
          <a:xfrm>
            <a:off x="1374972" y="3228722"/>
            <a:ext cx="6400800" cy="2743199"/>
          </a:xfrm>
        </p:spPr>
        <p:txBody>
          <a:bodyPr>
            <a:normAutofit fontScale="92500" lnSpcReduction="20000"/>
          </a:bodyPr>
          <a:lstStyle/>
          <a:p>
            <a:pPr eaLnBrk="1" hangingPunct="1"/>
            <a:r>
              <a:rPr lang="en-US" sz="2600" dirty="0"/>
              <a:t>Partnering with the campus    </a:t>
            </a:r>
            <a:br>
              <a:rPr lang="en-US" sz="2600" dirty="0"/>
            </a:br>
            <a:r>
              <a:rPr lang="en-US" sz="2600" dirty="0"/>
              <a:t>to secure the campus</a:t>
            </a:r>
          </a:p>
          <a:p>
            <a:pPr eaLnBrk="1" hangingPunct="1"/>
            <a:endParaRPr lang="en-US" dirty="0" smtClean="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a:p>
            <a:pPr eaLnBrk="1" hangingPunct="1"/>
            <a:endParaRPr lang="en-US" dirty="0" smtClean="0">
              <a:latin typeface="Arial" charset="0"/>
              <a:ea typeface="ＭＳ Ｐゴシック" pitchFamily="96" charset="-128"/>
            </a:endParaRPr>
          </a:p>
          <a:p>
            <a:pPr algn="l" eaLnBrk="1" hangingPunct="1"/>
            <a:r>
              <a:rPr lang="en-US" dirty="0" smtClean="0">
                <a:latin typeface="Arial" charset="0"/>
                <a:ea typeface="ＭＳ Ｐゴシック" pitchFamily="96" charset="-128"/>
              </a:rPr>
              <a:t>Gil Salazar  |  May 16</a:t>
            </a:r>
            <a:r>
              <a:rPr lang="en-US" baseline="30000" dirty="0" smtClean="0">
                <a:latin typeface="Arial" charset="0"/>
                <a:ea typeface="ＭＳ Ｐゴシック" pitchFamily="96" charset="-128"/>
              </a:rPr>
              <a:t>th</a:t>
            </a:r>
            <a:r>
              <a:rPr lang="en-US" dirty="0" smtClean="0">
                <a:latin typeface="Arial" charset="0"/>
                <a:ea typeface="ＭＳ Ｐゴシック" pitchFamily="96" charset="-128"/>
              </a:rPr>
              <a:t>, 2012</a:t>
            </a:r>
          </a:p>
          <a:p>
            <a:pPr algn="l" eaLnBrk="1" hangingPunct="1"/>
            <a:r>
              <a:rPr lang="en-US" dirty="0" smtClean="0">
                <a:latin typeface="Arial" charset="0"/>
                <a:ea typeface="ＭＳ Ｐゴシック" pitchFamily="96" charset="-128"/>
              </a:rPr>
              <a:t>University of Arizona</a:t>
            </a:r>
          </a:p>
          <a:p>
            <a:pPr eaLnBrk="1" hangingPunct="1"/>
            <a:endParaRPr lang="en-US" dirty="0" smtClean="0">
              <a:latin typeface="Arial" charset="0"/>
              <a:ea typeface="ＭＳ Ｐゴシック" pitchFamily="96" charset="-128"/>
            </a:endParaRPr>
          </a:p>
        </p:txBody>
      </p:sp>
      <p:sp>
        <p:nvSpPr>
          <p:cNvPr id="4" name="Title 1"/>
          <p:cNvSpPr txBox="1">
            <a:spLocks/>
          </p:cNvSpPr>
          <p:nvPr/>
        </p:nvSpPr>
        <p:spPr bwMode="auto">
          <a:xfrm>
            <a:off x="457200" y="458788"/>
            <a:ext cx="8382000" cy="1143000"/>
          </a:xfrm>
          <a:prstGeom prst="rect">
            <a:avLst/>
          </a:prstGeom>
        </p:spPr>
        <p:txBody>
          <a:bodyPr vert="horz" wrap="square" lIns="91440" tIns="45720" rIns="91440" bIns="45720" numCol="1" anchor="ctr" anchorCtr="0" compatLnSpc="1">
            <a:prstTxWarp prst="textNoShape">
              <a:avLst/>
            </a:prstTxWarp>
            <a:normAutofit/>
            <a:scene3d>
              <a:camera prst="orthographicFront"/>
              <a:lightRig rig="threePt" dir="t"/>
            </a:scene3d>
            <a:sp3d extrusionH="57150">
              <a:bevelT h="25400" prst="softRound"/>
            </a:sp3d>
          </a:bodyPr>
          <a:lstStyle>
            <a:lvl1pPr algn="ctr" defTabSz="457200" rtl="0" eaLnBrk="0" fontAlgn="base" hangingPunct="0">
              <a:spcBef>
                <a:spcPct val="0"/>
              </a:spcBef>
              <a:spcAft>
                <a:spcPct val="0"/>
              </a:spcAft>
              <a:defRPr sz="3000" b="1" kern="1200" cap="all">
                <a:solidFill>
                  <a:srgbClr val="000000"/>
                </a:solidFill>
                <a:effectLst>
                  <a:outerShdw blurRad="50800" dist="38100" dir="2700000" algn="tl" rotWithShape="0">
                    <a:prstClr val="black">
                      <a:alpha val="40000"/>
                    </a:prstClr>
                  </a:outerShdw>
                </a:effectLst>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endParaRPr lang="en-US" dirty="0"/>
          </a:p>
        </p:txBody>
      </p:sp>
      <p:pic>
        <p:nvPicPr>
          <p:cNvPr id="1026" name="Picture 2" descr="http://www.kyplex.com/images/security-scan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04984">
            <a:off x="124036" y="209181"/>
            <a:ext cx="2231764" cy="1461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303"/>
            <a:ext cx="8382000" cy="1143000"/>
          </a:xfrm>
        </p:spPr>
        <p:txBody>
          <a:bodyPr/>
          <a:lstStyle/>
          <a:p>
            <a:r>
              <a:rPr lang="en-US" dirty="0"/>
              <a:t>Impact to Campus</a:t>
            </a:r>
          </a:p>
        </p:txBody>
      </p:sp>
      <p:sp>
        <p:nvSpPr>
          <p:cNvPr id="3" name="Content Placeholder 2"/>
          <p:cNvSpPr>
            <a:spLocks noGrp="1"/>
          </p:cNvSpPr>
          <p:nvPr>
            <p:ph idx="1"/>
          </p:nvPr>
        </p:nvSpPr>
        <p:spPr>
          <a:xfrm>
            <a:off x="457200" y="1464703"/>
            <a:ext cx="8382000" cy="4525963"/>
          </a:xfrm>
        </p:spPr>
        <p:txBody>
          <a:bodyPr/>
          <a:lstStyle/>
          <a:p>
            <a:pPr lvl="0"/>
            <a:r>
              <a:rPr lang="en-US" sz="2400" dirty="0" smtClean="0"/>
              <a:t>Taking </a:t>
            </a:r>
            <a:r>
              <a:rPr lang="en-US" sz="2400" dirty="0"/>
              <a:t>the web development training is a mandatory prerequisite and ensures that both training and scanning work together to create a consistent OWASP Top Ten approach to development of security best practices. </a:t>
            </a:r>
            <a:endParaRPr lang="en-US" sz="2400" dirty="0" smtClean="0"/>
          </a:p>
          <a:p>
            <a:r>
              <a:rPr lang="en-US" sz="2400" dirty="0"/>
              <a:t>The </a:t>
            </a:r>
            <a:r>
              <a:rPr lang="en-US" sz="2400" dirty="0" err="1"/>
              <a:t>AppScan</a:t>
            </a:r>
            <a:r>
              <a:rPr lang="en-US" sz="2400" dirty="0"/>
              <a:t> Train the Trainer Program has been very successful in getting a large cross-section of campus IT staff members trained in using the Application Scan tool. </a:t>
            </a:r>
            <a:endParaRPr lang="en-US" sz="2400" dirty="0" smtClean="0"/>
          </a:p>
          <a:p>
            <a:pPr lvl="0"/>
            <a:r>
              <a:rPr lang="en-US" sz="2400" dirty="0" smtClean="0"/>
              <a:t>Security has become an integral process in web application development.</a:t>
            </a:r>
            <a:endParaRPr lang="en-US" sz="2400" dirty="0"/>
          </a:p>
          <a:p>
            <a:endParaRPr lang="en-US" sz="2400" dirty="0"/>
          </a:p>
        </p:txBody>
      </p:sp>
    </p:spTree>
    <p:extLst>
      <p:ext uri="{BB962C8B-B14F-4D97-AF65-F5344CB8AC3E}">
        <p14:creationId xmlns:p14="http://schemas.microsoft.com/office/powerpoint/2010/main" val="18538173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348"/>
            <a:ext cx="8382000" cy="1143000"/>
          </a:xfrm>
        </p:spPr>
        <p:txBody>
          <a:bodyPr/>
          <a:lstStyle/>
          <a:p>
            <a:r>
              <a:rPr lang="en-US" dirty="0"/>
              <a:t>Impact to Campus</a:t>
            </a:r>
          </a:p>
        </p:txBody>
      </p:sp>
      <p:sp>
        <p:nvSpPr>
          <p:cNvPr id="3" name="Content Placeholder 2"/>
          <p:cNvSpPr>
            <a:spLocks noGrp="1"/>
          </p:cNvSpPr>
          <p:nvPr>
            <p:ph idx="1"/>
          </p:nvPr>
        </p:nvSpPr>
        <p:spPr>
          <a:xfrm>
            <a:off x="457200" y="1521348"/>
            <a:ext cx="8382000" cy="4525963"/>
          </a:xfrm>
        </p:spPr>
        <p:txBody>
          <a:bodyPr/>
          <a:lstStyle/>
          <a:p>
            <a:pPr lvl="0"/>
            <a:r>
              <a:rPr lang="en-US" dirty="0" smtClean="0"/>
              <a:t>The </a:t>
            </a:r>
            <a:r>
              <a:rPr lang="en-US" dirty="0"/>
              <a:t>Information Security Liaisons are responsive to the program </a:t>
            </a:r>
            <a:r>
              <a:rPr lang="en-US" dirty="0" smtClean="0"/>
              <a:t>and campus buy-in to security is on the rise.</a:t>
            </a:r>
          </a:p>
          <a:p>
            <a:pPr lvl="0"/>
            <a:r>
              <a:rPr lang="en-US" dirty="0" smtClean="0"/>
              <a:t>Campus </a:t>
            </a:r>
            <a:r>
              <a:rPr lang="en-US" dirty="0"/>
              <a:t>web server code is being cleaned up and security vulnerabilities are reduced</a:t>
            </a:r>
            <a:r>
              <a:rPr lang="en-US" dirty="0" smtClean="0"/>
              <a:t>.</a:t>
            </a:r>
          </a:p>
          <a:p>
            <a:pPr lvl="0"/>
            <a:r>
              <a:rPr lang="en-US" dirty="0"/>
              <a:t>The UA has begun to collect metrics on scanning and remediation of vulnerabilities.  </a:t>
            </a:r>
          </a:p>
          <a:p>
            <a:pPr lvl="0"/>
            <a:r>
              <a:rPr lang="en-US" dirty="0"/>
              <a:t>ABOR’s </a:t>
            </a:r>
            <a:r>
              <a:rPr lang="en-US" dirty="0" smtClean="0"/>
              <a:t>scanning initiative </a:t>
            </a:r>
            <a:r>
              <a:rPr lang="en-US" dirty="0"/>
              <a:t>is being </a:t>
            </a:r>
            <a:r>
              <a:rPr lang="en-US" dirty="0" smtClean="0"/>
              <a:t>met.</a:t>
            </a:r>
            <a:endParaRPr lang="en-US" dirty="0"/>
          </a:p>
          <a:p>
            <a:endParaRPr lang="en-US" dirty="0"/>
          </a:p>
        </p:txBody>
      </p:sp>
    </p:spTree>
    <p:extLst>
      <p:ext uri="{BB962C8B-B14F-4D97-AF65-F5344CB8AC3E}">
        <p14:creationId xmlns:p14="http://schemas.microsoft.com/office/powerpoint/2010/main" val="1537076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2"/>
          <p:cNvGraphicFramePr>
            <a:graphicFrameLocks/>
          </p:cNvGraphicFramePr>
          <p:nvPr>
            <p:extLst>
              <p:ext uri="{D42A27DB-BD31-4B8C-83A1-F6EECF244321}">
                <p14:modId xmlns:p14="http://schemas.microsoft.com/office/powerpoint/2010/main" val="851827339"/>
              </p:ext>
            </p:extLst>
          </p:nvPr>
        </p:nvGraphicFramePr>
        <p:xfrm>
          <a:off x="121381" y="895469"/>
          <a:ext cx="5494492" cy="4016395"/>
        </p:xfrm>
        <a:graphic>
          <a:graphicData uri="http://schemas.openxmlformats.org/drawingml/2006/chart">
            <c:chart xmlns:c="http://schemas.openxmlformats.org/drawingml/2006/chart" xmlns:r="http://schemas.openxmlformats.org/officeDocument/2006/relationships" r:id="rId2"/>
          </a:graphicData>
        </a:graphic>
      </p:graphicFrame>
      <p:sp>
        <p:nvSpPr>
          <p:cNvPr id="17411" name="Content Placeholder 2"/>
          <p:cNvSpPr txBox="1">
            <a:spLocks/>
          </p:cNvSpPr>
          <p:nvPr/>
        </p:nvSpPr>
        <p:spPr bwMode="auto">
          <a:xfrm>
            <a:off x="533400" y="248305"/>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defRPr sz="2400">
                <a:solidFill>
                  <a:schemeClr val="tx1"/>
                </a:solidFill>
                <a:latin typeface="Arial" charset="0"/>
                <a:ea typeface="ＭＳ Ｐゴシック" pitchFamily="96" charset="-128"/>
              </a:defRPr>
            </a:lvl1pPr>
            <a:lvl2pPr marL="37931725" indent="-37474525" eaLnBrk="0" hangingPunct="0">
              <a:defRPr sz="2400">
                <a:solidFill>
                  <a:schemeClr val="tx1"/>
                </a:solidFill>
                <a:latin typeface="Arial" charset="0"/>
                <a:ea typeface="ＭＳ Ｐゴシック" pitchFamily="96" charset="-128"/>
              </a:defRPr>
            </a:lvl2pPr>
            <a:lvl3pPr eaLnBrk="0" hangingPunct="0">
              <a:defRPr sz="2400">
                <a:solidFill>
                  <a:schemeClr val="tx1"/>
                </a:solidFill>
                <a:latin typeface="Arial" charset="0"/>
                <a:ea typeface="ＭＳ Ｐゴシック" pitchFamily="96" charset="-128"/>
              </a:defRPr>
            </a:lvl3pPr>
            <a:lvl4pPr eaLnBrk="0" hangingPunct="0">
              <a:defRPr sz="2400">
                <a:solidFill>
                  <a:schemeClr val="tx1"/>
                </a:solidFill>
                <a:latin typeface="Arial" charset="0"/>
                <a:ea typeface="ＭＳ Ｐゴシック" pitchFamily="96" charset="-128"/>
              </a:defRPr>
            </a:lvl4pPr>
            <a:lvl5pPr eaLnBrk="0" hangingPunct="0">
              <a:defRPr sz="2400">
                <a:solidFill>
                  <a:schemeClr val="tx1"/>
                </a:solidFill>
                <a:latin typeface="Arial" charset="0"/>
                <a:ea typeface="ＭＳ Ｐゴシック" pitchFamily="96" charset="-128"/>
              </a:defRPr>
            </a:lvl5pPr>
            <a:lvl6pPr marL="457200" eaLnBrk="0" fontAlgn="base" hangingPunct="0">
              <a:spcBef>
                <a:spcPct val="0"/>
              </a:spcBef>
              <a:spcAft>
                <a:spcPct val="0"/>
              </a:spcAft>
              <a:defRPr sz="2400">
                <a:solidFill>
                  <a:schemeClr val="tx1"/>
                </a:solidFill>
                <a:latin typeface="Arial" charset="0"/>
                <a:ea typeface="ＭＳ Ｐゴシック" pitchFamily="96" charset="-128"/>
              </a:defRPr>
            </a:lvl6pPr>
            <a:lvl7pPr marL="914400" eaLnBrk="0" fontAlgn="base" hangingPunct="0">
              <a:spcBef>
                <a:spcPct val="0"/>
              </a:spcBef>
              <a:spcAft>
                <a:spcPct val="0"/>
              </a:spcAft>
              <a:defRPr sz="2400">
                <a:solidFill>
                  <a:schemeClr val="tx1"/>
                </a:solidFill>
                <a:latin typeface="Arial" charset="0"/>
                <a:ea typeface="ＭＳ Ｐゴシック" pitchFamily="96" charset="-128"/>
              </a:defRPr>
            </a:lvl7pPr>
            <a:lvl8pPr marL="1371600" eaLnBrk="0" fontAlgn="base" hangingPunct="0">
              <a:spcBef>
                <a:spcPct val="0"/>
              </a:spcBef>
              <a:spcAft>
                <a:spcPct val="0"/>
              </a:spcAft>
              <a:defRPr sz="2400">
                <a:solidFill>
                  <a:schemeClr val="tx1"/>
                </a:solidFill>
                <a:latin typeface="Arial" charset="0"/>
                <a:ea typeface="ＭＳ Ｐゴシック" pitchFamily="96" charset="-128"/>
              </a:defRPr>
            </a:lvl8pPr>
            <a:lvl9pPr marL="1828800" eaLnBrk="0" fontAlgn="base" hangingPunct="0">
              <a:spcBef>
                <a:spcPct val="0"/>
              </a:spcBef>
              <a:spcAft>
                <a:spcPct val="0"/>
              </a:spcAft>
              <a:defRPr sz="2400">
                <a:solidFill>
                  <a:schemeClr val="tx1"/>
                </a:solidFill>
                <a:latin typeface="Arial" charset="0"/>
                <a:ea typeface="ＭＳ Ｐゴシック" pitchFamily="96" charset="-128"/>
              </a:defRPr>
            </a:lvl9pPr>
          </a:lstStyle>
          <a:p>
            <a:pPr algn="ctr" eaLnBrk="1" hangingPunct="1">
              <a:spcBef>
                <a:spcPct val="20000"/>
              </a:spcBef>
              <a:buClr>
                <a:srgbClr val="FFD862"/>
              </a:buClr>
              <a:buSzPct val="80000"/>
            </a:pPr>
            <a:r>
              <a:rPr lang="en-US" sz="2800" b="1" dirty="0" smtClean="0">
                <a:solidFill>
                  <a:srgbClr val="4C4C4F"/>
                </a:solidFill>
                <a:cs typeface="Arial" charset="0"/>
              </a:rPr>
              <a:t>Scans Completed</a:t>
            </a:r>
            <a:endParaRPr lang="en-US" sz="1600" b="1" dirty="0">
              <a:solidFill>
                <a:srgbClr val="4C4C4F"/>
              </a:solidFill>
              <a:cs typeface="Arial" charset="0"/>
            </a:endParaRPr>
          </a:p>
        </p:txBody>
      </p:sp>
      <p:graphicFrame>
        <p:nvGraphicFramePr>
          <p:cNvPr id="5" name="Chart 2"/>
          <p:cNvGraphicFramePr>
            <a:graphicFrameLocks/>
          </p:cNvGraphicFramePr>
          <p:nvPr>
            <p:extLst>
              <p:ext uri="{D42A27DB-BD31-4B8C-83A1-F6EECF244321}">
                <p14:modId xmlns:p14="http://schemas.microsoft.com/office/powerpoint/2010/main" val="2469502901"/>
              </p:ext>
            </p:extLst>
          </p:nvPr>
        </p:nvGraphicFramePr>
        <p:xfrm>
          <a:off x="3722336" y="2508531"/>
          <a:ext cx="5421664" cy="32948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1933603"/>
            <a:ext cx="7772400" cy="1470025"/>
          </a:xfrm>
        </p:spPr>
        <p:txBody>
          <a:bodyPr>
            <a:normAutofit/>
          </a:bodyPr>
          <a:lstStyle/>
          <a:p>
            <a:pPr eaLnBrk="1" hangingPunct="1"/>
            <a:r>
              <a:rPr lang="en-US" sz="4800" cap="none" dirty="0" smtClean="0">
                <a:latin typeface="Arial" charset="0"/>
                <a:ea typeface="ＭＳ Ｐゴシック" pitchFamily="96" charset="-128"/>
              </a:rPr>
              <a:t>Questions???</a:t>
            </a:r>
          </a:p>
        </p:txBody>
      </p:sp>
      <p:sp>
        <p:nvSpPr>
          <p:cNvPr id="2" name="Rectangle 1"/>
          <p:cNvSpPr/>
          <p:nvPr/>
        </p:nvSpPr>
        <p:spPr>
          <a:xfrm>
            <a:off x="2496032" y="3591718"/>
            <a:ext cx="5488810" cy="1200329"/>
          </a:xfrm>
          <a:prstGeom prst="rect">
            <a:avLst/>
          </a:prstGeom>
        </p:spPr>
        <p:txBody>
          <a:bodyPr wrap="none">
            <a:spAutoFit/>
          </a:bodyPr>
          <a:lstStyle/>
          <a:p>
            <a:r>
              <a:rPr lang="en-US" sz="2400" b="1" dirty="0" smtClean="0"/>
              <a:t>Gil Salazar</a:t>
            </a:r>
          </a:p>
          <a:p>
            <a:r>
              <a:rPr lang="en-US" sz="2400" b="1" dirty="0" smtClean="0"/>
              <a:t>Information Security Analyst, Senior</a:t>
            </a:r>
          </a:p>
          <a:p>
            <a:r>
              <a:rPr lang="en-US" sz="2400" b="1" dirty="0" smtClean="0"/>
              <a:t>gsalazar@email.arizona.edu</a:t>
            </a:r>
            <a:endParaRPr lang="en-US" sz="2400" b="1"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458788"/>
            <a:ext cx="8382000" cy="1143000"/>
          </a:xfrm>
          <a:prstGeom prst="rect">
            <a:avLst/>
          </a:prstGeom>
        </p:spPr>
        <p:txBody>
          <a:bodyPr/>
          <a:lstStyle>
            <a:lvl1pPr algn="l" defTabSz="457200" rtl="0" eaLnBrk="0" fontAlgn="base" hangingPunct="0">
              <a:spcBef>
                <a:spcPct val="0"/>
              </a:spcBef>
              <a:spcAft>
                <a:spcPct val="0"/>
              </a:spcAft>
              <a:defRPr sz="3000" b="1" kern="1200" cap="all">
                <a:solidFill>
                  <a:schemeClr val="tx1"/>
                </a:solidFill>
                <a:effectLst>
                  <a:outerShdw blurRad="50800" dist="38100" dir="2700000" algn="tl" rotWithShape="0">
                    <a:prstClr val="black">
                      <a:alpha val="40000"/>
                    </a:prstClr>
                  </a:outerShdw>
                </a:effectLst>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r>
              <a:rPr lang="en-US" smtClean="0"/>
              <a:t>State of the Internet</a:t>
            </a:r>
            <a:endParaRPr lang="en-US" dirty="0"/>
          </a:p>
        </p:txBody>
      </p:sp>
      <p:sp>
        <p:nvSpPr>
          <p:cNvPr id="3" name="Content Placeholder 2"/>
          <p:cNvSpPr txBox="1">
            <a:spLocks/>
          </p:cNvSpPr>
          <p:nvPr/>
        </p:nvSpPr>
        <p:spPr bwMode="auto">
          <a:xfrm>
            <a:off x="5334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1B84AA"/>
              </a:buClr>
              <a:buSzPct val="100000"/>
              <a:buFont typeface="Wingdings" pitchFamily="96" charset="2"/>
              <a:buChar char="§"/>
              <a:defRPr sz="28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chemeClr val="accent5">
                  <a:lumMod val="50000"/>
                </a:schemeClr>
              </a:buClr>
              <a:buSzPct val="80000"/>
              <a:buFont typeface="Wingdings" pitchFamily="96" charset="2"/>
              <a:buChar char="§"/>
              <a:defRPr sz="24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Tx/>
              <a:buSzPct val="80000"/>
              <a:buFont typeface="Wingdings" pitchFamily="96" charset="2"/>
              <a:buChar char="§"/>
              <a:defRPr sz="20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C00000"/>
              </a:buClr>
              <a:buSzPct val="80000"/>
              <a:buFont typeface="Wingdings" pitchFamily="96" charset="2"/>
              <a:buChar char="§"/>
              <a:defRPr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FCD866"/>
              </a:buClr>
              <a:buSzPct val="80000"/>
              <a:buFont typeface="Wingdings" pitchFamily="96" charset="2"/>
              <a:buChar char="§"/>
              <a:defRPr sz="1600" kern="1200">
                <a:solidFill>
                  <a:srgbClr val="4C4C4F"/>
                </a:solidFill>
                <a:effectLst>
                  <a:innerShdw blurRad="63500" dist="50800" dir="5400000">
                    <a:prstClr val="black">
                      <a:alpha val="50000"/>
                    </a:prstClr>
                  </a:innerShdw>
                </a:effectLst>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Recent studies show that websites are exposed to serious vulnerabilities every day.</a:t>
            </a:r>
          </a:p>
          <a:p>
            <a:r>
              <a:rPr lang="en-US" dirty="0" smtClean="0"/>
              <a:t>The University of Arizona has numerous webpages that serve as the face of its academic programs, research centers, and the University at large.  </a:t>
            </a:r>
          </a:p>
          <a:p>
            <a:r>
              <a:rPr lang="en-US" dirty="0" smtClean="0"/>
              <a:t>Many of these have web applications that are embedded in the web pages and are exposed to the internet.  </a:t>
            </a:r>
            <a:endParaRPr lang="en-US" dirty="0"/>
          </a:p>
        </p:txBody>
      </p:sp>
    </p:spTree>
    <p:extLst>
      <p:ext uri="{BB962C8B-B14F-4D97-AF65-F5344CB8AC3E}">
        <p14:creationId xmlns:p14="http://schemas.microsoft.com/office/powerpoint/2010/main" val="2669652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p:txBody>
          <a:bodyPr/>
          <a:lstStyle/>
          <a:p>
            <a:pPr eaLnBrk="1" hangingPunct="1"/>
            <a:r>
              <a:rPr lang="en-US" dirty="0"/>
              <a:t>State of the UA Web space</a:t>
            </a:r>
            <a:endParaRPr lang="en-US" cap="none" dirty="0" smtClean="0">
              <a:latin typeface="Arial" charset="0"/>
              <a:ea typeface="ＭＳ Ｐゴシック" pitchFamily="96" charset="-128"/>
            </a:endParaRPr>
          </a:p>
        </p:txBody>
      </p:sp>
      <p:sp>
        <p:nvSpPr>
          <p:cNvPr id="18435" name="Content Placeholder 2"/>
          <p:cNvSpPr>
            <a:spLocks noGrp="1"/>
          </p:cNvSpPr>
          <p:nvPr>
            <p:ph sz="half" idx="1"/>
          </p:nvPr>
        </p:nvSpPr>
        <p:spPr/>
        <p:txBody>
          <a:bodyPr/>
          <a:lstStyle/>
          <a:p>
            <a:r>
              <a:rPr lang="en-US" dirty="0"/>
              <a:t>As the result of </a:t>
            </a:r>
            <a:r>
              <a:rPr lang="en-US" dirty="0" smtClean="0"/>
              <a:t>a state </a:t>
            </a:r>
            <a:r>
              <a:rPr lang="en-US" dirty="0"/>
              <a:t>audit, the Arizona Board of Regents mandated that the three state universities perform annual scans of all internet-facing applications and servers.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4216651" cy="3571472"/>
          </a:xfrm>
          <a:effectLst>
            <a:outerShdw blurRad="50800" dist="38100" dir="8100000" rotWithShape="0">
              <a:srgbClr val="000000">
                <a:alpha val="40999"/>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WebSite</a:t>
            </a:r>
            <a:r>
              <a:rPr lang="en-US" dirty="0"/>
              <a:t> </a:t>
            </a:r>
            <a:r>
              <a:rPr lang="en-US" dirty="0" smtClean="0"/>
              <a:t>Security Concerns</a:t>
            </a:r>
            <a:endParaRPr lang="en-US" dirty="0"/>
          </a:p>
        </p:txBody>
      </p:sp>
      <p:sp>
        <p:nvSpPr>
          <p:cNvPr id="3" name="Content Placeholder 2"/>
          <p:cNvSpPr>
            <a:spLocks noGrp="1"/>
          </p:cNvSpPr>
          <p:nvPr>
            <p:ph idx="1"/>
          </p:nvPr>
        </p:nvSpPr>
        <p:spPr/>
        <p:txBody>
          <a:bodyPr/>
          <a:lstStyle/>
          <a:p>
            <a:r>
              <a:rPr lang="en-US" dirty="0"/>
              <a:t>Websites and applications are developed by a wide variety of campus </a:t>
            </a:r>
            <a:r>
              <a:rPr lang="en-US" dirty="0" smtClean="0"/>
              <a:t>members</a:t>
            </a:r>
          </a:p>
          <a:p>
            <a:r>
              <a:rPr lang="en-US" dirty="0" smtClean="0"/>
              <a:t>Often</a:t>
            </a:r>
            <a:r>
              <a:rPr lang="en-US" dirty="0"/>
              <a:t>, web development is not their primary job or area of expertise.  </a:t>
            </a:r>
          </a:p>
          <a:p>
            <a:r>
              <a:rPr lang="en-US" dirty="0" smtClean="0"/>
              <a:t>Many of the </a:t>
            </a:r>
            <a:r>
              <a:rPr lang="en-US" dirty="0"/>
              <a:t>vulnerabilities are contained within custom website code. </a:t>
            </a:r>
          </a:p>
        </p:txBody>
      </p:sp>
    </p:spTree>
    <p:extLst>
      <p:ext uri="{BB962C8B-B14F-4D97-AF65-F5344CB8AC3E}">
        <p14:creationId xmlns:p14="http://schemas.microsoft.com/office/powerpoint/2010/main" val="12522847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887"/>
            <a:ext cx="8382000" cy="1143000"/>
          </a:xfrm>
        </p:spPr>
        <p:txBody>
          <a:bodyPr/>
          <a:lstStyle/>
          <a:p>
            <a:r>
              <a:rPr lang="en-US" dirty="0"/>
              <a:t>Challenges</a:t>
            </a:r>
          </a:p>
        </p:txBody>
      </p:sp>
      <p:sp>
        <p:nvSpPr>
          <p:cNvPr id="3" name="Content Placeholder 2"/>
          <p:cNvSpPr>
            <a:spLocks noGrp="1"/>
          </p:cNvSpPr>
          <p:nvPr>
            <p:ph idx="1"/>
          </p:nvPr>
        </p:nvSpPr>
        <p:spPr>
          <a:xfrm>
            <a:off x="457200" y="1391875"/>
            <a:ext cx="8382000" cy="4525963"/>
          </a:xfrm>
        </p:spPr>
        <p:txBody>
          <a:bodyPr/>
          <a:lstStyle/>
          <a:p>
            <a:r>
              <a:rPr lang="en-US" dirty="0" smtClean="0"/>
              <a:t>The </a:t>
            </a:r>
            <a:r>
              <a:rPr lang="en-US" dirty="0"/>
              <a:t>Information Security Office consists of a small staff that is not positioned to take on operational work on behalf of the campus. </a:t>
            </a:r>
            <a:endParaRPr lang="en-US" dirty="0" smtClean="0"/>
          </a:p>
          <a:p>
            <a:r>
              <a:rPr lang="en-US" dirty="0" smtClean="0"/>
              <a:t>UA </a:t>
            </a:r>
            <a:r>
              <a:rPr lang="en-US" dirty="0"/>
              <a:t>campus is highly distributed in tech support and purpose </a:t>
            </a:r>
          </a:p>
          <a:p>
            <a:r>
              <a:rPr lang="en-US" dirty="0" smtClean="0"/>
              <a:t>UA’s recent </a:t>
            </a:r>
            <a:r>
              <a:rPr lang="en-US" dirty="0"/>
              <a:t>economic environment has put additional pressures at the department level, resulting in a decrease in technical staff members</a:t>
            </a:r>
          </a:p>
          <a:p>
            <a:r>
              <a:rPr lang="en-US" dirty="0"/>
              <a:t>Finding the right scanning tools was/is a challenge.</a:t>
            </a:r>
          </a:p>
          <a:p>
            <a:endParaRPr lang="en-US" dirty="0"/>
          </a:p>
        </p:txBody>
      </p:sp>
    </p:spTree>
    <p:extLst>
      <p:ext uri="{BB962C8B-B14F-4D97-AF65-F5344CB8AC3E}">
        <p14:creationId xmlns:p14="http://schemas.microsoft.com/office/powerpoint/2010/main" val="3813512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idx="1"/>
          </p:nvPr>
        </p:nvSpPr>
        <p:spPr/>
        <p:txBody>
          <a:bodyPr/>
          <a:lstStyle/>
          <a:p>
            <a:r>
              <a:rPr lang="en-US" dirty="0"/>
              <a:t>To ensure success, we needed to organize and streamline the processes as much as possible for the campus IT support groups.  </a:t>
            </a:r>
          </a:p>
          <a:p>
            <a:r>
              <a:rPr lang="en-US" dirty="0" smtClean="0"/>
              <a:t>Funding for </a:t>
            </a:r>
            <a:r>
              <a:rPr lang="en-US" dirty="0"/>
              <a:t>licenses for servers and </a:t>
            </a:r>
            <a:r>
              <a:rPr lang="en-US" dirty="0" smtClean="0"/>
              <a:t>applications scanners.  </a:t>
            </a:r>
          </a:p>
          <a:p>
            <a:r>
              <a:rPr lang="en-US" dirty="0" smtClean="0"/>
              <a:t>The </a:t>
            </a:r>
            <a:r>
              <a:rPr lang="en-US" dirty="0"/>
              <a:t>UA needed to find a creative, efficient way of fulfilling the scanning requirements.</a:t>
            </a:r>
          </a:p>
          <a:p>
            <a:pPr marL="0" indent="0">
              <a:buNone/>
            </a:pPr>
            <a:endParaRPr lang="en-US" dirty="0"/>
          </a:p>
        </p:txBody>
      </p:sp>
    </p:spTree>
    <p:extLst>
      <p:ext uri="{BB962C8B-B14F-4D97-AF65-F5344CB8AC3E}">
        <p14:creationId xmlns:p14="http://schemas.microsoft.com/office/powerpoint/2010/main" val="2078726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79"/>
            <a:ext cx="8382000" cy="1143000"/>
          </a:xfrm>
        </p:spPr>
        <p:txBody>
          <a:bodyPr/>
          <a:lstStyle/>
          <a:p>
            <a:r>
              <a:rPr lang="en-US" dirty="0"/>
              <a:t>Teamwork</a:t>
            </a:r>
          </a:p>
        </p:txBody>
      </p:sp>
      <p:sp>
        <p:nvSpPr>
          <p:cNvPr id="3" name="Content Placeholder 2"/>
          <p:cNvSpPr>
            <a:spLocks noGrp="1"/>
          </p:cNvSpPr>
          <p:nvPr>
            <p:ph idx="1"/>
          </p:nvPr>
        </p:nvSpPr>
        <p:spPr>
          <a:xfrm>
            <a:off x="457200" y="1488980"/>
            <a:ext cx="8382000" cy="4525963"/>
          </a:xfrm>
        </p:spPr>
        <p:txBody>
          <a:bodyPr/>
          <a:lstStyle/>
          <a:p>
            <a:pPr marL="285750" indent="-285750">
              <a:buFont typeface="Arial" pitchFamily="34" charset="0"/>
              <a:buChar char="•"/>
            </a:pPr>
            <a:r>
              <a:rPr lang="en-US" sz="2600" dirty="0"/>
              <a:t>The Information Security Office created a project approach to developing and implementing a university-wide scanning </a:t>
            </a:r>
            <a:r>
              <a:rPr lang="en-US" sz="2600" dirty="0" smtClean="0"/>
              <a:t>program</a:t>
            </a:r>
          </a:p>
          <a:p>
            <a:pPr marL="285750" lvl="0" indent="-285750">
              <a:buFont typeface="Arial" pitchFamily="34" charset="0"/>
              <a:buChar char="•"/>
            </a:pPr>
            <a:r>
              <a:rPr lang="en-US" sz="2600" dirty="0"/>
              <a:t>We recruited a working group of 12 IT staff members chosen strategically across the campus. </a:t>
            </a:r>
            <a:endParaRPr lang="en-US" sz="2600" dirty="0" smtClean="0"/>
          </a:p>
          <a:p>
            <a:pPr marL="285750" indent="-285750">
              <a:buFont typeface="Arial" pitchFamily="34" charset="0"/>
              <a:buChar char="•"/>
            </a:pPr>
            <a:r>
              <a:rPr lang="en-US" sz="2400" dirty="0"/>
              <a:t>Working together, the campus selected </a:t>
            </a:r>
            <a:r>
              <a:rPr lang="en-US" sz="2400" dirty="0" err="1"/>
              <a:t>QualysGuard</a:t>
            </a:r>
            <a:r>
              <a:rPr lang="en-US" sz="2400" dirty="0"/>
              <a:t> and IBM </a:t>
            </a:r>
            <a:r>
              <a:rPr lang="en-US" sz="2400" dirty="0" err="1"/>
              <a:t>AppScan</a:t>
            </a:r>
            <a:r>
              <a:rPr lang="en-US" sz="2400" dirty="0"/>
              <a:t> </a:t>
            </a:r>
            <a:r>
              <a:rPr lang="en-US" sz="2400" dirty="0" smtClean="0"/>
              <a:t>tools</a:t>
            </a:r>
            <a:r>
              <a:rPr lang="en-US" sz="2400" dirty="0"/>
              <a:t> </a:t>
            </a:r>
            <a:r>
              <a:rPr lang="en-US" sz="2400" dirty="0" smtClean="0"/>
              <a:t>and recently Qualys Web Application Scanner </a:t>
            </a:r>
            <a:endParaRPr lang="en-US" sz="2600" dirty="0"/>
          </a:p>
          <a:p>
            <a:endParaRPr lang="en-US" sz="2600" dirty="0"/>
          </a:p>
        </p:txBody>
      </p:sp>
    </p:spTree>
    <p:extLst>
      <p:ext uri="{BB962C8B-B14F-4D97-AF65-F5344CB8AC3E}">
        <p14:creationId xmlns:p14="http://schemas.microsoft.com/office/powerpoint/2010/main" val="34839980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pPr lvl="0"/>
            <a:r>
              <a:rPr lang="en-US" sz="2400" dirty="0"/>
              <a:t>The Information Security Office set up a Communication Plan in order to get buy-in from campus leadership and stakeholders university-wide. </a:t>
            </a:r>
            <a:endParaRPr lang="en-US" sz="2400" dirty="0" smtClean="0"/>
          </a:p>
          <a:p>
            <a:pPr lvl="0"/>
            <a:r>
              <a:rPr lang="en-US" sz="2400" dirty="0" smtClean="0"/>
              <a:t>Setup Scheduling system to manage licenses for each </a:t>
            </a:r>
            <a:r>
              <a:rPr lang="en-US" sz="2400" dirty="0"/>
              <a:t>developer for a specific timeframe.  </a:t>
            </a:r>
            <a:endParaRPr lang="en-US" sz="2400" dirty="0" smtClean="0"/>
          </a:p>
          <a:p>
            <a:r>
              <a:rPr lang="en-US" sz="2400" dirty="0" smtClean="0"/>
              <a:t>Specific </a:t>
            </a:r>
            <a:r>
              <a:rPr lang="en-US" sz="2400" dirty="0"/>
              <a:t>instructions were developed to educate campus IT </a:t>
            </a:r>
            <a:r>
              <a:rPr lang="en-US" sz="2400" dirty="0" smtClean="0"/>
              <a:t>support and developers </a:t>
            </a:r>
            <a:r>
              <a:rPr lang="en-US" sz="2400" dirty="0"/>
              <a:t>on use of scanners</a:t>
            </a:r>
          </a:p>
          <a:p>
            <a:r>
              <a:rPr lang="en-US" sz="2400" dirty="0" smtClean="0"/>
              <a:t>Needed </a:t>
            </a:r>
            <a:r>
              <a:rPr lang="en-US" sz="2400" dirty="0"/>
              <a:t>to create an application and server inventory database.  </a:t>
            </a:r>
          </a:p>
          <a:p>
            <a:pPr marL="0" indent="0">
              <a:buNone/>
            </a:pPr>
            <a:endParaRPr lang="en-US" sz="2400" dirty="0"/>
          </a:p>
        </p:txBody>
      </p:sp>
    </p:spTree>
    <p:extLst>
      <p:ext uri="{BB962C8B-B14F-4D97-AF65-F5344CB8AC3E}">
        <p14:creationId xmlns:p14="http://schemas.microsoft.com/office/powerpoint/2010/main" val="9101097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pPr lvl="0"/>
            <a:r>
              <a:rPr lang="en-US" sz="2400" dirty="0" smtClean="0"/>
              <a:t>Created </a:t>
            </a:r>
            <a:r>
              <a:rPr lang="en-US" sz="2400" dirty="0"/>
              <a:t>an online information security awareness program session that is mandatory for all UA web </a:t>
            </a:r>
            <a:r>
              <a:rPr lang="en-US" sz="2400" dirty="0" smtClean="0"/>
              <a:t>developers</a:t>
            </a:r>
          </a:p>
          <a:p>
            <a:pPr lvl="0"/>
            <a:r>
              <a:rPr lang="en-US" sz="2400" dirty="0" smtClean="0"/>
              <a:t>Created </a:t>
            </a:r>
            <a:r>
              <a:rPr lang="en-US" sz="2400" dirty="0"/>
              <a:t>an online training </a:t>
            </a:r>
            <a:r>
              <a:rPr lang="en-US" sz="2400" dirty="0" smtClean="0"/>
              <a:t>video </a:t>
            </a:r>
            <a:r>
              <a:rPr lang="en-US" sz="2400" dirty="0"/>
              <a:t>so that appropriate IT staff from across campus can easily access training and information as </a:t>
            </a:r>
            <a:r>
              <a:rPr lang="en-US" sz="2400" dirty="0" smtClean="0"/>
              <a:t>required</a:t>
            </a:r>
          </a:p>
          <a:p>
            <a:pPr lvl="0"/>
            <a:r>
              <a:rPr lang="en-US" sz="2400" dirty="0" smtClean="0"/>
              <a:t>Created scanner support group as a resource for campus</a:t>
            </a:r>
            <a:endParaRPr lang="en-US" sz="2400" dirty="0"/>
          </a:p>
          <a:p>
            <a:endParaRPr lang="en-US" sz="2400" dirty="0"/>
          </a:p>
        </p:txBody>
      </p:sp>
    </p:spTree>
    <p:extLst>
      <p:ext uri="{BB962C8B-B14F-4D97-AF65-F5344CB8AC3E}">
        <p14:creationId xmlns:p14="http://schemas.microsoft.com/office/powerpoint/2010/main" val="2312403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4457</TotalTime>
  <Words>994</Words>
  <Application>Microsoft Office PowerPoint</Application>
  <PresentationFormat>On-screen Show (4:3)</PresentationFormat>
  <Paragraphs>82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University Wide Vulnerability Scanning Program</vt:lpstr>
      <vt:lpstr>PowerPoint Presentation</vt:lpstr>
      <vt:lpstr>State of the UA Web space</vt:lpstr>
      <vt:lpstr>WebSite Security Concerns</vt:lpstr>
      <vt:lpstr>Challenges</vt:lpstr>
      <vt:lpstr>Challenges</vt:lpstr>
      <vt:lpstr>Teamwork</vt:lpstr>
      <vt:lpstr>Logistics</vt:lpstr>
      <vt:lpstr>Outcomes</vt:lpstr>
      <vt:lpstr>Impact to Campus</vt:lpstr>
      <vt:lpstr>Impact to Campus</vt:lpstr>
      <vt:lpstr>PowerPoint Presentation</vt:lpstr>
      <vt:lpstr>Questions???</vt:lpstr>
    </vt:vector>
  </TitlesOfParts>
  <Manager>desertcat5@rocketmail.com</Manager>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 vulnerability scanning</dc:title>
  <dc:subject>Vulnerability Scanning</dc:subject>
  <dc:creator>desertcat5@rocketmail.com</dc:creator>
  <cp:lastModifiedBy>Salazar, Gil - (gsalazar)</cp:lastModifiedBy>
  <cp:revision>63</cp:revision>
  <dcterms:created xsi:type="dcterms:W3CDTF">2009-07-28T17:41:50Z</dcterms:created>
  <dcterms:modified xsi:type="dcterms:W3CDTF">2012-05-11T16:28:52Z</dcterms:modified>
  <cp:category>Educause 2012</cp:category>
</cp:coreProperties>
</file>