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22E"/>
    <a:srgbClr val="FCD866"/>
    <a:srgbClr val="F3E570"/>
    <a:srgbClr val="DA5919"/>
    <a:srgbClr val="5D717E"/>
    <a:srgbClr val="3D6117"/>
    <a:srgbClr val="004A72"/>
    <a:srgbClr val="1B8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117" autoAdjust="0"/>
  </p:normalViewPr>
  <p:slideViewPr>
    <p:cSldViewPr snapToGrid="0" snapToObjects="1">
      <p:cViewPr>
        <p:scale>
          <a:sx n="53" d="100"/>
          <a:sy n="53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63A96B-B46A-4693-B8EF-ED4D8BD2B6D4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C863CD-E130-48C4-A5B2-6B4495A49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5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2AB0D7-034B-40CE-9FB5-BD938400C721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3F364-5908-4CE0-AEE1-7FBF3BAB8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6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2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7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4AF75-53B9-44D2-A6C9-0D32BBF2EDC5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6056C-45EA-47E8-8E81-86C17F233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27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A2BA8-AADC-40A6-9BED-98FC7F42EC4D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3D1C9-A1CC-4EF1-9359-21098614B1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95A60-2124-4FA4-9195-FB9B5316FBA3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B47BF-554D-498D-8A14-3B0A5815AF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98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82655-EB6C-4902-8E81-DB71F361E48C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FB5E-7099-4F8D-A7B6-9D3609DD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03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CB5E8-BAA9-499D-B8ED-AEA4B19F0771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239B-4B10-42F3-9E11-AF46E550B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93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4492F-C4CF-42E9-8153-EEE3328E0F10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83313-28BD-4612-9F62-FFE087759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80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8B82A-DB19-426D-A5B7-F08466D907CA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A93E3-869F-4187-8D52-B9DF977C3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20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C17F8D-0B53-4D06-8E65-05B0E793837B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299D-984F-4C63-83CE-127E5FA6B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01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A992F-B436-4E6F-A879-0104A06A7261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A846-8ADC-4014-B20A-BAAB6245B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592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8D5CE-DDE6-493F-A255-FA0A83E5293F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91EDC-0C9F-4C4D-995A-DFEA18AF9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90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536A6-2978-4997-B639-4812192CBA8E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6D98-E4B7-4401-BCA5-304E2B292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49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4C534A08-ECA2-42F6-9DF3-C3A8EC0FB0C9}" type="datetime1">
              <a:rPr lang="en-US"/>
              <a:pPr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07E0F1AA-C618-48E0-ABA9-6EAA8B867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1B8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9363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F3E570"/>
        </a:buClr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F3E570"/>
        </a:buClr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DA5919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dm24@ps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heryl.washington@ucop.edu" TargetMode="External"/><Relationship Id="rId5" Type="http://schemas.openxmlformats.org/officeDocument/2006/relationships/hyperlink" Target="mailto:jas72@psu.edu" TargetMode="External"/><Relationship Id="rId4" Type="http://schemas.openxmlformats.org/officeDocument/2006/relationships/hyperlink" Target="mailto:mbl@iu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1416050"/>
            <a:ext cx="7772400" cy="1470025"/>
          </a:xfrm>
        </p:spPr>
        <p:txBody>
          <a:bodyPr/>
          <a:lstStyle/>
          <a:p>
            <a:r>
              <a:rPr lang="en-US" dirty="0"/>
              <a:t>Governance, Risk, and Compliance Systems in Higher Education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57175" y="2809875"/>
            <a:ext cx="8686800" cy="3467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pitchFamily="96" charset="-128"/>
              </a:rPr>
              <a:t>Sarah D. Morrow, Moderator</a:t>
            </a:r>
          </a:p>
          <a:p>
            <a:pPr eaLnBrk="1" hangingPunct="1"/>
            <a:r>
              <a:rPr lang="en-US" sz="1600" i="1" dirty="0" smtClean="0">
                <a:latin typeface="Arial" charset="0"/>
                <a:ea typeface="ＭＳ Ｐゴシック" pitchFamily="96" charset="-128"/>
              </a:rPr>
              <a:t>Chief Privacy Officer, The Pennsylvania State University</a:t>
            </a:r>
          </a:p>
          <a:p>
            <a:pPr eaLnBrk="1" hangingPunct="1"/>
            <a:endParaRPr lang="en-US" sz="1200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pitchFamily="96" charset="-128"/>
              </a:rPr>
              <a:t>Merri Beth Lavagnino</a:t>
            </a:r>
          </a:p>
          <a:p>
            <a:pPr eaLnBrk="1" hangingPunct="1"/>
            <a:r>
              <a:rPr lang="en-US" sz="1600" i="1" dirty="0" smtClean="0">
                <a:latin typeface="Arial" charset="0"/>
                <a:ea typeface="ＭＳ Ｐゴシック" pitchFamily="96" charset="-128"/>
              </a:rPr>
              <a:t>Chief Privacy Officer and Compliance Coordinator, Indiana University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pitchFamily="96" charset="-128"/>
              </a:rPr>
              <a:t>Jennifer A. Stewart</a:t>
            </a:r>
          </a:p>
          <a:p>
            <a:pPr eaLnBrk="1" hangingPunct="1"/>
            <a:r>
              <a:rPr lang="en-US" sz="1600" i="1" dirty="0" smtClean="0">
                <a:latin typeface="Arial" charset="0"/>
                <a:ea typeface="ＭＳ Ｐゴシック" pitchFamily="96" charset="-128"/>
              </a:rPr>
              <a:t>Privacy Coordinator, The Pennsylvania State University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pitchFamily="96" charset="-128"/>
              </a:rPr>
              <a:t>Cheryl Washington</a:t>
            </a:r>
          </a:p>
          <a:p>
            <a:pPr eaLnBrk="1" hangingPunct="1"/>
            <a:r>
              <a:rPr lang="en-US" sz="1600" i="1" dirty="0" smtClean="0">
                <a:latin typeface="Arial" charset="0"/>
                <a:ea typeface="ＭＳ Ｐゴシック" pitchFamily="96" charset="-128"/>
              </a:rPr>
              <a:t>Chief Information Security and Privacy Officer, University of California Office of the President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6"/>
            <a:ext cx="9144000" cy="58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5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3" y="103519"/>
            <a:ext cx="7317503" cy="6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8" y="396816"/>
            <a:ext cx="7073661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B050"/>
                </a:solidFill>
              </a:rPr>
              <a:t>Contact Information</a:t>
            </a:r>
          </a:p>
          <a:p>
            <a:endParaRPr lang="en-US" sz="3500" dirty="0" smtClean="0"/>
          </a:p>
          <a:p>
            <a:endParaRPr lang="en-US" dirty="0"/>
          </a:p>
          <a:p>
            <a:pPr lvl="1"/>
            <a:r>
              <a:rPr lang="en-US" sz="2400" dirty="0"/>
              <a:t>Sarah D. </a:t>
            </a:r>
            <a:r>
              <a:rPr lang="en-US" sz="2400" dirty="0" smtClean="0"/>
              <a:t>Morrow</a:t>
            </a:r>
            <a:endParaRPr lang="en-US" sz="2400" dirty="0"/>
          </a:p>
          <a:p>
            <a:pPr lvl="1"/>
            <a:r>
              <a:rPr lang="en-US" dirty="0" smtClean="0">
                <a:hlinkClick r:id="rId3"/>
              </a:rPr>
              <a:t>sdm24@psu.edu</a:t>
            </a:r>
            <a:r>
              <a:rPr lang="en-US" dirty="0" smtClean="0"/>
              <a:t> | 814-863-3049</a:t>
            </a:r>
          </a:p>
          <a:p>
            <a:pPr lvl="1"/>
            <a:r>
              <a:rPr lang="en-US" dirty="0" smtClean="0"/>
              <a:t>……………………………………</a:t>
            </a:r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sz="2400" dirty="0"/>
              <a:t>Merri Beth </a:t>
            </a:r>
            <a:r>
              <a:rPr lang="en-US" sz="2400" dirty="0" smtClean="0"/>
              <a:t>Lavagnino</a:t>
            </a:r>
          </a:p>
          <a:p>
            <a:pPr lvl="1"/>
            <a:r>
              <a:rPr lang="en-US" dirty="0" smtClean="0">
                <a:hlinkClick r:id="rId4"/>
              </a:rPr>
              <a:t>mbl@iu.edu</a:t>
            </a:r>
            <a:r>
              <a:rPr lang="en-US" dirty="0" smtClean="0"/>
              <a:t> |  317-274-3739</a:t>
            </a:r>
            <a:endParaRPr lang="en-US" dirty="0"/>
          </a:p>
          <a:p>
            <a:pPr lvl="1"/>
            <a:r>
              <a:rPr lang="en-US" dirty="0"/>
              <a:t>……………………………………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Jennifer </a:t>
            </a:r>
            <a:r>
              <a:rPr lang="en-US" sz="2400" dirty="0"/>
              <a:t>A. Stewart</a:t>
            </a:r>
          </a:p>
          <a:p>
            <a:pPr lvl="1"/>
            <a:r>
              <a:rPr lang="en-US" dirty="0" smtClean="0">
                <a:hlinkClick r:id="rId5"/>
              </a:rPr>
              <a:t>jas72@psu.edu</a:t>
            </a:r>
            <a:r>
              <a:rPr lang="en-US" dirty="0" smtClean="0"/>
              <a:t> | 814-863-7820 </a:t>
            </a:r>
          </a:p>
          <a:p>
            <a:pPr lvl="1"/>
            <a:endParaRPr lang="en-US" sz="500" dirty="0"/>
          </a:p>
          <a:p>
            <a:pPr lvl="1"/>
            <a:r>
              <a:rPr lang="en-US" dirty="0"/>
              <a:t>……………………………………</a:t>
            </a:r>
          </a:p>
          <a:p>
            <a:pPr lvl="1"/>
            <a:endParaRPr lang="en-US" dirty="0"/>
          </a:p>
          <a:p>
            <a:pPr lvl="1"/>
            <a:r>
              <a:rPr lang="en-US" sz="2400" dirty="0"/>
              <a:t>Cheryl </a:t>
            </a:r>
            <a:r>
              <a:rPr lang="en-US" sz="2400" dirty="0" smtClean="0"/>
              <a:t>Washington</a:t>
            </a:r>
          </a:p>
          <a:p>
            <a:pPr lvl="1"/>
            <a:r>
              <a:rPr lang="en-US" dirty="0" smtClean="0">
                <a:hlinkClick r:id="rId6"/>
              </a:rPr>
              <a:t>cheryl.washington@ucop.edu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634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Governance, Risk, and Compliance (GRC) system?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6"/>
            <a:ext cx="8382000" cy="4783138"/>
          </a:xfrm>
        </p:spPr>
        <p:txBody>
          <a:bodyPr/>
          <a:lstStyle/>
          <a:p>
            <a:r>
              <a:rPr lang="en-US" dirty="0" smtClean="0"/>
              <a:t>An integrated application </a:t>
            </a:r>
            <a:r>
              <a:rPr lang="en-US" dirty="0"/>
              <a:t>that </a:t>
            </a:r>
            <a:r>
              <a:rPr lang="en-US" dirty="0" smtClean="0"/>
              <a:t>helps automate:</a:t>
            </a:r>
            <a:endParaRPr lang="en-US" dirty="0"/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managing the policy development, dissemination and attestation process;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tracking requirements of law, regulations, standards, and frameworks such as ISO and NIST;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monitoring and ensuring compliance obligations are met, such as those required by PCI DSS, GLBA, and HIPAA;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issuing surveys to business units to check themselves against those requirements to find gaps;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doing risk assessment exercises and treating risk factors, especially against the gaps found;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tracking mitigation activities taken to reduce those risks;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automating incident or issue tracking to ensure each is logged, tracked, routed to the right person, completed, etc.;</a:t>
            </a:r>
          </a:p>
          <a:p>
            <a:pPr lvl="1">
              <a:buClr>
                <a:schemeClr val="accent3">
                  <a:lumMod val="50000"/>
                </a:schemeClr>
              </a:buClr>
            </a:pPr>
            <a:r>
              <a:rPr lang="en-US" sz="1800" dirty="0"/>
              <a:t>and often much,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36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" y="-1"/>
            <a:ext cx="9144000" cy="631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29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480"/>
            <a:ext cx="8382000" cy="4063683"/>
          </a:xfrm>
        </p:spPr>
        <p:txBody>
          <a:bodyPr/>
          <a:lstStyle/>
          <a:p>
            <a:r>
              <a:rPr lang="en-US" dirty="0" smtClean="0"/>
              <a:t>Institutional Sponsor</a:t>
            </a:r>
          </a:p>
          <a:p>
            <a:r>
              <a:rPr lang="en-US" dirty="0" smtClean="0"/>
              <a:t>Vendor Search Process </a:t>
            </a:r>
          </a:p>
          <a:p>
            <a:r>
              <a:rPr lang="en-US" dirty="0"/>
              <a:t>Pre-purchase Considerations</a:t>
            </a:r>
          </a:p>
          <a:p>
            <a:r>
              <a:rPr lang="en-US" dirty="0" smtClean="0"/>
              <a:t>Functionality Essentials</a:t>
            </a:r>
          </a:p>
          <a:p>
            <a:r>
              <a:rPr lang="en-US" dirty="0" smtClean="0"/>
              <a:t>Planning Phase</a:t>
            </a:r>
          </a:p>
          <a:p>
            <a:r>
              <a:rPr lang="en-US" dirty="0" smtClean="0"/>
              <a:t>Production Roll-out</a:t>
            </a:r>
          </a:p>
        </p:txBody>
      </p:sp>
    </p:spTree>
    <p:extLst>
      <p:ext uri="{BB962C8B-B14F-4D97-AF65-F5344CB8AC3E}">
        <p14:creationId xmlns:p14="http://schemas.microsoft.com/office/powerpoint/2010/main" val="35318728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87915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6476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" y="327803"/>
            <a:ext cx="8906764" cy="54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60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45"/>
            <a:ext cx="9144000" cy="5410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59" y="2570672"/>
            <a:ext cx="1828800" cy="741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3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93"/>
            <a:ext cx="9144000" cy="55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2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255</Words>
  <Application>Microsoft Office PowerPoint</Application>
  <PresentationFormat>On-screen Show (4:3)</PresentationFormat>
  <Paragraphs>56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Governance, Risk, and Compliance Systems in Higher Education</vt:lpstr>
      <vt:lpstr>What is a Governance, Risk, and Compliance (GRC) system? </vt:lpstr>
      <vt:lpstr>PowerPoint Presentation</vt:lpstr>
      <vt:lpstr>Panel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Jennifer Stewart</cp:lastModifiedBy>
  <cp:revision>59</cp:revision>
  <dcterms:created xsi:type="dcterms:W3CDTF">2009-07-28T17:41:50Z</dcterms:created>
  <dcterms:modified xsi:type="dcterms:W3CDTF">2012-05-21T20:48:00Z</dcterms:modified>
</cp:coreProperties>
</file>