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5" r:id="rId3"/>
    <p:sldId id="273" r:id="rId4"/>
    <p:sldId id="262" r:id="rId5"/>
    <p:sldId id="263" r:id="rId6"/>
    <p:sldId id="264" r:id="rId7"/>
    <p:sldId id="268" r:id="rId8"/>
    <p:sldId id="266" r:id="rId9"/>
    <p:sldId id="265" r:id="rId10"/>
    <p:sldId id="269" r:id="rId11"/>
    <p:sldId id="271" r:id="rId12"/>
    <p:sldId id="270" r:id="rId13"/>
    <p:sldId id="267" r:id="rId14"/>
    <p:sldId id="261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9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922E"/>
    <a:srgbClr val="FCD866"/>
    <a:srgbClr val="F3E570"/>
    <a:srgbClr val="DA5919"/>
    <a:srgbClr val="5D717E"/>
    <a:srgbClr val="3D6117"/>
    <a:srgbClr val="004A72"/>
    <a:srgbClr val="1B84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71092" autoAdjust="0"/>
  </p:normalViewPr>
  <p:slideViewPr>
    <p:cSldViewPr snapToObjects="1">
      <p:cViewPr varScale="1">
        <p:scale>
          <a:sx n="83" d="100"/>
          <a:sy n="83" d="100"/>
        </p:scale>
        <p:origin x="-179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5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63A96B-B46A-4693-B8EF-ED4D8BD2B6D4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C863CD-E130-48C4-A5B2-6B4495A49B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3951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2AB0D7-034B-40CE-9FB5-BD938400C721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C3F364-5908-4CE0-AEE1-7FBF3BAB81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760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ＭＳ Ｐゴシック" pitchFamily="48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48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Architecture and Response –</a:t>
            </a:r>
            <a:r>
              <a:rPr lang="en-US" baseline="0" dirty="0" smtClean="0"/>
              <a:t> 3.5 analysts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317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Leavings from the Student</a:t>
            </a:r>
            <a:r>
              <a:rPr lang="en-US" baseline="0" dirty="0" smtClean="0"/>
              <a:t> Computing Environment project (Project placed computer &amp; printer in each of ~8000 resident hall rooms).</a:t>
            </a:r>
          </a:p>
          <a:p>
            <a:r>
              <a:rPr lang="en-US" baseline="0" dirty="0" smtClean="0"/>
              <a:t>Pentium 2.4GHz class – Free!</a:t>
            </a:r>
          </a:p>
          <a:p>
            <a:r>
              <a:rPr lang="en-US" baseline="0" dirty="0" smtClean="0"/>
              <a:t>  -- newest models are non-dual core </a:t>
            </a:r>
            <a:r>
              <a:rPr lang="en-US" baseline="0" dirty="0" err="1" smtClean="0"/>
              <a:t>NetBurst</a:t>
            </a:r>
            <a:endParaRPr lang="en-US" baseline="0" dirty="0" smtClean="0"/>
          </a:p>
          <a:p>
            <a:r>
              <a:rPr lang="en-US" baseline="0" dirty="0" smtClean="0"/>
              <a:t>Using on-board NIC for management and additional PCI card for monitoring.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Intel PRO/1000 GT Desktop </a:t>
            </a:r>
            <a:r>
              <a:rPr lang="en-US" b="0" dirty="0" smtClean="0"/>
              <a:t>Adapter (Intel PWLA8391GTL)</a:t>
            </a:r>
            <a:r>
              <a:rPr lang="en-US" b="0" baseline="0" dirty="0" smtClean="0"/>
              <a:t> </a:t>
            </a:r>
            <a:r>
              <a:rPr lang="en-US" dirty="0" smtClean="0"/>
              <a:t>-- ~$35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Monitoring feed comes</a:t>
            </a:r>
            <a:r>
              <a:rPr lang="en-US" baseline="0" dirty="0" smtClean="0"/>
              <a:t> from span/analyzer/mirror ports on building switches.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19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Cobbler – </a:t>
            </a:r>
            <a:r>
              <a:rPr lang="en-US" dirty="0" err="1" smtClean="0"/>
              <a:t>Kickstart</a:t>
            </a:r>
            <a:r>
              <a:rPr lang="en-US" baseline="0" dirty="0" smtClean="0"/>
              <a:t> based provisioning system built on programmable system templates.</a:t>
            </a:r>
          </a:p>
          <a:p>
            <a:r>
              <a:rPr lang="en-US" baseline="0" dirty="0" smtClean="0"/>
              <a:t>Puppet – Client/server Linux system configuration tool using a declarative configuration language.</a:t>
            </a:r>
          </a:p>
          <a:p>
            <a:r>
              <a:rPr lang="en-US" baseline="0" dirty="0" err="1" smtClean="0"/>
              <a:t>Daemonlogger</a:t>
            </a:r>
            <a:r>
              <a:rPr lang="en-US" baseline="0" dirty="0" smtClean="0"/>
              <a:t> – </a:t>
            </a:r>
            <a:r>
              <a:rPr lang="en-US" baseline="0" dirty="0" err="1" smtClean="0"/>
              <a:t>Ringbuffer</a:t>
            </a:r>
            <a:r>
              <a:rPr lang="en-US" baseline="0" dirty="0" smtClean="0"/>
              <a:t> style </a:t>
            </a:r>
            <a:r>
              <a:rPr lang="en-US" baseline="0" dirty="0" err="1" smtClean="0"/>
              <a:t>tcpdump</a:t>
            </a:r>
            <a:r>
              <a:rPr lang="en-US" baseline="0" dirty="0" smtClean="0"/>
              <a:t> tool. Written by </a:t>
            </a:r>
            <a:r>
              <a:rPr lang="en-US" dirty="0" smtClean="0"/>
              <a:t>Martin </a:t>
            </a:r>
            <a:r>
              <a:rPr lang="en-US" dirty="0" err="1" smtClean="0"/>
              <a:t>Roesch</a:t>
            </a:r>
            <a:r>
              <a:rPr lang="en-US" dirty="0" smtClean="0"/>
              <a:t> </a:t>
            </a:r>
            <a:r>
              <a:rPr lang="en-US" baseline="0" dirty="0" smtClean="0"/>
              <a:t>of </a:t>
            </a:r>
            <a:r>
              <a:rPr lang="en-US" baseline="0" dirty="0" err="1" smtClean="0"/>
              <a:t>Sourcefire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PulledPork</a:t>
            </a:r>
            <a:r>
              <a:rPr lang="en-US" baseline="0" dirty="0" smtClean="0"/>
              <a:t> – Rule download/management tool. Written by JJ Cummings of </a:t>
            </a:r>
            <a:r>
              <a:rPr lang="en-US" baseline="0" dirty="0" err="1" smtClean="0"/>
              <a:t>Sourcefire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2713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Using BPF files</a:t>
            </a:r>
            <a:r>
              <a:rPr lang="en-US" baseline="0" dirty="0" smtClean="0"/>
              <a:t> for splitting up traffic to multiple instances of </a:t>
            </a:r>
            <a:r>
              <a:rPr lang="en-US" baseline="0" dirty="0" err="1" smtClean="0"/>
              <a:t>snortd</a:t>
            </a:r>
            <a:r>
              <a:rPr lang="en-US" baseline="0" dirty="0" smtClean="0"/>
              <a:t> on HT or multi-core sensors.</a:t>
            </a:r>
          </a:p>
          <a:p>
            <a:r>
              <a:rPr lang="en-US" baseline="0" dirty="0" smtClean="0"/>
              <a:t>Using class parameterization for per-sensor customization.</a:t>
            </a:r>
          </a:p>
          <a:p>
            <a:r>
              <a:rPr lang="en-US" baseline="0" dirty="0" smtClean="0"/>
              <a:t>Currently same VRT/ET rules are pushed out to every sensor. Some sensors have custom </a:t>
            </a:r>
            <a:r>
              <a:rPr lang="en-US" baseline="0" dirty="0" err="1" smtClean="0"/>
              <a:t>local.rules</a:t>
            </a:r>
            <a:r>
              <a:rPr lang="en-US" baseline="0" dirty="0" smtClean="0"/>
              <a:t>, distributed by FQDN.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89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Average</a:t>
            </a:r>
            <a:r>
              <a:rPr lang="en-US" baseline="0" dirty="0" smtClean="0"/>
              <a:t> throughput is sum of the sensor daily averages over last 6 months.</a:t>
            </a:r>
          </a:p>
          <a:p>
            <a:r>
              <a:rPr lang="en-US" baseline="0" dirty="0" smtClean="0"/>
              <a:t>Alerts per day is sum of all sensors for last month / 30.</a:t>
            </a:r>
          </a:p>
          <a:p>
            <a:r>
              <a:rPr lang="en-US" baseline="0" dirty="0" smtClean="0"/>
              <a:t>Number of rules is from 5/15/2012.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27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Spectrum (not pictured) monitors system state</a:t>
            </a:r>
            <a:r>
              <a:rPr lang="en-US" baseline="0" dirty="0" smtClean="0"/>
              <a:t> for current health. System up/down, memory/</a:t>
            </a:r>
            <a:r>
              <a:rPr lang="en-US" baseline="0" dirty="0" err="1" smtClean="0"/>
              <a:t>cpu</a:t>
            </a:r>
            <a:r>
              <a:rPr lang="en-US" baseline="0" dirty="0" smtClean="0"/>
              <a:t> thresholds, etc.</a:t>
            </a:r>
            <a:endParaRPr lang="en-US" dirty="0" smtClean="0"/>
          </a:p>
          <a:p>
            <a:r>
              <a:rPr lang="en-US" dirty="0" smtClean="0"/>
              <a:t>Puppet Dashboard gives </a:t>
            </a:r>
            <a:r>
              <a:rPr lang="en-US" baseline="0" dirty="0" smtClean="0"/>
              <a:t>centralized view of system configuration changes (whether changes happened, if the check-in failed,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), how long each system takes to process changes, if systems have stopped checking in.</a:t>
            </a:r>
          </a:p>
          <a:p>
            <a:r>
              <a:rPr lang="en-US" baseline="0" dirty="0" smtClean="0"/>
              <a:t>Net-</a:t>
            </a:r>
            <a:r>
              <a:rPr lang="en-US" baseline="0" dirty="0" err="1" smtClean="0"/>
              <a:t>snmpd</a:t>
            </a:r>
            <a:r>
              <a:rPr lang="en-US" baseline="0" dirty="0" smtClean="0"/>
              <a:t> is using local OID to present </a:t>
            </a:r>
            <a:r>
              <a:rPr lang="en-US" baseline="0" dirty="0" err="1" smtClean="0"/>
              <a:t>snortd</a:t>
            </a:r>
            <a:r>
              <a:rPr lang="en-US" baseline="0" dirty="0" smtClean="0"/>
              <a:t> application data from </a:t>
            </a:r>
            <a:r>
              <a:rPr lang="en-US" baseline="0" dirty="0" err="1" smtClean="0"/>
              <a:t>perfmonitor</a:t>
            </a:r>
            <a:r>
              <a:rPr lang="en-US" baseline="0" dirty="0" smtClean="0"/>
              <a:t> preprocessor. Data is collected and graphed using Cacti.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4823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 business process, and possibly SIEM d</a:t>
            </a:r>
            <a:r>
              <a:rPr lang="en-US" dirty="0" smtClean="0"/>
              <a:t>epending on size of institution</a:t>
            </a:r>
            <a:r>
              <a:rPr lang="en-US" baseline="0" dirty="0" smtClean="0"/>
              <a:t>, for processing alerts is a must!</a:t>
            </a:r>
            <a:endParaRPr lang="en-US" dirty="0" smtClean="0"/>
          </a:p>
          <a:p>
            <a:r>
              <a:rPr lang="en-US" dirty="0" smtClean="0"/>
              <a:t>Risk based approach to placing sensors.</a:t>
            </a:r>
            <a:r>
              <a:rPr lang="en-US" baseline="0" dirty="0" smtClean="0"/>
              <a:t> Also requires consultation with networks for location of mirror/span/monitor ports or taps. Physical data paths are sometimes surprising.</a:t>
            </a:r>
          </a:p>
          <a:p>
            <a:r>
              <a:rPr lang="en-US" baseline="0" dirty="0" smtClean="0"/>
              <a:t>Time Spent – Hard to estimate, development occurred over a couple of years as partial job duty. </a:t>
            </a:r>
          </a:p>
          <a:p>
            <a:r>
              <a:rPr lang="en-US" baseline="0" dirty="0" smtClean="0"/>
              <a:t>                    Deploying a sensors requires ~1-2 hours per device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Since sensors are present on many networks they have also been useful as on-site diagnostic probes performing packet captures, local connection tests, ARP lookups</a:t>
            </a:r>
            <a:r>
              <a:rPr lang="en-US" baseline="0" smtClean="0"/>
              <a:t>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838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Plan on triggering events</a:t>
            </a:r>
            <a:r>
              <a:rPr lang="en-US" baseline="0" dirty="0" smtClean="0"/>
              <a:t> from SIEM – </a:t>
            </a:r>
            <a:r>
              <a:rPr lang="en-US" baseline="0" dirty="0" err="1" smtClean="0"/>
              <a:t>NitroView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3F364-5908-4CE0-AEE1-7FBF3BAB814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70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yber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6321425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1" descr="cyber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4613" y="955675"/>
            <a:ext cx="393223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28295"/>
            <a:ext cx="7772400" cy="1470025"/>
          </a:xfrm>
        </p:spPr>
        <p:txBody>
          <a:bodyPr/>
          <a:lstStyle>
            <a:lvl1pPr algn="ctr">
              <a:defRPr sz="3000">
                <a:solidFill>
                  <a:srgbClr val="000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491945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38434D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24AF75-53B9-44D2-A6C9-0D32BBF2EDC5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6056C-45EA-47E8-8E81-86C17F233C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92705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0A2BA8-AADC-40A6-9BED-98FC7F42EC4D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3D1C9-A1CC-4EF1-9359-21098614B1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73323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95A60-2124-4FA4-9195-FB9B5316FBA3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B47BF-554D-498D-8A14-3B0A5815AFB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029848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582655-EB6C-4902-8E81-DB71F361E48C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D4FB5E-7099-4F8D-A7B6-9D3609DDA1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800379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569753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8CB5E8-BAA9-499D-B8ED-AEA4B19F0771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5239B-4B10-42F3-9E11-AF46E550B5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69312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0A4492F-C4CF-42E9-8153-EEE3328E0F10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383313-28BD-4612-9F62-FFE0877593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280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58B82A-DB19-426D-A5B7-F08466D907CA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A93E3-869F-4187-8D52-B9DF977C31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02032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CC17F8D-0B53-4D06-8E65-05B0E793837B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03299D-984F-4C63-83CE-127E5FA6B0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77013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7A992F-B436-4E6F-A879-0104A06A7261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D7A846-8ADC-4014-B20A-BAAB6245B63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85926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C48D5CE-DDE6-493F-A255-FA0A83E5293F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91EDC-0C9F-4C4D-995A-DFEA18AF98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39026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7536A6-2978-4997-B639-4812192CBA8E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776D98-E4B7-4401-BCA5-304E2B292E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74956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8788"/>
            <a:ext cx="83820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4C534A08-ECA2-42F6-9DF3-C3A8EC0FB0C9}" type="datetime1">
              <a:rPr lang="en-US"/>
              <a:pPr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r>
              <a:rPr lang="en-US"/>
              <a:t>Presentation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A6A6A6"/>
                </a:solidFill>
                <a:cs typeface="Arial" charset="0"/>
              </a:defRPr>
            </a:lvl1pPr>
          </a:lstStyle>
          <a:p>
            <a:fld id="{07E0F1AA-C618-48E0-ABA9-6EAA8B86755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5" name="Rectangle 24"/>
          <p:cNvSpPr/>
          <p:nvPr userDrawn="1"/>
        </p:nvSpPr>
        <p:spPr bwMode="auto">
          <a:xfrm>
            <a:off x="4941888" y="6046788"/>
            <a:ext cx="90487" cy="90487"/>
          </a:xfrm>
          <a:prstGeom prst="rect">
            <a:avLst/>
          </a:prstGeom>
          <a:solidFill>
            <a:srgbClr val="B207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26" name="Rectangle 25"/>
          <p:cNvSpPr/>
          <p:nvPr userDrawn="1"/>
        </p:nvSpPr>
        <p:spPr bwMode="auto">
          <a:xfrm>
            <a:off x="4133850" y="6046788"/>
            <a:ext cx="88900" cy="90487"/>
          </a:xfrm>
          <a:prstGeom prst="rect">
            <a:avLst/>
          </a:prstGeom>
          <a:solidFill>
            <a:srgbClr val="1B84A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27" name="Rectangle 26"/>
          <p:cNvSpPr/>
          <p:nvPr userDrawn="1"/>
        </p:nvSpPr>
        <p:spPr bwMode="auto">
          <a:xfrm>
            <a:off x="4400550" y="6046788"/>
            <a:ext cx="90488" cy="9048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sp>
        <p:nvSpPr>
          <p:cNvPr id="28" name="Rectangle 27"/>
          <p:cNvSpPr/>
          <p:nvPr userDrawn="1"/>
        </p:nvSpPr>
        <p:spPr bwMode="auto">
          <a:xfrm>
            <a:off x="4672013" y="6046788"/>
            <a:ext cx="88900" cy="90487"/>
          </a:xfrm>
          <a:prstGeom prst="rect">
            <a:avLst/>
          </a:prstGeom>
          <a:solidFill>
            <a:srgbClr val="15559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96" charset="-128"/>
            </a:endParaRPr>
          </a:p>
        </p:txBody>
      </p:sp>
      <p:pic>
        <p:nvPicPr>
          <p:cNvPr id="1035" name="Picture 21" descr="cyber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9363"/>
            <a:ext cx="9151938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2" r:id="rId2"/>
    <p:sldLayoutId id="214748380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 cap="all">
          <a:solidFill>
            <a:schemeClr val="tx1"/>
          </a:solidFill>
          <a:latin typeface="Arial"/>
          <a:ea typeface="ＭＳ Ｐゴシック" pitchFamily="4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pitchFamily="48" charset="0"/>
          <a:ea typeface="ＭＳ Ｐゴシック" pitchFamily="48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000" b="1">
          <a:solidFill>
            <a:srgbClr val="FC7F1D"/>
          </a:solidFill>
          <a:latin typeface="Arial" pitchFamily="48" charset="0"/>
          <a:ea typeface="ＭＳ Ｐゴシック" pitchFamily="48" charset="-128"/>
        </a:defRPr>
      </a:lvl9pPr>
    </p:titleStyle>
    <p:bodyStyle>
      <a:lvl1pPr marL="230188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DA5919"/>
        </a:buClr>
        <a:buSzPct val="80000"/>
        <a:buFont typeface="Wingdings" pitchFamily="96" charset="2"/>
        <a:buChar char="§"/>
        <a:defRPr sz="28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1pPr>
      <a:lvl2pPr marL="511175" indent="-222250" algn="l" defTabSz="457200" rtl="0" eaLnBrk="0" fontAlgn="base" hangingPunct="0">
        <a:spcBef>
          <a:spcPct val="20000"/>
        </a:spcBef>
        <a:spcAft>
          <a:spcPct val="0"/>
        </a:spcAft>
        <a:buClr>
          <a:srgbClr val="F3E570"/>
        </a:buClr>
        <a:buSzPct val="80000"/>
        <a:buFont typeface="Wingdings" pitchFamily="96" charset="2"/>
        <a:buChar char="§"/>
        <a:defRPr sz="24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2pPr>
      <a:lvl3pPr marL="857250" indent="-230188" algn="l" defTabSz="457200" rtl="0" eaLnBrk="0" fontAlgn="base" hangingPunct="0">
        <a:spcBef>
          <a:spcPct val="20000"/>
        </a:spcBef>
        <a:spcAft>
          <a:spcPct val="0"/>
        </a:spcAft>
        <a:buClr>
          <a:srgbClr val="DA5919"/>
        </a:buClr>
        <a:buSzPct val="80000"/>
        <a:buFont typeface="Wingdings" pitchFamily="96" charset="2"/>
        <a:buChar char="§"/>
        <a:defRPr sz="20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3pPr>
      <a:lvl4pPr marL="1146175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F3E570"/>
        </a:buClr>
        <a:buSzPct val="80000"/>
        <a:buFont typeface="Wingdings" pitchFamily="96" charset="2"/>
        <a:buChar char="§"/>
        <a:defRPr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4pPr>
      <a:lvl5pPr marL="1427163" indent="-173038" algn="l" defTabSz="457200" rtl="0" eaLnBrk="0" fontAlgn="base" hangingPunct="0">
        <a:spcBef>
          <a:spcPct val="20000"/>
        </a:spcBef>
        <a:spcAft>
          <a:spcPct val="0"/>
        </a:spcAft>
        <a:buClr>
          <a:srgbClr val="DA5919"/>
        </a:buClr>
        <a:buSzPct val="80000"/>
        <a:buFont typeface="Wingdings" pitchFamily="96" charset="2"/>
        <a:buChar char="§"/>
        <a:defRPr sz="1600" kern="1200">
          <a:solidFill>
            <a:srgbClr val="4C4C4F"/>
          </a:solidFill>
          <a:latin typeface="Arial"/>
          <a:ea typeface="ＭＳ Ｐゴシック" pitchFamily="4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uppetlabs.com/" TargetMode="External"/><Relationship Id="rId7" Type="http://schemas.openxmlformats.org/officeDocument/2006/relationships/hyperlink" Target="http://code.google.com/p/pulledpork/" TargetMode="External"/><Relationship Id="rId2" Type="http://schemas.openxmlformats.org/officeDocument/2006/relationships/hyperlink" Target="http://snort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nort.org/snort-downloads/additional-downloads" TargetMode="External"/><Relationship Id="rId5" Type="http://schemas.openxmlformats.org/officeDocument/2006/relationships/hyperlink" Target="http://www.cacti.net/" TargetMode="External"/><Relationship Id="rId4" Type="http://schemas.openxmlformats.org/officeDocument/2006/relationships/hyperlink" Target="http://cobbler.github.com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 bwMode="auto">
          <a:xfrm>
            <a:off x="762000" y="259715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/>
              <a:t>Tools and Methods for Managing Snort Sensors in Distributed Environments</a:t>
            </a:r>
            <a:endParaRPr lang="en-US" cap="none" dirty="0" smtClean="0">
              <a:latin typeface="Arial" charset="0"/>
              <a:ea typeface="ＭＳ Ｐゴシック" pitchFamily="96" charset="-128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1447800" y="4158080"/>
            <a:ext cx="6400800" cy="12192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  <a:ea typeface="ＭＳ Ｐゴシック" pitchFamily="96" charset="-128"/>
              </a:rPr>
              <a:t>Scott Pack, Ed Carter  |  May 16, 2012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990696"/>
            <a:ext cx="8763000" cy="11467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738054"/>
            <a:ext cx="8763000" cy="240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45344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Lessons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Tuning is a nightmarish necessity.</a:t>
            </a:r>
          </a:p>
          <a:p>
            <a:r>
              <a:rPr lang="en-US" dirty="0" smtClean="0"/>
              <a:t>Data output requires in-depth analysis to be most useful.</a:t>
            </a:r>
          </a:p>
          <a:p>
            <a:r>
              <a:rPr lang="en-US" dirty="0" smtClean="0"/>
              <a:t>Sensor location is complicated.</a:t>
            </a:r>
          </a:p>
          <a:p>
            <a:r>
              <a:rPr lang="en-US" dirty="0" smtClean="0"/>
              <a:t>Large up-front time investment in research/development.</a:t>
            </a:r>
          </a:p>
          <a:p>
            <a:r>
              <a:rPr lang="en-US" dirty="0" smtClean="0"/>
              <a:t>Unintended network troubleshooting tool.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89854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Future Growth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out to all buildings/networks.</a:t>
            </a:r>
          </a:p>
          <a:p>
            <a:r>
              <a:rPr lang="en-US" dirty="0" smtClean="0"/>
              <a:t>Trigger sanctions based on IDS alerts.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8624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Resources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Snort - </a:t>
            </a:r>
            <a:r>
              <a:rPr lang="en-US" dirty="0">
                <a:hlinkClick r:id="rId2"/>
              </a:rPr>
              <a:t>http://snort.org</a:t>
            </a:r>
            <a:r>
              <a:rPr lang="en-US" dirty="0" smtClean="0">
                <a:hlinkClick r:id="rId2"/>
              </a:rPr>
              <a:t>/</a:t>
            </a:r>
            <a:endParaRPr lang="en-US" dirty="0"/>
          </a:p>
          <a:p>
            <a:r>
              <a:rPr lang="en-US" dirty="0" smtClean="0"/>
              <a:t>Puppet </a:t>
            </a:r>
            <a:r>
              <a:rPr lang="en-US" dirty="0"/>
              <a:t>- </a:t>
            </a:r>
            <a:r>
              <a:rPr lang="en-US" dirty="0">
                <a:hlinkClick r:id="rId3"/>
              </a:rPr>
              <a:t>http://puppetlabs.com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r>
              <a:rPr lang="en-US" dirty="0"/>
              <a:t>Cobbler - </a:t>
            </a:r>
            <a:r>
              <a:rPr lang="en-US" dirty="0">
                <a:hlinkClick r:id="rId4"/>
              </a:rPr>
              <a:t>http://cobbler.github.com</a:t>
            </a:r>
            <a:r>
              <a:rPr lang="en-US" dirty="0" smtClean="0">
                <a:hlinkClick r:id="rId4"/>
              </a:rPr>
              <a:t>/</a:t>
            </a:r>
            <a:endParaRPr lang="en-US" dirty="0" smtClean="0"/>
          </a:p>
          <a:p>
            <a:r>
              <a:rPr lang="en-US" dirty="0"/>
              <a:t>Cacti - </a:t>
            </a:r>
            <a:r>
              <a:rPr lang="en-US" dirty="0">
                <a:hlinkClick r:id="rId5"/>
              </a:rPr>
              <a:t>http://www.cacti.net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r>
              <a:rPr lang="en-US" dirty="0" err="1" smtClean="0"/>
              <a:t>Daemonlogger</a:t>
            </a:r>
            <a:r>
              <a:rPr lang="en-US" dirty="0"/>
              <a:t> - </a:t>
            </a:r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www.snort.org/snort-downloads/additional-downloads#daemonlogger</a:t>
            </a:r>
            <a:endParaRPr lang="en-US" dirty="0" smtClean="0"/>
          </a:p>
          <a:p>
            <a:r>
              <a:rPr lang="en-US" dirty="0" err="1" smtClean="0"/>
              <a:t>PulledPork</a:t>
            </a:r>
            <a:r>
              <a:rPr lang="en-US" dirty="0"/>
              <a:t> - </a:t>
            </a:r>
            <a:r>
              <a:rPr lang="en-US" dirty="0">
                <a:hlinkClick r:id="rId7"/>
              </a:rPr>
              <a:t>http://code.google.com/p/pulledpork</a:t>
            </a:r>
            <a:r>
              <a:rPr lang="en-US" dirty="0" smtClean="0">
                <a:hlinkClick r:id="rId7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6962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 bwMode="auto">
          <a:xfrm>
            <a:off x="762000" y="2597150"/>
            <a:ext cx="7772400" cy="1470025"/>
          </a:xfrm>
        </p:spPr>
        <p:txBody>
          <a:bodyPr/>
          <a:lstStyle/>
          <a:p>
            <a:pPr eaLnBrk="1" hangingPunct="1"/>
            <a:r>
              <a:rPr lang="en-US" cap="none" smtClean="0">
                <a:latin typeface="Arial" charset="0"/>
                <a:ea typeface="ＭＳ Ｐゴシック" pitchFamily="96" charset="-128"/>
              </a:rPr>
              <a:t>THANK YOU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Ohio University</a:t>
            </a:r>
            <a:endParaRPr lang="en-US" cap="none" dirty="0"/>
          </a:p>
        </p:txBody>
      </p:sp>
      <p:graphicFrame>
        <p:nvGraphicFramePr>
          <p:cNvPr id="8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7995320"/>
              </p:ext>
            </p:extLst>
          </p:nvPr>
        </p:nvGraphicFramePr>
        <p:xfrm>
          <a:off x="172279" y="2133600"/>
          <a:ext cx="8646475" cy="310563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7010400"/>
                <a:gridCol w="1636075"/>
              </a:tblGrid>
              <a:tr h="621126">
                <a:tc>
                  <a:txBody>
                    <a:bodyPr/>
                    <a:lstStyle/>
                    <a:p>
                      <a:r>
                        <a:rPr lang="en-US" sz="3200" b="0" dirty="0" smtClean="0"/>
                        <a:t>Students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dirty="0" smtClean="0"/>
                        <a:t>36,142</a:t>
                      </a:r>
                      <a:endParaRPr lang="en-US" sz="3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26">
                <a:tc>
                  <a:txBody>
                    <a:bodyPr/>
                    <a:lstStyle/>
                    <a:p>
                      <a:r>
                        <a:rPr lang="en-US" sz="3200" b="0" dirty="0" smtClean="0"/>
                        <a:t>Faculty/Staff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dirty="0" smtClean="0"/>
                        <a:t>4,631</a:t>
                      </a:r>
                      <a:endParaRPr lang="en-US" sz="3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26">
                <a:tc>
                  <a:txBody>
                    <a:bodyPr/>
                    <a:lstStyle/>
                    <a:p>
                      <a:r>
                        <a:rPr lang="en-US" sz="3200" b="0" dirty="0" smtClean="0"/>
                        <a:t>Routed Subnets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0" dirty="0" smtClean="0"/>
                        <a:t>~256</a:t>
                      </a:r>
                      <a:endParaRPr lang="en-US" sz="32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2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Buildings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163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126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Unique MAC Addresses (DHCP) last year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/>
                        <a:t>176,412</a:t>
                      </a:r>
                      <a:endParaRPr lang="en-US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2991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Information Security Office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teams</a:t>
            </a:r>
          </a:p>
          <a:p>
            <a:pPr lvl="1"/>
            <a:r>
              <a:rPr lang="en-US" dirty="0" smtClean="0"/>
              <a:t>Assessments, Awareness, and Business Continuity</a:t>
            </a:r>
          </a:p>
          <a:p>
            <a:pPr lvl="1"/>
            <a:r>
              <a:rPr lang="en-US" dirty="0" smtClean="0"/>
              <a:t>Identity and Access Management</a:t>
            </a:r>
          </a:p>
          <a:p>
            <a:pPr lvl="1"/>
            <a:r>
              <a:rPr lang="en-US" dirty="0"/>
              <a:t>Architecture and Response</a:t>
            </a:r>
          </a:p>
          <a:p>
            <a:pPr lvl="2"/>
            <a:r>
              <a:rPr lang="en-US" dirty="0">
                <a:latin typeface="Arial" charset="0"/>
                <a:ea typeface="ＭＳ Ｐゴシック" pitchFamily="96" charset="-128"/>
              </a:rPr>
              <a:t>Security Monitoring, Forensics, Vulnerability Management, Architecture Reviews, IR, etc.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49686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Problem</a:t>
            </a:r>
            <a:endParaRPr lang="en-US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en-US" dirty="0" smtClean="0"/>
              <a:t>How can we monitor the network for the ‘Bad Traffic’ given analyst time and financial constraints?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7144318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Hardware</a:t>
            </a:r>
            <a:endParaRPr lang="en-US" cap="none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776" y="1600200"/>
            <a:ext cx="5028847" cy="4525963"/>
          </a:xfrm>
        </p:spPr>
      </p:pic>
    </p:spTree>
    <p:extLst>
      <p:ext uri="{BB962C8B-B14F-4D97-AF65-F5344CB8AC3E}">
        <p14:creationId xmlns:p14="http://schemas.microsoft.com/office/powerpoint/2010/main" val="878222478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Software</a:t>
            </a:r>
            <a:endParaRPr lang="en-US" cap="none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RedHat</a:t>
            </a:r>
            <a:r>
              <a:rPr lang="en-US" dirty="0" smtClean="0"/>
              <a:t> Enterprise Linux</a:t>
            </a:r>
          </a:p>
          <a:p>
            <a:r>
              <a:rPr lang="en-US" dirty="0" smtClean="0"/>
              <a:t>Snort</a:t>
            </a:r>
          </a:p>
          <a:p>
            <a:r>
              <a:rPr lang="en-US" dirty="0" smtClean="0"/>
              <a:t>Cobbler</a:t>
            </a:r>
          </a:p>
          <a:p>
            <a:r>
              <a:rPr lang="en-US" dirty="0" smtClean="0"/>
              <a:t>Puppet</a:t>
            </a:r>
          </a:p>
          <a:p>
            <a:r>
              <a:rPr lang="en-US" dirty="0" err="1" smtClean="0"/>
              <a:t>Daemonlogger</a:t>
            </a:r>
            <a:endParaRPr lang="en-US" dirty="0" smtClean="0"/>
          </a:p>
          <a:p>
            <a:r>
              <a:rPr lang="en-US" dirty="0" err="1" smtClean="0"/>
              <a:t>PulledPork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40738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838200"/>
            <a:ext cx="4422822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457" y="3171513"/>
            <a:ext cx="4470445" cy="19701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457" y="407192"/>
            <a:ext cx="4470445" cy="2640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266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Environment</a:t>
            </a:r>
            <a:endParaRPr lang="en-US" cap="none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227095" cy="4525963"/>
          </a:xfrm>
        </p:spPr>
        <p:txBody>
          <a:bodyPr/>
          <a:lstStyle/>
          <a:p>
            <a:r>
              <a:rPr lang="en-US" dirty="0" smtClean="0"/>
              <a:t>29 sensors</a:t>
            </a:r>
          </a:p>
          <a:p>
            <a:r>
              <a:rPr lang="en-US" dirty="0" smtClean="0"/>
              <a:t>~1.5Gbps daily average</a:t>
            </a:r>
          </a:p>
          <a:p>
            <a:r>
              <a:rPr lang="en-US" dirty="0" smtClean="0"/>
              <a:t>~5000 alerts/day</a:t>
            </a:r>
          </a:p>
          <a:p>
            <a:r>
              <a:rPr lang="en-US" dirty="0" smtClean="0"/>
              <a:t>9840 Rules in Use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85583" y="2087662"/>
            <a:ext cx="3886992" cy="2915244"/>
          </a:xfrm>
        </p:spPr>
      </p:pic>
    </p:spTree>
    <p:extLst>
      <p:ext uri="{BB962C8B-B14F-4D97-AF65-F5344CB8AC3E}">
        <p14:creationId xmlns:p14="http://schemas.microsoft.com/office/powerpoint/2010/main" val="87594373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smtClean="0"/>
              <a:t>Monitoring</a:t>
            </a:r>
            <a:endParaRPr lang="en-US" cap="non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Spectrum</a:t>
            </a:r>
          </a:p>
          <a:p>
            <a:r>
              <a:rPr lang="en-US" dirty="0" smtClean="0"/>
              <a:t>Cacti</a:t>
            </a:r>
          </a:p>
          <a:p>
            <a:r>
              <a:rPr lang="en-US" dirty="0" smtClean="0"/>
              <a:t>Puppet-Dashboard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3459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621</Words>
  <Application>Microsoft Office PowerPoint</Application>
  <PresentationFormat>On-screen Show (4:3)</PresentationFormat>
  <Paragraphs>89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Tools and Methods for Managing Snort Sensors in Distributed Environments</vt:lpstr>
      <vt:lpstr>Ohio University</vt:lpstr>
      <vt:lpstr>Information Security Office</vt:lpstr>
      <vt:lpstr>Problem</vt:lpstr>
      <vt:lpstr>Hardware</vt:lpstr>
      <vt:lpstr>Software</vt:lpstr>
      <vt:lpstr>PowerPoint Presentation</vt:lpstr>
      <vt:lpstr>Environment</vt:lpstr>
      <vt:lpstr>Monitoring</vt:lpstr>
      <vt:lpstr>PowerPoint Presentation</vt:lpstr>
      <vt:lpstr>Lessons</vt:lpstr>
      <vt:lpstr>Future Growth</vt:lpstr>
      <vt:lpstr>Resources</vt:lpstr>
      <vt:lpstr>THANK YOU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SEC12/SESS17 - Tools and Methods for Managing Snort Sensors in Distributed Environments</dc:title>
  <dc:subject/>
  <dc:creator/>
  <cp:keywords/>
  <dc:description/>
  <cp:lastModifiedBy/>
  <cp:revision>1</cp:revision>
  <dcterms:created xsi:type="dcterms:W3CDTF">2012-05-21T19:11:51Z</dcterms:created>
  <dcterms:modified xsi:type="dcterms:W3CDTF">2012-05-21T19:15:01Z</dcterms:modified>
  <cp:category/>
</cp:coreProperties>
</file>