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90" r:id="rId2"/>
  </p:sldMasterIdLst>
  <p:notesMasterIdLst>
    <p:notesMasterId r:id="rId36"/>
  </p:notesMasterIdLst>
  <p:handoutMasterIdLst>
    <p:handoutMasterId r:id="rId37"/>
  </p:handoutMasterIdLst>
  <p:sldIdLst>
    <p:sldId id="256" r:id="rId3"/>
    <p:sldId id="303" r:id="rId4"/>
    <p:sldId id="305" r:id="rId5"/>
    <p:sldId id="291" r:id="rId6"/>
    <p:sldId id="270" r:id="rId7"/>
    <p:sldId id="265" r:id="rId8"/>
    <p:sldId id="306" r:id="rId9"/>
    <p:sldId id="266" r:id="rId10"/>
    <p:sldId id="307" r:id="rId11"/>
    <p:sldId id="308" r:id="rId12"/>
    <p:sldId id="309" r:id="rId13"/>
    <p:sldId id="311" r:id="rId14"/>
    <p:sldId id="312" r:id="rId15"/>
    <p:sldId id="313" r:id="rId16"/>
    <p:sldId id="314" r:id="rId17"/>
    <p:sldId id="289" r:id="rId18"/>
    <p:sldId id="287" r:id="rId19"/>
    <p:sldId id="320" r:id="rId20"/>
    <p:sldId id="318" r:id="rId21"/>
    <p:sldId id="321" r:id="rId22"/>
    <p:sldId id="328" r:id="rId23"/>
    <p:sldId id="317" r:id="rId24"/>
    <p:sldId id="322" r:id="rId25"/>
    <p:sldId id="323" r:id="rId26"/>
    <p:sldId id="324" r:id="rId27"/>
    <p:sldId id="325" r:id="rId28"/>
    <p:sldId id="326" r:id="rId29"/>
    <p:sldId id="327" r:id="rId30"/>
    <p:sldId id="329" r:id="rId31"/>
    <p:sldId id="333" r:id="rId32"/>
    <p:sldId id="334" r:id="rId33"/>
    <p:sldId id="332" r:id="rId34"/>
    <p:sldId id="284" r:id="rId35"/>
  </p:sldIdLst>
  <p:sldSz cx="9144000" cy="6858000" type="screen4x3"/>
  <p:notesSz cx="6858000" cy="9144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-8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-8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-8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-8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-8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eneva" pitchFamily="-8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eneva" pitchFamily="-8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eneva" pitchFamily="-8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eneva" pitchFamily="-8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B0D0D"/>
    <a:srgbClr val="5B1717"/>
    <a:srgbClr val="5A0C0C"/>
    <a:srgbClr val="6E0000"/>
    <a:srgbClr val="FFFFFF"/>
    <a:srgbClr val="FF7C80"/>
    <a:srgbClr val="003399"/>
    <a:srgbClr val="840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30222"/>
    </p:cViewPr>
  </p:sorterViewPr>
  <p:notesViewPr>
    <p:cSldViewPr>
      <p:cViewPr varScale="1">
        <p:scale>
          <a:sx n="66" d="100"/>
          <a:sy n="66" d="100"/>
        </p:scale>
        <p:origin x="8014124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6A45AD-7928-4E4B-A344-798503676E8B}" type="doc">
      <dgm:prSet loTypeId="urn:microsoft.com/office/officeart/2005/8/layout/hierarchy3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25631E4-22FA-4A4B-BA17-7DFB074430D6}">
      <dgm:prSet phldrT="[Text]"/>
      <dgm:spPr>
        <a:solidFill>
          <a:srgbClr val="6E0000"/>
        </a:solidFill>
      </dgm:spPr>
      <dgm:t>
        <a:bodyPr/>
        <a:lstStyle/>
        <a:p>
          <a:r>
            <a:rPr lang="en-US" dirty="0" err="1" smtClean="0"/>
            <a:t>IdM</a:t>
          </a:r>
          <a:r>
            <a:rPr lang="en-US" dirty="0" smtClean="0"/>
            <a:t> &amp; Integration</a:t>
          </a:r>
          <a:endParaRPr lang="en-US" dirty="0"/>
        </a:p>
      </dgm:t>
    </dgm:pt>
    <dgm:pt modelId="{AC36C487-34D1-4E7A-85CB-3AB4CDEC65A3}" type="parTrans" cxnId="{AE66A5AE-4B5E-4EDE-AFF9-52C356BA15DA}">
      <dgm:prSet/>
      <dgm:spPr/>
      <dgm:t>
        <a:bodyPr/>
        <a:lstStyle/>
        <a:p>
          <a:endParaRPr lang="en-US"/>
        </a:p>
      </dgm:t>
    </dgm:pt>
    <dgm:pt modelId="{2AC417D6-FFDF-4205-A1E0-B8D21C30FC54}" type="sibTrans" cxnId="{AE66A5AE-4B5E-4EDE-AFF9-52C356BA15DA}">
      <dgm:prSet/>
      <dgm:spPr/>
      <dgm:t>
        <a:bodyPr/>
        <a:lstStyle/>
        <a:p>
          <a:endParaRPr lang="en-US"/>
        </a:p>
      </dgm:t>
    </dgm:pt>
    <dgm:pt modelId="{9DB38368-8068-47C3-8AFF-F10E62AA08CA}">
      <dgm:prSet phldrT="[Text]" custT="1"/>
      <dgm:spPr>
        <a:ln>
          <a:solidFill>
            <a:srgbClr val="5A0C0C"/>
          </a:solidFill>
        </a:ln>
      </dgm:spPr>
      <dgm:t>
        <a:bodyPr/>
        <a:lstStyle/>
        <a:p>
          <a:r>
            <a:rPr lang="en-US" sz="1200" dirty="0" smtClean="0"/>
            <a:t>Identifiers &amp; Integration</a:t>
          </a:r>
          <a:endParaRPr lang="en-US" sz="1200" dirty="0"/>
        </a:p>
      </dgm:t>
    </dgm:pt>
    <dgm:pt modelId="{FBE87201-5724-4D00-BCD4-D70D279D64C9}" type="parTrans" cxnId="{02D56BAA-BECD-4B0F-868E-C4F9CB5AD429}">
      <dgm:prSet/>
      <dgm:spPr>
        <a:ln>
          <a:solidFill>
            <a:srgbClr val="5A0C0C"/>
          </a:solidFill>
        </a:ln>
      </dgm:spPr>
      <dgm:t>
        <a:bodyPr/>
        <a:lstStyle/>
        <a:p>
          <a:endParaRPr lang="en-US"/>
        </a:p>
      </dgm:t>
    </dgm:pt>
    <dgm:pt modelId="{B42ECFE3-0692-4195-974A-2300BFE370E2}" type="sibTrans" cxnId="{02D56BAA-BECD-4B0F-868E-C4F9CB5AD429}">
      <dgm:prSet/>
      <dgm:spPr/>
      <dgm:t>
        <a:bodyPr/>
        <a:lstStyle/>
        <a:p>
          <a:endParaRPr lang="en-US"/>
        </a:p>
      </dgm:t>
    </dgm:pt>
    <dgm:pt modelId="{20C2BA47-DCC4-4296-A490-77228CC73AEF}">
      <dgm:prSet phldrT="[Text]" custT="1"/>
      <dgm:spPr>
        <a:ln>
          <a:solidFill>
            <a:srgbClr val="5A0C0C"/>
          </a:solidFill>
        </a:ln>
      </dgm:spPr>
      <dgm:t>
        <a:bodyPr/>
        <a:lstStyle/>
        <a:p>
          <a:r>
            <a:rPr lang="en-US" sz="1200" dirty="0" smtClean="0"/>
            <a:t>Authentication &amp; Access Management</a:t>
          </a:r>
          <a:endParaRPr lang="en-US" sz="1200" dirty="0"/>
        </a:p>
      </dgm:t>
    </dgm:pt>
    <dgm:pt modelId="{0CE009BE-F7A2-480F-AA30-464392364432}" type="parTrans" cxnId="{1E5FA83C-E0DA-4B06-A1CF-7CCE4337E4B1}">
      <dgm:prSet/>
      <dgm:spPr>
        <a:ln>
          <a:solidFill>
            <a:srgbClr val="5A0C0C"/>
          </a:solidFill>
        </a:ln>
      </dgm:spPr>
      <dgm:t>
        <a:bodyPr/>
        <a:lstStyle/>
        <a:p>
          <a:endParaRPr lang="en-US"/>
        </a:p>
      </dgm:t>
    </dgm:pt>
    <dgm:pt modelId="{CC4B43E1-57AE-47D8-8FF0-6255D280FE7F}" type="sibTrans" cxnId="{1E5FA83C-E0DA-4B06-A1CF-7CCE4337E4B1}">
      <dgm:prSet/>
      <dgm:spPr/>
      <dgm:t>
        <a:bodyPr/>
        <a:lstStyle/>
        <a:p>
          <a:endParaRPr lang="en-US"/>
        </a:p>
      </dgm:t>
    </dgm:pt>
    <dgm:pt modelId="{123A10F0-06CE-44DC-AAA5-0DE2303FE9D0}">
      <dgm:prSet phldrT="[Text]"/>
      <dgm:spPr>
        <a:solidFill>
          <a:srgbClr val="6E0000"/>
        </a:solidFill>
      </dgm:spPr>
      <dgm:t>
        <a:bodyPr/>
        <a:lstStyle/>
        <a:p>
          <a:r>
            <a:rPr lang="en-US" dirty="0" smtClean="0"/>
            <a:t>IT Security &amp; Compliance</a:t>
          </a:r>
          <a:endParaRPr lang="en-US" dirty="0"/>
        </a:p>
      </dgm:t>
    </dgm:pt>
    <dgm:pt modelId="{244543B6-8A3C-4F57-AA02-C8E6167942BC}" type="parTrans" cxnId="{15666F4E-F91C-4A44-9603-0DF14ABD5BBF}">
      <dgm:prSet/>
      <dgm:spPr/>
      <dgm:t>
        <a:bodyPr/>
        <a:lstStyle/>
        <a:p>
          <a:endParaRPr lang="en-US"/>
        </a:p>
      </dgm:t>
    </dgm:pt>
    <dgm:pt modelId="{162B3FC3-BA5C-4AB0-9CCB-A4DB404CE60A}" type="sibTrans" cxnId="{15666F4E-F91C-4A44-9603-0DF14ABD5BBF}">
      <dgm:prSet/>
      <dgm:spPr/>
      <dgm:t>
        <a:bodyPr/>
        <a:lstStyle/>
        <a:p>
          <a:endParaRPr lang="en-US"/>
        </a:p>
      </dgm:t>
    </dgm:pt>
    <dgm:pt modelId="{3F7AD323-E92E-4399-A255-563F36EDA896}">
      <dgm:prSet phldrT="[Text]" custT="1"/>
      <dgm:spPr>
        <a:ln>
          <a:solidFill>
            <a:srgbClr val="5A0C0C"/>
          </a:solidFill>
        </a:ln>
      </dgm:spPr>
      <dgm:t>
        <a:bodyPr/>
        <a:lstStyle/>
        <a:p>
          <a:r>
            <a:rPr lang="en-US" sz="1200" dirty="0" smtClean="0"/>
            <a:t>Incident Response &amp; Outreach</a:t>
          </a:r>
        </a:p>
      </dgm:t>
    </dgm:pt>
    <dgm:pt modelId="{2CDD7856-D983-43F4-AEA2-2FD63B41017A}" type="parTrans" cxnId="{BAAD2A9B-26A1-4081-8CB2-DC8DFD04A2FF}">
      <dgm:prSet/>
      <dgm:spPr>
        <a:ln>
          <a:solidFill>
            <a:srgbClr val="5A0C0C"/>
          </a:solidFill>
        </a:ln>
      </dgm:spPr>
      <dgm:t>
        <a:bodyPr/>
        <a:lstStyle/>
        <a:p>
          <a:endParaRPr lang="en-US"/>
        </a:p>
      </dgm:t>
    </dgm:pt>
    <dgm:pt modelId="{51002CE0-AA6B-4813-923B-38D58E88D07C}" type="sibTrans" cxnId="{BAAD2A9B-26A1-4081-8CB2-DC8DFD04A2FF}">
      <dgm:prSet/>
      <dgm:spPr/>
      <dgm:t>
        <a:bodyPr/>
        <a:lstStyle/>
        <a:p>
          <a:endParaRPr lang="en-US"/>
        </a:p>
      </dgm:t>
    </dgm:pt>
    <dgm:pt modelId="{39F1255F-9D5D-467C-8638-8111156088E9}">
      <dgm:prSet phldrT="[Text]" custT="1"/>
      <dgm:spPr>
        <a:ln>
          <a:solidFill>
            <a:srgbClr val="5A0C0C"/>
          </a:solidFill>
        </a:ln>
      </dgm:spPr>
      <dgm:t>
        <a:bodyPr/>
        <a:lstStyle/>
        <a:p>
          <a:r>
            <a:rPr lang="en-US" sz="1200" dirty="0" smtClean="0"/>
            <a:t>Validation Services</a:t>
          </a:r>
          <a:endParaRPr lang="en-US" sz="1200" dirty="0"/>
        </a:p>
      </dgm:t>
    </dgm:pt>
    <dgm:pt modelId="{F0346280-F7BD-433E-B19A-E76A713C99E4}" type="parTrans" cxnId="{E0B7F43F-69D9-47C9-BBFE-70AA4C62D260}">
      <dgm:prSet/>
      <dgm:spPr>
        <a:ln>
          <a:solidFill>
            <a:srgbClr val="5A0C0C"/>
          </a:solidFill>
        </a:ln>
      </dgm:spPr>
      <dgm:t>
        <a:bodyPr/>
        <a:lstStyle/>
        <a:p>
          <a:endParaRPr lang="en-US"/>
        </a:p>
      </dgm:t>
    </dgm:pt>
    <dgm:pt modelId="{04BD8C22-F30D-4DAF-AB73-7176993B0086}" type="sibTrans" cxnId="{E0B7F43F-69D9-47C9-BBFE-70AA4C62D260}">
      <dgm:prSet/>
      <dgm:spPr/>
      <dgm:t>
        <a:bodyPr/>
        <a:lstStyle/>
        <a:p>
          <a:endParaRPr lang="en-US"/>
        </a:p>
      </dgm:t>
    </dgm:pt>
    <dgm:pt modelId="{F808038A-420B-45F3-B252-62E8440B27F9}">
      <dgm:prSet phldrT="[Text]"/>
      <dgm:spPr>
        <a:solidFill>
          <a:srgbClr val="6E0000"/>
        </a:solidFill>
      </dgm:spPr>
      <dgm:t>
        <a:bodyPr/>
        <a:lstStyle/>
        <a:p>
          <a:r>
            <a:rPr lang="en-US" dirty="0" smtClean="0"/>
            <a:t>Architecture</a:t>
          </a:r>
          <a:endParaRPr lang="en-US" dirty="0"/>
        </a:p>
      </dgm:t>
    </dgm:pt>
    <dgm:pt modelId="{57819E0F-7DCE-40F9-8986-2E9BB9A99CE0}" type="parTrans" cxnId="{34C54D63-2B35-47A1-A0E0-1050DD1FF35B}">
      <dgm:prSet/>
      <dgm:spPr/>
      <dgm:t>
        <a:bodyPr/>
        <a:lstStyle/>
        <a:p>
          <a:endParaRPr lang="en-US"/>
        </a:p>
      </dgm:t>
    </dgm:pt>
    <dgm:pt modelId="{8B81CC3D-B74A-4203-8358-D23C6565B06D}" type="sibTrans" cxnId="{34C54D63-2B35-47A1-A0E0-1050DD1FF35B}">
      <dgm:prSet/>
      <dgm:spPr/>
      <dgm:t>
        <a:bodyPr/>
        <a:lstStyle/>
        <a:p>
          <a:endParaRPr lang="en-US"/>
        </a:p>
      </dgm:t>
    </dgm:pt>
    <dgm:pt modelId="{327F42AE-BCFF-4F38-B8C7-DF2D80591716}">
      <dgm:prSet phldrT="[Text]" custT="1"/>
      <dgm:spPr>
        <a:ln>
          <a:solidFill>
            <a:srgbClr val="5A0C0C"/>
          </a:solidFill>
        </a:ln>
      </dgm:spPr>
      <dgm:t>
        <a:bodyPr/>
        <a:lstStyle/>
        <a:p>
          <a:r>
            <a:rPr lang="en-US" sz="1200" dirty="0" smtClean="0"/>
            <a:t>ID Cards &amp; </a:t>
          </a:r>
          <a:r>
            <a:rPr lang="en-US" sz="1200" dirty="0" err="1" smtClean="0"/>
            <a:t>OneCard</a:t>
          </a:r>
          <a:r>
            <a:rPr lang="en-US" sz="1200" dirty="0" smtClean="0"/>
            <a:t> Platform</a:t>
          </a:r>
          <a:endParaRPr lang="en-US" sz="1200" dirty="0"/>
        </a:p>
      </dgm:t>
    </dgm:pt>
    <dgm:pt modelId="{2463347F-9E44-442D-B51A-B10AFF33A649}" type="parTrans" cxnId="{DD2A7E7F-ABDB-460B-83D9-016A1D45FE61}">
      <dgm:prSet/>
      <dgm:spPr>
        <a:ln>
          <a:solidFill>
            <a:srgbClr val="5A0C0C"/>
          </a:solidFill>
        </a:ln>
      </dgm:spPr>
      <dgm:t>
        <a:bodyPr/>
        <a:lstStyle/>
        <a:p>
          <a:endParaRPr lang="en-US"/>
        </a:p>
      </dgm:t>
    </dgm:pt>
    <dgm:pt modelId="{BC19D59C-5E21-48A1-B2EE-38A6363E1F97}" type="sibTrans" cxnId="{DD2A7E7F-ABDB-460B-83D9-016A1D45FE61}">
      <dgm:prSet/>
      <dgm:spPr/>
      <dgm:t>
        <a:bodyPr/>
        <a:lstStyle/>
        <a:p>
          <a:endParaRPr lang="en-US"/>
        </a:p>
      </dgm:t>
    </dgm:pt>
    <dgm:pt modelId="{DC396E20-D408-42B9-8C24-695350C79C77}">
      <dgm:prSet phldrT="[Text]" custT="1"/>
      <dgm:spPr>
        <a:ln>
          <a:solidFill>
            <a:srgbClr val="5A0C0C"/>
          </a:solidFill>
        </a:ln>
      </dgm:spPr>
      <dgm:t>
        <a:bodyPr/>
        <a:lstStyle/>
        <a:p>
          <a:r>
            <a:rPr lang="en-US" sz="1200" dirty="0" smtClean="0"/>
            <a:t>De/</a:t>
          </a:r>
        </a:p>
        <a:p>
          <a:r>
            <a:rPr lang="en-US" sz="1200" dirty="0" smtClean="0"/>
            <a:t>Provisioning</a:t>
          </a:r>
          <a:endParaRPr lang="en-US" sz="1200" dirty="0"/>
        </a:p>
      </dgm:t>
    </dgm:pt>
    <dgm:pt modelId="{36CAB276-0BDE-4FB4-9FB6-807A7243CE66}" type="parTrans" cxnId="{12663DB7-A99A-4791-B2B8-D1A849316F0C}">
      <dgm:prSet/>
      <dgm:spPr>
        <a:ln>
          <a:solidFill>
            <a:srgbClr val="5A0C0C"/>
          </a:solidFill>
        </a:ln>
      </dgm:spPr>
      <dgm:t>
        <a:bodyPr/>
        <a:lstStyle/>
        <a:p>
          <a:endParaRPr lang="en-US"/>
        </a:p>
      </dgm:t>
    </dgm:pt>
    <dgm:pt modelId="{77924A24-EC89-4736-A6E0-9DC06DC8924A}" type="sibTrans" cxnId="{12663DB7-A99A-4791-B2B8-D1A849316F0C}">
      <dgm:prSet/>
      <dgm:spPr/>
      <dgm:t>
        <a:bodyPr/>
        <a:lstStyle/>
        <a:p>
          <a:endParaRPr lang="en-US"/>
        </a:p>
      </dgm:t>
    </dgm:pt>
    <dgm:pt modelId="{B67729A8-0218-46FA-9D11-18496B9653A3}">
      <dgm:prSet phldrT="[Text]" custT="1"/>
      <dgm:spPr>
        <a:ln>
          <a:solidFill>
            <a:srgbClr val="5A0C0C"/>
          </a:solidFill>
        </a:ln>
      </dgm:spPr>
      <dgm:t>
        <a:bodyPr/>
        <a:lstStyle/>
        <a:p>
          <a:r>
            <a:rPr lang="en-US" sz="1200" dirty="0" err="1" smtClean="0"/>
            <a:t>eCommerce</a:t>
          </a:r>
          <a:r>
            <a:rPr lang="en-US" sz="1200" dirty="0" smtClean="0"/>
            <a:t> Technical Support</a:t>
          </a:r>
          <a:endParaRPr lang="en-US" sz="1200" dirty="0"/>
        </a:p>
      </dgm:t>
    </dgm:pt>
    <dgm:pt modelId="{4E89946D-8363-4A11-91FF-AEF732A4CD3C}" type="parTrans" cxnId="{0BE1148C-9B21-4076-B8BC-A1FBA4689774}">
      <dgm:prSet/>
      <dgm:spPr>
        <a:ln>
          <a:solidFill>
            <a:srgbClr val="5A0C0C"/>
          </a:solidFill>
        </a:ln>
      </dgm:spPr>
      <dgm:t>
        <a:bodyPr/>
        <a:lstStyle/>
        <a:p>
          <a:endParaRPr lang="en-US"/>
        </a:p>
      </dgm:t>
    </dgm:pt>
    <dgm:pt modelId="{DE7197C3-2931-4F0F-BBC1-1CAFD42DB3A2}" type="sibTrans" cxnId="{0BE1148C-9B21-4076-B8BC-A1FBA4689774}">
      <dgm:prSet/>
      <dgm:spPr/>
      <dgm:t>
        <a:bodyPr/>
        <a:lstStyle/>
        <a:p>
          <a:endParaRPr lang="en-US"/>
        </a:p>
      </dgm:t>
    </dgm:pt>
    <dgm:pt modelId="{1A4F2256-899D-4F54-B75D-F61D03BB5364}">
      <dgm:prSet phldrT="[Text]" custT="1"/>
      <dgm:spPr>
        <a:ln>
          <a:solidFill>
            <a:srgbClr val="5A0C0C"/>
          </a:solidFill>
        </a:ln>
      </dgm:spPr>
      <dgm:t>
        <a:bodyPr/>
        <a:lstStyle/>
        <a:p>
          <a:r>
            <a:rPr lang="en-US" sz="1200" dirty="0" smtClean="0"/>
            <a:t>Firewalls &amp; Network Access Control</a:t>
          </a:r>
          <a:endParaRPr lang="en-US" sz="1200" dirty="0"/>
        </a:p>
      </dgm:t>
    </dgm:pt>
    <dgm:pt modelId="{8DA48D3B-01C9-46FB-828E-C94BE9A8F6F1}" type="parTrans" cxnId="{7937CA9A-5EE0-49DB-B1BF-47A0DF1C008B}">
      <dgm:prSet/>
      <dgm:spPr>
        <a:ln>
          <a:solidFill>
            <a:srgbClr val="5A0C0C"/>
          </a:solidFill>
        </a:ln>
      </dgm:spPr>
      <dgm:t>
        <a:bodyPr/>
        <a:lstStyle/>
        <a:p>
          <a:endParaRPr lang="en-US"/>
        </a:p>
      </dgm:t>
    </dgm:pt>
    <dgm:pt modelId="{C5F31F69-E28C-4F66-B06C-C8B472D4CCD0}" type="sibTrans" cxnId="{7937CA9A-5EE0-49DB-B1BF-47A0DF1C008B}">
      <dgm:prSet/>
      <dgm:spPr/>
      <dgm:t>
        <a:bodyPr/>
        <a:lstStyle/>
        <a:p>
          <a:endParaRPr lang="en-US"/>
        </a:p>
      </dgm:t>
    </dgm:pt>
    <dgm:pt modelId="{312CF2D7-C220-4202-894F-6ACBE0ACD290}">
      <dgm:prSet phldrT="[Text]" custT="1"/>
      <dgm:spPr>
        <a:ln>
          <a:solidFill>
            <a:srgbClr val="5A0C0C"/>
          </a:solidFill>
        </a:ln>
      </dgm:spPr>
      <dgm:t>
        <a:bodyPr/>
        <a:lstStyle/>
        <a:p>
          <a:r>
            <a:rPr lang="en-US" sz="1200" dirty="0" smtClean="0"/>
            <a:t>Technical Architecture</a:t>
          </a:r>
          <a:endParaRPr lang="en-US" sz="1200" dirty="0"/>
        </a:p>
      </dgm:t>
    </dgm:pt>
    <dgm:pt modelId="{5F034FEA-B5BD-4CB7-ABAF-31568337038A}" type="parTrans" cxnId="{46FF4B17-9243-4CF8-801F-7BFBE1D1347D}">
      <dgm:prSet/>
      <dgm:spPr>
        <a:ln>
          <a:solidFill>
            <a:srgbClr val="5A0C0C"/>
          </a:solidFill>
        </a:ln>
      </dgm:spPr>
      <dgm:t>
        <a:bodyPr/>
        <a:lstStyle/>
        <a:p>
          <a:endParaRPr lang="en-US"/>
        </a:p>
      </dgm:t>
    </dgm:pt>
    <dgm:pt modelId="{8B30A127-B81F-4422-A927-465143F9116F}" type="sibTrans" cxnId="{46FF4B17-9243-4CF8-801F-7BFBE1D1347D}">
      <dgm:prSet/>
      <dgm:spPr/>
      <dgm:t>
        <a:bodyPr/>
        <a:lstStyle/>
        <a:p>
          <a:endParaRPr lang="en-US"/>
        </a:p>
      </dgm:t>
    </dgm:pt>
    <dgm:pt modelId="{1EBC3FAF-BFBF-443E-BD0F-5322324F3E26}">
      <dgm:prSet phldrT="[Text]" custT="1"/>
      <dgm:spPr>
        <a:ln>
          <a:solidFill>
            <a:srgbClr val="5A0C0C"/>
          </a:solidFill>
        </a:ln>
      </dgm:spPr>
      <dgm:t>
        <a:bodyPr/>
        <a:lstStyle/>
        <a:p>
          <a:r>
            <a:rPr lang="en-US" sz="1200" dirty="0" smtClean="0"/>
            <a:t>Enterprise Information Architecture</a:t>
          </a:r>
          <a:endParaRPr lang="en-US" sz="1200" dirty="0"/>
        </a:p>
      </dgm:t>
    </dgm:pt>
    <dgm:pt modelId="{F424F743-DB22-4A82-8A13-CA0CAF68C50E}" type="parTrans" cxnId="{9473880F-6DB8-4C26-92BC-CB51D99E5717}">
      <dgm:prSet/>
      <dgm:spPr>
        <a:ln>
          <a:solidFill>
            <a:srgbClr val="5A0C0C"/>
          </a:solidFill>
        </a:ln>
      </dgm:spPr>
      <dgm:t>
        <a:bodyPr/>
        <a:lstStyle/>
        <a:p>
          <a:endParaRPr lang="en-US"/>
        </a:p>
      </dgm:t>
    </dgm:pt>
    <dgm:pt modelId="{FE1F8BFA-F469-4E8F-87C6-A36E7708305E}" type="sibTrans" cxnId="{9473880F-6DB8-4C26-92BC-CB51D99E5717}">
      <dgm:prSet/>
      <dgm:spPr/>
      <dgm:t>
        <a:bodyPr/>
        <a:lstStyle/>
        <a:p>
          <a:endParaRPr lang="en-US"/>
        </a:p>
      </dgm:t>
    </dgm:pt>
    <dgm:pt modelId="{0C3D6CE5-4015-417D-A1A5-4A3B3B42B78D}">
      <dgm:prSet phldrT="[Text]" custT="1"/>
      <dgm:spPr>
        <a:ln>
          <a:solidFill>
            <a:srgbClr val="5A0C0C"/>
          </a:solidFill>
        </a:ln>
      </dgm:spPr>
      <dgm:t>
        <a:bodyPr/>
        <a:lstStyle/>
        <a:p>
          <a:r>
            <a:rPr lang="en-US" sz="1200" dirty="0" smtClean="0"/>
            <a:t>Online Directory</a:t>
          </a:r>
          <a:endParaRPr lang="en-US" sz="1200" dirty="0"/>
        </a:p>
      </dgm:t>
    </dgm:pt>
    <dgm:pt modelId="{8BD12D1B-6926-4738-9D13-443F22799E27}" type="parTrans" cxnId="{76A8BF59-010A-4E08-B2E2-80CE135C3BC8}">
      <dgm:prSet/>
      <dgm:spPr>
        <a:ln>
          <a:solidFill>
            <a:srgbClr val="5A0C0C"/>
          </a:solidFill>
        </a:ln>
      </dgm:spPr>
      <dgm:t>
        <a:bodyPr/>
        <a:lstStyle/>
        <a:p>
          <a:endParaRPr lang="en-US"/>
        </a:p>
      </dgm:t>
    </dgm:pt>
    <dgm:pt modelId="{FB2CB5C6-6929-4E39-BCD4-C5689EA71D60}" type="sibTrans" cxnId="{76A8BF59-010A-4E08-B2E2-80CE135C3BC8}">
      <dgm:prSet/>
      <dgm:spPr/>
      <dgm:t>
        <a:bodyPr/>
        <a:lstStyle/>
        <a:p>
          <a:endParaRPr lang="en-US"/>
        </a:p>
      </dgm:t>
    </dgm:pt>
    <dgm:pt modelId="{C64F6795-A165-406D-A18F-CE9CBF9C5C53}" type="pres">
      <dgm:prSet presAssocID="{046A45AD-7928-4E4B-A344-798503676E8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454835F-EDDC-4E8A-A7A3-1F0C5F8C270F}" type="pres">
      <dgm:prSet presAssocID="{B25631E4-22FA-4A4B-BA17-7DFB074430D6}" presName="root" presStyleCnt="0"/>
      <dgm:spPr/>
      <dgm:t>
        <a:bodyPr/>
        <a:lstStyle/>
        <a:p>
          <a:endParaRPr lang="en-US"/>
        </a:p>
      </dgm:t>
    </dgm:pt>
    <dgm:pt modelId="{6E5D4D0C-A906-469D-82BB-6294260D7EE4}" type="pres">
      <dgm:prSet presAssocID="{B25631E4-22FA-4A4B-BA17-7DFB074430D6}" presName="rootComposite" presStyleCnt="0"/>
      <dgm:spPr/>
      <dgm:t>
        <a:bodyPr/>
        <a:lstStyle/>
        <a:p>
          <a:endParaRPr lang="en-US"/>
        </a:p>
      </dgm:t>
    </dgm:pt>
    <dgm:pt modelId="{32847517-1357-4091-B0B4-A012FE7D6D8B}" type="pres">
      <dgm:prSet presAssocID="{B25631E4-22FA-4A4B-BA17-7DFB074430D6}" presName="rootText" presStyleLbl="node1" presStyleIdx="0" presStyleCnt="3"/>
      <dgm:spPr/>
      <dgm:t>
        <a:bodyPr/>
        <a:lstStyle/>
        <a:p>
          <a:endParaRPr lang="en-US"/>
        </a:p>
      </dgm:t>
    </dgm:pt>
    <dgm:pt modelId="{4127F176-6F81-4DA8-B06A-5D1369859A72}" type="pres">
      <dgm:prSet presAssocID="{B25631E4-22FA-4A4B-BA17-7DFB074430D6}" presName="rootConnector" presStyleLbl="node1" presStyleIdx="0" presStyleCnt="3"/>
      <dgm:spPr/>
      <dgm:t>
        <a:bodyPr/>
        <a:lstStyle/>
        <a:p>
          <a:endParaRPr lang="en-US"/>
        </a:p>
      </dgm:t>
    </dgm:pt>
    <dgm:pt modelId="{53DAB3B3-C562-4B5C-A384-CA65E0B6C39E}" type="pres">
      <dgm:prSet presAssocID="{B25631E4-22FA-4A4B-BA17-7DFB074430D6}" presName="childShape" presStyleCnt="0"/>
      <dgm:spPr/>
      <dgm:t>
        <a:bodyPr/>
        <a:lstStyle/>
        <a:p>
          <a:endParaRPr lang="en-US"/>
        </a:p>
      </dgm:t>
    </dgm:pt>
    <dgm:pt modelId="{0ED0DB6C-F721-4CBE-919E-F2D39453D897}" type="pres">
      <dgm:prSet presAssocID="{FBE87201-5724-4D00-BCD4-D70D279D64C9}" presName="Name13" presStyleLbl="parChTrans1D2" presStyleIdx="0" presStyleCnt="11"/>
      <dgm:spPr/>
      <dgm:t>
        <a:bodyPr/>
        <a:lstStyle/>
        <a:p>
          <a:endParaRPr lang="en-US"/>
        </a:p>
      </dgm:t>
    </dgm:pt>
    <dgm:pt modelId="{723ED0C3-D5E0-48A1-B901-BC61DF4466FE}" type="pres">
      <dgm:prSet presAssocID="{9DB38368-8068-47C3-8AFF-F10E62AA08CA}" presName="childText" presStyleLbl="bgAcc1" presStyleIdx="0" presStyleCnt="11" custScaleX="115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73405-165E-4857-AE11-58198466DE46}" type="pres">
      <dgm:prSet presAssocID="{0CE009BE-F7A2-480F-AA30-464392364432}" presName="Name13" presStyleLbl="parChTrans1D2" presStyleIdx="1" presStyleCnt="11"/>
      <dgm:spPr/>
      <dgm:t>
        <a:bodyPr/>
        <a:lstStyle/>
        <a:p>
          <a:endParaRPr lang="en-US"/>
        </a:p>
      </dgm:t>
    </dgm:pt>
    <dgm:pt modelId="{D985D740-899D-4653-A872-08290E4285FB}" type="pres">
      <dgm:prSet presAssocID="{20C2BA47-DCC4-4296-A490-77228CC73AEF}" presName="childText" presStyleLbl="bgAcc1" presStyleIdx="1" presStyleCnt="11" custScaleX="1129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F0B67B-ACE5-4D33-B807-612A76A76AF3}" type="pres">
      <dgm:prSet presAssocID="{8BD12D1B-6926-4738-9D13-443F22799E27}" presName="Name13" presStyleLbl="parChTrans1D2" presStyleIdx="2" presStyleCnt="11"/>
      <dgm:spPr/>
      <dgm:t>
        <a:bodyPr/>
        <a:lstStyle/>
        <a:p>
          <a:endParaRPr lang="en-US"/>
        </a:p>
      </dgm:t>
    </dgm:pt>
    <dgm:pt modelId="{1C89104B-F4AB-4A4F-AA8E-201274FB1B6A}" type="pres">
      <dgm:prSet presAssocID="{0C3D6CE5-4015-417D-A1A5-4A3B3B42B78D}" presName="childText" presStyleLbl="bgAcc1" presStyleIdx="2" presStyleCnt="11" custScaleX="115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D11A76-3AC5-4D23-8467-7F4704337632}" type="pres">
      <dgm:prSet presAssocID="{36CAB276-0BDE-4FB4-9FB6-807A7243CE66}" presName="Name13" presStyleLbl="parChTrans1D2" presStyleIdx="3" presStyleCnt="11"/>
      <dgm:spPr/>
      <dgm:t>
        <a:bodyPr/>
        <a:lstStyle/>
        <a:p>
          <a:endParaRPr lang="en-US"/>
        </a:p>
      </dgm:t>
    </dgm:pt>
    <dgm:pt modelId="{0F21A372-DDF7-4155-888B-FEF13A55B4DF}" type="pres">
      <dgm:prSet presAssocID="{DC396E20-D408-42B9-8C24-695350C79C77}" presName="childText" presStyleLbl="bgAcc1" presStyleIdx="3" presStyleCnt="11" custScaleX="115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44D2C-2939-4A7F-95B9-96CFBF3B78B1}" type="pres">
      <dgm:prSet presAssocID="{2463347F-9E44-442D-B51A-B10AFF33A649}" presName="Name13" presStyleLbl="parChTrans1D2" presStyleIdx="4" presStyleCnt="11"/>
      <dgm:spPr/>
      <dgm:t>
        <a:bodyPr/>
        <a:lstStyle/>
        <a:p>
          <a:endParaRPr lang="en-US"/>
        </a:p>
      </dgm:t>
    </dgm:pt>
    <dgm:pt modelId="{E3C68412-D896-49A9-9204-B2AFAD8E5A08}" type="pres">
      <dgm:prSet presAssocID="{327F42AE-BCFF-4F38-B8C7-DF2D80591716}" presName="childText" presStyleLbl="bgAcc1" presStyleIdx="4" presStyleCnt="11" custScaleX="115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85EB9D-DA7D-49F0-86F0-EEB6917F52D0}" type="pres">
      <dgm:prSet presAssocID="{123A10F0-06CE-44DC-AAA5-0DE2303FE9D0}" presName="root" presStyleCnt="0"/>
      <dgm:spPr/>
      <dgm:t>
        <a:bodyPr/>
        <a:lstStyle/>
        <a:p>
          <a:endParaRPr lang="en-US"/>
        </a:p>
      </dgm:t>
    </dgm:pt>
    <dgm:pt modelId="{39AEFC29-9427-4975-93ED-606565485197}" type="pres">
      <dgm:prSet presAssocID="{123A10F0-06CE-44DC-AAA5-0DE2303FE9D0}" presName="rootComposite" presStyleCnt="0"/>
      <dgm:spPr/>
      <dgm:t>
        <a:bodyPr/>
        <a:lstStyle/>
        <a:p>
          <a:endParaRPr lang="en-US"/>
        </a:p>
      </dgm:t>
    </dgm:pt>
    <dgm:pt modelId="{F65017FE-A0EF-4B32-829D-645175896487}" type="pres">
      <dgm:prSet presAssocID="{123A10F0-06CE-44DC-AAA5-0DE2303FE9D0}" presName="rootText" presStyleLbl="node1" presStyleIdx="1" presStyleCnt="3"/>
      <dgm:spPr/>
      <dgm:t>
        <a:bodyPr/>
        <a:lstStyle/>
        <a:p>
          <a:endParaRPr lang="en-US"/>
        </a:p>
      </dgm:t>
    </dgm:pt>
    <dgm:pt modelId="{DC6707CD-2C3D-4E46-BAB1-9FD53E6FC5CC}" type="pres">
      <dgm:prSet presAssocID="{123A10F0-06CE-44DC-AAA5-0DE2303FE9D0}" presName="rootConnector" presStyleLbl="node1" presStyleIdx="1" presStyleCnt="3"/>
      <dgm:spPr/>
      <dgm:t>
        <a:bodyPr/>
        <a:lstStyle/>
        <a:p>
          <a:endParaRPr lang="en-US"/>
        </a:p>
      </dgm:t>
    </dgm:pt>
    <dgm:pt modelId="{EAAA38BA-0DFA-418E-AD60-714C306A0048}" type="pres">
      <dgm:prSet presAssocID="{123A10F0-06CE-44DC-AAA5-0DE2303FE9D0}" presName="childShape" presStyleCnt="0"/>
      <dgm:spPr/>
      <dgm:t>
        <a:bodyPr/>
        <a:lstStyle/>
        <a:p>
          <a:endParaRPr lang="en-US"/>
        </a:p>
      </dgm:t>
    </dgm:pt>
    <dgm:pt modelId="{7582D76C-1250-4B30-B492-A5F0C9BF468D}" type="pres">
      <dgm:prSet presAssocID="{2CDD7856-D983-43F4-AEA2-2FD63B41017A}" presName="Name13" presStyleLbl="parChTrans1D2" presStyleIdx="5" presStyleCnt="11"/>
      <dgm:spPr/>
      <dgm:t>
        <a:bodyPr/>
        <a:lstStyle/>
        <a:p>
          <a:endParaRPr lang="en-US"/>
        </a:p>
      </dgm:t>
    </dgm:pt>
    <dgm:pt modelId="{833F37C1-B15E-4E03-B26A-7C65057F575D}" type="pres">
      <dgm:prSet presAssocID="{3F7AD323-E92E-4399-A255-563F36EDA896}" presName="childText" presStyleLbl="bgAcc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CF97C-C220-4995-8157-26BB1F2B6A69}" type="pres">
      <dgm:prSet presAssocID="{F0346280-F7BD-433E-B19A-E76A713C99E4}" presName="Name13" presStyleLbl="parChTrans1D2" presStyleIdx="6" presStyleCnt="11"/>
      <dgm:spPr/>
      <dgm:t>
        <a:bodyPr/>
        <a:lstStyle/>
        <a:p>
          <a:endParaRPr lang="en-US"/>
        </a:p>
      </dgm:t>
    </dgm:pt>
    <dgm:pt modelId="{521B51DC-2E53-416E-A8BE-D0247C540313}" type="pres">
      <dgm:prSet presAssocID="{39F1255F-9D5D-467C-8638-8111156088E9}" presName="childText" presStyleLbl="bgAcc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C2F79-1711-4D48-95C0-8AD9E8775BB5}" type="pres">
      <dgm:prSet presAssocID="{4E89946D-8363-4A11-91FF-AEF732A4CD3C}" presName="Name13" presStyleLbl="parChTrans1D2" presStyleIdx="7" presStyleCnt="11"/>
      <dgm:spPr/>
      <dgm:t>
        <a:bodyPr/>
        <a:lstStyle/>
        <a:p>
          <a:endParaRPr lang="en-US"/>
        </a:p>
      </dgm:t>
    </dgm:pt>
    <dgm:pt modelId="{B4781E3C-4D32-4EE8-9381-88DC18406A24}" type="pres">
      <dgm:prSet presAssocID="{B67729A8-0218-46FA-9D11-18496B9653A3}" presName="childText" presStyleLbl="bgAcc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C02F6-3D09-4FDC-8A4D-2B3561F4A640}" type="pres">
      <dgm:prSet presAssocID="{8DA48D3B-01C9-46FB-828E-C94BE9A8F6F1}" presName="Name13" presStyleLbl="parChTrans1D2" presStyleIdx="8" presStyleCnt="11"/>
      <dgm:spPr/>
      <dgm:t>
        <a:bodyPr/>
        <a:lstStyle/>
        <a:p>
          <a:endParaRPr lang="en-US"/>
        </a:p>
      </dgm:t>
    </dgm:pt>
    <dgm:pt modelId="{9A999C03-BB40-4FAD-A71A-88698CD119E1}" type="pres">
      <dgm:prSet presAssocID="{1A4F2256-899D-4F54-B75D-F61D03BB5364}" presName="childText" presStyleLbl="bgAcc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AC590-7F53-47C9-ABE8-BC76907DBE50}" type="pres">
      <dgm:prSet presAssocID="{F808038A-420B-45F3-B252-62E8440B27F9}" presName="root" presStyleCnt="0"/>
      <dgm:spPr/>
      <dgm:t>
        <a:bodyPr/>
        <a:lstStyle/>
        <a:p>
          <a:endParaRPr lang="en-US"/>
        </a:p>
      </dgm:t>
    </dgm:pt>
    <dgm:pt modelId="{18741F21-D3ED-4A6A-87B6-A7F4B0C53C90}" type="pres">
      <dgm:prSet presAssocID="{F808038A-420B-45F3-B252-62E8440B27F9}" presName="rootComposite" presStyleCnt="0"/>
      <dgm:spPr/>
      <dgm:t>
        <a:bodyPr/>
        <a:lstStyle/>
        <a:p>
          <a:endParaRPr lang="en-US"/>
        </a:p>
      </dgm:t>
    </dgm:pt>
    <dgm:pt modelId="{7A55CBB1-E8AB-437E-9DC9-21CD10213F8B}" type="pres">
      <dgm:prSet presAssocID="{F808038A-420B-45F3-B252-62E8440B27F9}" presName="rootText" presStyleLbl="node1" presStyleIdx="2" presStyleCnt="3"/>
      <dgm:spPr/>
      <dgm:t>
        <a:bodyPr/>
        <a:lstStyle/>
        <a:p>
          <a:endParaRPr lang="en-US"/>
        </a:p>
      </dgm:t>
    </dgm:pt>
    <dgm:pt modelId="{B2A22EE1-021A-4FD7-A8DE-453AEA5F9E7B}" type="pres">
      <dgm:prSet presAssocID="{F808038A-420B-45F3-B252-62E8440B27F9}" presName="rootConnector" presStyleLbl="node1" presStyleIdx="2" presStyleCnt="3"/>
      <dgm:spPr/>
      <dgm:t>
        <a:bodyPr/>
        <a:lstStyle/>
        <a:p>
          <a:endParaRPr lang="en-US"/>
        </a:p>
      </dgm:t>
    </dgm:pt>
    <dgm:pt modelId="{A5AC4D82-128E-4D5D-8D65-698143FAA2C2}" type="pres">
      <dgm:prSet presAssocID="{F808038A-420B-45F3-B252-62E8440B27F9}" presName="childShape" presStyleCnt="0"/>
      <dgm:spPr/>
      <dgm:t>
        <a:bodyPr/>
        <a:lstStyle/>
        <a:p>
          <a:endParaRPr lang="en-US"/>
        </a:p>
      </dgm:t>
    </dgm:pt>
    <dgm:pt modelId="{35CFE724-065D-4F68-93C4-1EAA6B3C4A73}" type="pres">
      <dgm:prSet presAssocID="{5F034FEA-B5BD-4CB7-ABAF-31568337038A}" presName="Name13" presStyleLbl="parChTrans1D2" presStyleIdx="9" presStyleCnt="11"/>
      <dgm:spPr/>
      <dgm:t>
        <a:bodyPr/>
        <a:lstStyle/>
        <a:p>
          <a:endParaRPr lang="en-US"/>
        </a:p>
      </dgm:t>
    </dgm:pt>
    <dgm:pt modelId="{4E16B507-26E4-48FE-867D-6AA9CB07FD60}" type="pres">
      <dgm:prSet presAssocID="{312CF2D7-C220-4202-894F-6ACBE0ACD290}" presName="childText" presStyleLbl="bgAcc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481DF3-0E47-4745-BF20-4231D6ADEED9}" type="pres">
      <dgm:prSet presAssocID="{F424F743-DB22-4A82-8A13-CA0CAF68C50E}" presName="Name13" presStyleLbl="parChTrans1D2" presStyleIdx="10" presStyleCnt="11"/>
      <dgm:spPr/>
      <dgm:t>
        <a:bodyPr/>
        <a:lstStyle/>
        <a:p>
          <a:endParaRPr lang="en-US"/>
        </a:p>
      </dgm:t>
    </dgm:pt>
    <dgm:pt modelId="{B1DF7F0D-69CA-4A77-AD41-CED7108380F0}" type="pres">
      <dgm:prSet presAssocID="{1EBC3FAF-BFBF-443E-BD0F-5322324F3E26}" presName="childText" presStyleLbl="bgAcc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5FA83C-E0DA-4B06-A1CF-7CCE4337E4B1}" srcId="{B25631E4-22FA-4A4B-BA17-7DFB074430D6}" destId="{20C2BA47-DCC4-4296-A490-77228CC73AEF}" srcOrd="1" destOrd="0" parTransId="{0CE009BE-F7A2-480F-AA30-464392364432}" sibTransId="{CC4B43E1-57AE-47D8-8FF0-6255D280FE7F}"/>
    <dgm:cxn modelId="{0BE1148C-9B21-4076-B8BC-A1FBA4689774}" srcId="{123A10F0-06CE-44DC-AAA5-0DE2303FE9D0}" destId="{B67729A8-0218-46FA-9D11-18496B9653A3}" srcOrd="2" destOrd="0" parTransId="{4E89946D-8363-4A11-91FF-AEF732A4CD3C}" sibTransId="{DE7197C3-2931-4F0F-BBC1-1CAFD42DB3A2}"/>
    <dgm:cxn modelId="{29886096-A86E-46C0-88BD-522A78EDCC09}" type="presOf" srcId="{B25631E4-22FA-4A4B-BA17-7DFB074430D6}" destId="{4127F176-6F81-4DA8-B06A-5D1369859A72}" srcOrd="1" destOrd="0" presId="urn:microsoft.com/office/officeart/2005/8/layout/hierarchy3"/>
    <dgm:cxn modelId="{75A5DA7E-B16C-4940-A4C2-9A15221AF86A}" type="presOf" srcId="{312CF2D7-C220-4202-894F-6ACBE0ACD290}" destId="{4E16B507-26E4-48FE-867D-6AA9CB07FD60}" srcOrd="0" destOrd="0" presId="urn:microsoft.com/office/officeart/2005/8/layout/hierarchy3"/>
    <dgm:cxn modelId="{33ED3A0F-12A1-4D56-AED0-48FF1244E35D}" type="presOf" srcId="{1EBC3FAF-BFBF-443E-BD0F-5322324F3E26}" destId="{B1DF7F0D-69CA-4A77-AD41-CED7108380F0}" srcOrd="0" destOrd="0" presId="urn:microsoft.com/office/officeart/2005/8/layout/hierarchy3"/>
    <dgm:cxn modelId="{929714C5-FCCE-4300-8E9B-02F78A22E895}" type="presOf" srcId="{F424F743-DB22-4A82-8A13-CA0CAF68C50E}" destId="{2A481DF3-0E47-4745-BF20-4231D6ADEED9}" srcOrd="0" destOrd="0" presId="urn:microsoft.com/office/officeart/2005/8/layout/hierarchy3"/>
    <dgm:cxn modelId="{C1A5E25D-98E2-4EAC-B950-5B8AB77B3937}" type="presOf" srcId="{123A10F0-06CE-44DC-AAA5-0DE2303FE9D0}" destId="{DC6707CD-2C3D-4E46-BAB1-9FD53E6FC5CC}" srcOrd="1" destOrd="0" presId="urn:microsoft.com/office/officeart/2005/8/layout/hierarchy3"/>
    <dgm:cxn modelId="{C8877CB3-8E3A-4EAE-BAEF-547419ACD989}" type="presOf" srcId="{36CAB276-0BDE-4FB4-9FB6-807A7243CE66}" destId="{6DD11A76-3AC5-4D23-8467-7F4704337632}" srcOrd="0" destOrd="0" presId="urn:microsoft.com/office/officeart/2005/8/layout/hierarchy3"/>
    <dgm:cxn modelId="{1CC714E4-58DF-4569-9AF5-44400CDD36D2}" type="presOf" srcId="{B25631E4-22FA-4A4B-BA17-7DFB074430D6}" destId="{32847517-1357-4091-B0B4-A012FE7D6D8B}" srcOrd="0" destOrd="0" presId="urn:microsoft.com/office/officeart/2005/8/layout/hierarchy3"/>
    <dgm:cxn modelId="{7937CA9A-5EE0-49DB-B1BF-47A0DF1C008B}" srcId="{123A10F0-06CE-44DC-AAA5-0DE2303FE9D0}" destId="{1A4F2256-899D-4F54-B75D-F61D03BB5364}" srcOrd="3" destOrd="0" parTransId="{8DA48D3B-01C9-46FB-828E-C94BE9A8F6F1}" sibTransId="{C5F31F69-E28C-4F66-B06C-C8B472D4CCD0}"/>
    <dgm:cxn modelId="{48AF0E07-2CA9-4DF2-82A4-B2AE9E47ACEA}" type="presOf" srcId="{046A45AD-7928-4E4B-A344-798503676E8B}" destId="{C64F6795-A165-406D-A18F-CE9CBF9C5C53}" srcOrd="0" destOrd="0" presId="urn:microsoft.com/office/officeart/2005/8/layout/hierarchy3"/>
    <dgm:cxn modelId="{7B1141C8-1842-48AD-A9B4-B48BDAE184FA}" type="presOf" srcId="{5F034FEA-B5BD-4CB7-ABAF-31568337038A}" destId="{35CFE724-065D-4F68-93C4-1EAA6B3C4A73}" srcOrd="0" destOrd="0" presId="urn:microsoft.com/office/officeart/2005/8/layout/hierarchy3"/>
    <dgm:cxn modelId="{6861FC2E-4771-461D-9C1A-6ACA76C85B5A}" type="presOf" srcId="{8DA48D3B-01C9-46FB-828E-C94BE9A8F6F1}" destId="{B6EC02F6-3D09-4FDC-8A4D-2B3561F4A640}" srcOrd="0" destOrd="0" presId="urn:microsoft.com/office/officeart/2005/8/layout/hierarchy3"/>
    <dgm:cxn modelId="{09511061-0350-44F3-8B8C-3B27F24E789D}" type="presOf" srcId="{F808038A-420B-45F3-B252-62E8440B27F9}" destId="{7A55CBB1-E8AB-437E-9DC9-21CD10213F8B}" srcOrd="0" destOrd="0" presId="urn:microsoft.com/office/officeart/2005/8/layout/hierarchy3"/>
    <dgm:cxn modelId="{9473880F-6DB8-4C26-92BC-CB51D99E5717}" srcId="{F808038A-420B-45F3-B252-62E8440B27F9}" destId="{1EBC3FAF-BFBF-443E-BD0F-5322324F3E26}" srcOrd="1" destOrd="0" parTransId="{F424F743-DB22-4A82-8A13-CA0CAF68C50E}" sibTransId="{FE1F8BFA-F469-4E8F-87C6-A36E7708305E}"/>
    <dgm:cxn modelId="{21E2BB9D-80C1-46EB-977D-8D52B18F04EF}" type="presOf" srcId="{F808038A-420B-45F3-B252-62E8440B27F9}" destId="{B2A22EE1-021A-4FD7-A8DE-453AEA5F9E7B}" srcOrd="1" destOrd="0" presId="urn:microsoft.com/office/officeart/2005/8/layout/hierarchy3"/>
    <dgm:cxn modelId="{34C54D63-2B35-47A1-A0E0-1050DD1FF35B}" srcId="{046A45AD-7928-4E4B-A344-798503676E8B}" destId="{F808038A-420B-45F3-B252-62E8440B27F9}" srcOrd="2" destOrd="0" parTransId="{57819E0F-7DCE-40F9-8986-2E9BB9A99CE0}" sibTransId="{8B81CC3D-B74A-4203-8358-D23C6565B06D}"/>
    <dgm:cxn modelId="{912D14D2-A85D-4852-A014-EB6C6BF89CFB}" type="presOf" srcId="{20C2BA47-DCC4-4296-A490-77228CC73AEF}" destId="{D985D740-899D-4653-A872-08290E4285FB}" srcOrd="0" destOrd="0" presId="urn:microsoft.com/office/officeart/2005/8/layout/hierarchy3"/>
    <dgm:cxn modelId="{0B262E1F-8F22-4F31-9A5A-3EF774681DD7}" type="presOf" srcId="{39F1255F-9D5D-467C-8638-8111156088E9}" destId="{521B51DC-2E53-416E-A8BE-D0247C540313}" srcOrd="0" destOrd="0" presId="urn:microsoft.com/office/officeart/2005/8/layout/hierarchy3"/>
    <dgm:cxn modelId="{46FF4B17-9243-4CF8-801F-7BFBE1D1347D}" srcId="{F808038A-420B-45F3-B252-62E8440B27F9}" destId="{312CF2D7-C220-4202-894F-6ACBE0ACD290}" srcOrd="0" destOrd="0" parTransId="{5F034FEA-B5BD-4CB7-ABAF-31568337038A}" sibTransId="{8B30A127-B81F-4422-A927-465143F9116F}"/>
    <dgm:cxn modelId="{1089751F-B042-4E49-9C99-DBDDD31D87BF}" type="presOf" srcId="{123A10F0-06CE-44DC-AAA5-0DE2303FE9D0}" destId="{F65017FE-A0EF-4B32-829D-645175896487}" srcOrd="0" destOrd="0" presId="urn:microsoft.com/office/officeart/2005/8/layout/hierarchy3"/>
    <dgm:cxn modelId="{DADC5B0B-2AE8-480C-A446-C3EFA2AEACA1}" type="presOf" srcId="{DC396E20-D408-42B9-8C24-695350C79C77}" destId="{0F21A372-DDF7-4155-888B-FEF13A55B4DF}" srcOrd="0" destOrd="0" presId="urn:microsoft.com/office/officeart/2005/8/layout/hierarchy3"/>
    <dgm:cxn modelId="{E0B7F43F-69D9-47C9-BBFE-70AA4C62D260}" srcId="{123A10F0-06CE-44DC-AAA5-0DE2303FE9D0}" destId="{39F1255F-9D5D-467C-8638-8111156088E9}" srcOrd="1" destOrd="0" parTransId="{F0346280-F7BD-433E-B19A-E76A713C99E4}" sibTransId="{04BD8C22-F30D-4DAF-AB73-7176993B0086}"/>
    <dgm:cxn modelId="{0CDCC6C7-4E41-4170-9D66-09FAC21E2F68}" type="presOf" srcId="{9DB38368-8068-47C3-8AFF-F10E62AA08CA}" destId="{723ED0C3-D5E0-48A1-B901-BC61DF4466FE}" srcOrd="0" destOrd="0" presId="urn:microsoft.com/office/officeart/2005/8/layout/hierarchy3"/>
    <dgm:cxn modelId="{7B1C3E67-CD6B-42FC-B591-0B5C782EFB8E}" type="presOf" srcId="{8BD12D1B-6926-4738-9D13-443F22799E27}" destId="{B3F0B67B-ACE5-4D33-B807-612A76A76AF3}" srcOrd="0" destOrd="0" presId="urn:microsoft.com/office/officeart/2005/8/layout/hierarchy3"/>
    <dgm:cxn modelId="{BAAD2A9B-26A1-4081-8CB2-DC8DFD04A2FF}" srcId="{123A10F0-06CE-44DC-AAA5-0DE2303FE9D0}" destId="{3F7AD323-E92E-4399-A255-563F36EDA896}" srcOrd="0" destOrd="0" parTransId="{2CDD7856-D983-43F4-AEA2-2FD63B41017A}" sibTransId="{51002CE0-AA6B-4813-923B-38D58E88D07C}"/>
    <dgm:cxn modelId="{15666F4E-F91C-4A44-9603-0DF14ABD5BBF}" srcId="{046A45AD-7928-4E4B-A344-798503676E8B}" destId="{123A10F0-06CE-44DC-AAA5-0DE2303FE9D0}" srcOrd="1" destOrd="0" parTransId="{244543B6-8A3C-4F57-AA02-C8E6167942BC}" sibTransId="{162B3FC3-BA5C-4AB0-9CCB-A4DB404CE60A}"/>
    <dgm:cxn modelId="{063824B5-69F1-4C06-A493-D7364002D107}" type="presOf" srcId="{2CDD7856-D983-43F4-AEA2-2FD63B41017A}" destId="{7582D76C-1250-4B30-B492-A5F0C9BF468D}" srcOrd="0" destOrd="0" presId="urn:microsoft.com/office/officeart/2005/8/layout/hierarchy3"/>
    <dgm:cxn modelId="{AE66A5AE-4B5E-4EDE-AFF9-52C356BA15DA}" srcId="{046A45AD-7928-4E4B-A344-798503676E8B}" destId="{B25631E4-22FA-4A4B-BA17-7DFB074430D6}" srcOrd="0" destOrd="0" parTransId="{AC36C487-34D1-4E7A-85CB-3AB4CDEC65A3}" sibTransId="{2AC417D6-FFDF-4205-A1E0-B8D21C30FC54}"/>
    <dgm:cxn modelId="{34DA603E-B99E-484C-B162-BEA95A80D99A}" type="presOf" srcId="{0C3D6CE5-4015-417D-A1A5-4A3B3B42B78D}" destId="{1C89104B-F4AB-4A4F-AA8E-201274FB1B6A}" srcOrd="0" destOrd="0" presId="urn:microsoft.com/office/officeart/2005/8/layout/hierarchy3"/>
    <dgm:cxn modelId="{DDE0D51B-1D23-4C14-85F8-4657B3A0B7F8}" type="presOf" srcId="{0CE009BE-F7A2-480F-AA30-464392364432}" destId="{96673405-165E-4857-AE11-58198466DE46}" srcOrd="0" destOrd="0" presId="urn:microsoft.com/office/officeart/2005/8/layout/hierarchy3"/>
    <dgm:cxn modelId="{7371807D-040B-4C63-A0D6-466AF0A3AD4F}" type="presOf" srcId="{2463347F-9E44-442D-B51A-B10AFF33A649}" destId="{67F44D2C-2939-4A7F-95B9-96CFBF3B78B1}" srcOrd="0" destOrd="0" presId="urn:microsoft.com/office/officeart/2005/8/layout/hierarchy3"/>
    <dgm:cxn modelId="{12663DB7-A99A-4791-B2B8-D1A849316F0C}" srcId="{B25631E4-22FA-4A4B-BA17-7DFB074430D6}" destId="{DC396E20-D408-42B9-8C24-695350C79C77}" srcOrd="3" destOrd="0" parTransId="{36CAB276-0BDE-4FB4-9FB6-807A7243CE66}" sibTransId="{77924A24-EC89-4736-A6E0-9DC06DC8924A}"/>
    <dgm:cxn modelId="{47501021-2229-4BC8-9053-2319DE6D094D}" type="presOf" srcId="{F0346280-F7BD-433E-B19A-E76A713C99E4}" destId="{B4DCF97C-C220-4995-8157-26BB1F2B6A69}" srcOrd="0" destOrd="0" presId="urn:microsoft.com/office/officeart/2005/8/layout/hierarchy3"/>
    <dgm:cxn modelId="{E87A6A92-FB4E-47C6-A083-94BE4BCF589B}" type="presOf" srcId="{FBE87201-5724-4D00-BCD4-D70D279D64C9}" destId="{0ED0DB6C-F721-4CBE-919E-F2D39453D897}" srcOrd="0" destOrd="0" presId="urn:microsoft.com/office/officeart/2005/8/layout/hierarchy3"/>
    <dgm:cxn modelId="{61001AB3-3A91-44C2-951F-E557A08A7681}" type="presOf" srcId="{1A4F2256-899D-4F54-B75D-F61D03BB5364}" destId="{9A999C03-BB40-4FAD-A71A-88698CD119E1}" srcOrd="0" destOrd="0" presId="urn:microsoft.com/office/officeart/2005/8/layout/hierarchy3"/>
    <dgm:cxn modelId="{DAEA9AD4-3637-4EFA-AB1C-C484859BE168}" type="presOf" srcId="{B67729A8-0218-46FA-9D11-18496B9653A3}" destId="{B4781E3C-4D32-4EE8-9381-88DC18406A24}" srcOrd="0" destOrd="0" presId="urn:microsoft.com/office/officeart/2005/8/layout/hierarchy3"/>
    <dgm:cxn modelId="{5DC87F37-E632-480C-B7BE-26BBE0CEB609}" type="presOf" srcId="{4E89946D-8363-4A11-91FF-AEF732A4CD3C}" destId="{B2FC2F79-1711-4D48-95C0-8AD9E8775BB5}" srcOrd="0" destOrd="0" presId="urn:microsoft.com/office/officeart/2005/8/layout/hierarchy3"/>
    <dgm:cxn modelId="{B0DAA5BE-55B3-402E-A0C6-3D56CD549FD3}" type="presOf" srcId="{327F42AE-BCFF-4F38-B8C7-DF2D80591716}" destId="{E3C68412-D896-49A9-9204-B2AFAD8E5A08}" srcOrd="0" destOrd="0" presId="urn:microsoft.com/office/officeart/2005/8/layout/hierarchy3"/>
    <dgm:cxn modelId="{02D56BAA-BECD-4B0F-868E-C4F9CB5AD429}" srcId="{B25631E4-22FA-4A4B-BA17-7DFB074430D6}" destId="{9DB38368-8068-47C3-8AFF-F10E62AA08CA}" srcOrd="0" destOrd="0" parTransId="{FBE87201-5724-4D00-BCD4-D70D279D64C9}" sibTransId="{B42ECFE3-0692-4195-974A-2300BFE370E2}"/>
    <dgm:cxn modelId="{DD2A7E7F-ABDB-460B-83D9-016A1D45FE61}" srcId="{B25631E4-22FA-4A4B-BA17-7DFB074430D6}" destId="{327F42AE-BCFF-4F38-B8C7-DF2D80591716}" srcOrd="4" destOrd="0" parTransId="{2463347F-9E44-442D-B51A-B10AFF33A649}" sibTransId="{BC19D59C-5E21-48A1-B2EE-38A6363E1F97}"/>
    <dgm:cxn modelId="{6B69B8B7-7F08-402C-B59B-3B2E935E2E01}" type="presOf" srcId="{3F7AD323-E92E-4399-A255-563F36EDA896}" destId="{833F37C1-B15E-4E03-B26A-7C65057F575D}" srcOrd="0" destOrd="0" presId="urn:microsoft.com/office/officeart/2005/8/layout/hierarchy3"/>
    <dgm:cxn modelId="{76A8BF59-010A-4E08-B2E2-80CE135C3BC8}" srcId="{B25631E4-22FA-4A4B-BA17-7DFB074430D6}" destId="{0C3D6CE5-4015-417D-A1A5-4A3B3B42B78D}" srcOrd="2" destOrd="0" parTransId="{8BD12D1B-6926-4738-9D13-443F22799E27}" sibTransId="{FB2CB5C6-6929-4E39-BCD4-C5689EA71D60}"/>
    <dgm:cxn modelId="{61EC19FF-99CB-4CE3-829C-4D9837F5C724}" type="presParOf" srcId="{C64F6795-A165-406D-A18F-CE9CBF9C5C53}" destId="{4454835F-EDDC-4E8A-A7A3-1F0C5F8C270F}" srcOrd="0" destOrd="0" presId="urn:microsoft.com/office/officeart/2005/8/layout/hierarchy3"/>
    <dgm:cxn modelId="{42707D91-8801-4B19-B99F-F6DAFDDB87F0}" type="presParOf" srcId="{4454835F-EDDC-4E8A-A7A3-1F0C5F8C270F}" destId="{6E5D4D0C-A906-469D-82BB-6294260D7EE4}" srcOrd="0" destOrd="0" presId="urn:microsoft.com/office/officeart/2005/8/layout/hierarchy3"/>
    <dgm:cxn modelId="{3B8F1DDB-20FB-4D69-A579-4973CADFB0FF}" type="presParOf" srcId="{6E5D4D0C-A906-469D-82BB-6294260D7EE4}" destId="{32847517-1357-4091-B0B4-A012FE7D6D8B}" srcOrd="0" destOrd="0" presId="urn:microsoft.com/office/officeart/2005/8/layout/hierarchy3"/>
    <dgm:cxn modelId="{510452E0-B9F2-4FD5-BAFE-BCD943ECDE88}" type="presParOf" srcId="{6E5D4D0C-A906-469D-82BB-6294260D7EE4}" destId="{4127F176-6F81-4DA8-B06A-5D1369859A72}" srcOrd="1" destOrd="0" presId="urn:microsoft.com/office/officeart/2005/8/layout/hierarchy3"/>
    <dgm:cxn modelId="{9CDD1508-8B9C-496D-BE3D-AC7DB9F5874D}" type="presParOf" srcId="{4454835F-EDDC-4E8A-A7A3-1F0C5F8C270F}" destId="{53DAB3B3-C562-4B5C-A384-CA65E0B6C39E}" srcOrd="1" destOrd="0" presId="urn:microsoft.com/office/officeart/2005/8/layout/hierarchy3"/>
    <dgm:cxn modelId="{823C75F2-37B6-404C-BE06-4830D8D73610}" type="presParOf" srcId="{53DAB3B3-C562-4B5C-A384-CA65E0B6C39E}" destId="{0ED0DB6C-F721-4CBE-919E-F2D39453D897}" srcOrd="0" destOrd="0" presId="urn:microsoft.com/office/officeart/2005/8/layout/hierarchy3"/>
    <dgm:cxn modelId="{E7EE3A9F-5010-4105-AAB0-9269943BB3D8}" type="presParOf" srcId="{53DAB3B3-C562-4B5C-A384-CA65E0B6C39E}" destId="{723ED0C3-D5E0-48A1-B901-BC61DF4466FE}" srcOrd="1" destOrd="0" presId="urn:microsoft.com/office/officeart/2005/8/layout/hierarchy3"/>
    <dgm:cxn modelId="{28541495-1663-456A-A422-FF0624B6D4C2}" type="presParOf" srcId="{53DAB3B3-C562-4B5C-A384-CA65E0B6C39E}" destId="{96673405-165E-4857-AE11-58198466DE46}" srcOrd="2" destOrd="0" presId="urn:microsoft.com/office/officeart/2005/8/layout/hierarchy3"/>
    <dgm:cxn modelId="{5278FDB1-E279-4DB8-8D14-9D88A8151893}" type="presParOf" srcId="{53DAB3B3-C562-4B5C-A384-CA65E0B6C39E}" destId="{D985D740-899D-4653-A872-08290E4285FB}" srcOrd="3" destOrd="0" presId="urn:microsoft.com/office/officeart/2005/8/layout/hierarchy3"/>
    <dgm:cxn modelId="{164208F7-C275-42EE-A0B6-62FDAE1A24FC}" type="presParOf" srcId="{53DAB3B3-C562-4B5C-A384-CA65E0B6C39E}" destId="{B3F0B67B-ACE5-4D33-B807-612A76A76AF3}" srcOrd="4" destOrd="0" presId="urn:microsoft.com/office/officeart/2005/8/layout/hierarchy3"/>
    <dgm:cxn modelId="{7D81EB0A-83EE-490A-9B07-FC614E8A1182}" type="presParOf" srcId="{53DAB3B3-C562-4B5C-A384-CA65E0B6C39E}" destId="{1C89104B-F4AB-4A4F-AA8E-201274FB1B6A}" srcOrd="5" destOrd="0" presId="urn:microsoft.com/office/officeart/2005/8/layout/hierarchy3"/>
    <dgm:cxn modelId="{B0662AA4-D58F-4D5A-B808-9C18A0281E23}" type="presParOf" srcId="{53DAB3B3-C562-4B5C-A384-CA65E0B6C39E}" destId="{6DD11A76-3AC5-4D23-8467-7F4704337632}" srcOrd="6" destOrd="0" presId="urn:microsoft.com/office/officeart/2005/8/layout/hierarchy3"/>
    <dgm:cxn modelId="{E4E3D8E6-789F-4701-B294-4ED65D15C22B}" type="presParOf" srcId="{53DAB3B3-C562-4B5C-A384-CA65E0B6C39E}" destId="{0F21A372-DDF7-4155-888B-FEF13A55B4DF}" srcOrd="7" destOrd="0" presId="urn:microsoft.com/office/officeart/2005/8/layout/hierarchy3"/>
    <dgm:cxn modelId="{E844793C-4408-42EA-A991-87F63D35B786}" type="presParOf" srcId="{53DAB3B3-C562-4B5C-A384-CA65E0B6C39E}" destId="{67F44D2C-2939-4A7F-95B9-96CFBF3B78B1}" srcOrd="8" destOrd="0" presId="urn:microsoft.com/office/officeart/2005/8/layout/hierarchy3"/>
    <dgm:cxn modelId="{AECE9DF8-31FB-4303-A12F-480BECE8D796}" type="presParOf" srcId="{53DAB3B3-C562-4B5C-A384-CA65E0B6C39E}" destId="{E3C68412-D896-49A9-9204-B2AFAD8E5A08}" srcOrd="9" destOrd="0" presId="urn:microsoft.com/office/officeart/2005/8/layout/hierarchy3"/>
    <dgm:cxn modelId="{F71EC19E-82DF-4D3B-8415-404EA01E6B48}" type="presParOf" srcId="{C64F6795-A165-406D-A18F-CE9CBF9C5C53}" destId="{4F85EB9D-DA7D-49F0-86F0-EEB6917F52D0}" srcOrd="1" destOrd="0" presId="urn:microsoft.com/office/officeart/2005/8/layout/hierarchy3"/>
    <dgm:cxn modelId="{58B15A51-7125-4D27-A17E-BF12F054E24C}" type="presParOf" srcId="{4F85EB9D-DA7D-49F0-86F0-EEB6917F52D0}" destId="{39AEFC29-9427-4975-93ED-606565485197}" srcOrd="0" destOrd="0" presId="urn:microsoft.com/office/officeart/2005/8/layout/hierarchy3"/>
    <dgm:cxn modelId="{3D14C83A-8150-4C83-B8C9-D453CA956CD8}" type="presParOf" srcId="{39AEFC29-9427-4975-93ED-606565485197}" destId="{F65017FE-A0EF-4B32-829D-645175896487}" srcOrd="0" destOrd="0" presId="urn:microsoft.com/office/officeart/2005/8/layout/hierarchy3"/>
    <dgm:cxn modelId="{21B2A39A-EFA0-4E51-90CD-A94CDF7C4A9A}" type="presParOf" srcId="{39AEFC29-9427-4975-93ED-606565485197}" destId="{DC6707CD-2C3D-4E46-BAB1-9FD53E6FC5CC}" srcOrd="1" destOrd="0" presId="urn:microsoft.com/office/officeart/2005/8/layout/hierarchy3"/>
    <dgm:cxn modelId="{DA1F14AA-8C10-4CA1-9D24-01E8EA88576B}" type="presParOf" srcId="{4F85EB9D-DA7D-49F0-86F0-EEB6917F52D0}" destId="{EAAA38BA-0DFA-418E-AD60-714C306A0048}" srcOrd="1" destOrd="0" presId="urn:microsoft.com/office/officeart/2005/8/layout/hierarchy3"/>
    <dgm:cxn modelId="{A184247B-1FDA-4780-85ED-5A85824B98E3}" type="presParOf" srcId="{EAAA38BA-0DFA-418E-AD60-714C306A0048}" destId="{7582D76C-1250-4B30-B492-A5F0C9BF468D}" srcOrd="0" destOrd="0" presId="urn:microsoft.com/office/officeart/2005/8/layout/hierarchy3"/>
    <dgm:cxn modelId="{64D4FFB4-6B05-4A59-AC58-92DEDCF7C05A}" type="presParOf" srcId="{EAAA38BA-0DFA-418E-AD60-714C306A0048}" destId="{833F37C1-B15E-4E03-B26A-7C65057F575D}" srcOrd="1" destOrd="0" presId="urn:microsoft.com/office/officeart/2005/8/layout/hierarchy3"/>
    <dgm:cxn modelId="{FD92F92B-2574-4EB2-B980-3C2A62F1CBB9}" type="presParOf" srcId="{EAAA38BA-0DFA-418E-AD60-714C306A0048}" destId="{B4DCF97C-C220-4995-8157-26BB1F2B6A69}" srcOrd="2" destOrd="0" presId="urn:microsoft.com/office/officeart/2005/8/layout/hierarchy3"/>
    <dgm:cxn modelId="{F7D7FD63-072A-4847-AC9B-6D5F4FF723D1}" type="presParOf" srcId="{EAAA38BA-0DFA-418E-AD60-714C306A0048}" destId="{521B51DC-2E53-416E-A8BE-D0247C540313}" srcOrd="3" destOrd="0" presId="urn:microsoft.com/office/officeart/2005/8/layout/hierarchy3"/>
    <dgm:cxn modelId="{6C114D82-0EC5-4A75-A4B5-B9A13421CDB6}" type="presParOf" srcId="{EAAA38BA-0DFA-418E-AD60-714C306A0048}" destId="{B2FC2F79-1711-4D48-95C0-8AD9E8775BB5}" srcOrd="4" destOrd="0" presId="urn:microsoft.com/office/officeart/2005/8/layout/hierarchy3"/>
    <dgm:cxn modelId="{0D8E878F-C4D0-4AF6-9134-6478B2DD94A1}" type="presParOf" srcId="{EAAA38BA-0DFA-418E-AD60-714C306A0048}" destId="{B4781E3C-4D32-4EE8-9381-88DC18406A24}" srcOrd="5" destOrd="0" presId="urn:microsoft.com/office/officeart/2005/8/layout/hierarchy3"/>
    <dgm:cxn modelId="{D6A03FDF-7912-4AA8-9F5D-A6DC53408AF1}" type="presParOf" srcId="{EAAA38BA-0DFA-418E-AD60-714C306A0048}" destId="{B6EC02F6-3D09-4FDC-8A4D-2B3561F4A640}" srcOrd="6" destOrd="0" presId="urn:microsoft.com/office/officeart/2005/8/layout/hierarchy3"/>
    <dgm:cxn modelId="{234D506D-77B1-43FB-B561-989BF79438D7}" type="presParOf" srcId="{EAAA38BA-0DFA-418E-AD60-714C306A0048}" destId="{9A999C03-BB40-4FAD-A71A-88698CD119E1}" srcOrd="7" destOrd="0" presId="urn:microsoft.com/office/officeart/2005/8/layout/hierarchy3"/>
    <dgm:cxn modelId="{045A410D-E409-4B05-8425-6A35ABCC01D6}" type="presParOf" srcId="{C64F6795-A165-406D-A18F-CE9CBF9C5C53}" destId="{90FAC590-7F53-47C9-ABE8-BC76907DBE50}" srcOrd="2" destOrd="0" presId="urn:microsoft.com/office/officeart/2005/8/layout/hierarchy3"/>
    <dgm:cxn modelId="{53881B91-FEEE-4824-A408-8B9D59DED285}" type="presParOf" srcId="{90FAC590-7F53-47C9-ABE8-BC76907DBE50}" destId="{18741F21-D3ED-4A6A-87B6-A7F4B0C53C90}" srcOrd="0" destOrd="0" presId="urn:microsoft.com/office/officeart/2005/8/layout/hierarchy3"/>
    <dgm:cxn modelId="{1C83B15C-12B6-4491-A476-86DCEE610C11}" type="presParOf" srcId="{18741F21-D3ED-4A6A-87B6-A7F4B0C53C90}" destId="{7A55CBB1-E8AB-437E-9DC9-21CD10213F8B}" srcOrd="0" destOrd="0" presId="urn:microsoft.com/office/officeart/2005/8/layout/hierarchy3"/>
    <dgm:cxn modelId="{4DA42E68-E0AD-456C-BA72-C3C4C10EE146}" type="presParOf" srcId="{18741F21-D3ED-4A6A-87B6-A7F4B0C53C90}" destId="{B2A22EE1-021A-4FD7-A8DE-453AEA5F9E7B}" srcOrd="1" destOrd="0" presId="urn:microsoft.com/office/officeart/2005/8/layout/hierarchy3"/>
    <dgm:cxn modelId="{1DFC444C-1885-4118-BCEA-106FF826E14B}" type="presParOf" srcId="{90FAC590-7F53-47C9-ABE8-BC76907DBE50}" destId="{A5AC4D82-128E-4D5D-8D65-698143FAA2C2}" srcOrd="1" destOrd="0" presId="urn:microsoft.com/office/officeart/2005/8/layout/hierarchy3"/>
    <dgm:cxn modelId="{A4ADB6A0-ADEC-4D10-91CD-A170B1EEA60E}" type="presParOf" srcId="{A5AC4D82-128E-4D5D-8D65-698143FAA2C2}" destId="{35CFE724-065D-4F68-93C4-1EAA6B3C4A73}" srcOrd="0" destOrd="0" presId="urn:microsoft.com/office/officeart/2005/8/layout/hierarchy3"/>
    <dgm:cxn modelId="{D120F60C-E8A7-4143-A8EF-F7EB994AF272}" type="presParOf" srcId="{A5AC4D82-128E-4D5D-8D65-698143FAA2C2}" destId="{4E16B507-26E4-48FE-867D-6AA9CB07FD60}" srcOrd="1" destOrd="0" presId="urn:microsoft.com/office/officeart/2005/8/layout/hierarchy3"/>
    <dgm:cxn modelId="{EAE593F3-4978-47E1-A9E9-9E675ED19EB3}" type="presParOf" srcId="{A5AC4D82-128E-4D5D-8D65-698143FAA2C2}" destId="{2A481DF3-0E47-4745-BF20-4231D6ADEED9}" srcOrd="2" destOrd="0" presId="urn:microsoft.com/office/officeart/2005/8/layout/hierarchy3"/>
    <dgm:cxn modelId="{AA9B41E3-523D-4706-A6B7-DBEAF2334757}" type="presParOf" srcId="{A5AC4D82-128E-4D5D-8D65-698143FAA2C2}" destId="{B1DF7F0D-69CA-4A77-AD41-CED7108380F0}" srcOrd="3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47517-1357-4091-B0B4-A012FE7D6D8B}">
      <dsp:nvSpPr>
        <dsp:cNvPr id="0" name=""/>
        <dsp:cNvSpPr/>
      </dsp:nvSpPr>
      <dsp:spPr>
        <a:xfrm>
          <a:off x="1917729" y="3659"/>
          <a:ext cx="1364326" cy="682163"/>
        </a:xfrm>
        <a:prstGeom prst="roundRect">
          <a:avLst>
            <a:gd name="adj" fmla="val 10000"/>
          </a:avLst>
        </a:prstGeom>
        <a:solidFill>
          <a:srgbClr val="6E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IdM</a:t>
          </a:r>
          <a:r>
            <a:rPr lang="en-US" sz="1500" kern="1200" dirty="0" smtClean="0"/>
            <a:t> &amp; Integration</a:t>
          </a:r>
          <a:endParaRPr lang="en-US" sz="1500" kern="1200" dirty="0"/>
        </a:p>
      </dsp:txBody>
      <dsp:txXfrm>
        <a:off x="1937709" y="23639"/>
        <a:ext cx="1324366" cy="642203"/>
      </dsp:txXfrm>
    </dsp:sp>
    <dsp:sp modelId="{0ED0DB6C-F721-4CBE-919E-F2D39453D897}">
      <dsp:nvSpPr>
        <dsp:cNvPr id="0" name=""/>
        <dsp:cNvSpPr/>
      </dsp:nvSpPr>
      <dsp:spPr>
        <a:xfrm>
          <a:off x="2054162" y="685822"/>
          <a:ext cx="136432" cy="511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1622"/>
              </a:lnTo>
              <a:lnTo>
                <a:pt x="136432" y="511622"/>
              </a:lnTo>
            </a:path>
          </a:pathLst>
        </a:custGeom>
        <a:noFill/>
        <a:ln w="25400" cap="flat" cmpd="sng" algn="ctr">
          <a:solidFill>
            <a:srgbClr val="5A0C0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3ED0C3-D5E0-48A1-B901-BC61DF4466FE}">
      <dsp:nvSpPr>
        <dsp:cNvPr id="0" name=""/>
        <dsp:cNvSpPr/>
      </dsp:nvSpPr>
      <dsp:spPr>
        <a:xfrm>
          <a:off x="2190594" y="856362"/>
          <a:ext cx="1264883" cy="682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A0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Identifiers &amp; Integration</a:t>
          </a:r>
          <a:endParaRPr lang="en-US" sz="1200" kern="1200" dirty="0"/>
        </a:p>
      </dsp:txBody>
      <dsp:txXfrm>
        <a:off x="2210574" y="876342"/>
        <a:ext cx="1224923" cy="642203"/>
      </dsp:txXfrm>
    </dsp:sp>
    <dsp:sp modelId="{96673405-165E-4857-AE11-58198466DE46}">
      <dsp:nvSpPr>
        <dsp:cNvPr id="0" name=""/>
        <dsp:cNvSpPr/>
      </dsp:nvSpPr>
      <dsp:spPr>
        <a:xfrm>
          <a:off x="2054162" y="685822"/>
          <a:ext cx="136432" cy="1364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4326"/>
              </a:lnTo>
              <a:lnTo>
                <a:pt x="136432" y="1364326"/>
              </a:lnTo>
            </a:path>
          </a:pathLst>
        </a:custGeom>
        <a:noFill/>
        <a:ln w="25400" cap="flat" cmpd="sng" algn="ctr">
          <a:solidFill>
            <a:srgbClr val="5A0C0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5D740-899D-4653-A872-08290E4285FB}">
      <dsp:nvSpPr>
        <dsp:cNvPr id="0" name=""/>
        <dsp:cNvSpPr/>
      </dsp:nvSpPr>
      <dsp:spPr>
        <a:xfrm>
          <a:off x="2190594" y="1709066"/>
          <a:ext cx="1232946" cy="682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A0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Authentication &amp; Access Management</a:t>
          </a:r>
          <a:endParaRPr lang="en-US" sz="1200" kern="1200" dirty="0"/>
        </a:p>
      </dsp:txBody>
      <dsp:txXfrm>
        <a:off x="2210574" y="1729046"/>
        <a:ext cx="1192986" cy="642203"/>
      </dsp:txXfrm>
    </dsp:sp>
    <dsp:sp modelId="{B3F0B67B-ACE5-4D33-B807-612A76A76AF3}">
      <dsp:nvSpPr>
        <dsp:cNvPr id="0" name=""/>
        <dsp:cNvSpPr/>
      </dsp:nvSpPr>
      <dsp:spPr>
        <a:xfrm>
          <a:off x="2054162" y="685822"/>
          <a:ext cx="136432" cy="2217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7029"/>
              </a:lnTo>
              <a:lnTo>
                <a:pt x="136432" y="2217029"/>
              </a:lnTo>
            </a:path>
          </a:pathLst>
        </a:custGeom>
        <a:noFill/>
        <a:ln w="25400" cap="flat" cmpd="sng" algn="ctr">
          <a:solidFill>
            <a:srgbClr val="5A0C0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89104B-F4AB-4A4F-AA8E-201274FB1B6A}">
      <dsp:nvSpPr>
        <dsp:cNvPr id="0" name=""/>
        <dsp:cNvSpPr/>
      </dsp:nvSpPr>
      <dsp:spPr>
        <a:xfrm>
          <a:off x="2190594" y="2561770"/>
          <a:ext cx="1264883" cy="682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A0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Online Directory</a:t>
          </a:r>
          <a:endParaRPr lang="en-US" sz="1200" kern="1200" dirty="0"/>
        </a:p>
      </dsp:txBody>
      <dsp:txXfrm>
        <a:off x="2210574" y="2581750"/>
        <a:ext cx="1224923" cy="642203"/>
      </dsp:txXfrm>
    </dsp:sp>
    <dsp:sp modelId="{6DD11A76-3AC5-4D23-8467-7F4704337632}">
      <dsp:nvSpPr>
        <dsp:cNvPr id="0" name=""/>
        <dsp:cNvSpPr/>
      </dsp:nvSpPr>
      <dsp:spPr>
        <a:xfrm>
          <a:off x="2054162" y="685822"/>
          <a:ext cx="136432" cy="3069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9733"/>
              </a:lnTo>
              <a:lnTo>
                <a:pt x="136432" y="3069733"/>
              </a:lnTo>
            </a:path>
          </a:pathLst>
        </a:custGeom>
        <a:noFill/>
        <a:ln w="25400" cap="flat" cmpd="sng" algn="ctr">
          <a:solidFill>
            <a:srgbClr val="5A0C0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1A372-DDF7-4155-888B-FEF13A55B4DF}">
      <dsp:nvSpPr>
        <dsp:cNvPr id="0" name=""/>
        <dsp:cNvSpPr/>
      </dsp:nvSpPr>
      <dsp:spPr>
        <a:xfrm>
          <a:off x="2190594" y="3414474"/>
          <a:ext cx="1264883" cy="682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A0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De/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Provisioning</a:t>
          </a:r>
          <a:endParaRPr lang="en-US" sz="1200" kern="1200" dirty="0"/>
        </a:p>
      </dsp:txBody>
      <dsp:txXfrm>
        <a:off x="2210574" y="3434454"/>
        <a:ext cx="1224923" cy="642203"/>
      </dsp:txXfrm>
    </dsp:sp>
    <dsp:sp modelId="{67F44D2C-2939-4A7F-95B9-96CFBF3B78B1}">
      <dsp:nvSpPr>
        <dsp:cNvPr id="0" name=""/>
        <dsp:cNvSpPr/>
      </dsp:nvSpPr>
      <dsp:spPr>
        <a:xfrm>
          <a:off x="2054162" y="685822"/>
          <a:ext cx="136432" cy="3922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2437"/>
              </a:lnTo>
              <a:lnTo>
                <a:pt x="136432" y="3922437"/>
              </a:lnTo>
            </a:path>
          </a:pathLst>
        </a:custGeom>
        <a:noFill/>
        <a:ln w="25400" cap="flat" cmpd="sng" algn="ctr">
          <a:solidFill>
            <a:srgbClr val="5A0C0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C68412-D896-49A9-9204-B2AFAD8E5A08}">
      <dsp:nvSpPr>
        <dsp:cNvPr id="0" name=""/>
        <dsp:cNvSpPr/>
      </dsp:nvSpPr>
      <dsp:spPr>
        <a:xfrm>
          <a:off x="2190594" y="4267177"/>
          <a:ext cx="1264883" cy="682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A0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ID Cards &amp; </a:t>
          </a:r>
          <a:r>
            <a:rPr lang="en-US" sz="1200" kern="1200" dirty="0" err="1" smtClean="0"/>
            <a:t>OneCard</a:t>
          </a:r>
          <a:r>
            <a:rPr lang="en-US" sz="1200" kern="1200" dirty="0" smtClean="0"/>
            <a:t> Platform</a:t>
          </a:r>
          <a:endParaRPr lang="en-US" sz="1200" kern="1200" dirty="0"/>
        </a:p>
      </dsp:txBody>
      <dsp:txXfrm>
        <a:off x="2210574" y="4287157"/>
        <a:ext cx="1224923" cy="642203"/>
      </dsp:txXfrm>
    </dsp:sp>
    <dsp:sp modelId="{F65017FE-A0EF-4B32-829D-645175896487}">
      <dsp:nvSpPr>
        <dsp:cNvPr id="0" name=""/>
        <dsp:cNvSpPr/>
      </dsp:nvSpPr>
      <dsp:spPr>
        <a:xfrm>
          <a:off x="3623136" y="3659"/>
          <a:ext cx="1364326" cy="682163"/>
        </a:xfrm>
        <a:prstGeom prst="roundRect">
          <a:avLst>
            <a:gd name="adj" fmla="val 10000"/>
          </a:avLst>
        </a:prstGeom>
        <a:solidFill>
          <a:srgbClr val="6E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IT Security &amp; Compliance</a:t>
          </a:r>
          <a:endParaRPr lang="en-US" sz="1500" kern="1200" dirty="0"/>
        </a:p>
      </dsp:txBody>
      <dsp:txXfrm>
        <a:off x="3643116" y="23639"/>
        <a:ext cx="1324366" cy="642203"/>
      </dsp:txXfrm>
    </dsp:sp>
    <dsp:sp modelId="{7582D76C-1250-4B30-B492-A5F0C9BF468D}">
      <dsp:nvSpPr>
        <dsp:cNvPr id="0" name=""/>
        <dsp:cNvSpPr/>
      </dsp:nvSpPr>
      <dsp:spPr>
        <a:xfrm>
          <a:off x="3759569" y="685822"/>
          <a:ext cx="136432" cy="511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1622"/>
              </a:lnTo>
              <a:lnTo>
                <a:pt x="136432" y="511622"/>
              </a:lnTo>
            </a:path>
          </a:pathLst>
        </a:custGeom>
        <a:noFill/>
        <a:ln w="25400" cap="flat" cmpd="sng" algn="ctr">
          <a:solidFill>
            <a:srgbClr val="5A0C0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3F37C1-B15E-4E03-B26A-7C65057F575D}">
      <dsp:nvSpPr>
        <dsp:cNvPr id="0" name=""/>
        <dsp:cNvSpPr/>
      </dsp:nvSpPr>
      <dsp:spPr>
        <a:xfrm>
          <a:off x="3896002" y="856362"/>
          <a:ext cx="1091460" cy="682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A0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Incident Response &amp; Outreach</a:t>
          </a:r>
        </a:p>
      </dsp:txBody>
      <dsp:txXfrm>
        <a:off x="3915982" y="876342"/>
        <a:ext cx="1051500" cy="642203"/>
      </dsp:txXfrm>
    </dsp:sp>
    <dsp:sp modelId="{B4DCF97C-C220-4995-8157-26BB1F2B6A69}">
      <dsp:nvSpPr>
        <dsp:cNvPr id="0" name=""/>
        <dsp:cNvSpPr/>
      </dsp:nvSpPr>
      <dsp:spPr>
        <a:xfrm>
          <a:off x="3759569" y="685822"/>
          <a:ext cx="136432" cy="1364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4326"/>
              </a:lnTo>
              <a:lnTo>
                <a:pt x="136432" y="1364326"/>
              </a:lnTo>
            </a:path>
          </a:pathLst>
        </a:custGeom>
        <a:noFill/>
        <a:ln w="25400" cap="flat" cmpd="sng" algn="ctr">
          <a:solidFill>
            <a:srgbClr val="5A0C0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B51DC-2E53-416E-A8BE-D0247C540313}">
      <dsp:nvSpPr>
        <dsp:cNvPr id="0" name=""/>
        <dsp:cNvSpPr/>
      </dsp:nvSpPr>
      <dsp:spPr>
        <a:xfrm>
          <a:off x="3896002" y="1709066"/>
          <a:ext cx="1091460" cy="682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A0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Validation Services</a:t>
          </a:r>
          <a:endParaRPr lang="en-US" sz="1200" kern="1200" dirty="0"/>
        </a:p>
      </dsp:txBody>
      <dsp:txXfrm>
        <a:off x="3915982" y="1729046"/>
        <a:ext cx="1051500" cy="642203"/>
      </dsp:txXfrm>
    </dsp:sp>
    <dsp:sp modelId="{B2FC2F79-1711-4D48-95C0-8AD9E8775BB5}">
      <dsp:nvSpPr>
        <dsp:cNvPr id="0" name=""/>
        <dsp:cNvSpPr/>
      </dsp:nvSpPr>
      <dsp:spPr>
        <a:xfrm>
          <a:off x="3759569" y="685822"/>
          <a:ext cx="136432" cy="2217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7029"/>
              </a:lnTo>
              <a:lnTo>
                <a:pt x="136432" y="2217029"/>
              </a:lnTo>
            </a:path>
          </a:pathLst>
        </a:custGeom>
        <a:noFill/>
        <a:ln w="25400" cap="flat" cmpd="sng" algn="ctr">
          <a:solidFill>
            <a:srgbClr val="5A0C0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781E3C-4D32-4EE8-9381-88DC18406A24}">
      <dsp:nvSpPr>
        <dsp:cNvPr id="0" name=""/>
        <dsp:cNvSpPr/>
      </dsp:nvSpPr>
      <dsp:spPr>
        <a:xfrm>
          <a:off x="3896002" y="2561770"/>
          <a:ext cx="1091460" cy="682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A0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eCommerce</a:t>
          </a:r>
          <a:r>
            <a:rPr lang="en-US" sz="1200" kern="1200" dirty="0" smtClean="0"/>
            <a:t> Technical Support</a:t>
          </a:r>
          <a:endParaRPr lang="en-US" sz="1200" kern="1200" dirty="0"/>
        </a:p>
      </dsp:txBody>
      <dsp:txXfrm>
        <a:off x="3915982" y="2581750"/>
        <a:ext cx="1051500" cy="642203"/>
      </dsp:txXfrm>
    </dsp:sp>
    <dsp:sp modelId="{B6EC02F6-3D09-4FDC-8A4D-2B3561F4A640}">
      <dsp:nvSpPr>
        <dsp:cNvPr id="0" name=""/>
        <dsp:cNvSpPr/>
      </dsp:nvSpPr>
      <dsp:spPr>
        <a:xfrm>
          <a:off x="3759569" y="685822"/>
          <a:ext cx="136432" cy="3069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9733"/>
              </a:lnTo>
              <a:lnTo>
                <a:pt x="136432" y="3069733"/>
              </a:lnTo>
            </a:path>
          </a:pathLst>
        </a:custGeom>
        <a:noFill/>
        <a:ln w="25400" cap="flat" cmpd="sng" algn="ctr">
          <a:solidFill>
            <a:srgbClr val="5A0C0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99C03-BB40-4FAD-A71A-88698CD119E1}">
      <dsp:nvSpPr>
        <dsp:cNvPr id="0" name=""/>
        <dsp:cNvSpPr/>
      </dsp:nvSpPr>
      <dsp:spPr>
        <a:xfrm>
          <a:off x="3896002" y="3414474"/>
          <a:ext cx="1091460" cy="682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A0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Firewalls &amp; Network Access Control</a:t>
          </a:r>
          <a:endParaRPr lang="en-US" sz="1200" kern="1200" dirty="0"/>
        </a:p>
      </dsp:txBody>
      <dsp:txXfrm>
        <a:off x="3915982" y="3434454"/>
        <a:ext cx="1051500" cy="642203"/>
      </dsp:txXfrm>
    </dsp:sp>
    <dsp:sp modelId="{7A55CBB1-E8AB-437E-9DC9-21CD10213F8B}">
      <dsp:nvSpPr>
        <dsp:cNvPr id="0" name=""/>
        <dsp:cNvSpPr/>
      </dsp:nvSpPr>
      <dsp:spPr>
        <a:xfrm>
          <a:off x="5328544" y="3659"/>
          <a:ext cx="1364326" cy="682163"/>
        </a:xfrm>
        <a:prstGeom prst="roundRect">
          <a:avLst>
            <a:gd name="adj" fmla="val 10000"/>
          </a:avLst>
        </a:prstGeom>
        <a:solidFill>
          <a:srgbClr val="6E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Architecture</a:t>
          </a:r>
          <a:endParaRPr lang="en-US" sz="1500" kern="1200" dirty="0"/>
        </a:p>
      </dsp:txBody>
      <dsp:txXfrm>
        <a:off x="5348524" y="23639"/>
        <a:ext cx="1324366" cy="642203"/>
      </dsp:txXfrm>
    </dsp:sp>
    <dsp:sp modelId="{35CFE724-065D-4F68-93C4-1EAA6B3C4A73}">
      <dsp:nvSpPr>
        <dsp:cNvPr id="0" name=""/>
        <dsp:cNvSpPr/>
      </dsp:nvSpPr>
      <dsp:spPr>
        <a:xfrm>
          <a:off x="5464977" y="685822"/>
          <a:ext cx="136432" cy="511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1622"/>
              </a:lnTo>
              <a:lnTo>
                <a:pt x="136432" y="511622"/>
              </a:lnTo>
            </a:path>
          </a:pathLst>
        </a:custGeom>
        <a:noFill/>
        <a:ln w="25400" cap="flat" cmpd="sng" algn="ctr">
          <a:solidFill>
            <a:srgbClr val="5A0C0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6B507-26E4-48FE-867D-6AA9CB07FD60}">
      <dsp:nvSpPr>
        <dsp:cNvPr id="0" name=""/>
        <dsp:cNvSpPr/>
      </dsp:nvSpPr>
      <dsp:spPr>
        <a:xfrm>
          <a:off x="5601409" y="856362"/>
          <a:ext cx="1091460" cy="682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A0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Technical Architecture</a:t>
          </a:r>
          <a:endParaRPr lang="en-US" sz="1200" kern="1200" dirty="0"/>
        </a:p>
      </dsp:txBody>
      <dsp:txXfrm>
        <a:off x="5621389" y="876342"/>
        <a:ext cx="1051500" cy="642203"/>
      </dsp:txXfrm>
    </dsp:sp>
    <dsp:sp modelId="{2A481DF3-0E47-4745-BF20-4231D6ADEED9}">
      <dsp:nvSpPr>
        <dsp:cNvPr id="0" name=""/>
        <dsp:cNvSpPr/>
      </dsp:nvSpPr>
      <dsp:spPr>
        <a:xfrm>
          <a:off x="5464977" y="685822"/>
          <a:ext cx="136432" cy="1364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4326"/>
              </a:lnTo>
              <a:lnTo>
                <a:pt x="136432" y="1364326"/>
              </a:lnTo>
            </a:path>
          </a:pathLst>
        </a:custGeom>
        <a:noFill/>
        <a:ln w="25400" cap="flat" cmpd="sng" algn="ctr">
          <a:solidFill>
            <a:srgbClr val="5A0C0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F7F0D-69CA-4A77-AD41-CED7108380F0}">
      <dsp:nvSpPr>
        <dsp:cNvPr id="0" name=""/>
        <dsp:cNvSpPr/>
      </dsp:nvSpPr>
      <dsp:spPr>
        <a:xfrm>
          <a:off x="5601409" y="1709066"/>
          <a:ext cx="1091460" cy="682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A0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Enterprise Information Architecture</a:t>
          </a:r>
          <a:endParaRPr lang="en-US" sz="1200" kern="1200" dirty="0"/>
        </a:p>
      </dsp:txBody>
      <dsp:txXfrm>
        <a:off x="5621389" y="1729046"/>
        <a:ext cx="1051500" cy="642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710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5838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2225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/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/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neva" charset="0"/>
              <a:ea typeface="ＭＳ Ｐゴシック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676400" y="830263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Geneva" charset="0"/>
              <a:ea typeface="ＭＳ Ｐゴシック" charset="0"/>
            </a:endParaRPr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/>
          <a:stretch>
            <a:fillRect/>
          </a:stretch>
        </p:blipFill>
        <p:spPr bwMode="auto">
          <a:xfrm>
            <a:off x="800100" y="0"/>
            <a:ext cx="8343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600" y="1295400"/>
            <a:ext cx="4267200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0700" y="3124200"/>
            <a:ext cx="55626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43000" y="1447800"/>
            <a:ext cx="6858000" cy="1143000"/>
          </a:xfrm>
        </p:spPr>
        <p:txBody>
          <a:bodyPr/>
          <a:lstStyle>
            <a:lvl1pPr algn="ctr">
              <a:defRPr sz="47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Security Professionals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698D-B8F3-42C9-94B8-8BC56A0E7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88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06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609600"/>
            <a:ext cx="22098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4770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14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286000"/>
            <a:ext cx="7086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3886200"/>
            <a:ext cx="58674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687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April 2013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10645F-8485-41CA-B1FA-8445CCDD3D3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Security Professionals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0940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BCB451-B1C8-4D68-9419-F3D7C7AFC3A7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361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A34E4A-3EA5-4EA8-95CA-A31B6C3358C3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April 2013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Security Professionals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317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0D12BD-577B-44A6-AD4F-F7E13F69592C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467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99CD19-DA3C-437A-BF5F-C32048C04659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April 2013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Security Professionals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777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E38AE8-A23E-4D2C-9A6B-0A837EF00443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April 2013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Security Professionals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4947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1062C6-A1D4-417B-A58D-AA4501C7DA9D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8667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Security Professionals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698D-B8F3-42C9-94B8-8BC56A0E7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15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A90110-9B72-4FA9-B9A6-FACD3B0E5D88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5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50C346-E0DA-4725-9C69-EE8B1516C552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61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4DC281-56B8-4A30-8CAC-B01BFFDC425D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776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6576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28600" y="61722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fld id="{A394C25C-7303-4544-9174-C860D401F886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70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Security Professionals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698D-B8F3-42C9-94B8-8BC56A0E7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50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3716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Security Professionals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698D-B8F3-42C9-94B8-8BC56A0E7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84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Security Professionals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698D-B8F3-42C9-94B8-8BC56A0E7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05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Security Professionals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698D-B8F3-42C9-94B8-8BC56A0E7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49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Security Professionals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698D-B8F3-42C9-94B8-8BC56A0E7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8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0195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7395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neva" charset="0"/>
              <a:ea typeface="ＭＳ Ｐゴシック" charset="0"/>
            </a:endParaRPr>
          </a:p>
        </p:txBody>
      </p:sp>
      <p:sp>
        <p:nvSpPr>
          <p:cNvPr id="1076" name="Text Box 52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eneva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neva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neva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neva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nev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fld id="{DC5667D5-6CB1-4697-BDC8-BEFC36C8B878}" type="slidenum">
              <a:rPr lang="en-US" sz="1400" smtClean="0">
                <a:latin typeface="Verdana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b="1" smtClean="0">
              <a:solidFill>
                <a:srgbClr val="336699"/>
              </a:solidFill>
              <a:latin typeface="Verdana" pitchFamily="34" charset="0"/>
            </a:endParaRPr>
          </a:p>
        </p:txBody>
      </p:sp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152400" y="6172200"/>
            <a:ext cx="1809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endParaRPr lang="en-US" sz="1400">
              <a:solidFill>
                <a:srgbClr val="0B3D91"/>
              </a:solidFill>
              <a:latin typeface="Frutiger 66 BoldItalic" charset="0"/>
              <a:ea typeface="ＭＳ Ｐゴシック" charset="0"/>
            </a:endParaRPr>
          </a:p>
        </p:txBody>
      </p:sp>
      <p:pic>
        <p:nvPicPr>
          <p:cNvPr id="1031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"/>
          <a:stretch>
            <a:fillRect/>
          </a:stretch>
        </p:blipFill>
        <p:spPr bwMode="auto">
          <a:xfrm>
            <a:off x="723900" y="0"/>
            <a:ext cx="8420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6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600" y="1260475"/>
            <a:ext cx="4267200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Security Professionals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3698D-B8F3-42C9-94B8-8BC56A0E75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MS PGothic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-8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-8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-84" charset="0"/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-84" charset="0"/>
        <a:buChar char="•"/>
        <a:defRPr sz="16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charset="0"/>
        <a:buChar char="•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charset="0"/>
        <a:buChar char="•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charset="0"/>
        <a:buChar char="•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charset="0"/>
        <a:buChar char="•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62484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bg2"/>
                </a:solidFill>
                <a:latin typeface="+mn-lt"/>
                <a:ea typeface="+mn-ea"/>
              </a:defRPr>
            </a:lvl1pPr>
          </a:lstStyle>
          <a:p>
            <a:fld id="{B810645F-8485-41CA-B1FA-8445CCDD3D3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066800" y="6264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/>
            <a:r>
              <a:rPr lang="en-US" smtClean="0">
                <a:solidFill>
                  <a:srgbClr val="000000">
                    <a:tint val="75000"/>
                  </a:srgbClr>
                </a:solidFill>
                <a:ea typeface="ＭＳ Ｐゴシック"/>
              </a:rPr>
              <a:t>April 2013</a:t>
            </a:r>
            <a:endParaRPr lang="en-US" dirty="0">
              <a:solidFill>
                <a:srgbClr val="000000">
                  <a:tint val="75000"/>
                </a:srgbClr>
              </a:solidFill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276600" y="624840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/>
            <a:r>
              <a:rPr lang="en-US" smtClean="0">
                <a:solidFill>
                  <a:srgbClr val="000000">
                    <a:tint val="75000"/>
                  </a:srgbClr>
                </a:solidFill>
                <a:ea typeface="ＭＳ Ｐゴシック"/>
              </a:rPr>
              <a:t>Security Professionals</a:t>
            </a:r>
            <a:endParaRPr lang="en-US" dirty="0">
              <a:solidFill>
                <a:srgbClr val="000000">
                  <a:tint val="75000"/>
                </a:srgb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4430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ransition spd="med"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0223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02238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02238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02238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02238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02238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02238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02238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02238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10223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44481"/>
        </a:buClr>
        <a:buFont typeface="Times" pitchFamily="1" charset="0"/>
        <a:buChar char="•"/>
        <a:defRPr sz="2800">
          <a:solidFill>
            <a:srgbClr val="102238"/>
          </a:solidFill>
          <a:latin typeface="+mn-lt"/>
          <a:ea typeface="+mn-ea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rgbClr val="284561"/>
        </a:buClr>
        <a:buFont typeface="Times" pitchFamily="1" charset="0"/>
        <a:buChar char="•"/>
        <a:defRPr sz="2400">
          <a:solidFill>
            <a:srgbClr val="102238"/>
          </a:solidFill>
          <a:latin typeface="+mn-lt"/>
          <a:ea typeface="+mn-ea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02238"/>
          </a:solidFill>
          <a:latin typeface="+mn-lt"/>
          <a:ea typeface="+mn-ea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02238"/>
          </a:solidFill>
          <a:latin typeface="+mn-lt"/>
          <a:ea typeface="+mn-ea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02238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02238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02238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02238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457200" lvl="1" indent="0" algn="ctr">
              <a:buFont typeface="Times" charset="0"/>
              <a:buNone/>
              <a:defRPr/>
            </a:pPr>
            <a:endParaRPr lang="en-US" dirty="0" smtClean="0">
              <a:ea typeface="+mn-ea"/>
            </a:endParaRPr>
          </a:p>
          <a:p>
            <a:pPr marL="457200" lvl="1" indent="0" algn="ctr">
              <a:buFont typeface="Times" charset="0"/>
              <a:buNone/>
              <a:defRPr/>
            </a:pPr>
            <a:endParaRPr lang="en-US" dirty="0" smtClean="0">
              <a:ea typeface="+mn-ea"/>
            </a:endParaRPr>
          </a:p>
          <a:p>
            <a:pPr marL="457200" lvl="1" indent="0" algn="ctr">
              <a:buFont typeface="Times" charset="0"/>
              <a:buNone/>
              <a:defRPr/>
            </a:pPr>
            <a:r>
              <a:rPr lang="en-US" dirty="0" smtClean="0">
                <a:ea typeface="+mn-ea"/>
              </a:rPr>
              <a:t>Tom Barton, University of Chicago</a:t>
            </a:r>
          </a:p>
          <a:p>
            <a:pPr marL="457200" lvl="1" indent="0" algn="ctr">
              <a:buFont typeface="Times" charset="0"/>
              <a:buNone/>
              <a:defRPr/>
            </a:pPr>
            <a:r>
              <a:rPr lang="en-US" dirty="0" smtClean="0">
                <a:ea typeface="+mn-ea"/>
              </a:rPr>
              <a:t>Christopher Misra, University of Massachusetts</a:t>
            </a:r>
          </a:p>
          <a:p>
            <a:pPr marL="457200" lvl="1" indent="0" algn="ctr">
              <a:buFont typeface="Times" charset="0"/>
              <a:buNone/>
              <a:defRPr/>
            </a:pPr>
            <a:endParaRPr lang="en-US" dirty="0" smtClean="0">
              <a:ea typeface="+mn-ea"/>
            </a:endParaRPr>
          </a:p>
          <a:p>
            <a:pPr marL="457200" lvl="1" indent="0" algn="ctr">
              <a:buFont typeface="Times" charset="0"/>
              <a:buNone/>
              <a:defRPr/>
            </a:pPr>
            <a:r>
              <a:rPr lang="en-US" dirty="0" smtClean="0">
                <a:ea typeface="+mn-ea"/>
              </a:rPr>
              <a:t>April 2013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Information Security or</a:t>
            </a:r>
            <a:br>
              <a:rPr lang="en-US" smtClean="0"/>
            </a:br>
            <a:r>
              <a:rPr lang="en-US" smtClean="0"/>
              <a:t>Identity and Access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UMass: IAM and Organization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dirty="0" smtClean="0">
                <a:ea typeface="+mn-ea"/>
              </a:rPr>
              <a:t>Information Security reports directly to my Associate CIO role</a:t>
            </a:r>
          </a:p>
          <a:p>
            <a:pPr lvl="1">
              <a:buFont typeface="Times" charset="0"/>
              <a:buChar char="•"/>
              <a:defRPr/>
            </a:pPr>
            <a:r>
              <a:rPr lang="en-US" dirty="0" smtClean="0">
                <a:ea typeface="+mn-ea"/>
              </a:rPr>
              <a:t>Security program rollout, Incident response, Forensics, Firewalls, etc.</a:t>
            </a:r>
          </a:p>
          <a:p>
            <a:pPr>
              <a:buFont typeface="Wingdings" charset="0"/>
              <a:buChar char="§"/>
              <a:defRPr/>
            </a:pPr>
            <a:r>
              <a:rPr lang="en-US" dirty="0" smtClean="0">
                <a:ea typeface="+mn-ea"/>
              </a:rPr>
              <a:t>Identity Management is spread across two groups; Enterprise Services (ES) and Administrative Computing (ACSO)</a:t>
            </a:r>
          </a:p>
          <a:p>
            <a:pPr lvl="1">
              <a:buFont typeface="Times" charset="0"/>
              <a:buChar char="•"/>
              <a:defRPr/>
            </a:pPr>
            <a:r>
              <a:rPr lang="en-US" dirty="0" smtClean="0">
                <a:ea typeface="+mn-ea"/>
              </a:rPr>
              <a:t>ES also reports to me, but in a different role.</a:t>
            </a:r>
          </a:p>
          <a:p>
            <a:pPr>
              <a:buFont typeface="Wingdings" charset="0"/>
              <a:buChar char="§"/>
              <a:defRPr/>
            </a:pPr>
            <a:r>
              <a:rPr lang="en-US" dirty="0" smtClean="0">
                <a:ea typeface="+mn-ea"/>
              </a:rPr>
              <a:t>ACSO is responsible for our PeopleSoft instance which holds all person and account </a:t>
            </a:r>
            <a:r>
              <a:rPr lang="en-US" dirty="0" err="1" smtClean="0">
                <a:ea typeface="+mn-ea"/>
              </a:rPr>
              <a:t>SoR</a:t>
            </a:r>
            <a:r>
              <a:rPr lang="en-US" dirty="0" smtClean="0">
                <a:ea typeface="+mn-ea"/>
              </a:rPr>
              <a:t> data</a:t>
            </a:r>
          </a:p>
          <a:p>
            <a:pPr>
              <a:buFont typeface="Wingdings" charset="0"/>
              <a:buChar char="§"/>
              <a:defRPr/>
            </a:pPr>
            <a:r>
              <a:rPr lang="en-US" dirty="0" smtClean="0">
                <a:ea typeface="+mn-ea"/>
              </a:rPr>
              <a:t>ES is responsible for Kerberos, LDAP, RADIUS, Shibboleth deployment and operations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Security Professionals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698D-B8F3-42C9-94B8-8BC56A0E759F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UMass: Operational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dirty="0" smtClean="0">
                <a:ea typeface="+mn-ea"/>
              </a:rPr>
              <a:t>Our accounts and groups provisioning data are written in </a:t>
            </a:r>
            <a:r>
              <a:rPr lang="en-US" dirty="0" err="1" smtClean="0">
                <a:ea typeface="+mn-ea"/>
              </a:rPr>
              <a:t>PeopleTools</a:t>
            </a:r>
            <a:r>
              <a:rPr lang="en-US" dirty="0" smtClean="0">
                <a:ea typeface="+mn-ea"/>
              </a:rPr>
              <a:t> and stored in </a:t>
            </a:r>
            <a:r>
              <a:rPr lang="en-US" dirty="0" err="1" smtClean="0">
                <a:ea typeface="+mn-ea"/>
              </a:rPr>
              <a:t>Peoplesoft</a:t>
            </a:r>
            <a:r>
              <a:rPr lang="en-US" dirty="0" smtClean="0">
                <a:ea typeface="+mn-ea"/>
              </a:rPr>
              <a:t> (oracle DB)</a:t>
            </a:r>
          </a:p>
          <a:p>
            <a:pPr>
              <a:buFont typeface="Wingdings" charset="0"/>
              <a:buChar char="§"/>
              <a:defRPr/>
            </a:pPr>
            <a:r>
              <a:rPr lang="en-US" dirty="0" smtClean="0">
                <a:ea typeface="+mn-ea"/>
              </a:rPr>
              <a:t>Provisioning occurs via a </a:t>
            </a:r>
            <a:r>
              <a:rPr lang="en-US" dirty="0" err="1" smtClean="0">
                <a:ea typeface="+mn-ea"/>
              </a:rPr>
              <a:t>RESTful</a:t>
            </a:r>
            <a:r>
              <a:rPr lang="en-US" dirty="0" smtClean="0">
                <a:ea typeface="+mn-ea"/>
              </a:rPr>
              <a:t> transport from a DB view (along with triggers)</a:t>
            </a:r>
          </a:p>
          <a:p>
            <a:pPr>
              <a:buFont typeface="Wingdings" charset="0"/>
              <a:buChar char="§"/>
              <a:defRPr/>
            </a:pPr>
            <a:r>
              <a:rPr lang="en-US" dirty="0" smtClean="0">
                <a:ea typeface="+mn-ea"/>
              </a:rPr>
              <a:t>Provisioning code is PERL based and interacts with applications and services using </a:t>
            </a:r>
            <a:r>
              <a:rPr lang="en-US" i="1" dirty="0" smtClean="0">
                <a:ea typeface="+mn-ea"/>
              </a:rPr>
              <a:t>Service Handlers</a:t>
            </a:r>
          </a:p>
          <a:p>
            <a:pPr>
              <a:buFont typeface="Wingdings" charset="0"/>
              <a:buChar char="§"/>
              <a:defRPr/>
            </a:pPr>
            <a:r>
              <a:rPr lang="en-US" i="1" dirty="0" smtClean="0">
                <a:ea typeface="+mn-ea"/>
              </a:rPr>
              <a:t>Service Handlers</a:t>
            </a:r>
            <a:r>
              <a:rPr lang="en-US" dirty="0" smtClean="0">
                <a:ea typeface="+mn-ea"/>
              </a:rPr>
              <a:t> manage passwords, LDAP objects, account provisioning and </a:t>
            </a:r>
            <a:r>
              <a:rPr lang="en-US" dirty="0" err="1" smtClean="0">
                <a:ea typeface="+mn-ea"/>
              </a:rPr>
              <a:t>deprovisioning</a:t>
            </a:r>
            <a:endParaRPr lang="en-US" dirty="0" smtClean="0">
              <a:ea typeface="+mn-ea"/>
            </a:endParaRPr>
          </a:p>
          <a:p>
            <a:pPr lvl="1">
              <a:buFont typeface="Times" charset="0"/>
              <a:buChar char="•"/>
              <a:defRPr/>
            </a:pPr>
            <a:r>
              <a:rPr lang="en-US" dirty="0" smtClean="0">
                <a:ea typeface="+mn-ea"/>
              </a:rPr>
              <a:t>Often run by the service owners directly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Security Professionals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698D-B8F3-42C9-94B8-8BC56A0E759F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UMass: Service Provisioning</a:t>
            </a:r>
          </a:p>
        </p:txBody>
      </p:sp>
      <p:graphicFrame>
        <p:nvGraphicFramePr>
          <p:cNvPr id="20483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554163" y="1371600"/>
          <a:ext cx="5807075" cy="449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9" name="Visio" r:id="rId3" imgW="8597900" imgH="6654800" progId="Visio.Drawing.11">
                  <p:embed/>
                </p:oleObj>
              </mc:Choice>
              <mc:Fallback>
                <p:oleObj name="Visio" r:id="rId3" imgW="8597900" imgH="6654800" progId="Visio.Drawing.11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163" y="1371600"/>
                        <a:ext cx="5807075" cy="449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Security Professionals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698D-B8F3-42C9-94B8-8BC56A0E759F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UMass: Authentication as an Audit artifact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dirty="0" smtClean="0">
                <a:ea typeface="+mn-ea"/>
              </a:rPr>
              <a:t>Using this data-driven provisioning approach permits audit artifact creation through log</a:t>
            </a:r>
          </a:p>
          <a:p>
            <a:pPr lvl="1">
              <a:buFont typeface="Times" charset="0"/>
              <a:buChar char="•"/>
              <a:defRPr/>
            </a:pPr>
            <a:r>
              <a:rPr lang="en-US" dirty="0" smtClean="0">
                <a:ea typeface="+mn-ea"/>
              </a:rPr>
              <a:t>All provisioning actions have a system of record </a:t>
            </a:r>
          </a:p>
          <a:p>
            <a:pPr>
              <a:buFont typeface="Wingdings" charset="0"/>
              <a:buChar char="§"/>
              <a:defRPr/>
            </a:pPr>
            <a:endParaRPr lang="en-US" dirty="0" smtClean="0">
              <a:ea typeface="+mn-ea"/>
            </a:endParaRPr>
          </a:p>
          <a:p>
            <a:pPr>
              <a:buFont typeface="Wingdings" charset="0"/>
              <a:buChar char="§"/>
              <a:defRPr/>
            </a:pPr>
            <a:r>
              <a:rPr lang="en-US" dirty="0" smtClean="0">
                <a:ea typeface="+mn-ea"/>
              </a:rPr>
              <a:t>All LDAP and RADIUS logs are directed to our SIEM (</a:t>
            </a:r>
            <a:r>
              <a:rPr lang="en-US" dirty="0" err="1" smtClean="0">
                <a:ea typeface="+mn-ea"/>
              </a:rPr>
              <a:t>Qradar</a:t>
            </a:r>
            <a:r>
              <a:rPr lang="en-US" dirty="0" smtClean="0">
                <a:ea typeface="+mn-ea"/>
              </a:rPr>
              <a:t>)</a:t>
            </a:r>
          </a:p>
          <a:p>
            <a:pPr>
              <a:buFont typeface="Wingdings" charset="0"/>
              <a:buChar char="§"/>
              <a:defRPr/>
            </a:pPr>
            <a:endParaRPr lang="en-US" dirty="0" smtClean="0">
              <a:ea typeface="+mn-ea"/>
            </a:endParaRPr>
          </a:p>
          <a:p>
            <a:pPr>
              <a:buFont typeface="Wingdings" charset="0"/>
              <a:buChar char="§"/>
              <a:defRPr/>
            </a:pPr>
            <a:r>
              <a:rPr lang="en-US" dirty="0" smtClean="0">
                <a:ea typeface="+mn-ea"/>
              </a:rPr>
              <a:t>Shibboleth logs (extensively), but parsing those logs is not for the faint of heart</a:t>
            </a:r>
          </a:p>
          <a:p>
            <a:pPr lvl="1">
              <a:buFont typeface="Times" charset="0"/>
              <a:buChar char="•"/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Security Professionals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698D-B8F3-42C9-94B8-8BC56A0E759F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UMass: Approaches to bridge the gap…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dirty="0" smtClean="0">
                <a:ea typeface="+mn-ea"/>
              </a:rPr>
              <a:t>Given the distributed nature of my organization, I use the following approach to ensure alignment between InfoSec and IAM</a:t>
            </a:r>
          </a:p>
          <a:p>
            <a:pPr lvl="1">
              <a:buFont typeface="Times" charset="0"/>
              <a:buChar char="•"/>
              <a:defRPr/>
            </a:pPr>
            <a:r>
              <a:rPr lang="en-US" dirty="0" smtClean="0">
                <a:ea typeface="+mn-ea"/>
              </a:rPr>
              <a:t>Authentication and authorization system architecture changes require Information Security approval</a:t>
            </a:r>
          </a:p>
          <a:p>
            <a:pPr lvl="1">
              <a:buFont typeface="Times" charset="0"/>
              <a:buChar char="•"/>
              <a:defRPr/>
            </a:pPr>
            <a:r>
              <a:rPr lang="en-US" dirty="0" smtClean="0">
                <a:ea typeface="+mn-ea"/>
              </a:rPr>
              <a:t>Data release for cloud-services requires data owner and Information Security approval</a:t>
            </a:r>
          </a:p>
          <a:p>
            <a:pPr lvl="1">
              <a:buFont typeface="Times" charset="0"/>
              <a:buChar char="•"/>
              <a:defRPr/>
            </a:pPr>
            <a:r>
              <a:rPr lang="en-US" dirty="0" smtClean="0">
                <a:ea typeface="+mn-ea"/>
              </a:rPr>
              <a:t>Information Technology procurement requires information security approval</a:t>
            </a:r>
          </a:p>
          <a:p>
            <a:pPr>
              <a:buFont typeface="Wingdings" charset="0"/>
              <a:buChar char="§"/>
              <a:defRPr/>
            </a:pPr>
            <a:endParaRPr lang="en-US" dirty="0" smtClean="0">
              <a:ea typeface="+mn-ea"/>
            </a:endParaRPr>
          </a:p>
          <a:p>
            <a:pPr>
              <a:buFont typeface="Wingdings" charset="0"/>
              <a:buChar char="§"/>
              <a:defRPr/>
            </a:pPr>
            <a:r>
              <a:rPr lang="en-US" dirty="0" smtClean="0">
                <a:ea typeface="+mn-ea"/>
              </a:rPr>
              <a:t>The compliance responsibility fall to InfoSec, the operations fall to Enterprise Services</a:t>
            </a:r>
          </a:p>
          <a:p>
            <a:pPr lvl="1">
              <a:buFont typeface="Times" charset="0"/>
              <a:buChar char="•"/>
              <a:defRPr/>
            </a:pPr>
            <a:r>
              <a:rPr lang="en-US" dirty="0" smtClean="0">
                <a:ea typeface="+mn-ea"/>
              </a:rPr>
              <a:t>I am concerned as to how long this approach will scale.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Security Professionals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698D-B8F3-42C9-94B8-8BC56A0E759F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UMass: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dirty="0" smtClean="0">
                <a:ea typeface="+mn-ea"/>
              </a:rPr>
              <a:t>Web application authentication log analysis is exceptionally challenging (still)</a:t>
            </a:r>
          </a:p>
          <a:p>
            <a:pPr lvl="1">
              <a:buFont typeface="Times" charset="0"/>
              <a:buChar char="•"/>
              <a:defRPr/>
            </a:pPr>
            <a:r>
              <a:rPr lang="en-US" dirty="0" smtClean="0">
                <a:ea typeface="+mn-ea"/>
              </a:rPr>
              <a:t>The more complex and multi-tiered the application, the longer it takes.</a:t>
            </a:r>
          </a:p>
          <a:p>
            <a:pPr lvl="2">
              <a:buFont typeface="Times" charset="0"/>
              <a:buChar char="•"/>
              <a:defRPr/>
            </a:pPr>
            <a:r>
              <a:rPr lang="en-US" dirty="0" smtClean="0">
                <a:ea typeface="+mn-ea"/>
              </a:rPr>
              <a:t>We still need my ES staff to explain how it all works</a:t>
            </a:r>
          </a:p>
          <a:p>
            <a:pPr lvl="1">
              <a:buFont typeface="Times" charset="0"/>
              <a:buChar char="•"/>
              <a:defRPr/>
            </a:pPr>
            <a:r>
              <a:rPr lang="en-US" dirty="0" smtClean="0">
                <a:ea typeface="+mn-ea"/>
              </a:rPr>
              <a:t>Load balancers make the problem worse</a:t>
            </a:r>
          </a:p>
          <a:p>
            <a:pPr lvl="2">
              <a:buFont typeface="Times" charset="0"/>
              <a:buChar char="•"/>
              <a:defRPr/>
            </a:pPr>
            <a:r>
              <a:rPr lang="en-US" dirty="0" smtClean="0">
                <a:ea typeface="+mn-ea"/>
              </a:rPr>
              <a:t>Gain some redundancy, lose some fidelity</a:t>
            </a:r>
          </a:p>
          <a:p>
            <a:pPr>
              <a:buFont typeface="Wingdings" charset="0"/>
              <a:buChar char="§"/>
              <a:defRPr/>
            </a:pPr>
            <a:r>
              <a:rPr lang="en-US" dirty="0" smtClean="0">
                <a:ea typeface="+mn-ea"/>
              </a:rPr>
              <a:t>The compliance burden on InfoSec has grown exponentially in the last 2 years.</a:t>
            </a:r>
          </a:p>
          <a:p>
            <a:pPr lvl="1">
              <a:buFont typeface="Times" charset="0"/>
              <a:buChar char="•"/>
              <a:defRPr/>
            </a:pPr>
            <a:r>
              <a:rPr lang="en-US" dirty="0" smtClean="0">
                <a:ea typeface="+mn-ea"/>
              </a:rPr>
              <a:t>Aside from the issues here, PCI-DSS, ITAR/EAR, TCP approvals, IRB reviews, etc.</a:t>
            </a:r>
          </a:p>
          <a:p>
            <a:pPr lvl="1">
              <a:buFont typeface="Times" charset="0"/>
              <a:buChar char="•"/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Security Professionals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698D-B8F3-42C9-94B8-8BC56A0E759F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Topics requiring more discussion…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Federations need to be understood in the context of operational security needs</a:t>
            </a:r>
          </a:p>
          <a:p>
            <a:pPr lvl="1">
              <a:defRPr/>
            </a:pPr>
            <a:r>
              <a:rPr lang="en-US" smtClean="0"/>
              <a:t>How aware are security staff of current federation activities on your campus?</a:t>
            </a:r>
          </a:p>
          <a:p>
            <a:pPr lvl="1">
              <a:defRPr/>
            </a:pPr>
            <a:r>
              <a:rPr lang="en-US" smtClean="0"/>
              <a:t>See recent eduRoam discussions…</a:t>
            </a:r>
          </a:p>
          <a:p>
            <a:pPr>
              <a:defRPr/>
            </a:pPr>
            <a:r>
              <a:rPr lang="en-US" smtClean="0"/>
              <a:t>IAM is yet another technology in our security toolkits</a:t>
            </a:r>
          </a:p>
          <a:p>
            <a:pPr lvl="1">
              <a:defRPr/>
            </a:pPr>
            <a:r>
              <a:rPr lang="en-US" smtClean="0"/>
              <a:t>Integrating business processes with security requirements</a:t>
            </a:r>
          </a:p>
          <a:p>
            <a:pPr lvl="1">
              <a:defRPr/>
            </a:pPr>
            <a:r>
              <a:rPr lang="en-US" smtClean="0"/>
              <a:t>Authentication and authorization are a necessary, but insufficient, condition for secure applications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Security Professionals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698D-B8F3-42C9-94B8-8BC56A0E759F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Topics requiring more discussion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Audit and log correlation will allow us to maintain situational awareness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In our increasingly complex environments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Additional abstraction layers is rendering many traditional detective techniques less effective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Orchestrating logs across systems provides visibility that many of us don</a:t>
            </a:r>
            <a:r>
              <a:rPr lang="ja-JP" altLang="en-US" dirty="0" smtClean="0">
                <a:latin typeface="Arial" pitchFamily="34" charset="0"/>
              </a:rPr>
              <a:t>’</a:t>
            </a:r>
            <a:r>
              <a:rPr lang="en-US" altLang="ja-JP" dirty="0" smtClean="0"/>
              <a:t>t currently have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Privilege management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Assignment of authorizations places more of our data at risk of disclosure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A next step in incident handling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Security Professionals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698D-B8F3-42C9-94B8-8BC56A0E759F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Case Study: University of Chicago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dirty="0" smtClean="0">
                <a:ea typeface="+mn-ea"/>
              </a:rPr>
              <a:t>Organizational strategy</a:t>
            </a:r>
          </a:p>
          <a:p>
            <a:pPr>
              <a:buFont typeface="Wingdings" charset="0"/>
              <a:buChar char="§"/>
              <a:defRPr/>
            </a:pPr>
            <a:r>
              <a:rPr lang="en-US" dirty="0" smtClean="0">
                <a:ea typeface="+mn-ea"/>
              </a:rPr>
              <a:t>IAM picture</a:t>
            </a:r>
          </a:p>
          <a:p>
            <a:pPr>
              <a:buFont typeface="Wingdings" charset="0"/>
              <a:buChar char="§"/>
              <a:defRPr/>
            </a:pPr>
            <a:r>
              <a:rPr lang="en-US" dirty="0" smtClean="0">
                <a:ea typeface="+mn-ea"/>
              </a:rPr>
              <a:t>An access management service is a Good Thing!</a:t>
            </a:r>
          </a:p>
          <a:p>
            <a:pPr>
              <a:buFont typeface="Wingdings" charset="0"/>
              <a:buChar char="§"/>
              <a:defRPr/>
            </a:pPr>
            <a:r>
              <a:rPr lang="en-US" dirty="0" smtClean="0">
                <a:ea typeface="+mn-ea"/>
              </a:rPr>
              <a:t>Why you need Identity Assurance</a:t>
            </a:r>
          </a:p>
          <a:p>
            <a:pPr marL="0" indent="0">
              <a:buNone/>
              <a:defRPr/>
            </a:pPr>
            <a:endParaRPr lang="en-US" dirty="0" smtClean="0">
              <a:ea typeface="+mn-ea"/>
            </a:endParaRPr>
          </a:p>
          <a:p>
            <a:pPr>
              <a:buFont typeface="Wingdings" charset="0"/>
              <a:buChar char="§"/>
              <a:defRPr/>
            </a:pPr>
            <a:r>
              <a:rPr lang="en-US" dirty="0" smtClean="0">
                <a:ea typeface="+mn-ea"/>
              </a:rPr>
              <a:t>Me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ea typeface="+mn-ea"/>
              </a:rPr>
              <a:t>Senior Director &amp; CISO reporting to CIO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ea typeface="+mn-ea"/>
              </a:rPr>
              <a:t>Internet2 middleware leadership</a:t>
            </a:r>
          </a:p>
          <a:p>
            <a:pPr lvl="2">
              <a:buFont typeface="Wingdings" charset="0"/>
              <a:buChar char="§"/>
              <a:defRPr/>
            </a:pPr>
            <a:r>
              <a:rPr lang="en-US" dirty="0" smtClean="0">
                <a:ea typeface="+mn-ea"/>
              </a:rPr>
              <a:t>Grouper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err="1" smtClean="0">
                <a:ea typeface="+mn-ea"/>
              </a:rPr>
              <a:t>InCommon</a:t>
            </a:r>
            <a:r>
              <a:rPr lang="en-US" dirty="0" smtClean="0">
                <a:ea typeface="+mn-ea"/>
              </a:rPr>
              <a:t> Federation Technical Advisory Committee</a:t>
            </a:r>
          </a:p>
          <a:p>
            <a:pPr lvl="2">
              <a:buFont typeface="Wingdings" charset="0"/>
              <a:buChar char="§"/>
              <a:defRPr/>
            </a:pPr>
            <a:r>
              <a:rPr lang="en-US" dirty="0" smtClean="0">
                <a:ea typeface="+mn-ea"/>
              </a:rPr>
              <a:t>Identity Assurance Framework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Security Professionals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698D-B8F3-42C9-94B8-8BC56A0E75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3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839200" cy="914400"/>
          </a:xfrm>
        </p:spPr>
        <p:txBody>
          <a:bodyPr/>
          <a:lstStyle/>
          <a:p>
            <a:pPr algn="ctr"/>
            <a:r>
              <a:rPr lang="en-US" dirty="0" err="1" smtClean="0"/>
              <a:t>Sr</a:t>
            </a:r>
            <a:r>
              <a:rPr lang="en-US" dirty="0" smtClean="0"/>
              <a:t> </a:t>
            </a:r>
            <a:r>
              <a:rPr lang="en-US" dirty="0" err="1" smtClean="0"/>
              <a:t>Dir</a:t>
            </a:r>
            <a:r>
              <a:rPr lang="en-US" dirty="0" smtClean="0"/>
              <a:t> Architecture, Integration &amp; Security</a:t>
            </a:r>
            <a:br>
              <a:rPr lang="en-US" dirty="0" smtClean="0"/>
            </a:br>
            <a:r>
              <a:rPr lang="en-US" dirty="0" smtClean="0"/>
              <a:t>CISO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45715345"/>
              </p:ext>
            </p:extLst>
          </p:nvPr>
        </p:nvGraphicFramePr>
        <p:xfrm>
          <a:off x="76200" y="1371600"/>
          <a:ext cx="8610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 bwMode="auto">
          <a:xfrm>
            <a:off x="5638800" y="3962400"/>
            <a:ext cx="1219200" cy="685800"/>
          </a:xfrm>
          <a:prstGeom prst="roundRect">
            <a:avLst/>
          </a:prstGeom>
          <a:solidFill>
            <a:schemeClr val="tx1">
              <a:lumMod val="50000"/>
              <a:alpha val="50000"/>
            </a:schemeClr>
          </a:solidFill>
          <a:ln w="28575" cap="flat" cmpd="sng" algn="ctr">
            <a:solidFill>
              <a:srgbClr val="5B171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Bursar &amp; Financial Services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638800" y="4792663"/>
            <a:ext cx="1219200" cy="685800"/>
          </a:xfrm>
          <a:prstGeom prst="roundRect">
            <a:avLst/>
          </a:prstGeom>
          <a:solidFill>
            <a:schemeClr val="tx1">
              <a:lumMod val="50000"/>
              <a:alpha val="50000"/>
            </a:schemeClr>
          </a:solidFill>
          <a:ln w="28575" cap="flat" cmpd="sng" algn="ctr">
            <a:solidFill>
              <a:srgbClr val="5B171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Systems &amp; Network Engineering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962400" y="5638800"/>
            <a:ext cx="1143000" cy="685800"/>
          </a:xfrm>
          <a:prstGeom prst="roundRect">
            <a:avLst/>
          </a:prstGeom>
          <a:solidFill>
            <a:schemeClr val="tx1">
              <a:lumMod val="50000"/>
              <a:alpha val="50000"/>
            </a:schemeClr>
          </a:solidFill>
          <a:ln w="28575" cap="flat" cmpd="sng" algn="ctr">
            <a:solidFill>
              <a:srgbClr val="5B171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Library,</a:t>
            </a:r>
          </a:p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Campus &amp; Student Life</a:t>
            </a:r>
          </a:p>
        </p:txBody>
      </p:sp>
      <p:cxnSp>
        <p:nvCxnSpPr>
          <p:cNvPr id="27655" name="Straight Connector 5"/>
          <p:cNvCxnSpPr>
            <a:cxnSpLocks noChangeShapeType="1"/>
            <a:endCxn id="3" idx="1"/>
          </p:cNvCxnSpPr>
          <p:nvPr/>
        </p:nvCxnSpPr>
        <p:spPr bwMode="auto">
          <a:xfrm>
            <a:off x="5105400" y="4305300"/>
            <a:ext cx="533400" cy="0"/>
          </a:xfrm>
          <a:prstGeom prst="line">
            <a:avLst/>
          </a:prstGeom>
          <a:noFill/>
          <a:ln w="19050" algn="ctr">
            <a:solidFill>
              <a:srgbClr val="5B1717"/>
            </a:solidFill>
            <a:prstDash val="sysDot"/>
            <a:round/>
            <a:headEnd/>
            <a:tailEnd/>
          </a:ln>
        </p:spPr>
      </p:cxnSp>
      <p:cxnSp>
        <p:nvCxnSpPr>
          <p:cNvPr id="27656" name="Straight Connector 12"/>
          <p:cNvCxnSpPr>
            <a:cxnSpLocks noChangeShapeType="1"/>
            <a:endCxn id="9" idx="1"/>
          </p:cNvCxnSpPr>
          <p:nvPr/>
        </p:nvCxnSpPr>
        <p:spPr bwMode="auto">
          <a:xfrm>
            <a:off x="5100638" y="5135563"/>
            <a:ext cx="538162" cy="0"/>
          </a:xfrm>
          <a:prstGeom prst="line">
            <a:avLst/>
          </a:prstGeom>
          <a:noFill/>
          <a:ln w="19050" algn="ctr">
            <a:solidFill>
              <a:srgbClr val="5B1717"/>
            </a:solidFill>
            <a:prstDash val="sysDot"/>
            <a:round/>
            <a:headEnd/>
            <a:tailEnd/>
          </a:ln>
        </p:spPr>
      </p:cxnSp>
      <p:cxnSp>
        <p:nvCxnSpPr>
          <p:cNvPr id="27657" name="Straight Connector 13"/>
          <p:cNvCxnSpPr>
            <a:cxnSpLocks noChangeShapeType="1"/>
            <a:endCxn id="10" idx="1"/>
          </p:cNvCxnSpPr>
          <p:nvPr/>
        </p:nvCxnSpPr>
        <p:spPr bwMode="auto">
          <a:xfrm>
            <a:off x="3581400" y="5981700"/>
            <a:ext cx="381000" cy="0"/>
          </a:xfrm>
          <a:prstGeom prst="line">
            <a:avLst/>
          </a:prstGeom>
          <a:noFill/>
          <a:ln w="19050" algn="ctr">
            <a:solidFill>
              <a:srgbClr val="5B1717"/>
            </a:solidFill>
            <a:prstDash val="sysDot"/>
            <a:round/>
            <a:headEnd/>
            <a:tailEnd/>
          </a:ln>
        </p:spPr>
      </p:cxnSp>
      <p:sp>
        <p:nvSpPr>
          <p:cNvPr id="16" name="Rounded Rectangle 15"/>
          <p:cNvSpPr/>
          <p:nvPr/>
        </p:nvSpPr>
        <p:spPr bwMode="auto">
          <a:xfrm>
            <a:off x="7239000" y="2209800"/>
            <a:ext cx="1219200" cy="685800"/>
          </a:xfrm>
          <a:prstGeom prst="roundRect">
            <a:avLst/>
          </a:prstGeom>
          <a:solidFill>
            <a:schemeClr val="tx1">
              <a:lumMod val="50000"/>
              <a:alpha val="50000"/>
            </a:schemeClr>
          </a:solidFill>
          <a:ln w="28575" cap="flat" cmpd="sng" algn="ctr">
            <a:solidFill>
              <a:srgbClr val="5B171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Domain Architects</a:t>
            </a:r>
          </a:p>
        </p:txBody>
      </p:sp>
      <p:cxnSp>
        <p:nvCxnSpPr>
          <p:cNvPr id="27659" name="Straight Connector 16"/>
          <p:cNvCxnSpPr>
            <a:cxnSpLocks noChangeShapeType="1"/>
            <a:endCxn id="16" idx="1"/>
          </p:cNvCxnSpPr>
          <p:nvPr/>
        </p:nvCxnSpPr>
        <p:spPr bwMode="auto">
          <a:xfrm>
            <a:off x="6781800" y="2552700"/>
            <a:ext cx="457200" cy="0"/>
          </a:xfrm>
          <a:prstGeom prst="line">
            <a:avLst/>
          </a:prstGeom>
          <a:noFill/>
          <a:ln w="19050" algn="ctr">
            <a:solidFill>
              <a:srgbClr val="5B1717"/>
            </a:solidFill>
            <a:prstDash val="sysDot"/>
            <a:round/>
            <a:headEnd/>
            <a:tailEnd/>
          </a:ln>
        </p:spPr>
      </p:cxnSp>
      <p:cxnSp>
        <p:nvCxnSpPr>
          <p:cNvPr id="27660" name="Straight Connector 24"/>
          <p:cNvCxnSpPr>
            <a:cxnSpLocks noChangeShapeType="1"/>
            <a:endCxn id="14" idx="1"/>
          </p:cNvCxnSpPr>
          <p:nvPr/>
        </p:nvCxnSpPr>
        <p:spPr bwMode="auto">
          <a:xfrm>
            <a:off x="6781800" y="3467100"/>
            <a:ext cx="457200" cy="0"/>
          </a:xfrm>
          <a:prstGeom prst="line">
            <a:avLst/>
          </a:prstGeom>
          <a:noFill/>
          <a:ln w="19050" algn="ctr">
            <a:solidFill>
              <a:srgbClr val="5B1717"/>
            </a:solidFill>
            <a:prstDash val="sysDot"/>
            <a:round/>
            <a:headEnd/>
            <a:tailEnd/>
          </a:ln>
        </p:spPr>
      </p:cxnSp>
      <p:sp>
        <p:nvSpPr>
          <p:cNvPr id="14" name="Rounded Rectangle 13"/>
          <p:cNvSpPr/>
          <p:nvPr/>
        </p:nvSpPr>
        <p:spPr bwMode="auto">
          <a:xfrm>
            <a:off x="7239000" y="3124200"/>
            <a:ext cx="1219200" cy="685800"/>
          </a:xfrm>
          <a:prstGeom prst="roundRect">
            <a:avLst/>
          </a:prstGeom>
          <a:solidFill>
            <a:schemeClr val="tx1">
              <a:lumMod val="50000"/>
              <a:alpha val="50000"/>
            </a:schemeClr>
          </a:solidFill>
          <a:ln w="28575" cap="flat" cmpd="sng" algn="ctr">
            <a:solidFill>
              <a:srgbClr val="5B171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Data Stewardship Council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Security Professionals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698D-B8F3-42C9-94B8-8BC56A0E759F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Session Abstract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i="1" smtClean="0"/>
              <a:t>Information security shares a complex and interrelated space with identity and access management. IAM forms the basis for many of the other security controls we deploy; however, often there are gaps in understanding or even adversarial relationships between the responsible parties.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i="1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i="1" smtClean="0"/>
              <a:t>This session will discuss and explore approaches to solving this problem.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Security Professionals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698D-B8F3-42C9-94B8-8BC56A0E759F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strategies need all three pieces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371600"/>
            <a:ext cx="81534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Data Usage Request process </a:t>
            </a:r>
          </a:p>
          <a:p>
            <a:pPr lvl="1"/>
            <a:r>
              <a:rPr lang="en-US" dirty="0" smtClean="0"/>
              <a:t>Architecture flywheels Data Stewardship Council (DSC)</a:t>
            </a:r>
          </a:p>
          <a:p>
            <a:pPr lvl="1"/>
            <a:r>
              <a:rPr lang="en-US" dirty="0" smtClean="0"/>
              <a:t>IAM Business Analyst supports process</a:t>
            </a:r>
          </a:p>
          <a:p>
            <a:pPr lvl="1"/>
            <a:r>
              <a:rPr lang="en-US" dirty="0" smtClean="0"/>
              <a:t>IT Security kicked it off with DSC data classification</a:t>
            </a:r>
          </a:p>
          <a:p>
            <a:r>
              <a:rPr lang="en-US" dirty="0" smtClean="0"/>
              <a:t>Network access</a:t>
            </a:r>
          </a:p>
          <a:p>
            <a:pPr lvl="1"/>
            <a:r>
              <a:rPr lang="en-US" dirty="0" smtClean="0"/>
              <a:t>Role-based: IT Security using IAM services</a:t>
            </a:r>
          </a:p>
          <a:p>
            <a:r>
              <a:rPr lang="en-US" dirty="0" smtClean="0"/>
              <a:t>Identity Assurance</a:t>
            </a:r>
          </a:p>
          <a:p>
            <a:pPr lvl="1"/>
            <a:r>
              <a:rPr lang="en-US" dirty="0" err="1" smtClean="0"/>
              <a:t>InCommon</a:t>
            </a:r>
            <a:r>
              <a:rPr lang="en-US" dirty="0" smtClean="0"/>
              <a:t> Silver: </a:t>
            </a:r>
            <a:r>
              <a:rPr lang="en-US" dirty="0"/>
              <a:t>IAM + IT Security</a:t>
            </a:r>
            <a:endParaRPr lang="en-US" dirty="0" smtClean="0"/>
          </a:p>
          <a:p>
            <a:pPr lvl="1"/>
            <a:r>
              <a:rPr lang="en-US" dirty="0" smtClean="0"/>
              <a:t>MFA: IAM </a:t>
            </a:r>
            <a:r>
              <a:rPr lang="en-US" dirty="0"/>
              <a:t>+ IT </a:t>
            </a:r>
            <a:r>
              <a:rPr lang="en-US" dirty="0" smtClean="0"/>
              <a:t>Security</a:t>
            </a:r>
          </a:p>
          <a:p>
            <a:r>
              <a:rPr lang="en-US" dirty="0" smtClean="0"/>
              <a:t>Technical Architecture</a:t>
            </a:r>
          </a:p>
          <a:p>
            <a:pPr lvl="1"/>
            <a:r>
              <a:rPr lang="en-US" dirty="0" smtClean="0"/>
              <a:t>Participation by Domain Leads in all areas</a:t>
            </a:r>
          </a:p>
          <a:p>
            <a:pPr lvl="1"/>
            <a:r>
              <a:rPr lang="en-US" dirty="0" smtClean="0"/>
              <a:t>Run by Architecture</a:t>
            </a:r>
            <a:endParaRPr lang="en-US" dirty="0"/>
          </a:p>
          <a:p>
            <a:pPr lvl="1"/>
            <a:r>
              <a:rPr lang="en-US" dirty="0" smtClean="0"/>
              <a:t>Almost all reviews have IT Security &amp; IAM aspects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Security Professionals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698D-B8F3-42C9-94B8-8BC56A0E75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1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IAM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Real-time integration with Medical Center IAM</a:t>
            </a:r>
          </a:p>
          <a:p>
            <a:pPr lvl="1"/>
            <a:r>
              <a:rPr lang="en-US" dirty="0" smtClean="0"/>
              <a:t>Unified authentication across all services</a:t>
            </a:r>
          </a:p>
          <a:p>
            <a:r>
              <a:rPr lang="en-US" dirty="0" smtClean="0"/>
              <a:t>Delegation</a:t>
            </a:r>
          </a:p>
          <a:p>
            <a:pPr lvl="1"/>
            <a:r>
              <a:rPr lang="en-US" dirty="0" smtClean="0"/>
              <a:t>Credentials (accounts, ID Cards)</a:t>
            </a:r>
          </a:p>
          <a:p>
            <a:pPr lvl="1"/>
            <a:r>
              <a:rPr lang="en-US" dirty="0" smtClean="0"/>
              <a:t>Groups for access management</a:t>
            </a:r>
          </a:p>
          <a:p>
            <a:r>
              <a:rPr lang="en-US" dirty="0" smtClean="0"/>
              <a:t>De/Provisioning</a:t>
            </a:r>
          </a:p>
          <a:p>
            <a:pPr lvl="1"/>
            <a:r>
              <a:rPr lang="en-US" dirty="0" smtClean="0"/>
              <a:t>Campus, cloud</a:t>
            </a:r>
          </a:p>
          <a:p>
            <a:r>
              <a:rPr lang="en-US" dirty="0" smtClean="0"/>
              <a:t>Accounts are (almost) never deactivated</a:t>
            </a:r>
          </a:p>
          <a:p>
            <a:pPr lvl="1"/>
            <a:r>
              <a:rPr lang="en-US" dirty="0" smtClean="0"/>
              <a:t>We’ve sufficiently mitigated the risk with access management instead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Security Professionals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698D-B8F3-42C9-94B8-8BC56A0E75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6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tbarton\Documents\Chicago\ID Mgt\roadmap\idm-arch-06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08654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Security Professionals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698D-B8F3-42C9-94B8-8BC56A0E759F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have an access management strategy?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2057400"/>
          </a:xfrm>
        </p:spPr>
        <p:txBody>
          <a:bodyPr/>
          <a:lstStyle/>
          <a:p>
            <a:r>
              <a:rPr lang="en-US" sz="2800" dirty="0" smtClean="0"/>
              <a:t>Lower cost and time to deliver a new service</a:t>
            </a:r>
          </a:p>
          <a:p>
            <a:r>
              <a:rPr lang="en-US" sz="2800" dirty="0" smtClean="0"/>
              <a:t>Simplify and make consistent by using the same group or role in many places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99CD19-DA3C-437A-BF5F-C32048C04659}" type="slidenum">
              <a:rPr lang="en-US" smtClean="0">
                <a:solidFill>
                  <a:srgbClr val="808080"/>
                </a:solidFill>
              </a:rPr>
              <a:pPr/>
              <a:t>23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Security Professionals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 flipH="1">
            <a:off x="1600200" y="4648200"/>
            <a:ext cx="1386840" cy="1066800"/>
            <a:chOff x="2590800" y="4800600"/>
            <a:chExt cx="990600" cy="762000"/>
          </a:xfrm>
        </p:grpSpPr>
        <p:pic>
          <p:nvPicPr>
            <p:cNvPr id="11" name="Picture 3" descr="C:\Users\tbarton\AppData\Local\Microsoft\Windows\Temporary Internet Files\Content.IE5\3XW3MOL0\MCj043262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90800" y="4953000"/>
              <a:ext cx="400050" cy="381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3" descr="C:\Users\tbarton\AppData\Local\Microsoft\Windows\Temporary Internet Files\Content.IE5\3XW3MOL0\MCj043262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98321" y="4800600"/>
              <a:ext cx="400050" cy="381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3" descr="C:\Users\tbarton\AppData\Local\Microsoft\Windows\Temporary Internet Files\Content.IE5\3XW3MOL0\MCj043262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81350" y="4953000"/>
              <a:ext cx="400050" cy="381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3" descr="C:\Users\tbarton\AppData\Local\Microsoft\Windows\Temporary Internet Files\Content.IE5\3XW3MOL0\MCj043262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95600" y="5181600"/>
              <a:ext cx="400050" cy="381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TextBox 14"/>
          <p:cNvSpPr txBox="1"/>
          <p:nvPr/>
        </p:nvSpPr>
        <p:spPr>
          <a:xfrm flipH="1">
            <a:off x="838200" y="37338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b="1" i="1" dirty="0" smtClean="0">
                <a:solidFill>
                  <a:srgbClr val="0000FF"/>
                </a:solidFill>
                <a:latin typeface="Arial" charset="0"/>
                <a:ea typeface="ＭＳ Ｐゴシック"/>
              </a:rPr>
              <a:t>Physics 101</a:t>
            </a:r>
            <a:br>
              <a:rPr lang="en-US" b="1" i="1" dirty="0" smtClean="0">
                <a:solidFill>
                  <a:srgbClr val="0000FF"/>
                </a:solidFill>
                <a:latin typeface="Arial" charset="0"/>
                <a:ea typeface="ＭＳ Ｐゴシック"/>
              </a:rPr>
            </a:br>
            <a:r>
              <a:rPr lang="en-US" b="1" i="1" dirty="0" smtClean="0">
                <a:solidFill>
                  <a:srgbClr val="0000FF"/>
                </a:solidFill>
                <a:latin typeface="Arial" charset="0"/>
                <a:ea typeface="ＭＳ Ｐゴシック"/>
              </a:rPr>
              <a:t>Course Group</a:t>
            </a:r>
            <a:endParaRPr lang="en-US" b="1" i="1" dirty="0">
              <a:solidFill>
                <a:srgbClr val="0000FF"/>
              </a:solidFill>
              <a:latin typeface="Arial" charset="0"/>
              <a:ea typeface="ＭＳ Ｐゴシック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48200" y="5334000"/>
            <a:ext cx="2590800" cy="5334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90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sz="1800" dirty="0" smtClean="0">
                <a:solidFill>
                  <a:srgbClr val="000000"/>
                </a:solidFill>
              </a:rPr>
              <a:t>Lab Reservations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124200" y="4267200"/>
            <a:ext cx="1371600" cy="533400"/>
          </a:xfrm>
          <a:prstGeom prst="line">
            <a:avLst/>
          </a:prstGeom>
          <a:ln w="57150" cmpd="sng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276600" y="4914900"/>
            <a:ext cx="1295400" cy="38100"/>
          </a:xfrm>
          <a:prstGeom prst="line">
            <a:avLst/>
          </a:prstGeom>
          <a:ln w="57150" cmpd="sng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124200" y="5181600"/>
            <a:ext cx="1371600" cy="304800"/>
          </a:xfrm>
          <a:prstGeom prst="line">
            <a:avLst/>
          </a:prstGeom>
          <a:ln w="57150" cmpd="sng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648200" y="4648200"/>
            <a:ext cx="2590800" cy="5334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90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sz="1800" dirty="0" smtClean="0">
                <a:solidFill>
                  <a:srgbClr val="000000"/>
                </a:solidFill>
              </a:rPr>
              <a:t>Wiki Access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48200" y="3962400"/>
            <a:ext cx="2590800" cy="5334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90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sz="1800" dirty="0" smtClean="0">
                <a:solidFill>
                  <a:srgbClr val="000000"/>
                </a:solidFill>
              </a:rPr>
              <a:t>Email Group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April 2013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4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benefits of access management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Empower the right people to manage access. Take central IT out of the loop.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See who can access what, with a report rather than a fire drill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99CD19-DA3C-437A-BF5F-C32048C04659}" type="slidenum">
              <a:rPr lang="en-US" smtClean="0">
                <a:solidFill>
                  <a:srgbClr val="808080"/>
                </a:solidFill>
              </a:rPr>
              <a:pPr/>
              <a:t>24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Security Professionals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April 2013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40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3800" y="4495800"/>
            <a:ext cx="1219200" cy="990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management stages:</a:t>
            </a:r>
            <a:br>
              <a:rPr lang="en-US" dirty="0" smtClean="0"/>
            </a:br>
            <a:r>
              <a:rPr lang="en-US" dirty="0" smtClean="0"/>
              <a:t>authorization &gt; authentication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Start out using a single user attribute, </a:t>
            </a:r>
            <a:r>
              <a:rPr lang="en-US" sz="2800" i="1" dirty="0" smtClean="0"/>
              <a:t>affiliation</a:t>
            </a:r>
            <a:r>
              <a:rPr lang="en-US" sz="2800" dirty="0" smtClean="0"/>
              <a:t>, in LDAP or Active Directory.</a:t>
            </a:r>
            <a:br>
              <a:rPr lang="en-US" sz="2800" dirty="0" smtClean="0"/>
            </a:br>
            <a:r>
              <a:rPr lang="en-US" sz="2800" dirty="0" smtClean="0"/>
              <a:t>This lets services implement simple access policies.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E38AE8-A23E-4D2C-9A6B-0A837EF00443}" type="slidenum">
              <a:rPr lang="en-US" smtClean="0">
                <a:solidFill>
                  <a:srgbClr val="808080"/>
                </a:solidFill>
              </a:rPr>
              <a:pPr/>
              <a:t>25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Security Professionals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3" descr="C:\Users\tbarton\AppData\Local\Microsoft\Windows\Temporary Internet Files\Content.IE5\3XW3MOL0\MCj0432623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495800"/>
            <a:ext cx="762000" cy="762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810000" y="4114800"/>
            <a:ext cx="1066800" cy="304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r>
              <a:rPr lang="en-US" sz="1800" dirty="0" smtClean="0">
                <a:solidFill>
                  <a:srgbClr val="000000"/>
                </a:solidFill>
              </a:rPr>
              <a:t>student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0" y="4597400"/>
            <a:ext cx="1066800" cy="3048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r>
              <a:rPr lang="en-US" sz="1800" dirty="0">
                <a:solidFill>
                  <a:srgbClr val="000000"/>
                </a:solidFill>
              </a:rPr>
              <a:t>f</a:t>
            </a:r>
            <a:r>
              <a:rPr lang="en-US" sz="1800" dirty="0" smtClean="0">
                <a:solidFill>
                  <a:srgbClr val="000000"/>
                </a:solidFill>
              </a:rPr>
              <a:t>aculty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0" y="5080000"/>
            <a:ext cx="1066800" cy="3048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r>
              <a:rPr lang="en-US" sz="1800" dirty="0" smtClean="0">
                <a:solidFill>
                  <a:srgbClr val="000000"/>
                </a:solidFill>
              </a:rPr>
              <a:t>staff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41077" y="3657600"/>
            <a:ext cx="1211923" cy="369332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pPr algn="ctr" eaLnBrk="1" hangingPunct="1"/>
            <a:r>
              <a:rPr lang="en-US" sz="1800" b="1" dirty="0" smtClean="0">
                <a:solidFill>
                  <a:srgbClr val="0000FF"/>
                </a:solidFill>
                <a:latin typeface="Arial" charset="0"/>
                <a:ea typeface="ＭＳ Ｐゴシック"/>
              </a:rPr>
              <a:t>Affiliation</a:t>
            </a:r>
            <a:endParaRPr lang="en-US" sz="1800" b="1" dirty="0">
              <a:solidFill>
                <a:srgbClr val="0000FF"/>
              </a:solidFill>
              <a:latin typeface="Arial" charset="0"/>
              <a:ea typeface="ＭＳ Ｐゴシック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667000" y="4749800"/>
            <a:ext cx="1066800" cy="127000"/>
          </a:xfrm>
          <a:prstGeom prst="line">
            <a:avLst/>
          </a:prstGeom>
          <a:ln w="57150" cmpd="sng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810000" y="5562600"/>
            <a:ext cx="1066800" cy="3048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r>
              <a:rPr lang="en-US" sz="1800" dirty="0" smtClean="0">
                <a:solidFill>
                  <a:srgbClr val="000000"/>
                </a:solidFill>
              </a:rPr>
              <a:t>guest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27077" y="3657600"/>
            <a:ext cx="1211923" cy="369332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pPr algn="ctr" eaLnBrk="1" hangingPunct="1"/>
            <a:r>
              <a:rPr lang="en-US" sz="1800" b="1" dirty="0" smtClean="0">
                <a:solidFill>
                  <a:srgbClr val="0000FF"/>
                </a:solidFill>
                <a:latin typeface="Arial" charset="0"/>
                <a:ea typeface="ＭＳ Ｐゴシック"/>
              </a:rPr>
              <a:t>Service</a:t>
            </a:r>
            <a:endParaRPr lang="en-US" sz="1800" b="1" dirty="0">
              <a:solidFill>
                <a:srgbClr val="0000FF"/>
              </a:solidFill>
              <a:latin typeface="Arial" charset="0"/>
              <a:ea typeface="ＭＳ Ｐゴシック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00" y="4495800"/>
            <a:ext cx="1066800" cy="736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r>
              <a:rPr lang="en-US" sz="1800" dirty="0" smtClean="0">
                <a:solidFill>
                  <a:srgbClr val="000000"/>
                </a:solidFill>
              </a:rPr>
              <a:t>Staff portal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021923" y="4864100"/>
            <a:ext cx="997877" cy="0"/>
          </a:xfrm>
          <a:prstGeom prst="line">
            <a:avLst/>
          </a:prstGeom>
          <a:ln w="57150" cmpd="sng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April 2013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7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management stages:</a:t>
            </a:r>
            <a:br>
              <a:rPr lang="en-US" dirty="0"/>
            </a:br>
            <a:r>
              <a:rPr lang="en-US" dirty="0"/>
              <a:t>authorization &gt; authentication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8001000" cy="45720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Enrich &amp; centralize access management with groups </a:t>
            </a:r>
            <a:r>
              <a:rPr lang="en-US" sz="2800" dirty="0"/>
              <a:t>determined from systems of record </a:t>
            </a:r>
          </a:p>
          <a:p>
            <a:pPr lvl="1"/>
            <a:r>
              <a:rPr lang="en-US" dirty="0"/>
              <a:t>Courses, financial accounts, departments</a:t>
            </a:r>
          </a:p>
          <a:p>
            <a:pPr lvl="1"/>
            <a:r>
              <a:rPr lang="en-US" dirty="0" smtClean="0"/>
              <a:t>Define service-specific </a:t>
            </a:r>
            <a:r>
              <a:rPr lang="en-US" dirty="0"/>
              <a:t>access policies </a:t>
            </a:r>
            <a:r>
              <a:rPr lang="en-US" dirty="0" smtClean="0"/>
              <a:t>in the centralized access management system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5ADE1F-DD00-41D7-98C3-72914B8114B9}" type="slidenum">
              <a:rPr lang="en-US" smtClean="0">
                <a:solidFill>
                  <a:srgbClr val="808080"/>
                </a:solidFill>
              </a:rPr>
              <a:pPr/>
              <a:t>26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Security Professionals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81200" y="4788932"/>
            <a:ext cx="1386840" cy="1066800"/>
            <a:chOff x="2590800" y="4800600"/>
            <a:chExt cx="990600" cy="762000"/>
          </a:xfrm>
        </p:grpSpPr>
        <p:pic>
          <p:nvPicPr>
            <p:cNvPr id="7" name="Picture 3" descr="C:\Users\tbarton\AppData\Local\Microsoft\Windows\Temporary Internet Files\Content.IE5\3XW3MOL0\MCj043262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90800" y="4953000"/>
              <a:ext cx="400050" cy="381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3" descr="C:\Users\tbarton\AppData\Local\Microsoft\Windows\Temporary Internet Files\Content.IE5\3XW3MOL0\MCj043262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98321" y="4800600"/>
              <a:ext cx="400050" cy="381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3" descr="C:\Users\tbarton\AppData\Local\Microsoft\Windows\Temporary Internet Files\Content.IE5\3XW3MOL0\MCj043262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81350" y="4953000"/>
              <a:ext cx="400050" cy="381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3" descr="C:\Users\tbarton\AppData\Local\Microsoft\Windows\Temporary Internet Files\Content.IE5\3XW3MOL0\MCj043262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95600" y="5181600"/>
              <a:ext cx="400050" cy="381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1483995" y="4343400"/>
            <a:ext cx="2402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800" b="1" i="1" dirty="0" smtClean="0">
                <a:solidFill>
                  <a:srgbClr val="0000FF"/>
                </a:solidFill>
                <a:latin typeface="Arial" charset="0"/>
                <a:ea typeface="ＭＳ Ｐゴシック"/>
              </a:rPr>
              <a:t>Math</a:t>
            </a:r>
            <a:r>
              <a:rPr lang="en-US" sz="1800" b="1" i="1" dirty="0" smtClean="0">
                <a:solidFill>
                  <a:srgbClr val="3366FF"/>
                </a:solidFill>
                <a:latin typeface="Arial" charset="0"/>
                <a:ea typeface="ＭＳ Ｐゴシック"/>
              </a:rPr>
              <a:t> </a:t>
            </a:r>
            <a:r>
              <a:rPr lang="en-US" sz="1800" b="1" i="1" dirty="0" smtClean="0">
                <a:solidFill>
                  <a:srgbClr val="0000FF"/>
                </a:solidFill>
                <a:latin typeface="Arial" charset="0"/>
                <a:ea typeface="ＭＳ Ｐゴシック"/>
              </a:rPr>
              <a:t>Faculty Group</a:t>
            </a:r>
            <a:endParaRPr lang="en-US" sz="1800" b="1" i="1" dirty="0">
              <a:solidFill>
                <a:srgbClr val="0000FF"/>
              </a:solidFill>
              <a:latin typeface="Arial" charset="0"/>
              <a:ea typeface="ＭＳ Ｐゴシック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43600" y="4648200"/>
            <a:ext cx="1295400" cy="10668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sz="1800" dirty="0" smtClean="0">
                <a:solidFill>
                  <a:srgbClr val="000000"/>
                </a:solidFill>
              </a:rPr>
              <a:t>Math</a:t>
            </a:r>
          </a:p>
          <a:p>
            <a:pPr algn="ctr" eaLnBrk="1" hangingPunct="1"/>
            <a:r>
              <a:rPr lang="en-US" sz="1800" dirty="0" smtClean="0">
                <a:solidFill>
                  <a:srgbClr val="000000"/>
                </a:solidFill>
              </a:rPr>
              <a:t>Faculty Resources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733800" y="4865132"/>
            <a:ext cx="1828800" cy="609600"/>
          </a:xfrm>
          <a:prstGeom prst="rightArrow">
            <a:avLst/>
          </a:prstGeom>
          <a:solidFill>
            <a:srgbClr val="00B05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sz="1800" dirty="0">
                <a:solidFill>
                  <a:srgbClr val="FFFFFF"/>
                </a:solidFill>
              </a:rPr>
              <a:t>c</a:t>
            </a:r>
            <a:r>
              <a:rPr lang="en-US" sz="1800" dirty="0" smtClean="0">
                <a:solidFill>
                  <a:srgbClr val="FFFFFF"/>
                </a:solidFill>
              </a:rPr>
              <a:t>an access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April 2013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5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management stages:</a:t>
            </a:r>
            <a:br>
              <a:rPr lang="en-US" dirty="0"/>
            </a:br>
            <a:r>
              <a:rPr lang="en-US" dirty="0"/>
              <a:t>authorization &gt; authentication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 Get </a:t>
            </a:r>
            <a:r>
              <a:rPr lang="en-US" dirty="0"/>
              <a:t>central IT out of the </a:t>
            </a:r>
            <a:r>
              <a:rPr lang="en-US" dirty="0" smtClean="0"/>
              <a:t>loop</a:t>
            </a:r>
            <a:endParaRPr lang="en-US" dirty="0"/>
          </a:p>
          <a:p>
            <a:pPr lvl="1"/>
            <a:r>
              <a:rPr lang="en-US" dirty="0"/>
              <a:t>Distributed management</a:t>
            </a:r>
          </a:p>
          <a:p>
            <a:pPr lvl="1"/>
            <a:r>
              <a:rPr lang="en-US" dirty="0"/>
              <a:t>Exceptions</a:t>
            </a:r>
          </a:p>
          <a:p>
            <a:pPr lvl="1"/>
            <a:r>
              <a:rPr lang="en-US" dirty="0"/>
              <a:t>Departmental </a:t>
            </a:r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5ADE1F-DD00-41D7-98C3-72914B8114B9}" type="slidenum">
              <a:rPr lang="en-US" smtClean="0">
                <a:solidFill>
                  <a:srgbClr val="808080"/>
                </a:solidFill>
              </a:rPr>
              <a:pPr/>
              <a:t>27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Security Professionals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7" name="Picture 4" descr="C:\Users\tbarton\AppData\Local\Microsoft\Windows\Temporary Internet Files\Content.IE5\3XW3MOL0\MCj0432609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1" y="4953000"/>
            <a:ext cx="533400" cy="533400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1203961" y="4788932"/>
            <a:ext cx="1386840" cy="1066800"/>
            <a:chOff x="2590800" y="4800600"/>
            <a:chExt cx="990600" cy="762000"/>
          </a:xfrm>
        </p:grpSpPr>
        <p:pic>
          <p:nvPicPr>
            <p:cNvPr id="27" name="Picture 3" descr="C:\Users\tbarton\AppData\Local\Microsoft\Windows\Temporary Internet Files\Content.IE5\3XW3MOL0\MCj043262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90800" y="4953000"/>
              <a:ext cx="400050" cy="381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Picture 3" descr="C:\Users\tbarton\AppData\Local\Microsoft\Windows\Temporary Internet Files\Content.IE5\3XW3MOL0\MCj043262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8321" y="4800600"/>
              <a:ext cx="400050" cy="381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Picture 3" descr="C:\Users\tbarton\AppData\Local\Microsoft\Windows\Temporary Internet Files\Content.IE5\3XW3MOL0\MCj043262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81350" y="4953000"/>
              <a:ext cx="400050" cy="381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Picture 3" descr="C:\Users\tbarton\AppData\Local\Microsoft\Windows\Temporary Internet Files\Content.IE5\3XW3MOL0\MCj043262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5600" y="5181600"/>
              <a:ext cx="400050" cy="381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" name="TextBox 30"/>
          <p:cNvSpPr txBox="1"/>
          <p:nvPr/>
        </p:nvSpPr>
        <p:spPr>
          <a:xfrm>
            <a:off x="1066802" y="4038600"/>
            <a:ext cx="1604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1800" b="1" i="1" dirty="0" smtClean="0">
                <a:solidFill>
                  <a:srgbClr val="0000FF"/>
                </a:solidFill>
                <a:latin typeface="Arial" charset="0"/>
                <a:ea typeface="ＭＳ Ｐゴシック"/>
              </a:rPr>
              <a:t>Math</a:t>
            </a:r>
            <a:r>
              <a:rPr lang="en-US" sz="1800" b="1" i="1" dirty="0" smtClean="0">
                <a:solidFill>
                  <a:srgbClr val="3366FF"/>
                </a:solidFill>
                <a:latin typeface="Arial" charset="0"/>
                <a:ea typeface="ＭＳ Ｐゴシック"/>
              </a:rPr>
              <a:t> </a:t>
            </a:r>
            <a:r>
              <a:rPr lang="en-US" sz="1800" b="1" i="1" dirty="0" smtClean="0">
                <a:solidFill>
                  <a:srgbClr val="0000FF"/>
                </a:solidFill>
                <a:latin typeface="Arial" charset="0"/>
                <a:ea typeface="ＭＳ Ｐゴシック"/>
              </a:rPr>
              <a:t>Faculty Group</a:t>
            </a:r>
            <a:endParaRPr lang="en-US" sz="1800" b="1" i="1" dirty="0">
              <a:solidFill>
                <a:srgbClr val="0000FF"/>
              </a:solidFill>
              <a:latin typeface="Arial" charset="0"/>
              <a:ea typeface="ＭＳ Ｐゴシック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781800" y="4648200"/>
            <a:ext cx="1295400" cy="10668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sz="1800" dirty="0" smtClean="0">
                <a:solidFill>
                  <a:srgbClr val="000000"/>
                </a:solidFill>
              </a:rPr>
              <a:t>Math</a:t>
            </a:r>
          </a:p>
          <a:p>
            <a:pPr algn="ctr" eaLnBrk="1" hangingPunct="1"/>
            <a:r>
              <a:rPr lang="en-US" sz="1800" dirty="0" smtClean="0">
                <a:solidFill>
                  <a:srgbClr val="000000"/>
                </a:solidFill>
              </a:rPr>
              <a:t>Faculty Resources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4572000" y="4865132"/>
            <a:ext cx="1828800" cy="609600"/>
          </a:xfrm>
          <a:prstGeom prst="rightArrow">
            <a:avLst/>
          </a:prstGeom>
          <a:solidFill>
            <a:srgbClr val="00B05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sz="1800" dirty="0">
                <a:solidFill>
                  <a:srgbClr val="FFFFFF"/>
                </a:solidFill>
              </a:rPr>
              <a:t>c</a:t>
            </a:r>
            <a:r>
              <a:rPr lang="en-US" sz="1800" dirty="0" smtClean="0">
                <a:solidFill>
                  <a:srgbClr val="FFFFFF"/>
                </a:solidFill>
              </a:rPr>
              <a:t>an access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55595" y="4038600"/>
            <a:ext cx="1716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1800" b="1" i="1" dirty="0" smtClean="0">
                <a:solidFill>
                  <a:srgbClr val="0000FF"/>
                </a:solidFill>
                <a:latin typeface="Arial" charset="0"/>
                <a:ea typeface="ＭＳ Ｐゴシック"/>
              </a:rPr>
              <a:t>Math</a:t>
            </a:r>
            <a:r>
              <a:rPr lang="en-US" sz="1800" b="1" i="1" dirty="0" smtClean="0">
                <a:solidFill>
                  <a:srgbClr val="3366FF"/>
                </a:solidFill>
                <a:latin typeface="Arial" charset="0"/>
                <a:ea typeface="ＭＳ Ｐゴシック"/>
              </a:rPr>
              <a:t> </a:t>
            </a:r>
            <a:r>
              <a:rPr lang="en-US" sz="1800" b="1" i="1" dirty="0" smtClean="0">
                <a:solidFill>
                  <a:srgbClr val="0000FF"/>
                </a:solidFill>
                <a:latin typeface="Arial" charset="0"/>
                <a:ea typeface="ＭＳ Ｐゴシック"/>
              </a:rPr>
              <a:t>Support Group</a:t>
            </a:r>
            <a:endParaRPr lang="en-US" sz="1800" b="1" i="1" dirty="0">
              <a:solidFill>
                <a:srgbClr val="0000FF"/>
              </a:solidFill>
              <a:latin typeface="Arial" charset="0"/>
              <a:ea typeface="ＭＳ Ｐゴシック"/>
            </a:endParaRPr>
          </a:p>
        </p:txBody>
      </p:sp>
      <p:pic>
        <p:nvPicPr>
          <p:cNvPr id="35" name="Picture 4" descr="C:\Users\tbarton\AppData\Local\Microsoft\Windows\Temporary Internet Files\Content.IE5\3XW3MOL0\MCj0432609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1" y="5105400"/>
            <a:ext cx="533400" cy="533400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2747012" y="4953000"/>
            <a:ext cx="377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/>
              </a:rPr>
              <a:t>+</a:t>
            </a:r>
            <a:endParaRPr lang="en-US" sz="3200" dirty="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April 2013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9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management stages:</a:t>
            </a:r>
            <a:br>
              <a:rPr lang="en-US" dirty="0"/>
            </a:br>
            <a:r>
              <a:rPr lang="en-US" dirty="0"/>
              <a:t>authorization &gt; authentication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3000" dirty="0" smtClean="0"/>
              <a:t>Increase </a:t>
            </a:r>
            <a:r>
              <a:rPr lang="en-US" sz="3000" dirty="0"/>
              <a:t>integration of access management</a:t>
            </a:r>
          </a:p>
          <a:p>
            <a:pPr lvl="1"/>
            <a:r>
              <a:rPr lang="en-US" sz="2400" dirty="0"/>
              <a:t>Direct integration </a:t>
            </a:r>
            <a:r>
              <a:rPr lang="en-US" sz="2400" dirty="0" smtClean="0"/>
              <a:t>with applications using web </a:t>
            </a:r>
            <a:r>
              <a:rPr lang="en-US" sz="2400" dirty="0"/>
              <a:t>services</a:t>
            </a:r>
          </a:p>
          <a:p>
            <a:pPr lvl="2"/>
            <a:r>
              <a:rPr lang="en-US" dirty="0" smtClean="0"/>
              <a:t>SOAP/REST/ESB</a:t>
            </a:r>
          </a:p>
          <a:p>
            <a:pPr lvl="1"/>
            <a:r>
              <a:rPr lang="en-US" sz="2400" dirty="0" smtClean="0"/>
              <a:t>Roles </a:t>
            </a:r>
            <a:r>
              <a:rPr lang="en-US" sz="2400" dirty="0"/>
              <a:t>&amp; privileges to support applications more </a:t>
            </a:r>
            <a:r>
              <a:rPr lang="en-US" sz="2400" dirty="0" smtClean="0"/>
              <a:t>deeply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5ADE1F-DD00-41D7-98C3-72914B8114B9}" type="slidenum">
              <a:rPr lang="en-US" smtClean="0">
                <a:solidFill>
                  <a:srgbClr val="808080"/>
                </a:solidFill>
              </a:rPr>
              <a:pPr/>
              <a:t>28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Security Professionals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971800" y="4724400"/>
            <a:ext cx="2895600" cy="1143000"/>
          </a:xfrm>
          <a:prstGeom prst="rightArrow">
            <a:avLst/>
          </a:prstGeom>
          <a:solidFill>
            <a:schemeClr val="accent3">
              <a:lumMod val="95000"/>
            </a:schemeClr>
          </a:solidFill>
          <a:ln w="190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sz="1800" dirty="0" smtClean="0">
                <a:solidFill>
                  <a:srgbClr val="000000"/>
                </a:solidFill>
              </a:rPr>
              <a:t>For Math Department, while John works there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096000" y="4724400"/>
            <a:ext cx="1177368" cy="1066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sz="1800" dirty="0" smtClean="0">
                <a:solidFill>
                  <a:srgbClr val="000000"/>
                </a:solidFill>
              </a:rPr>
              <a:t>HR Admin Role</a:t>
            </a: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36" name="Picture 5" descr="C:\Users\tbarton\AppData\Local\Microsoft\Windows\Temporary Internet Files\Content.IE5\SJCBAD1P\MCj0432610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914900"/>
            <a:ext cx="685800" cy="685800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April 2013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3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UChicago VPN simple delegation example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C25C-7303-4544-9174-C860D401F88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April 2012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618506" y="4648200"/>
            <a:ext cx="7772400" cy="12192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Different groups, different authorities</a:t>
            </a:r>
          </a:p>
          <a:p>
            <a:pPr algn="ctr">
              <a:buNone/>
            </a:pPr>
            <a:r>
              <a:rPr lang="en-US" dirty="0" smtClean="0"/>
              <a:t>VPN only uses “</a:t>
            </a:r>
            <a:r>
              <a:rPr lang="en-US" dirty="0" err="1" smtClean="0"/>
              <a:t>vpn:authorized</a:t>
            </a:r>
            <a:r>
              <a:rPr lang="en-US" dirty="0" smtClean="0"/>
              <a:t>”</a:t>
            </a:r>
          </a:p>
        </p:txBody>
      </p:sp>
      <p:grpSp>
        <p:nvGrpSpPr>
          <p:cNvPr id="2" name="Group 21"/>
          <p:cNvGrpSpPr/>
          <p:nvPr/>
        </p:nvGrpSpPr>
        <p:grpSpPr>
          <a:xfrm>
            <a:off x="609600" y="1524000"/>
            <a:ext cx="7848600" cy="2057400"/>
            <a:chOff x="228600" y="3886200"/>
            <a:chExt cx="7848600" cy="2057400"/>
          </a:xfrm>
        </p:grpSpPr>
        <p:sp>
          <p:nvSpPr>
            <p:cNvPr id="8" name="Rectangle 7"/>
            <p:cNvSpPr/>
            <p:nvPr/>
          </p:nvSpPr>
          <p:spPr>
            <a:xfrm>
              <a:off x="2971800" y="3962400"/>
              <a:ext cx="2057400" cy="19812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 err="1" smtClean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71800" y="388620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n-lt"/>
                </a:rPr>
                <a:t>eligible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19800" y="3962400"/>
              <a:ext cx="2057400" cy="1981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 err="1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19800" y="388620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n-lt"/>
                </a:rPr>
                <a:t>denied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29000" y="4800600"/>
              <a:ext cx="1219200" cy="30480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0"/>
                    <a:alpha val="50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student</a:t>
              </a:r>
              <a:endParaRPr lang="en-US" sz="3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29000" y="4419600"/>
              <a:ext cx="1219200" cy="30480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0"/>
                    <a:alpha val="50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staff</a:t>
              </a:r>
              <a:endParaRPr lang="en-US" sz="3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77000" y="4724400"/>
              <a:ext cx="1219200" cy="30480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0"/>
                    <a:alpha val="50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closure</a:t>
              </a:r>
              <a:endParaRPr lang="en-US" sz="3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77000" y="5181600"/>
              <a:ext cx="1219200" cy="30480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0"/>
                    <a:alpha val="50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locked</a:t>
              </a:r>
              <a:endParaRPr lang="en-US" sz="3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8600" y="4800600"/>
              <a:ext cx="1905000" cy="30480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0"/>
                    <a:alpha val="50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</a:rPr>
                <a:t>vpn:authorized</a:t>
              </a:r>
              <a:endParaRPr lang="en-US" sz="3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429000" y="5181600"/>
              <a:ext cx="1219200" cy="30480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0"/>
                    <a:alpha val="50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</a:rPr>
                <a:t>postdoc</a:t>
              </a:r>
              <a:endParaRPr lang="en-US" sz="3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62200" y="4648200"/>
              <a:ext cx="228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+mn-lt"/>
                </a:rPr>
                <a:t>=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34000" y="4549914"/>
              <a:ext cx="533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+mn-lt"/>
                </a:rPr>
                <a:t>̶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810000" y="3200400"/>
            <a:ext cx="1219200" cy="3048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5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IRB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43000" y="3175337"/>
            <a:ext cx="12192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Core Business </a:t>
            </a:r>
            <a:r>
              <a:rPr lang="en-US" sz="2000" dirty="0">
                <a:latin typeface="+mn-lt"/>
              </a:rPr>
              <a:t>S</a:t>
            </a:r>
            <a:r>
              <a:rPr lang="en-US" sz="2000" dirty="0" smtClean="0">
                <a:latin typeface="+mn-lt"/>
              </a:rPr>
              <a:t>ystems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43600" y="3714690"/>
            <a:ext cx="914400" cy="704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IRB Office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34200" y="3711714"/>
            <a:ext cx="14478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IT Security Team</a:t>
            </a:r>
          </a:p>
        </p:txBody>
      </p:sp>
      <p:cxnSp>
        <p:nvCxnSpPr>
          <p:cNvPr id="29" name="Straight Arrow Connector 28"/>
          <p:cNvCxnSpPr>
            <a:stCxn id="25" idx="3"/>
            <a:endCxn id="13" idx="1"/>
          </p:cNvCxnSpPr>
          <p:nvPr/>
        </p:nvCxnSpPr>
        <p:spPr>
          <a:xfrm flipV="1">
            <a:off x="2362200" y="2209800"/>
            <a:ext cx="1447800" cy="147336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5" idx="3"/>
            <a:endCxn id="12" idx="1"/>
          </p:cNvCxnSpPr>
          <p:nvPr/>
        </p:nvCxnSpPr>
        <p:spPr>
          <a:xfrm flipV="1">
            <a:off x="2362200" y="2590800"/>
            <a:ext cx="1447800" cy="109236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3"/>
            <a:endCxn id="19" idx="1"/>
          </p:cNvCxnSpPr>
          <p:nvPr/>
        </p:nvCxnSpPr>
        <p:spPr>
          <a:xfrm flipV="1">
            <a:off x="2362200" y="2971800"/>
            <a:ext cx="1447800" cy="71136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26" idx="1"/>
            <a:endCxn id="22" idx="3"/>
          </p:cNvCxnSpPr>
          <p:nvPr/>
        </p:nvCxnSpPr>
        <p:spPr>
          <a:xfrm rot="10800000">
            <a:off x="5029200" y="3352801"/>
            <a:ext cx="914400" cy="71434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27" idx="0"/>
            <a:endCxn id="17" idx="2"/>
          </p:cNvCxnSpPr>
          <p:nvPr/>
        </p:nvCxnSpPr>
        <p:spPr>
          <a:xfrm rot="16200000" flipV="1">
            <a:off x="7269093" y="3322707"/>
            <a:ext cx="587514" cy="1905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410200" y="1501914"/>
            <a:ext cx="9906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IdM system</a:t>
            </a:r>
          </a:p>
        </p:txBody>
      </p:sp>
      <p:cxnSp>
        <p:nvCxnSpPr>
          <p:cNvPr id="74" name="Straight Arrow Connector 73"/>
          <p:cNvCxnSpPr>
            <a:stCxn id="73" idx="2"/>
            <a:endCxn id="16" idx="1"/>
          </p:cNvCxnSpPr>
          <p:nvPr/>
        </p:nvCxnSpPr>
        <p:spPr>
          <a:xfrm rot="16200000" flipH="1">
            <a:off x="6229350" y="1885950"/>
            <a:ext cx="304800" cy="9525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34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Our discipline has slowly matured from chasing bots to implementing controls as part of a program</a:t>
            </a:r>
          </a:p>
          <a:p>
            <a:pPr lvl="1">
              <a:defRPr/>
            </a:pPr>
            <a:r>
              <a:rPr lang="en-US" smtClean="0"/>
              <a:t>ISO 27002, NIST 800-53, etc…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Identity and Access Management has matured on a parallel path from password changes to complex business systems</a:t>
            </a:r>
          </a:p>
          <a:p>
            <a:pPr lvl="1">
              <a:defRPr/>
            </a:pPr>
            <a:r>
              <a:rPr lang="en-US" smtClean="0"/>
              <a:t>Shibboleth, Grouper</a:t>
            </a:r>
          </a:p>
          <a:p>
            <a:pPr lvl="1"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The intersection of these spaces does not always harmonize (yet…)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Security Professionals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698D-B8F3-42C9-94B8-8BC56A0E759F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762000"/>
          </a:xfrm>
        </p:spPr>
        <p:txBody>
          <a:bodyPr/>
          <a:lstStyle/>
          <a:p>
            <a:r>
              <a:rPr lang="en-US" dirty="0"/>
              <a:t>Are your credentials good enough to protect access to sensitive data?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153400" cy="50292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What standard do you use to know?</a:t>
            </a:r>
          </a:p>
          <a:p>
            <a:endParaRPr lang="en-US" dirty="0" smtClean="0"/>
          </a:p>
          <a:p>
            <a:r>
              <a:rPr lang="en-US" dirty="0" smtClean="0"/>
              <a:t>NIST Levels of Assurance 1 – 4</a:t>
            </a:r>
          </a:p>
          <a:p>
            <a:r>
              <a:rPr lang="en-US" dirty="0" err="1" smtClean="0"/>
              <a:t>InCommon</a:t>
            </a:r>
            <a:r>
              <a:rPr lang="en-US" dirty="0" smtClean="0"/>
              <a:t> Bronze </a:t>
            </a:r>
            <a:r>
              <a:rPr lang="en-US" smtClean="0"/>
              <a:t>and Silver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Specifications written for US Higher </a:t>
            </a:r>
            <a:r>
              <a:rPr lang="en-US" dirty="0" err="1" smtClean="0"/>
              <a:t>Eds</a:t>
            </a:r>
            <a:endParaRPr lang="en-US" dirty="0" smtClean="0"/>
          </a:p>
          <a:p>
            <a:r>
              <a:rPr lang="en-US" dirty="0" smtClean="0"/>
              <a:t>Approved by US government for access to federal agency services</a:t>
            </a:r>
          </a:p>
          <a:p>
            <a:r>
              <a:rPr lang="en-US" dirty="0" smtClean="0"/>
              <a:t>Approved by International Grid Trust Federation for access to national &amp; international HPC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5AA0-9714-4D16-A9DC-319E6510CB0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30" name="Picture 6" descr="http://image.spreadshirt.com/image-server/v1/compositions/16040638/views/1,width=280,height=280,appearanceId=417.png/you-must-be-this-tall-to-enjoy-this-ride_desig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143000"/>
            <a:ext cx="2127638" cy="212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58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Past </a:t>
            </a:r>
            <a:r>
              <a:rPr lang="en-US" dirty="0"/>
              <a:t>P</a:t>
            </a:r>
            <a:r>
              <a:rPr lang="en-US" dirty="0" smtClean="0"/>
              <a:t>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153400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Passwords are bad and will get worse. We know!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Strategy and choices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 stronger credentials where you can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Improve passwords until you no longer need them</a:t>
            </a:r>
          </a:p>
          <a:p>
            <a:pPr lvl="1"/>
            <a:r>
              <a:rPr lang="en-US" dirty="0" smtClean="0"/>
              <a:t>Bronze – satisfactory password management</a:t>
            </a:r>
          </a:p>
          <a:p>
            <a:pPr lvl="1"/>
            <a:r>
              <a:rPr lang="en-US" dirty="0" smtClean="0"/>
              <a:t>Silver – good password management or stronger </a:t>
            </a:r>
            <a:r>
              <a:rPr lang="en-US" dirty="0" err="1" smtClean="0"/>
              <a:t>creds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5AA0-9714-4D16-A9DC-319E6510CB0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2" descr="http://www.giedresblogas.lt/wp-content/uploads/2011/10/identity-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97" y="1962447"/>
            <a:ext cx="3505103" cy="215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69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InCommon</a:t>
            </a:r>
            <a:r>
              <a:rPr lang="en-US" dirty="0" smtClean="0"/>
              <a:t> Silver at UChicago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153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Audit of IAM processes &amp; systems underway</a:t>
            </a:r>
          </a:p>
          <a:p>
            <a:endParaRPr lang="en-US" dirty="0" smtClean="0"/>
          </a:p>
          <a:p>
            <a:r>
              <a:rPr lang="en-US" dirty="0" smtClean="0"/>
              <a:t>Users opt-in</a:t>
            </a:r>
          </a:p>
          <a:p>
            <a:pPr lvl="1"/>
            <a:r>
              <a:rPr lang="en-US" dirty="0" smtClean="0"/>
              <a:t>Picture ID at ID Card Office</a:t>
            </a:r>
          </a:p>
          <a:p>
            <a:pPr lvl="1"/>
            <a:r>
              <a:rPr lang="en-US" dirty="0" smtClean="0"/>
              <a:t>Annual password reset</a:t>
            </a:r>
          </a:p>
          <a:p>
            <a:pPr lvl="1"/>
            <a:r>
              <a:rPr lang="en-US" dirty="0" smtClean="0"/>
              <a:t>Password at least 12 characters (passphrases coming)</a:t>
            </a:r>
          </a:p>
          <a:p>
            <a:pPr lvl="1"/>
            <a:r>
              <a:rPr lang="en-US" dirty="0" smtClean="0"/>
              <a:t>Register cell phone or external email</a:t>
            </a:r>
          </a:p>
          <a:p>
            <a:pPr lvl="1"/>
            <a:r>
              <a:rPr lang="en-US" dirty="0" smtClean="0"/>
              <a:t>Password lockout applies </a:t>
            </a:r>
          </a:p>
          <a:p>
            <a:endParaRPr lang="en-US" dirty="0" smtClean="0"/>
          </a:p>
          <a:p>
            <a:r>
              <a:rPr lang="en-US" dirty="0" smtClean="0"/>
              <a:t>PIs, unit heads may ask their users to opt-in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00ED-5C67-44BA-A4D5-FB505188C14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0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</a:rPr>
              <a:t>Questions?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§"/>
              <a:defRPr/>
            </a:pPr>
            <a:endParaRPr lang="en-US" smtClean="0">
              <a:ea typeface="+mn-ea"/>
            </a:endParaRPr>
          </a:p>
          <a:p>
            <a:pPr>
              <a:buFont typeface="Wingdings" charset="0"/>
              <a:buChar char="§"/>
              <a:defRPr/>
            </a:pPr>
            <a:endParaRPr lang="en-US" smtClean="0">
              <a:ea typeface="+mn-e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Security Professionals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698D-B8F3-42C9-94B8-8BC56A0E759F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</a:rPr>
              <a:t>Common Goals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dirty="0" smtClean="0">
                <a:ea typeface="+mn-ea"/>
              </a:rPr>
              <a:t>Security services traditionally focus on preventing badness</a:t>
            </a:r>
          </a:p>
          <a:p>
            <a:pPr lvl="1">
              <a:buFont typeface="Times" charset="0"/>
              <a:buChar char="•"/>
              <a:defRPr/>
            </a:pPr>
            <a:r>
              <a:rPr lang="en-US" dirty="0" smtClean="0">
                <a:ea typeface="+mn-ea"/>
              </a:rPr>
              <a:t>protective, defensive and reactive tools and techniques. </a:t>
            </a:r>
          </a:p>
          <a:p>
            <a:pPr>
              <a:buFont typeface="Wingdings" charset="0"/>
              <a:buChar char="§"/>
              <a:defRPr/>
            </a:pPr>
            <a:r>
              <a:rPr lang="en-US" dirty="0" smtClean="0">
                <a:ea typeface="+mn-ea"/>
              </a:rPr>
              <a:t>Middleware provide infrastructure services that enhance security</a:t>
            </a:r>
          </a:p>
          <a:p>
            <a:pPr lvl="1">
              <a:buFont typeface="Times" charset="0"/>
              <a:buChar char="•"/>
              <a:defRPr/>
            </a:pPr>
            <a:r>
              <a:rPr lang="en-US" dirty="0" smtClean="0">
                <a:ea typeface="+mn-ea"/>
              </a:rPr>
              <a:t>identification, authentication, and authorization. </a:t>
            </a:r>
          </a:p>
          <a:p>
            <a:pPr>
              <a:buFont typeface="Wingdings" charset="0"/>
              <a:buChar char="§"/>
              <a:defRPr/>
            </a:pPr>
            <a:r>
              <a:rPr lang="en-US" dirty="0" smtClean="0">
                <a:ea typeface="+mn-ea"/>
              </a:rPr>
              <a:t>A comprehensive security architecture is necessary to align these services to meet an organization's security needs. </a:t>
            </a:r>
          </a:p>
          <a:p>
            <a:pPr>
              <a:buFont typeface="Wingdings" charset="0"/>
              <a:buChar char="§"/>
              <a:defRPr/>
            </a:pPr>
            <a:r>
              <a:rPr lang="en-US" dirty="0" smtClean="0">
                <a:ea typeface="+mn-ea"/>
              </a:rPr>
              <a:t>We are trying to solve many of the same problems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Security Professionals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698D-B8F3-42C9-94B8-8BC56A0E759F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Current Threat Environment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 have not solved all (or even most) of our information security problems</a:t>
            </a:r>
          </a:p>
          <a:p>
            <a:pPr lvl="1">
              <a:defRPr/>
            </a:pPr>
            <a:r>
              <a:rPr lang="en-US" smtClean="0"/>
              <a:t>And we should all remain gainfully employed for a long time doing so….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However, the environment continues to change. </a:t>
            </a:r>
          </a:p>
          <a:p>
            <a:pPr lvl="1">
              <a:defRPr/>
            </a:pPr>
            <a:r>
              <a:rPr lang="en-US" smtClean="0"/>
              <a:t>Everyone wants their own application, local or hosted</a:t>
            </a:r>
          </a:p>
          <a:p>
            <a:pPr lvl="1">
              <a:defRPr/>
            </a:pPr>
            <a:r>
              <a:rPr lang="en-US" smtClean="0"/>
              <a:t>Those who operate these applications frequently do not have a strong security background</a:t>
            </a:r>
          </a:p>
          <a:p>
            <a:pPr lvl="1">
              <a:defRPr/>
            </a:pPr>
            <a:r>
              <a:rPr lang="en-US" smtClean="0"/>
              <a:t>Assignment of privilege is decentralized and often poorly managed</a:t>
            </a:r>
          </a:p>
          <a:p>
            <a:pPr lvl="1">
              <a:defRPr/>
            </a:pPr>
            <a:r>
              <a:rPr lang="en-US" smtClean="0"/>
              <a:t>Audit of privilege is limited except in the highest visibility applications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Security Professionals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698D-B8F3-42C9-94B8-8BC56A0E759F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IAM as an Information Security Control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dirty="0" smtClean="0">
                <a:ea typeface="+mn-ea"/>
              </a:rPr>
              <a:t>Who provisions access to your critical applications?</a:t>
            </a:r>
          </a:p>
          <a:p>
            <a:pPr lvl="1">
              <a:buFont typeface="Times" charset="0"/>
              <a:buChar char="•"/>
              <a:defRPr/>
            </a:pPr>
            <a:r>
              <a:rPr lang="en-US" dirty="0" smtClean="0">
                <a:ea typeface="+mn-ea"/>
              </a:rPr>
              <a:t>By hand?</a:t>
            </a:r>
          </a:p>
          <a:p>
            <a:pPr lvl="1">
              <a:buFont typeface="Times" charset="0"/>
              <a:buChar char="•"/>
              <a:defRPr/>
            </a:pPr>
            <a:r>
              <a:rPr lang="en-US" dirty="0" smtClean="0">
                <a:ea typeface="+mn-ea"/>
              </a:rPr>
              <a:t>How secure are those provisioning applications?</a:t>
            </a:r>
          </a:p>
          <a:p>
            <a:pPr lvl="1">
              <a:buFont typeface="Times" charset="0"/>
              <a:buChar char="•"/>
              <a:defRPr/>
            </a:pPr>
            <a:r>
              <a:rPr lang="en-US" dirty="0" smtClean="0">
                <a:ea typeface="+mn-ea"/>
              </a:rPr>
              <a:t>Can you locate and parse the logs and audit trails?</a:t>
            </a:r>
          </a:p>
          <a:p>
            <a:pPr>
              <a:buFont typeface="Wingdings" charset="0"/>
              <a:buChar char="§"/>
              <a:defRPr/>
            </a:pPr>
            <a:endParaRPr lang="en-US" dirty="0" smtClean="0">
              <a:ea typeface="+mn-ea"/>
            </a:endParaRPr>
          </a:p>
          <a:p>
            <a:pPr>
              <a:buFont typeface="Wingdings" charset="0"/>
              <a:buChar char="§"/>
              <a:defRPr/>
            </a:pPr>
            <a:r>
              <a:rPr lang="en-US" dirty="0" smtClean="0">
                <a:ea typeface="+mn-ea"/>
              </a:rPr>
              <a:t>Applications and authentication services generate a lot of logs</a:t>
            </a:r>
          </a:p>
          <a:p>
            <a:pPr lvl="1">
              <a:buFont typeface="Times" charset="0"/>
              <a:buChar char="•"/>
              <a:defRPr/>
            </a:pPr>
            <a:r>
              <a:rPr lang="en-US" dirty="0" smtClean="0">
                <a:ea typeface="+mn-ea"/>
              </a:rPr>
              <a:t>Can you find these logs?</a:t>
            </a:r>
          </a:p>
          <a:p>
            <a:pPr lvl="1">
              <a:buFont typeface="Times" charset="0"/>
              <a:buChar char="•"/>
              <a:defRPr/>
            </a:pPr>
            <a:r>
              <a:rPr lang="en-US" dirty="0" smtClean="0">
                <a:ea typeface="+mn-ea"/>
              </a:rPr>
              <a:t>Can you correlate across these disparate applications and authentication logs?</a:t>
            </a:r>
          </a:p>
          <a:p>
            <a:pPr lvl="1">
              <a:buFont typeface="Times" charset="0"/>
              <a:buChar char="•"/>
              <a:defRPr/>
            </a:pPr>
            <a:r>
              <a:rPr lang="en-US" dirty="0" smtClean="0">
                <a:ea typeface="+mn-ea"/>
              </a:rPr>
              <a:t>Can you further correlate these applications against network-centric data sources?</a:t>
            </a:r>
          </a:p>
          <a:p>
            <a:pPr lvl="1">
              <a:buFont typeface="Times" charset="0"/>
              <a:buChar char="•"/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Security Professionals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698D-B8F3-42C9-94B8-8BC56A0E759F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Data Release and Cloud-based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dirty="0" smtClean="0">
                <a:ea typeface="+mn-ea"/>
              </a:rPr>
              <a:t>Has your campus defined data owners for sensitive data elements or workflows?</a:t>
            </a:r>
          </a:p>
          <a:p>
            <a:pPr lvl="1">
              <a:buFont typeface="Times" charset="0"/>
              <a:buChar char="•"/>
              <a:defRPr/>
            </a:pPr>
            <a:r>
              <a:rPr lang="en-US" dirty="0" smtClean="0">
                <a:ea typeface="+mn-ea"/>
              </a:rPr>
              <a:t>Who can approve the release of student data to a cloud based service?</a:t>
            </a:r>
          </a:p>
          <a:p>
            <a:pPr lvl="1">
              <a:buFont typeface="Times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>
              <a:buFont typeface="Wingdings" charset="0"/>
              <a:buChar char="§"/>
              <a:defRPr/>
            </a:pPr>
            <a:r>
              <a:rPr lang="en-US" dirty="0" smtClean="0">
                <a:ea typeface="+mn-ea"/>
              </a:rPr>
              <a:t>Is there a catalog defining the System of Record for these data?</a:t>
            </a:r>
          </a:p>
          <a:p>
            <a:pPr>
              <a:buFont typeface="Wingdings" charset="0"/>
              <a:buChar char="§"/>
              <a:defRPr/>
            </a:pPr>
            <a:endParaRPr lang="en-US" dirty="0" smtClean="0">
              <a:ea typeface="+mn-ea"/>
            </a:endParaRPr>
          </a:p>
          <a:p>
            <a:pPr>
              <a:buFont typeface="Wingdings" charset="0"/>
              <a:buChar char="§"/>
              <a:defRPr/>
            </a:pPr>
            <a:r>
              <a:rPr lang="en-US" dirty="0" smtClean="0">
                <a:ea typeface="+mn-ea"/>
              </a:rPr>
              <a:t>Does Information Security have any engagement and/or approval authority in the process?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Security Professionals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698D-B8F3-42C9-94B8-8BC56A0E759F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Opinion time…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dirty="0" smtClean="0">
                <a:ea typeface="+mn-ea"/>
              </a:rPr>
              <a:t>Security and Middleware staff need to be engaged with IAM design and implementations</a:t>
            </a:r>
          </a:p>
          <a:p>
            <a:pPr lvl="1">
              <a:buFont typeface="Times" charset="0"/>
              <a:buChar char="•"/>
              <a:defRPr/>
            </a:pPr>
            <a:r>
              <a:rPr lang="en-US" dirty="0" smtClean="0">
                <a:ea typeface="+mn-ea"/>
              </a:rPr>
              <a:t>Working with them now may both prevent bad things and even facilitate good things</a:t>
            </a:r>
          </a:p>
          <a:p>
            <a:pPr lvl="1">
              <a:buFont typeface="Times" charset="0"/>
              <a:buChar char="•"/>
              <a:defRPr/>
            </a:pPr>
            <a:r>
              <a:rPr lang="en-US" dirty="0" smtClean="0">
                <a:ea typeface="+mn-ea"/>
              </a:rPr>
              <a:t>We are probably trying to solve some of the same problems</a:t>
            </a:r>
          </a:p>
          <a:p>
            <a:pPr lvl="1">
              <a:buFont typeface="Times" charset="0"/>
              <a:buChar char="•"/>
              <a:defRPr/>
            </a:pPr>
            <a:r>
              <a:rPr lang="en-US" dirty="0" smtClean="0">
                <a:ea typeface="+mn-ea"/>
              </a:rPr>
              <a:t>IAM is </a:t>
            </a:r>
            <a:r>
              <a:rPr lang="en-US" i="1" dirty="0" smtClean="0">
                <a:ea typeface="+mn-ea"/>
              </a:rPr>
              <a:t>just</a:t>
            </a:r>
            <a:r>
              <a:rPr lang="en-US" dirty="0" smtClean="0">
                <a:ea typeface="+mn-ea"/>
              </a:rPr>
              <a:t> another control</a:t>
            </a:r>
          </a:p>
          <a:p>
            <a:pPr lvl="1">
              <a:buFont typeface="Times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>
              <a:buFont typeface="Wingdings" charset="0"/>
              <a:buChar char="§"/>
              <a:defRPr/>
            </a:pPr>
            <a:r>
              <a:rPr lang="en-US" dirty="0" smtClean="0">
                <a:ea typeface="+mn-ea"/>
              </a:rPr>
              <a:t>Educating our community about the drivers is in our collective interest</a:t>
            </a:r>
          </a:p>
          <a:p>
            <a:pPr lvl="1">
              <a:buFont typeface="Times" charset="0"/>
              <a:buChar char="•"/>
              <a:defRPr/>
            </a:pPr>
            <a:r>
              <a:rPr lang="en-US" dirty="0" smtClean="0">
                <a:ea typeface="+mn-ea"/>
              </a:rPr>
              <a:t>Preventing data leakage from poorly managed applications and authorizations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Security Professionals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698D-B8F3-42C9-94B8-8BC56A0E759F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Case Study: University of Massachusetts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dirty="0" smtClean="0">
                <a:ea typeface="+mn-ea"/>
              </a:rPr>
              <a:t>Organizational Structure</a:t>
            </a:r>
          </a:p>
          <a:p>
            <a:pPr>
              <a:buFont typeface="Wingdings" charset="0"/>
              <a:buChar char="§"/>
              <a:defRPr/>
            </a:pPr>
            <a:endParaRPr lang="en-US" dirty="0" smtClean="0">
              <a:ea typeface="+mn-ea"/>
            </a:endParaRPr>
          </a:p>
          <a:p>
            <a:pPr>
              <a:buFont typeface="Wingdings" charset="0"/>
              <a:buChar char="§"/>
              <a:defRPr/>
            </a:pPr>
            <a:r>
              <a:rPr lang="en-US" dirty="0" smtClean="0">
                <a:ea typeface="+mn-ea"/>
              </a:rPr>
              <a:t>Operational Practices</a:t>
            </a:r>
          </a:p>
          <a:p>
            <a:pPr>
              <a:buFont typeface="Wingdings" charset="0"/>
              <a:buChar char="§"/>
              <a:defRPr/>
            </a:pPr>
            <a:endParaRPr lang="en-US" dirty="0" smtClean="0">
              <a:ea typeface="+mn-ea"/>
            </a:endParaRPr>
          </a:p>
          <a:p>
            <a:pPr>
              <a:buFont typeface="Wingdings" charset="0"/>
              <a:buChar char="§"/>
              <a:defRPr/>
            </a:pPr>
            <a:r>
              <a:rPr lang="en-US" dirty="0" smtClean="0">
                <a:ea typeface="+mn-ea"/>
              </a:rPr>
              <a:t>Where we are effective</a:t>
            </a:r>
          </a:p>
          <a:p>
            <a:pPr>
              <a:buFont typeface="Wingdings" charset="0"/>
              <a:buChar char="§"/>
              <a:defRPr/>
            </a:pPr>
            <a:endParaRPr lang="en-US" dirty="0" smtClean="0">
              <a:ea typeface="+mn-ea"/>
            </a:endParaRPr>
          </a:p>
          <a:p>
            <a:pPr>
              <a:buFont typeface="Wingdings" charset="0"/>
              <a:buChar char="§"/>
              <a:defRPr/>
            </a:pPr>
            <a:r>
              <a:rPr lang="en-US" dirty="0" smtClean="0">
                <a:ea typeface="+mn-ea"/>
              </a:rPr>
              <a:t>Challenges</a:t>
            </a:r>
          </a:p>
          <a:p>
            <a:pPr>
              <a:buFont typeface="Wingdings" charset="0"/>
              <a:buChar char="§"/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Security Professionals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698D-B8F3-42C9-94B8-8BC56A0E759F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Blank Presentation">
      <a:majorFont>
        <a:latin typeface="Georgi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nev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neva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ternet2">
  <a:themeElements>
    <a:clrScheme name="Custom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</a:spPr>
      <a:bodyPr rtlCol="0" anchor="ctr"/>
      <a:lstStyle>
        <a:defPPr algn="ctr">
          <a:defRPr sz="3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n-lt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1714</TotalTime>
  <Words>1762</Words>
  <Application>Microsoft Office PowerPoint</Application>
  <PresentationFormat>On-screen Show (4:3)</PresentationFormat>
  <Paragraphs>365</Paragraphs>
  <Slides>33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Blank Presentation</vt:lpstr>
      <vt:lpstr>Internet2</vt:lpstr>
      <vt:lpstr>Visio</vt:lpstr>
      <vt:lpstr> Information Security or Identity and Access Management</vt:lpstr>
      <vt:lpstr>Session Abstract</vt:lpstr>
      <vt:lpstr>Introduction</vt:lpstr>
      <vt:lpstr>Common Goals</vt:lpstr>
      <vt:lpstr>Current Threat Environment</vt:lpstr>
      <vt:lpstr>IAM as an Information Security Control</vt:lpstr>
      <vt:lpstr>Data Release and Cloud-based Applications</vt:lpstr>
      <vt:lpstr>Opinion time…</vt:lpstr>
      <vt:lpstr>Case Study: University of Massachusetts</vt:lpstr>
      <vt:lpstr>UMass: IAM and Organization Structures</vt:lpstr>
      <vt:lpstr>UMass: Operational Practices</vt:lpstr>
      <vt:lpstr>UMass: Service Provisioning</vt:lpstr>
      <vt:lpstr>UMass: Authentication as an Audit artifact</vt:lpstr>
      <vt:lpstr>UMass: Approaches to bridge the gap…</vt:lpstr>
      <vt:lpstr>UMass: Challenges</vt:lpstr>
      <vt:lpstr>Topics requiring more discussion…</vt:lpstr>
      <vt:lpstr>Topics requiring more discussion</vt:lpstr>
      <vt:lpstr>Case Study: University of Chicago</vt:lpstr>
      <vt:lpstr>Sr Dir Architecture, Integration &amp; Security CISO</vt:lpstr>
      <vt:lpstr>Security strategies need all three pieces</vt:lpstr>
      <vt:lpstr>IAM highlights</vt:lpstr>
      <vt:lpstr>PowerPoint Presentation</vt:lpstr>
      <vt:lpstr>Why have an access management strategy?</vt:lpstr>
      <vt:lpstr>Additional benefits of access management</vt:lpstr>
      <vt:lpstr>Access management stages: authorization &gt; authentication</vt:lpstr>
      <vt:lpstr>Access management stages: authorization &gt; authentication</vt:lpstr>
      <vt:lpstr>Access management stages: authorization &gt; authentication</vt:lpstr>
      <vt:lpstr>Access management stages: authorization &gt; authentication</vt:lpstr>
      <vt:lpstr>UChicago VPN simple delegation example </vt:lpstr>
      <vt:lpstr>Are your credentials good enough to protect access to sensitive data?</vt:lpstr>
      <vt:lpstr>Getting Past Passwords</vt:lpstr>
      <vt:lpstr>InCommon Silver at UChicago</vt:lpstr>
      <vt:lpstr>Questions?</vt:lpstr>
    </vt:vector>
  </TitlesOfParts>
  <Company>Ž退Ԝজ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goes here</dc:title>
  <dc:creator>Nina Sossen</dc:creator>
  <cp:lastModifiedBy>tbarton</cp:lastModifiedBy>
  <cp:revision>149</cp:revision>
  <cp:lastPrinted>2008-04-18T02:00:04Z</cp:lastPrinted>
  <dcterms:created xsi:type="dcterms:W3CDTF">2004-04-06T18:28:08Z</dcterms:created>
  <dcterms:modified xsi:type="dcterms:W3CDTF">2013-04-16T12:18:00Z</dcterms:modified>
</cp:coreProperties>
</file>