
<file path=[Content_Types].xml><?xml version="1.0" encoding="utf-8"?>
<Types xmlns="http://schemas.openxmlformats.org/package/2006/content-types">
  <Override PartName="/ppt/slideLayouts/slideLayout10.xml" ContentType="application/vnd.openxmlformats-officedocument.presentationml.slideLayout+xml"/>
  <Default Extension="bin" ContentType="application/vnd.openxmlformats-officedocument.presentationml.printerSettings"/>
  <Override PartName="/ppt/slides/slide14.xml" ContentType="application/vnd.openxmlformats-officedocument.presentationml.slide+xml"/>
  <Override PartName="/ppt/notesSlides/notesSlide24.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6" r:id="rId1"/>
  </p:sldMasterIdLst>
  <p:notesMasterIdLst>
    <p:notesMasterId r:id="rId53"/>
  </p:notesMasterIdLst>
  <p:sldIdLst>
    <p:sldId id="273" r:id="rId2"/>
    <p:sldId id="257" r:id="rId3"/>
    <p:sldId id="258" r:id="rId4"/>
    <p:sldId id="259" r:id="rId5"/>
    <p:sldId id="291" r:id="rId6"/>
    <p:sldId id="274" r:id="rId7"/>
    <p:sldId id="263" r:id="rId8"/>
    <p:sldId id="264" r:id="rId9"/>
    <p:sldId id="260" r:id="rId10"/>
    <p:sldId id="265" r:id="rId11"/>
    <p:sldId id="266" r:id="rId12"/>
    <p:sldId id="267" r:id="rId13"/>
    <p:sldId id="269" r:id="rId14"/>
    <p:sldId id="261" r:id="rId15"/>
    <p:sldId id="294" r:id="rId16"/>
    <p:sldId id="262" r:id="rId17"/>
    <p:sldId id="277" r:id="rId18"/>
    <p:sldId id="295" r:id="rId19"/>
    <p:sldId id="270" r:id="rId20"/>
    <p:sldId id="278" r:id="rId21"/>
    <p:sldId id="271" r:id="rId22"/>
    <p:sldId id="272" r:id="rId23"/>
    <p:sldId id="293" r:id="rId24"/>
    <p:sldId id="275" r:id="rId25"/>
    <p:sldId id="256" r:id="rId26"/>
    <p:sldId id="276" r:id="rId27"/>
    <p:sldId id="308" r:id="rId28"/>
    <p:sldId id="309" r:id="rId29"/>
    <p:sldId id="281" r:id="rId30"/>
    <p:sldId id="280" r:id="rId31"/>
    <p:sldId id="282" r:id="rId32"/>
    <p:sldId id="283" r:id="rId33"/>
    <p:sldId id="284" r:id="rId34"/>
    <p:sldId id="285" r:id="rId35"/>
    <p:sldId id="286" r:id="rId36"/>
    <p:sldId id="287" r:id="rId37"/>
    <p:sldId id="288" r:id="rId38"/>
    <p:sldId id="289" r:id="rId39"/>
    <p:sldId id="305" r:id="rId40"/>
    <p:sldId id="290" r:id="rId41"/>
    <p:sldId id="268" r:id="rId42"/>
    <p:sldId id="296" r:id="rId43"/>
    <p:sldId id="297" r:id="rId44"/>
    <p:sldId id="298" r:id="rId45"/>
    <p:sldId id="299" r:id="rId46"/>
    <p:sldId id="300" r:id="rId47"/>
    <p:sldId id="301" r:id="rId48"/>
    <p:sldId id="302" r:id="rId49"/>
    <p:sldId id="303" r:id="rId50"/>
    <p:sldId id="304" r:id="rId51"/>
    <p:sldId id="307"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0968" autoAdjust="0"/>
    <p:restoredTop sz="72155" autoAdjust="0"/>
  </p:normalViewPr>
  <p:slideViewPr>
    <p:cSldViewPr snapToGrid="0" snapToObjects="1">
      <p:cViewPr varScale="1">
        <p:scale>
          <a:sx n="91" d="100"/>
          <a:sy n="91" d="100"/>
        </p:scale>
        <p:origin x="-146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58DB7-0738-8842-A5EB-E9E3DADB23E2}" type="datetimeFigureOut">
              <a:rPr lang="en-US" smtClean="0"/>
              <a:pPr/>
              <a:t>4/16/13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165C6-7FF0-2240-9243-29A28EC484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Nestled in the bucolic farming lands of glacial lake Hitchcock</a:t>
            </a:r>
            <a:r>
              <a:rPr lang="en-US" baseline="0" dirty="0" smtClean="0"/>
              <a:t> and the Connecticut River valley</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strong PROCESS driven</a:t>
            </a:r>
            <a:r>
              <a:rPr lang="en-US" baseline="0" dirty="0" smtClean="0"/>
              <a:t> focus of this framework !</a:t>
            </a:r>
          </a:p>
          <a:p>
            <a:endParaRPr lang="en-US" baseline="0" dirty="0" smtClean="0"/>
          </a:p>
        </p:txBody>
      </p:sp>
      <p:sp>
        <p:nvSpPr>
          <p:cNvPr id="4" name="Slide Number Placeholder 3"/>
          <p:cNvSpPr>
            <a:spLocks noGrp="1"/>
          </p:cNvSpPr>
          <p:nvPr>
            <p:ph type="sldNum" sz="quarter" idx="10"/>
          </p:nvPr>
        </p:nvSpPr>
        <p:spPr/>
        <p:txBody>
          <a:bodyPr/>
          <a:lstStyle/>
          <a:p>
            <a:fld id="{CF8165C6-7FF0-2240-9243-29A28EC484A1}"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this ongoing process that gives any security program sustainability and vitality over time</a:t>
            </a:r>
          </a:p>
          <a:p>
            <a:endParaRPr lang="en-US" dirty="0" smtClean="0"/>
          </a:p>
          <a:p>
            <a:r>
              <a:rPr lang="en-US" dirty="0" smtClean="0"/>
              <a:t>Re: EVALUATE</a:t>
            </a:r>
            <a:r>
              <a:rPr lang="en-US" baseline="0" dirty="0" smtClean="0"/>
              <a:t> :  find and use security metrics wherever possible, or find ways to get them when you need them</a:t>
            </a:r>
          </a:p>
          <a:p>
            <a:r>
              <a:rPr lang="en-US" baseline="0" dirty="0" smtClean="0"/>
              <a:t>   Metrics are what will best translate into “C”-language </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agree with both of</a:t>
            </a:r>
            <a:r>
              <a:rPr lang="en-US" baseline="0" dirty="0" smtClean="0"/>
              <a:t> these </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17 “Families”  which</a:t>
            </a:r>
            <a:r>
              <a:rPr lang="en-US" baseline="0" dirty="0" smtClean="0"/>
              <a:t> I’ll tag as “Domains”</a:t>
            </a:r>
          </a:p>
          <a:p>
            <a:endParaRPr lang="en-US" baseline="0" dirty="0" smtClean="0"/>
          </a:p>
          <a:p>
            <a:r>
              <a:rPr lang="en-US" baseline="0" dirty="0" smtClean="0"/>
              <a:t>3 “Classes”  :  I also tend to put domains and controls into one of two general “classes”</a:t>
            </a:r>
          </a:p>
          <a:p>
            <a:endParaRPr lang="en-US" baseline="0" dirty="0" smtClean="0"/>
          </a:p>
          <a:p>
            <a:r>
              <a:rPr lang="en-US" baseline="0" dirty="0" smtClean="0"/>
              <a:t>   Strategic -  high level, conceptual, longer view (lectures in the class room)</a:t>
            </a:r>
          </a:p>
          <a:p>
            <a:r>
              <a:rPr lang="en-US" baseline="0" dirty="0" smtClean="0"/>
              <a:t>   Tactical - low level, hands-on, shorter view (field work, boots on the ground)</a:t>
            </a:r>
          </a:p>
          <a:p>
            <a:r>
              <a:rPr lang="en-US" baseline="0" dirty="0" smtClean="0"/>
              <a:t> </a:t>
            </a:r>
          </a:p>
        </p:txBody>
      </p:sp>
      <p:sp>
        <p:nvSpPr>
          <p:cNvPr id="4" name="Slide Number Placeholder 3"/>
          <p:cNvSpPr>
            <a:spLocks noGrp="1"/>
          </p:cNvSpPr>
          <p:nvPr>
            <p:ph type="sldNum" sz="quarter" idx="10"/>
          </p:nvPr>
        </p:nvSpPr>
        <p:spPr/>
        <p:txBody>
          <a:bodyPr/>
          <a:lstStyle/>
          <a:p>
            <a:fld id="{CF8165C6-7FF0-2240-9243-29A28EC484A1}"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Rearranged to</a:t>
            </a:r>
            <a:r>
              <a:rPr lang="en-US" baseline="0" dirty="0" smtClean="0"/>
              <a:t> impose my own logic on how these control domains are grouped</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Authorization</a:t>
            </a:r>
          </a:p>
          <a:p>
            <a:r>
              <a:rPr lang="en-US" dirty="0" smtClean="0"/>
              <a:t>Log analysis</a:t>
            </a:r>
          </a:p>
          <a:p>
            <a:r>
              <a:rPr lang="en-US" dirty="0" smtClean="0"/>
              <a:t>Role-based authorization</a:t>
            </a:r>
          </a:p>
          <a:p>
            <a:r>
              <a:rPr lang="en-US" dirty="0" smtClean="0"/>
              <a:t>User</a:t>
            </a:r>
            <a:r>
              <a:rPr lang="en-US" baseline="0" dirty="0" smtClean="0"/>
              <a:t> account management</a:t>
            </a:r>
          </a:p>
          <a:p>
            <a:r>
              <a:rPr lang="en-US" baseline="0" dirty="0" smtClean="0"/>
              <a:t>programming security</a:t>
            </a:r>
          </a:p>
          <a:p>
            <a:r>
              <a:rPr lang="en-US" baseline="0" dirty="0" smtClean="0"/>
              <a:t>Incident response</a:t>
            </a:r>
          </a:p>
          <a:p>
            <a:r>
              <a:rPr lang="en-US" baseline="0" dirty="0" smtClean="0"/>
              <a:t>Disaster recovery</a:t>
            </a:r>
          </a:p>
          <a:p>
            <a:r>
              <a:rPr lang="en-US" baseline="0" dirty="0" smtClean="0"/>
              <a:t>Vulnerability and pen testing</a:t>
            </a:r>
          </a:p>
          <a:p>
            <a:r>
              <a:rPr lang="en-US" baseline="0" dirty="0" smtClean="0"/>
              <a:t>Awareness and training</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Recall that </a:t>
            </a:r>
            <a:r>
              <a:rPr lang="en-US" b="1" dirty="0" smtClean="0"/>
              <a:t>Risk </a:t>
            </a:r>
            <a:r>
              <a:rPr lang="en-US" dirty="0" smtClean="0"/>
              <a:t>is the</a:t>
            </a:r>
            <a:r>
              <a:rPr lang="en-US" baseline="0" dirty="0" smtClean="0"/>
              <a:t> combination of </a:t>
            </a:r>
            <a:r>
              <a:rPr lang="en-US" b="1" baseline="0" dirty="0" smtClean="0"/>
              <a:t>threat, vulnerability, and impact.</a:t>
            </a:r>
          </a:p>
          <a:p>
            <a:endParaRPr lang="en-US" baseline="0" dirty="0" smtClean="0"/>
          </a:p>
          <a:p>
            <a:r>
              <a:rPr lang="en-US" baseline="0" dirty="0" smtClean="0"/>
              <a:t>When you </a:t>
            </a:r>
            <a:r>
              <a:rPr lang="en-US" i="1" baseline="0" dirty="0" smtClean="0"/>
              <a:t>examine these controls</a:t>
            </a:r>
            <a:r>
              <a:rPr lang="en-US" baseline="0" dirty="0" smtClean="0"/>
              <a:t>, and the </a:t>
            </a:r>
            <a:r>
              <a:rPr lang="en-US" i="1" baseline="0" dirty="0" smtClean="0"/>
              <a:t>risks that they are trying to mitigate</a:t>
            </a:r>
            <a:r>
              <a:rPr lang="en-US" baseline="0" dirty="0" smtClean="0"/>
              <a:t>, they distill to nothing when you apply them to a small institution.</a:t>
            </a:r>
          </a:p>
          <a:p>
            <a:endParaRPr lang="en-US" baseline="0" dirty="0" smtClean="0"/>
          </a:p>
          <a:p>
            <a:r>
              <a:rPr lang="en-US" baseline="0" dirty="0" smtClean="0"/>
              <a:t>For example, it is meaningless to try and implement a “separation of duties” or a “rotation of duties” control when you only have one sys admin and one programmer  -- and I’m not going to try and get an FTE just to mitigate that risk!</a:t>
            </a:r>
          </a:p>
          <a:p>
            <a:endParaRPr lang="en-US" baseline="0" dirty="0" smtClean="0"/>
          </a:p>
          <a:p>
            <a:r>
              <a:rPr lang="en-US" baseline="0" dirty="0" smtClean="0"/>
              <a:t>-----</a:t>
            </a:r>
          </a:p>
          <a:p>
            <a:r>
              <a:rPr lang="en-US" baseline="0" dirty="0" smtClean="0"/>
              <a:t>Also, these frameworks are designed to give you a variety of control options that you pick from and tailor to your need, like planning a dinner party from a menu of options.</a:t>
            </a:r>
          </a:p>
          <a:p>
            <a:endParaRPr lang="en-US" baseline="0" dirty="0" smtClean="0"/>
          </a:p>
          <a:p>
            <a:r>
              <a:rPr lang="en-US" baseline="0" dirty="0" smtClean="0"/>
              <a:t>My goal is to start simple, with a basic core, that I can then build up as needs demand and resources allow.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endParaRPr lang="en-US" baseline="0" dirty="0" smtClean="0"/>
          </a:p>
          <a:p>
            <a:r>
              <a:rPr lang="en-US" sz="1200" kern="1200" dirty="0" smtClean="0">
                <a:solidFill>
                  <a:schemeClr val="tx1"/>
                </a:solidFill>
                <a:latin typeface="+mn-lt"/>
                <a:ea typeface="+mn-ea"/>
                <a:cs typeface="+mn-cs"/>
              </a:rPr>
              <a:t>anecdote :  small institution security practitioners don't want to know what they don't know When I proposed instituting a </a:t>
            </a:r>
            <a:r>
              <a:rPr lang="en-US" sz="1200" kern="1200" dirty="0" err="1" smtClean="0">
                <a:solidFill>
                  <a:schemeClr val="tx1"/>
                </a:solidFill>
                <a:latin typeface="+mn-lt"/>
                <a:ea typeface="+mn-ea"/>
                <a:cs typeface="+mn-cs"/>
              </a:rPr>
              <a:t>consortial</a:t>
            </a:r>
            <a:r>
              <a:rPr lang="en-US" sz="1200" kern="1200" dirty="0" smtClean="0">
                <a:solidFill>
                  <a:schemeClr val="tx1"/>
                </a:solidFill>
                <a:latin typeface="+mn-lt"/>
                <a:ea typeface="+mn-ea"/>
                <a:cs typeface="+mn-cs"/>
              </a:rPr>
              <a:t> Info Sec group for our Five Colleges community,  one question -- honestly asked -- was : am I going to tell the group about regulatory and compliance requirements that they don't already know about.  They don't want to hear about it, because they don't have the time or resources to deal with it.  I feel their pain.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F8165C6-7FF0-2240-9243-29A28EC484A1}"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so I have 8 domains and 26 “control groups”</a:t>
            </a:r>
          </a:p>
          <a:p>
            <a:endParaRPr lang="en-US" dirty="0" smtClean="0"/>
          </a:p>
          <a:p>
            <a:r>
              <a:rPr lang="en-US" dirty="0" smtClean="0"/>
              <a:t>So I’m back picking controls</a:t>
            </a:r>
            <a:r>
              <a:rPr lang="en-US" baseline="0" dirty="0" smtClean="0"/>
              <a:t> and projects from a menu of options, but at least now I’m making choices that more directly reflect the security environment I’m working in.</a:t>
            </a:r>
            <a:endParaRPr lang="en-US" dirty="0" smtClean="0"/>
          </a:p>
          <a:p>
            <a:endParaRPr lang="en-US" dirty="0" smtClean="0"/>
          </a:p>
          <a:p>
            <a:r>
              <a:rPr lang="en-US" dirty="0" smtClean="0"/>
              <a:t>NB:  Presented</a:t>
            </a:r>
            <a:r>
              <a:rPr lang="en-US" baseline="0" dirty="0" smtClean="0"/>
              <a:t> as a “</a:t>
            </a:r>
            <a:r>
              <a:rPr lang="en-US" b="1" baseline="0" dirty="0" smtClean="0"/>
              <a:t>Mind Map</a:t>
            </a:r>
            <a:r>
              <a:rPr lang="en-US" baseline="0" dirty="0" smtClean="0"/>
              <a:t>” to reaffirm and keep “In Mind” that these </a:t>
            </a:r>
            <a:r>
              <a:rPr lang="en-US" b="1" baseline="0" dirty="0" smtClean="0"/>
              <a:t>domains are all interrelated</a:t>
            </a:r>
            <a:r>
              <a:rPr lang="en-US" baseline="0" dirty="0" smtClean="0"/>
              <a:t>, and not highly silo-</a:t>
            </a:r>
            <a:r>
              <a:rPr lang="en-US" baseline="0" dirty="0" err="1" smtClean="0"/>
              <a:t>ed</a:t>
            </a:r>
            <a:r>
              <a:rPr lang="en-US" baseline="0" dirty="0" smtClean="0"/>
              <a:t>.</a:t>
            </a:r>
          </a:p>
          <a:p>
            <a:r>
              <a:rPr lang="en-US" baseline="0" dirty="0" smtClean="0"/>
              <a:t>NB: also that </a:t>
            </a:r>
            <a:r>
              <a:rPr lang="en-US" b="1" baseline="0" dirty="0" smtClean="0"/>
              <a:t>GOVERNANCE </a:t>
            </a:r>
            <a:r>
              <a:rPr lang="en-US" baseline="0" dirty="0" smtClean="0"/>
              <a:t>is both </a:t>
            </a:r>
            <a:r>
              <a:rPr lang="en-US" sz="1600" b="1" baseline="0" dirty="0" smtClean="0"/>
              <a:t>not</a:t>
            </a:r>
            <a:r>
              <a:rPr lang="en-US" b="1" baseline="0" dirty="0" smtClean="0"/>
              <a:t> </a:t>
            </a:r>
            <a:r>
              <a:rPr lang="en-US" baseline="0" dirty="0" smtClean="0"/>
              <a:t>explicitly included within the domains, but </a:t>
            </a:r>
            <a:r>
              <a:rPr lang="en-US" b="1" baseline="0" dirty="0" smtClean="0"/>
              <a:t>is </a:t>
            </a:r>
            <a:r>
              <a:rPr lang="en-US" baseline="0" dirty="0" smtClean="0"/>
              <a:t>prominently important as a component of the institutional security profile</a:t>
            </a:r>
          </a:p>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8D94C12-5537-E746-89F6-7E12F47A6D55}"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a:t>
            </a:r>
            <a:r>
              <a:rPr lang="en-US" baseline="0" dirty="0" smtClean="0"/>
              <a:t> 80% of students are living on campus, another 10% study abroad, and 5% live off campus</a:t>
            </a:r>
          </a:p>
          <a:p>
            <a:endParaRPr lang="en-US" baseline="0" dirty="0" smtClean="0"/>
          </a:p>
          <a:p>
            <a:r>
              <a:rPr lang="en-US" baseline="0" dirty="0" smtClean="0"/>
              <a:t>Of the 120 buildings, about 45 are residences, intermixed geographically within the Smith College campus</a:t>
            </a:r>
          </a:p>
          <a:p>
            <a:endParaRPr lang="en-US" baseline="0" dirty="0" smtClean="0"/>
          </a:p>
          <a:p>
            <a:r>
              <a:rPr lang="en-US" baseline="0" dirty="0" smtClean="0"/>
              <a:t>An ITS strategic plan was developed by Phil Goldstein at the behest of the Board of Trustees, it was </a:t>
            </a:r>
            <a:r>
              <a:rPr lang="en-US" baseline="0" dirty="0" err="1" smtClean="0"/>
              <a:t>adpoted</a:t>
            </a:r>
            <a:r>
              <a:rPr lang="en-US" baseline="0" dirty="0" smtClean="0"/>
              <a:t> in 2011, and revised in 2012</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ordered</a:t>
            </a:r>
            <a:r>
              <a:rPr lang="en-US" baseline="0" dirty="0" smtClean="0"/>
              <a:t> very subjectively in what I personally see as</a:t>
            </a:r>
          </a:p>
          <a:p>
            <a:endParaRPr lang="en-US" baseline="0" dirty="0" smtClean="0"/>
          </a:p>
          <a:p>
            <a:r>
              <a:rPr lang="en-US" baseline="0" dirty="0" smtClean="0"/>
              <a:t>a)  Easiest to Hardest, </a:t>
            </a:r>
          </a:p>
          <a:p>
            <a:r>
              <a:rPr lang="en-US" baseline="0" dirty="0" smtClean="0"/>
              <a:t>or “</a:t>
            </a:r>
            <a:r>
              <a:rPr lang="en-US" b="1" baseline="0" dirty="0" smtClean="0"/>
              <a:t>Quick Wins</a:t>
            </a:r>
            <a:r>
              <a:rPr lang="en-US" baseline="0" dirty="0" smtClean="0"/>
              <a:t>” – to not so quick wins</a:t>
            </a:r>
          </a:p>
          <a:p>
            <a:r>
              <a:rPr lang="en-US" baseline="0" dirty="0" smtClean="0"/>
              <a:t>   – or maybe not so much with the “Wins” but more the “</a:t>
            </a:r>
            <a:r>
              <a:rPr lang="en-US" b="1" baseline="0" dirty="0" smtClean="0"/>
              <a:t>Compromises</a:t>
            </a:r>
            <a:r>
              <a:rPr lang="en-US" baseline="0" dirty="0" smtClean="0"/>
              <a:t>”   or </a:t>
            </a:r>
            <a:r>
              <a:rPr lang="en-US" b="1" baseline="0" dirty="0" smtClean="0"/>
              <a:t>Collaborations</a:t>
            </a:r>
          </a:p>
          <a:p>
            <a:endParaRPr lang="en-US" baseline="0" dirty="0" smtClean="0"/>
          </a:p>
          <a:p>
            <a:r>
              <a:rPr lang="en-US" baseline="0" dirty="0" smtClean="0"/>
              <a:t>And (</a:t>
            </a:r>
            <a:r>
              <a:rPr lang="en-US" baseline="0" dirty="0" err="1" smtClean="0"/>
              <a:t>b</a:t>
            </a:r>
            <a:r>
              <a:rPr lang="en-US" baseline="0" dirty="0" smtClean="0"/>
              <a:t>)  Necessary prerequisites, or  relative “criticality” to implement</a:t>
            </a:r>
          </a:p>
          <a:p>
            <a:endParaRPr lang="en-US" baseline="0" dirty="0" smtClean="0"/>
          </a:p>
          <a:p>
            <a:r>
              <a:rPr lang="en-US" sz="1200" kern="1200" baseline="0" dirty="0" smtClean="0">
                <a:solidFill>
                  <a:schemeClr val="tx1"/>
                </a:solidFill>
                <a:latin typeface="+mn-lt"/>
                <a:ea typeface="+mn-ea"/>
                <a:cs typeface="+mn-cs"/>
              </a:rPr>
              <a:t>goal here is </a:t>
            </a:r>
            <a:r>
              <a:rPr lang="en-US" sz="1200" b="1" kern="1200" baseline="0" dirty="0" smtClean="0">
                <a:solidFill>
                  <a:schemeClr val="tx1"/>
                </a:solidFill>
                <a:latin typeface="+mn-lt"/>
                <a:ea typeface="+mn-ea"/>
                <a:cs typeface="+mn-cs"/>
              </a:rPr>
              <a:t>to incorporate whatever currently exists</a:t>
            </a:r>
            <a:r>
              <a:rPr lang="en-US" sz="1200" kern="1200" baseline="0" dirty="0" smtClean="0">
                <a:solidFill>
                  <a:schemeClr val="tx1"/>
                </a:solidFill>
                <a:latin typeface="+mn-lt"/>
                <a:ea typeface="+mn-ea"/>
                <a:cs typeface="+mn-cs"/>
              </a:rPr>
              <a:t> into the Sec Program, check for </a:t>
            </a:r>
            <a:r>
              <a:rPr lang="en-US" sz="1200" b="1" kern="1200" baseline="0" dirty="0" smtClean="0">
                <a:solidFill>
                  <a:schemeClr val="tx1"/>
                </a:solidFill>
                <a:latin typeface="+mn-lt"/>
                <a:ea typeface="+mn-ea"/>
                <a:cs typeface="+mn-cs"/>
              </a:rPr>
              <a:t>gaps </a:t>
            </a:r>
            <a:r>
              <a:rPr lang="en-US" sz="1200" kern="1200" baseline="0" dirty="0" smtClean="0">
                <a:solidFill>
                  <a:schemeClr val="tx1"/>
                </a:solidFill>
                <a:latin typeface="+mn-lt"/>
                <a:ea typeface="+mn-ea"/>
                <a:cs typeface="+mn-cs"/>
              </a:rPr>
              <a:t>or </a:t>
            </a:r>
            <a:r>
              <a:rPr lang="en-US" sz="1200" b="1" kern="1200" baseline="0" dirty="0" smtClean="0">
                <a:solidFill>
                  <a:schemeClr val="tx1"/>
                </a:solidFill>
                <a:latin typeface="+mn-lt"/>
                <a:ea typeface="+mn-ea"/>
                <a:cs typeface="+mn-cs"/>
              </a:rPr>
              <a:t>omissions </a:t>
            </a:r>
            <a:r>
              <a:rPr lang="en-US" sz="1200" kern="1200" baseline="0" dirty="0" smtClean="0">
                <a:solidFill>
                  <a:schemeClr val="tx1"/>
                </a:solidFill>
                <a:latin typeface="+mn-lt"/>
                <a:ea typeface="+mn-ea"/>
                <a:cs typeface="+mn-cs"/>
              </a:rPr>
              <a:t>that should be addressed, and look for </a:t>
            </a:r>
            <a:r>
              <a:rPr lang="en-US" sz="1200" b="1" kern="1200" baseline="0" dirty="0" smtClean="0">
                <a:solidFill>
                  <a:schemeClr val="tx1"/>
                </a:solidFill>
                <a:latin typeface="+mn-lt"/>
                <a:ea typeface="+mn-ea"/>
                <a:cs typeface="+mn-cs"/>
              </a:rPr>
              <a:t>new controls </a:t>
            </a:r>
            <a:r>
              <a:rPr lang="en-US" sz="1200" kern="1200" baseline="0" dirty="0" smtClean="0">
                <a:solidFill>
                  <a:schemeClr val="tx1"/>
                </a:solidFill>
                <a:latin typeface="+mn-lt"/>
                <a:ea typeface="+mn-ea"/>
                <a:cs typeface="+mn-cs"/>
              </a:rPr>
              <a:t>that either supersede or supplement what you already have.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Controls in the upper domains are </a:t>
            </a:r>
            <a:r>
              <a:rPr lang="en-US" sz="1200" b="1" kern="1200" baseline="0" dirty="0" smtClean="0">
                <a:solidFill>
                  <a:schemeClr val="tx1"/>
                </a:solidFill>
                <a:latin typeface="+mn-lt"/>
                <a:ea typeface="+mn-ea"/>
                <a:cs typeface="+mn-cs"/>
              </a:rPr>
              <a:t>"easy" </a:t>
            </a:r>
            <a:r>
              <a:rPr lang="en-US" sz="1200" kern="1200" baseline="0" dirty="0" smtClean="0">
                <a:solidFill>
                  <a:schemeClr val="tx1"/>
                </a:solidFill>
                <a:latin typeface="+mn-lt"/>
                <a:ea typeface="+mn-ea"/>
                <a:cs typeface="+mn-cs"/>
              </a:rPr>
              <a:t>because you most </a:t>
            </a:r>
            <a:r>
              <a:rPr lang="en-US" sz="1200" b="1" kern="1200" baseline="0" dirty="0" smtClean="0">
                <a:solidFill>
                  <a:schemeClr val="tx1"/>
                </a:solidFill>
                <a:latin typeface="+mn-lt"/>
                <a:ea typeface="+mn-ea"/>
                <a:cs typeface="+mn-cs"/>
              </a:rPr>
              <a:t>likely already have </a:t>
            </a:r>
            <a:r>
              <a:rPr lang="en-US" sz="1200" kern="1200" baseline="0" dirty="0" err="1" smtClean="0">
                <a:solidFill>
                  <a:schemeClr val="tx1"/>
                </a:solidFill>
                <a:latin typeface="+mn-lt"/>
                <a:ea typeface="+mn-ea"/>
                <a:cs typeface="+mn-cs"/>
              </a:rPr>
              <a:t>admins</a:t>
            </a:r>
            <a:r>
              <a:rPr lang="en-US" sz="1200" kern="1200" baseline="0" dirty="0" smtClean="0">
                <a:solidFill>
                  <a:schemeClr val="tx1"/>
                </a:solidFill>
                <a:latin typeface="+mn-lt"/>
                <a:ea typeface="+mn-ea"/>
                <a:cs typeface="+mn-cs"/>
              </a:rPr>
              <a:t> and staff who already implement controls in those domains; </a:t>
            </a:r>
          </a:p>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MAD</a:t>
            </a:r>
            <a:r>
              <a:rPr lang="en-US" dirty="0" smtClean="0"/>
              <a:t> = Maximum Allowable</a:t>
            </a:r>
            <a:r>
              <a:rPr lang="en-US" baseline="0" dirty="0" smtClean="0"/>
              <a:t> Downtime – from a business needs perspective </a:t>
            </a:r>
          </a:p>
          <a:p>
            <a:endParaRPr lang="en-US" baseline="0" dirty="0" smtClean="0"/>
          </a:p>
          <a:p>
            <a:r>
              <a:rPr lang="en-US" sz="1200" kern="1200" baseline="0" dirty="0" smtClean="0">
                <a:solidFill>
                  <a:schemeClr val="tx1"/>
                </a:solidFill>
                <a:latin typeface="+mn-lt"/>
                <a:ea typeface="+mn-ea"/>
                <a:cs typeface="+mn-cs"/>
              </a:rPr>
              <a:t>side note </a:t>
            </a:r>
            <a:r>
              <a:rPr lang="en-US" sz="1200" b="1" kern="1200" baseline="0" dirty="0" smtClean="0">
                <a:solidFill>
                  <a:schemeClr val="tx1"/>
                </a:solidFill>
                <a:latin typeface="+mn-lt"/>
                <a:ea typeface="+mn-ea"/>
                <a:cs typeface="+mn-cs"/>
              </a:rPr>
              <a:t>: remove the term "backups</a:t>
            </a:r>
            <a:r>
              <a:rPr lang="en-US" sz="1200" kern="1200" baseline="0" dirty="0" smtClean="0">
                <a:solidFill>
                  <a:schemeClr val="tx1"/>
                </a:solidFill>
                <a:latin typeface="+mn-lt"/>
                <a:ea typeface="+mn-ea"/>
                <a:cs typeface="+mn-cs"/>
              </a:rPr>
              <a:t>” to remove ambiguity between </a:t>
            </a:r>
            <a:r>
              <a:rPr lang="en-US" sz="1200" b="1" kern="1200" baseline="0" dirty="0" smtClean="0">
                <a:solidFill>
                  <a:schemeClr val="tx1"/>
                </a:solidFill>
                <a:latin typeface="+mn-lt"/>
                <a:ea typeface="+mn-ea"/>
                <a:cs typeface="+mn-cs"/>
              </a:rPr>
              <a:t>DR capability </a:t>
            </a:r>
            <a:r>
              <a:rPr lang="en-US" sz="1200" kern="1200" baseline="0" dirty="0" smtClean="0">
                <a:solidFill>
                  <a:schemeClr val="tx1"/>
                </a:solidFill>
                <a:latin typeface="+mn-lt"/>
                <a:ea typeface="+mn-ea"/>
                <a:cs typeface="+mn-cs"/>
              </a:rPr>
              <a:t>and </a:t>
            </a:r>
            <a:r>
              <a:rPr lang="en-US" sz="1200" b="1" kern="1200" baseline="0" dirty="0" smtClean="0">
                <a:solidFill>
                  <a:schemeClr val="tx1"/>
                </a:solidFill>
                <a:latin typeface="+mn-lt"/>
                <a:ea typeface="+mn-ea"/>
                <a:cs typeface="+mn-cs"/>
              </a:rPr>
              <a:t>archived data retention</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create generic policy that states the general DR and compliance needs, and requires service type and data type dependent procedures that can be modified and updated as needs require.</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r>
              <a:rPr lang="en-US" sz="1200" kern="1200" dirty="0" smtClean="0">
                <a:solidFill>
                  <a:schemeClr val="tx1"/>
                </a:solidFill>
                <a:latin typeface="+mn-lt"/>
                <a:ea typeface="+mn-ea"/>
                <a:cs typeface="+mn-cs"/>
              </a:rPr>
              <a:t>anecdote :  small institution security practitioners don't want to know what they don't know.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I proposed instituting a </a:t>
            </a:r>
            <a:r>
              <a:rPr lang="en-US" sz="1200" kern="1200" dirty="0" err="1" smtClean="0">
                <a:solidFill>
                  <a:schemeClr val="tx1"/>
                </a:solidFill>
                <a:latin typeface="+mn-lt"/>
                <a:ea typeface="+mn-ea"/>
                <a:cs typeface="+mn-cs"/>
              </a:rPr>
              <a:t>consortial</a:t>
            </a:r>
            <a:r>
              <a:rPr lang="en-US" sz="1200" kern="1200" dirty="0" smtClean="0">
                <a:solidFill>
                  <a:schemeClr val="tx1"/>
                </a:solidFill>
                <a:latin typeface="+mn-lt"/>
                <a:ea typeface="+mn-ea"/>
                <a:cs typeface="+mn-cs"/>
              </a:rPr>
              <a:t> Info Sec group for our Five Colleges community,  one question -- honestly asked -- was : am I going to tell the group about regulatory and compliance requirements that they don't already know about.  They don't want to hear about it, because they don't have the time or resources to deal with it.  I feel their pain.</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OBJECTIVE here</a:t>
            </a:r>
            <a:r>
              <a:rPr lang="en-US" baseline="0" dirty="0" smtClean="0"/>
              <a:t> is KISS</a:t>
            </a:r>
          </a:p>
          <a:p>
            <a:endParaRPr lang="en-US" baseline="0" dirty="0" smtClean="0"/>
          </a:p>
          <a:p>
            <a:r>
              <a:rPr lang="en-US" dirty="0" smtClean="0"/>
              <a:t>Data classifications :</a:t>
            </a:r>
            <a:r>
              <a:rPr lang="en-US" baseline="0" dirty="0" smtClean="0"/>
              <a:t> functionally are :</a:t>
            </a:r>
          </a:p>
          <a:p>
            <a:r>
              <a:rPr lang="en-US" baseline="0" dirty="0" smtClean="0"/>
              <a:t>   Regulatory protected information </a:t>
            </a:r>
          </a:p>
          <a:p>
            <a:r>
              <a:rPr lang="en-US" baseline="0" dirty="0" smtClean="0"/>
              <a:t>   Institutionally sensitive information </a:t>
            </a:r>
          </a:p>
          <a:p>
            <a:endParaRPr lang="en-US" dirty="0" smtClean="0"/>
          </a:p>
          <a:p>
            <a:r>
              <a:rPr lang="en-US" dirty="0" smtClean="0"/>
              <a:t>More granular</a:t>
            </a:r>
            <a:r>
              <a:rPr lang="en-US" baseline="0" dirty="0" smtClean="0"/>
              <a:t> classifications can be implemented as needed by Data owners and business for specific info security protection needs.</a:t>
            </a:r>
          </a:p>
          <a:p>
            <a:endParaRPr lang="en-US" dirty="0" smtClean="0"/>
          </a:p>
        </p:txBody>
      </p:sp>
      <p:sp>
        <p:nvSpPr>
          <p:cNvPr id="4" name="Slide Number Placeholder 3"/>
          <p:cNvSpPr>
            <a:spLocks noGrp="1"/>
          </p:cNvSpPr>
          <p:nvPr>
            <p:ph type="sldNum" sz="quarter" idx="10"/>
          </p:nvPr>
        </p:nvSpPr>
        <p:spPr/>
        <p:txBody>
          <a:bodyPr/>
          <a:lstStyle/>
          <a:p>
            <a:fld id="{CF8165C6-7FF0-2240-9243-29A28EC484A1}"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regarding definition of an Incident :</a:t>
            </a:r>
          </a:p>
          <a:p>
            <a:r>
              <a:rPr lang="en-US" baseline="0" dirty="0" smtClean="0"/>
              <a:t> - want users to report the potential for loss of classified information</a:t>
            </a:r>
          </a:p>
          <a:p>
            <a:r>
              <a:rPr lang="en-US" baseline="0" dirty="0" smtClean="0"/>
              <a:t> - want response team to assess the criticality of the event, and whether to escalate, or declare a non-reportable incident</a:t>
            </a:r>
          </a:p>
          <a:p>
            <a:r>
              <a:rPr lang="en-US" baseline="0" dirty="0" smtClean="0"/>
              <a:t>	I do not want the user trying to make that assessment!</a:t>
            </a:r>
          </a:p>
          <a:p>
            <a:endParaRPr lang="en-US" baseline="0" dirty="0" smtClean="0"/>
          </a:p>
          <a:p>
            <a:r>
              <a:rPr lang="en-US" baseline="0" dirty="0" smtClean="0"/>
              <a:t>This is where documenting all locations for PII data is </a:t>
            </a:r>
            <a:r>
              <a:rPr lang="en-US" i="1" baseline="0" dirty="0" smtClean="0"/>
              <a:t>really helpful!</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F8165C6-7FF0-2240-9243-29A28EC484A1}"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Yeah BYOD goes here….</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anecdote  : when generally asking people what do you think an IS Director does, what's my main goal?  One person answered </a:t>
            </a:r>
            <a:r>
              <a:rPr lang="en-US" sz="1200" b="1" i="1" kern="1200" baseline="0" dirty="0" smtClean="0">
                <a:solidFill>
                  <a:schemeClr val="tx1"/>
                </a:solidFill>
                <a:latin typeface="+mn-lt"/>
                <a:ea typeface="+mn-ea"/>
                <a:cs typeface="+mn-cs"/>
              </a:rPr>
              <a:t>"protect the girls."  </a:t>
            </a:r>
          </a:p>
          <a:p>
            <a:endParaRPr lang="en-US" sz="1200" b="1"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This surprised me, because I had been thinking </a:t>
            </a:r>
            <a:r>
              <a:rPr lang="en-US" sz="1200" b="1" i="1" kern="1200" baseline="0" dirty="0" smtClean="0">
                <a:solidFill>
                  <a:schemeClr val="tx1"/>
                </a:solidFill>
                <a:latin typeface="+mn-lt"/>
                <a:ea typeface="+mn-ea"/>
                <a:cs typeface="+mn-cs"/>
              </a:rPr>
              <a:t>protect the data, protect the infrastructure, protect the institution</a:t>
            </a:r>
            <a:r>
              <a:rPr lang="en-US" sz="1200" i="1" kern="1200" baseline="0" dirty="0" smtClean="0">
                <a:solidFill>
                  <a:schemeClr val="tx1"/>
                </a:solidFill>
                <a:latin typeface="+mn-lt"/>
                <a:ea typeface="+mn-ea"/>
                <a:cs typeface="+mn-cs"/>
              </a:rPr>
              <a:t>; and I was all about the three pillars of security : Confidentiality, Integrity, Availability </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 -- client machines were on my radar.  But students themselves… I hadn't given it much thought.   </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a:t>
            </a:r>
            <a:r>
              <a:rPr lang="en-US" sz="1200" b="1" i="1" kern="1200" baseline="0" dirty="0" smtClean="0">
                <a:solidFill>
                  <a:schemeClr val="tx1"/>
                </a:solidFill>
                <a:latin typeface="+mn-lt"/>
                <a:ea typeface="+mn-ea"/>
                <a:cs typeface="+mn-cs"/>
              </a:rPr>
              <a:t>Yeah, mommy and daddy are expecting you to help keep them safe</a:t>
            </a:r>
            <a:r>
              <a:rPr lang="en-US" sz="1200" i="1" kern="1200" baseline="0" dirty="0" smtClean="0">
                <a:solidFill>
                  <a:schemeClr val="tx1"/>
                </a:solidFill>
                <a:latin typeface="+mn-lt"/>
                <a:ea typeface="+mn-ea"/>
                <a:cs typeface="+mn-cs"/>
              </a:rPr>
              <a:t>."  From themselves, or their ex-boyfriends, or their feuding roommate, or random stalkers, or whoever.   Not to mention some high profile students who really may be targets and need some extra protection.  So, just keeping that on your radar too...</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t>
            </a:r>
            <a:r>
              <a:rPr lang="en-US" baseline="0" dirty="0" smtClean="0"/>
              <a:t> those are my 8 domains.  </a:t>
            </a:r>
          </a:p>
          <a:p>
            <a:endParaRPr lang="en-US" baseline="0" dirty="0" smtClean="0"/>
          </a:p>
          <a:p>
            <a:r>
              <a:rPr lang="en-US" baseline="0" dirty="0" smtClean="0"/>
              <a:t>Now, Let’s take a look at that floating bubble of “</a:t>
            </a:r>
            <a:r>
              <a:rPr lang="en-US" b="1" baseline="0" dirty="0" smtClean="0"/>
              <a:t>Governance</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authoritative decisions can be made at the right point in the general business process.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Governance </a:t>
            </a:r>
            <a:r>
              <a:rPr lang="en-US" sz="1200" kern="1200" dirty="0" smtClean="0">
                <a:solidFill>
                  <a:schemeClr val="tx1"/>
                </a:solidFill>
                <a:latin typeface="+mn-lt"/>
                <a:ea typeface="+mn-ea"/>
                <a:cs typeface="+mn-cs"/>
              </a:rPr>
              <a:t>is then a </a:t>
            </a:r>
            <a:r>
              <a:rPr lang="en-US" sz="1200" b="1" kern="1200" dirty="0" smtClean="0">
                <a:solidFill>
                  <a:schemeClr val="tx1"/>
                </a:solidFill>
                <a:latin typeface="+mn-lt"/>
                <a:ea typeface="+mn-ea"/>
                <a:cs typeface="+mn-cs"/>
              </a:rPr>
              <a:t>"standardized" business process </a:t>
            </a:r>
            <a:r>
              <a:rPr lang="en-US" sz="1200" kern="1200" dirty="0" smtClean="0">
                <a:solidFill>
                  <a:schemeClr val="tx1"/>
                </a:solidFill>
                <a:latin typeface="+mn-lt"/>
                <a:ea typeface="+mn-ea"/>
                <a:cs typeface="+mn-cs"/>
              </a:rPr>
              <a:t>that allows for issues to be addressed in a timely manor by the correct decision-making entity -- senior staff group, senior staff individual, governance committee, etc.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a:t>
            </a:r>
            <a:r>
              <a:rPr lang="en-US" sz="1200" b="1" kern="1200" dirty="0" smtClean="0">
                <a:solidFill>
                  <a:schemeClr val="tx1"/>
                </a:solidFill>
                <a:latin typeface="+mn-lt"/>
                <a:ea typeface="+mn-ea"/>
                <a:cs typeface="+mn-cs"/>
              </a:rPr>
              <a:t>NOT</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simply “oversight”,   nor is it necessarily a committee!    Could be a verbal recommendation from a single cabinet level individual with the authority to make that decision.</a:t>
            </a:r>
            <a:endParaRPr lang="en-US" dirty="0"/>
          </a:p>
        </p:txBody>
      </p:sp>
      <p:sp>
        <p:nvSpPr>
          <p:cNvPr id="4" name="Slide Number Placeholder 3"/>
          <p:cNvSpPr>
            <a:spLocks noGrp="1"/>
          </p:cNvSpPr>
          <p:nvPr>
            <p:ph type="sldNum" sz="quarter" idx="10"/>
          </p:nvPr>
        </p:nvSpPr>
        <p:spPr/>
        <p:txBody>
          <a:bodyPr/>
          <a:lstStyle/>
          <a:p>
            <a:fld id="{48D94C12-5537-E746-89F6-7E12F47A6D55}"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have two hammers, everything still looks</a:t>
            </a:r>
            <a:r>
              <a:rPr lang="en-US" baseline="0" dirty="0" smtClean="0"/>
              <a:t> like nails (?)  </a:t>
            </a:r>
          </a:p>
          <a:p>
            <a:endParaRPr lang="en-US" baseline="0" dirty="0" smtClean="0"/>
          </a:p>
          <a:p>
            <a:r>
              <a:rPr lang="en-US" baseline="0" dirty="0" smtClean="0"/>
              <a:t>Policy, procedure &amp; compliance PLUS  infrastructure technical controls </a:t>
            </a:r>
          </a:p>
          <a:p>
            <a:r>
              <a:rPr lang="en-US" baseline="0" dirty="0" smtClean="0"/>
              <a:t>	with a few definitions and user awareness bits thrown in for glue</a:t>
            </a:r>
          </a:p>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anecdote : governance, authorization, designated temporary escalation of authority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in meeting with Cisco and VAR reps, Unix sys admin barges in stating that our main Oracle / ERP server is actively being hacked.  But because this was "mission critical" personnel / payroll / business intelligence / HR / student enrollment / everything else, we did not have the authority to either take the system down or take it off line, as this would cause an unscheduled disruption of service. </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Prepare for the bigger, harder, more costly or disruptive to enact controls that you think will be big security gains or risk reducers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a set of similar threats, have some preliminary control options with cost estimates and rollout time frames in your pocket</a:t>
            </a:r>
          </a:p>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Policies : Mandatory : Hi Level (strategic); Senior Management directive : address who, what, why</a:t>
            </a:r>
          </a:p>
          <a:p>
            <a:endParaRPr lang="en-US" sz="1200" b="1"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Purpose : describes the need</a:t>
            </a:r>
          </a:p>
          <a:p>
            <a:r>
              <a:rPr lang="en-US" sz="1200" kern="1200" baseline="0" dirty="0" smtClean="0">
                <a:solidFill>
                  <a:schemeClr val="tx1"/>
                </a:solidFill>
                <a:latin typeface="+mn-lt"/>
                <a:ea typeface="+mn-ea"/>
                <a:cs typeface="+mn-cs"/>
              </a:rPr>
              <a:t>•Scope : describes what systems, people, facilities &amp; organizations are covered by the policy</a:t>
            </a:r>
          </a:p>
          <a:p>
            <a:r>
              <a:rPr lang="en-US" sz="1200" kern="1200" baseline="0" dirty="0" smtClean="0">
                <a:solidFill>
                  <a:schemeClr val="tx1"/>
                </a:solidFill>
                <a:latin typeface="+mn-lt"/>
                <a:ea typeface="+mn-ea"/>
                <a:cs typeface="+mn-cs"/>
              </a:rPr>
              <a:t>•Responsibilities : of info security staff, policy &amp; mgt teams, all members of an organization</a:t>
            </a:r>
          </a:p>
          <a:p>
            <a:r>
              <a:rPr lang="en-US" sz="1200" kern="1200" baseline="0" dirty="0" smtClean="0">
                <a:solidFill>
                  <a:schemeClr val="tx1"/>
                </a:solidFill>
                <a:latin typeface="+mn-lt"/>
                <a:ea typeface="+mn-ea"/>
                <a:cs typeface="+mn-cs"/>
              </a:rPr>
              <a:t>•Compliance : (a) how to judge effectiveness of the policy, &amp; (</a:t>
            </a:r>
            <a:r>
              <a:rPr lang="en-US" sz="1200" kern="1200" baseline="0" dirty="0" err="1"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what happens when the policy is violated (sanctions)</a:t>
            </a:r>
            <a:endParaRPr lang="en-US" sz="1200" b="1"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45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Re : “Peeps” – People :  </a:t>
            </a:r>
          </a:p>
          <a:p>
            <a:r>
              <a:rPr lang="en-US" sz="1200" i="1" kern="1200" baseline="0" dirty="0" smtClean="0">
                <a:solidFill>
                  <a:schemeClr val="tx1"/>
                </a:solidFill>
                <a:latin typeface="+mn-lt"/>
                <a:ea typeface="+mn-ea"/>
                <a:cs typeface="+mn-cs"/>
              </a:rPr>
              <a:t>anecdote  : when generally asking people what do you think an IS Director does, what's my main goal?  One person answered </a:t>
            </a:r>
            <a:r>
              <a:rPr lang="en-US" sz="1200" b="1" i="1" kern="1200" baseline="0" dirty="0" smtClean="0">
                <a:solidFill>
                  <a:schemeClr val="tx1"/>
                </a:solidFill>
                <a:latin typeface="+mn-lt"/>
                <a:ea typeface="+mn-ea"/>
                <a:cs typeface="+mn-cs"/>
              </a:rPr>
              <a:t>"protect the girls."  </a:t>
            </a:r>
          </a:p>
          <a:p>
            <a:endParaRPr lang="en-US" sz="1200" b="1"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This surprised me, because I had been thinking </a:t>
            </a:r>
            <a:r>
              <a:rPr lang="en-US" sz="1200" b="1" i="1" kern="1200" baseline="0" dirty="0" smtClean="0">
                <a:solidFill>
                  <a:schemeClr val="tx1"/>
                </a:solidFill>
                <a:latin typeface="+mn-lt"/>
                <a:ea typeface="+mn-ea"/>
                <a:cs typeface="+mn-cs"/>
              </a:rPr>
              <a:t>protect the data, protect the infrastructure, protect the institution</a:t>
            </a:r>
            <a:r>
              <a:rPr lang="en-US" sz="1200" i="1" kern="1200" baseline="0" dirty="0" smtClean="0">
                <a:solidFill>
                  <a:schemeClr val="tx1"/>
                </a:solidFill>
                <a:latin typeface="+mn-lt"/>
                <a:ea typeface="+mn-ea"/>
                <a:cs typeface="+mn-cs"/>
              </a:rPr>
              <a:t>; and I was all about the three pillars of security : Confidentiality, Integrity, Availability </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 -- client machines were on my radar.  But students themselves… I hadn't given it much thought.   </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a:t>
            </a:r>
            <a:r>
              <a:rPr lang="en-US" sz="1200" b="1" i="1" kern="1200" baseline="0" dirty="0" smtClean="0">
                <a:solidFill>
                  <a:schemeClr val="tx1"/>
                </a:solidFill>
                <a:latin typeface="+mn-lt"/>
                <a:ea typeface="+mn-ea"/>
                <a:cs typeface="+mn-cs"/>
              </a:rPr>
              <a:t>Yeah, mommy and daddy are expecting you to help keep them safe</a:t>
            </a:r>
            <a:r>
              <a:rPr lang="en-US" sz="1200" i="1" kern="1200" baseline="0" dirty="0" smtClean="0">
                <a:solidFill>
                  <a:schemeClr val="tx1"/>
                </a:solidFill>
                <a:latin typeface="+mn-lt"/>
                <a:ea typeface="+mn-ea"/>
                <a:cs typeface="+mn-cs"/>
              </a:rPr>
              <a:t>."  From themselves, or their ex-boyfriends, or their feuding roommate, or random stalkers, or whoever.   Not to mention some high profile students who really may be targets and need some extra protection.  So, just keeping that on your radar too...</a:t>
            </a:r>
            <a:endParaRPr lang="en-US" dirty="0" smtClean="0"/>
          </a:p>
          <a:p>
            <a:endParaRPr lang="en-US" dirty="0"/>
          </a:p>
        </p:txBody>
      </p:sp>
      <p:sp>
        <p:nvSpPr>
          <p:cNvPr id="4" name="Slide Number Placeholder 3"/>
          <p:cNvSpPr>
            <a:spLocks noGrp="1"/>
          </p:cNvSpPr>
          <p:nvPr>
            <p:ph type="sldNum" sz="quarter" idx="10"/>
          </p:nvPr>
        </p:nvSpPr>
        <p:spPr/>
        <p:txBody>
          <a:bodyPr/>
          <a:lstStyle/>
          <a:p>
            <a:fld id="{48D94C12-5537-E746-89F6-7E12F47A6D55}"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These</a:t>
            </a:r>
            <a:r>
              <a:rPr lang="en-US" baseline="0" dirty="0" smtClean="0"/>
              <a:t> are both GOOD CONCEPT statements of what an Info Sec Program is:</a:t>
            </a:r>
          </a:p>
          <a:p>
            <a:pPr marL="228600" indent="-228600">
              <a:buNone/>
            </a:pPr>
            <a:endParaRPr lang="en-US" dirty="0" smtClean="0"/>
          </a:p>
          <a:p>
            <a:pPr marL="228600" indent="-228600">
              <a:buAutoNum type="alphaUcParenR"/>
            </a:pPr>
            <a:r>
              <a:rPr lang="en-US" dirty="0" smtClean="0"/>
              <a:t>Nice but vague</a:t>
            </a:r>
          </a:p>
          <a:p>
            <a:pPr marL="228600" indent="-228600">
              <a:buAutoNum type="alphaUcParenR"/>
            </a:pPr>
            <a:endParaRPr lang="en-US" dirty="0" smtClean="0"/>
          </a:p>
          <a:p>
            <a:pPr marL="228600" indent="-228600">
              <a:buAutoNum type="alphaUcParenR"/>
            </a:pPr>
            <a:r>
              <a:rPr lang="en-US" dirty="0" smtClean="0"/>
              <a:t>For example, a</a:t>
            </a:r>
            <a:r>
              <a:rPr lang="en-US" baseline="0" dirty="0" smtClean="0"/>
              <a:t> control directive might be  “implement role-based access controls for records in Banner”, which the Sec Program </a:t>
            </a:r>
            <a:r>
              <a:rPr lang="en-US" baseline="0" dirty="0" err="1" smtClean="0"/>
              <a:t>uber</a:t>
            </a:r>
            <a:r>
              <a:rPr lang="en-US" baseline="0" dirty="0" smtClean="0"/>
              <a:t>-controller delegates to Sarah to implement (or report back why it may not be implementable)</a:t>
            </a:r>
          </a:p>
          <a:p>
            <a:pPr marL="228600" indent="-228600">
              <a:buNone/>
            </a:pPr>
            <a:endParaRPr lang="en-US" dirty="0"/>
          </a:p>
        </p:txBody>
      </p:sp>
      <p:sp>
        <p:nvSpPr>
          <p:cNvPr id="4" name="Slide Number Placeholder 3"/>
          <p:cNvSpPr>
            <a:spLocks noGrp="1"/>
          </p:cNvSpPr>
          <p:nvPr>
            <p:ph type="sldNum" sz="quarter" idx="10"/>
          </p:nvPr>
        </p:nvSpPr>
        <p:spPr/>
        <p:txBody>
          <a:bodyPr/>
          <a:lstStyle/>
          <a:p>
            <a:fld id="{48D94C12-5537-E746-89F6-7E12F47A6D55}"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the ISP actually contains</a:t>
            </a:r>
            <a:r>
              <a:rPr lang="en-US" baseline="0" dirty="0" smtClean="0"/>
              <a:t> :</a:t>
            </a:r>
          </a:p>
          <a:p>
            <a:endParaRPr lang="en-US" baseline="0" dirty="0" smtClean="0"/>
          </a:p>
          <a:p>
            <a:r>
              <a:rPr lang="en-US" dirty="0" smtClean="0"/>
              <a:t>These</a:t>
            </a:r>
            <a:r>
              <a:rPr lang="en-US" baseline="0" dirty="0" smtClean="0"/>
              <a:t> both say functionally the same thing, so let’s go with “B” ! </a:t>
            </a:r>
          </a:p>
          <a:p>
            <a:endParaRPr lang="en-US" baseline="0" dirty="0" smtClean="0"/>
          </a:p>
          <a:p>
            <a:r>
              <a:rPr lang="en-US" baseline="0" dirty="0" smtClean="0"/>
              <a:t>My starting baseline : I hold this truth to be self evident.</a:t>
            </a:r>
            <a:endParaRPr lang="en-US" dirty="0"/>
          </a:p>
        </p:txBody>
      </p:sp>
      <p:sp>
        <p:nvSpPr>
          <p:cNvPr id="4" name="Slide Number Placeholder 3"/>
          <p:cNvSpPr>
            <a:spLocks noGrp="1"/>
          </p:cNvSpPr>
          <p:nvPr>
            <p:ph type="sldNum" sz="quarter" idx="10"/>
          </p:nvPr>
        </p:nvSpPr>
        <p:spPr/>
        <p:txBody>
          <a:bodyPr/>
          <a:lstStyle/>
          <a:p>
            <a:fld id="{48D94C12-5537-E746-89F6-7E12F47A6D55}"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err="1" smtClean="0"/>
              <a:t>Umass</a:t>
            </a:r>
            <a:r>
              <a:rPr lang="en-US" dirty="0" smtClean="0"/>
              <a:t> uses ISO framework </a:t>
            </a:r>
            <a:r>
              <a:rPr lang="en-US" baseline="0" dirty="0" smtClean="0"/>
              <a:t> for their security program;</a:t>
            </a:r>
          </a:p>
          <a:p>
            <a:r>
              <a:rPr lang="en-US" baseline="0" dirty="0" smtClean="0"/>
              <a:t>I believe the </a:t>
            </a:r>
            <a:r>
              <a:rPr lang="en-US" baseline="0" dirty="0" err="1" smtClean="0"/>
              <a:t>EduCause</a:t>
            </a:r>
            <a:r>
              <a:rPr lang="en-US" baseline="0" dirty="0" smtClean="0"/>
              <a:t> Security Guide also uses ISO framework as a reference model for the resources they make available.</a:t>
            </a:r>
          </a:p>
          <a:p>
            <a:r>
              <a:rPr lang="en-US" dirty="0" smtClean="0"/>
              <a:t>27001 represents</a:t>
            </a:r>
            <a:r>
              <a:rPr lang="en-US" baseline="0" dirty="0" smtClean="0"/>
              <a:t> the assessment or audit tools to use in evaluating implementation of the controls in 27002</a:t>
            </a:r>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8165C6-7FF0-2240-9243-29A28EC484A1}"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20AF1656-D402-1047-9A8B-FB007D597CF3}" type="datetimeFigureOut">
              <a:rPr lang="en-US" smtClean="0"/>
              <a:pPr/>
              <a:t>4/16/13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1BA30CF-E2E5-B448-96CC-A9A6F0328D8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F1656-D402-1047-9A8B-FB007D597CF3}" type="datetimeFigureOut">
              <a:rPr lang="en-US" smtClean="0"/>
              <a:pPr/>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A30CF-E2E5-B448-96CC-A9A6F0328D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F1656-D402-1047-9A8B-FB007D597CF3}" type="datetimeFigureOut">
              <a:rPr lang="en-US" smtClean="0"/>
              <a:pPr/>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A30CF-E2E5-B448-96CC-A9A6F0328D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F1656-D402-1047-9A8B-FB007D597CF3}" type="datetimeFigureOut">
              <a:rPr lang="en-US" smtClean="0"/>
              <a:pPr/>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A30CF-E2E5-B448-96CC-A9A6F0328D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AF1656-D402-1047-9A8B-FB007D597CF3}" type="datetimeFigureOut">
              <a:rPr lang="en-US" smtClean="0"/>
              <a:pPr/>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A30CF-E2E5-B448-96CC-A9A6F0328D8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AF1656-D402-1047-9A8B-FB007D597CF3}" type="datetimeFigureOut">
              <a:rPr lang="en-US" smtClean="0"/>
              <a:pPr/>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A30CF-E2E5-B448-96CC-A9A6F0328D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AF1656-D402-1047-9A8B-FB007D597CF3}" type="datetimeFigureOut">
              <a:rPr lang="en-US" smtClean="0"/>
              <a:pPr/>
              <a:t>4/16/13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A30CF-E2E5-B448-96CC-A9A6F0328D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AF1656-D402-1047-9A8B-FB007D597CF3}" type="datetimeFigureOut">
              <a:rPr lang="en-US" smtClean="0"/>
              <a:pPr/>
              <a:t>4/16/13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A30CF-E2E5-B448-96CC-A9A6F0328D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0AF1656-D402-1047-9A8B-FB007D597CF3}" type="datetimeFigureOut">
              <a:rPr lang="en-US" smtClean="0"/>
              <a:pPr/>
              <a:t>4/16/13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A30CF-E2E5-B448-96CC-A9A6F0328D8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AF1656-D402-1047-9A8B-FB007D597CF3}" type="datetimeFigureOut">
              <a:rPr lang="en-US" smtClean="0"/>
              <a:pPr/>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A30CF-E2E5-B448-96CC-A9A6F0328D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AF1656-D402-1047-9A8B-FB007D597CF3}" type="datetimeFigureOut">
              <a:rPr lang="en-US" smtClean="0"/>
              <a:pPr/>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A30CF-E2E5-B448-96CC-A9A6F0328D8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20AF1656-D402-1047-9A8B-FB007D597CF3}" type="datetimeFigureOut">
              <a:rPr lang="en-US" smtClean="0"/>
              <a:pPr/>
              <a:t>4/16/13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81BA30CF-E2E5-B448-96CC-A9A6F0328D8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1" Type="http://schemas.openxmlformats.org/officeDocument/2006/relationships/hyperlink" Target="http://www.sans.org/cag/control/14.php" TargetMode="External"/><Relationship Id="rId12" Type="http://schemas.openxmlformats.org/officeDocument/2006/relationships/hyperlink" Target="http://www.sans.org/cag/control/13.php" TargetMode="External"/><Relationship Id="rId13" Type="http://schemas.openxmlformats.org/officeDocument/2006/relationships/hyperlink" Target="http://www.sans.org/cag/control/17.php" TargetMode="External"/><Relationship Id="rId14" Type="http://schemas.openxmlformats.org/officeDocument/2006/relationships/hyperlink" Target="http://www.sans.org/cag/control/8.php" TargetMode="External"/><Relationship Id="rId15" Type="http://schemas.openxmlformats.org/officeDocument/2006/relationships/hyperlink" Target="http://www.sans.org/cag/control/5.php" TargetMode="External"/><Relationship Id="rId16" Type="http://schemas.openxmlformats.org/officeDocument/2006/relationships/hyperlink" Target="http://www.sans.org/cag/control/6.php"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sans.org/cag/control/1.php" TargetMode="External"/><Relationship Id="rId4" Type="http://schemas.openxmlformats.org/officeDocument/2006/relationships/hyperlink" Target="http://www.sans.org/cag/control/2.php" TargetMode="External"/><Relationship Id="rId5" Type="http://schemas.openxmlformats.org/officeDocument/2006/relationships/hyperlink" Target="http://www.sans.org/cag/control/3.php" TargetMode="External"/><Relationship Id="rId6" Type="http://schemas.openxmlformats.org/officeDocument/2006/relationships/hyperlink" Target="http://www.sans.org/cag/control/4.php" TargetMode="External"/><Relationship Id="rId7" Type="http://schemas.openxmlformats.org/officeDocument/2006/relationships/hyperlink" Target="http://www.sans.org/cag/control/10.php" TargetMode="External"/><Relationship Id="rId8" Type="http://schemas.openxmlformats.org/officeDocument/2006/relationships/hyperlink" Target="http://www.sans.org/cag/control/19.php" TargetMode="External"/><Relationship Id="rId9" Type="http://schemas.openxmlformats.org/officeDocument/2006/relationships/hyperlink" Target="http://www.sans.org/cag/control/11.php" TargetMode="External"/><Relationship Id="rId10" Type="http://schemas.openxmlformats.org/officeDocument/2006/relationships/hyperlink" Target="http://www.sans.org/cag/control/7.php" TargetMode="External"/></Relationships>
</file>

<file path=ppt/slides/_rels/slide22.xml.rels><?xml version="1.0" encoding="UTF-8" standalone="yes"?>
<Relationships xmlns="http://schemas.openxmlformats.org/package/2006/relationships"><Relationship Id="rId11" Type="http://schemas.openxmlformats.org/officeDocument/2006/relationships/hyperlink" Target="http://www.sans.org/cag/control/8.php" TargetMode="External"/><Relationship Id="rId12" Type="http://schemas.openxmlformats.org/officeDocument/2006/relationships/hyperlink" Target="http://www.sans.org/cag/control/19.php" TargetMode="External"/><Relationship Id="rId13" Type="http://schemas.openxmlformats.org/officeDocument/2006/relationships/hyperlink" Target="http://www.sans.org/cag/control/4.php" TargetMode="External"/><Relationship Id="rId14" Type="http://schemas.openxmlformats.org/officeDocument/2006/relationships/hyperlink" Target="http://www.sans.org/cag/control/20.php" TargetMode="External"/><Relationship Id="rId15" Type="http://schemas.openxmlformats.org/officeDocument/2006/relationships/hyperlink" Target="http://www.sans.org/cag/control/9.php" TargetMode="External"/><Relationship Id="rId16" Type="http://schemas.openxmlformats.org/officeDocument/2006/relationships/hyperlink" Target="http://www.sans.org/cag/control/10.php"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sans.org/cag/control/12.php" TargetMode="External"/><Relationship Id="rId4" Type="http://schemas.openxmlformats.org/officeDocument/2006/relationships/hyperlink" Target="http://www.sans.org/cag/control/13.php" TargetMode="External"/><Relationship Id="rId5" Type="http://schemas.openxmlformats.org/officeDocument/2006/relationships/hyperlink" Target="http://www.sans.org/cag/control/14.php" TargetMode="External"/><Relationship Id="rId6" Type="http://schemas.openxmlformats.org/officeDocument/2006/relationships/hyperlink" Target="http://www.sans.org/cag/control/15.php" TargetMode="External"/><Relationship Id="rId7" Type="http://schemas.openxmlformats.org/officeDocument/2006/relationships/hyperlink" Target="http://www.sans.org/cag/control/16.php" TargetMode="External"/><Relationship Id="rId8" Type="http://schemas.openxmlformats.org/officeDocument/2006/relationships/hyperlink" Target="http://www.sans.org/cag/control/6.php" TargetMode="External"/><Relationship Id="rId9" Type="http://schemas.openxmlformats.org/officeDocument/2006/relationships/hyperlink" Target="http://www.sans.org/cag/control/17.php" TargetMode="External"/><Relationship Id="rId10" Type="http://schemas.openxmlformats.org/officeDocument/2006/relationships/hyperlink" Target="http://www.sans.org/cag/control/18.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d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Ben Marsden, Information Security Director, Smith College</a:t>
            </a:r>
            <a:endParaRPr lang="en-US" sz="2400" i="1" dirty="0"/>
          </a:p>
        </p:txBody>
      </p:sp>
      <p:sp>
        <p:nvSpPr>
          <p:cNvPr id="3" name="Content Placeholder 2"/>
          <p:cNvSpPr>
            <a:spLocks noGrp="1"/>
          </p:cNvSpPr>
          <p:nvPr>
            <p:ph idx="1"/>
          </p:nvPr>
        </p:nvSpPr>
        <p:spPr>
          <a:xfrm>
            <a:off x="1435608" y="2356568"/>
            <a:ext cx="6988874" cy="1418317"/>
          </a:xfrm>
        </p:spPr>
        <p:txBody>
          <a:bodyPr/>
          <a:lstStyle/>
          <a:p>
            <a:pPr algn="ctr">
              <a:buNone/>
            </a:pPr>
            <a:r>
              <a:rPr lang="en-US" dirty="0" smtClean="0"/>
              <a:t>A Pragmatic Information Security Program for Small Institutions </a:t>
            </a:r>
            <a:endParaRPr lang="en-US" dirty="0"/>
          </a:p>
        </p:txBody>
      </p:sp>
      <p:sp>
        <p:nvSpPr>
          <p:cNvPr id="4" name="TextBox 3"/>
          <p:cNvSpPr txBox="1"/>
          <p:nvPr/>
        </p:nvSpPr>
        <p:spPr>
          <a:xfrm>
            <a:off x="1922600" y="5006383"/>
            <a:ext cx="603579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i="1" dirty="0" err="1" smtClean="0"/>
              <a:t>EDUCause</a:t>
            </a:r>
            <a:r>
              <a:rPr lang="en-US" i="1" dirty="0" smtClean="0"/>
              <a:t> Security Professionals Conference,  April 2013</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11686"/>
          </a:xfrm>
        </p:spPr>
        <p:txBody>
          <a:bodyPr>
            <a:normAutofit/>
          </a:bodyPr>
          <a:lstStyle/>
          <a:p>
            <a:r>
              <a:rPr lang="en-US" dirty="0" smtClean="0"/>
              <a:t>Info Sec </a:t>
            </a:r>
            <a:r>
              <a:rPr lang="en-US" sz="3111" i="1" dirty="0" smtClean="0"/>
              <a:t>overarching</a:t>
            </a:r>
            <a:r>
              <a:rPr lang="en-US" dirty="0" smtClean="0"/>
              <a:t> Program Goals :</a:t>
            </a:r>
            <a:endParaRPr lang="en-US" dirty="0"/>
          </a:p>
        </p:txBody>
      </p:sp>
      <p:sp>
        <p:nvSpPr>
          <p:cNvPr id="3" name="Content Placeholder 2"/>
          <p:cNvSpPr>
            <a:spLocks noGrp="1"/>
          </p:cNvSpPr>
          <p:nvPr>
            <p:ph idx="1"/>
          </p:nvPr>
        </p:nvSpPr>
        <p:spPr>
          <a:xfrm>
            <a:off x="1190458" y="1734703"/>
            <a:ext cx="7953542" cy="5123297"/>
          </a:xfrm>
        </p:spPr>
        <p:txBody>
          <a:bodyPr/>
          <a:lstStyle/>
          <a:p>
            <a:r>
              <a:rPr lang="en-US" dirty="0" smtClean="0"/>
              <a:t>General Info Sec goals :  promote CIA</a:t>
            </a:r>
          </a:p>
          <a:p>
            <a:pPr lvl="1"/>
            <a:r>
              <a:rPr lang="en-US" sz="2400" i="1" dirty="0" smtClean="0"/>
              <a:t>Confidentiality,  Integrity,  Availability</a:t>
            </a:r>
          </a:p>
          <a:p>
            <a:pPr lvl="1">
              <a:buNone/>
            </a:pPr>
            <a:endParaRPr lang="en-US" sz="900" i="1" dirty="0" smtClean="0"/>
          </a:p>
          <a:p>
            <a:r>
              <a:rPr lang="en-US" dirty="0" smtClean="0"/>
              <a:t>Institutional Info Sec goals : protect IIP</a:t>
            </a:r>
          </a:p>
          <a:p>
            <a:pPr lvl="1"/>
            <a:r>
              <a:rPr lang="en-US" sz="2400" i="1" dirty="0" smtClean="0"/>
              <a:t>Information, Infrastructure, and our Peeps</a:t>
            </a:r>
          </a:p>
          <a:p>
            <a:pPr lvl="1">
              <a:buNone/>
            </a:pPr>
            <a:endParaRPr lang="en-US" sz="800" i="1" dirty="0" smtClean="0"/>
          </a:p>
          <a:p>
            <a:r>
              <a:rPr lang="en-US" dirty="0" smtClean="0"/>
              <a:t>Reduce the overall risk profile of the institution</a:t>
            </a:r>
          </a:p>
          <a:p>
            <a:pPr>
              <a:buNone/>
            </a:pPr>
            <a:endParaRPr lang="en-US" sz="1000" dirty="0" smtClean="0"/>
          </a:p>
          <a:p>
            <a:r>
              <a:rPr lang="en-US" dirty="0" smtClean="0"/>
              <a:t>* </a:t>
            </a:r>
            <a:r>
              <a:rPr lang="en-US" b="1" dirty="0" smtClean="0"/>
              <a:t>Keep Info Sec Simple </a:t>
            </a:r>
          </a:p>
          <a:p>
            <a:pPr lvl="1"/>
            <a:r>
              <a:rPr lang="en-US" sz="2000" i="1" dirty="0" smtClean="0"/>
              <a:t>Not simple = not done (or at least not sustainable)</a:t>
            </a:r>
          </a:p>
          <a:p>
            <a:endParaRPr lang="en-US" dirty="0" smtClean="0"/>
          </a:p>
          <a:p>
            <a:pPr lvl="1">
              <a:buNone/>
            </a:pPr>
            <a:endParaRPr lang="en-US" i="1" dirty="0" smtClean="0"/>
          </a:p>
          <a:p>
            <a:pPr lvl="1">
              <a:buNone/>
            </a:pPr>
            <a:endParaRPr lang="en-US" dirty="0" smtClean="0"/>
          </a:p>
        </p:txBody>
      </p:sp>
      <p:sp>
        <p:nvSpPr>
          <p:cNvPr id="4" name="TextBox 3"/>
          <p:cNvSpPr txBox="1"/>
          <p:nvPr/>
        </p:nvSpPr>
        <p:spPr>
          <a:xfrm>
            <a:off x="1435608" y="1186324"/>
            <a:ext cx="6951334" cy="677108"/>
          </a:xfrm>
          <a:prstGeom prst="rect">
            <a:avLst/>
          </a:prstGeom>
          <a:noFill/>
        </p:spPr>
        <p:txBody>
          <a:bodyPr wrap="square" rtlCol="0">
            <a:spAutoFit/>
          </a:bodyPr>
          <a:lstStyle/>
          <a:p>
            <a:pPr marL="0" lvl="1"/>
            <a:r>
              <a:rPr lang="en-US" sz="2000" i="1" dirty="0" smtClean="0">
                <a:latin typeface="Monotype Corsiva"/>
                <a:cs typeface="Monotype Corsiva"/>
              </a:rPr>
              <a:t>I hold these truths to be self evident…</a:t>
            </a:r>
            <a:endParaRPr lang="en-US" sz="2000" dirty="0" smtClean="0">
              <a:latin typeface="Monotype Corsiva"/>
              <a:cs typeface="Monotype Corsiva"/>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Info Sec Program is … (conceptually)</a:t>
            </a:r>
            <a:endParaRPr lang="en-US" dirty="0"/>
          </a:p>
        </p:txBody>
      </p:sp>
      <p:sp>
        <p:nvSpPr>
          <p:cNvPr id="3" name="Content Placeholder 2"/>
          <p:cNvSpPr>
            <a:spLocks noGrp="1"/>
          </p:cNvSpPr>
          <p:nvPr>
            <p:ph idx="1"/>
          </p:nvPr>
        </p:nvSpPr>
        <p:spPr>
          <a:xfrm>
            <a:off x="1435608" y="2089408"/>
            <a:ext cx="7498080" cy="3999318"/>
          </a:xfrm>
        </p:spPr>
        <p:txBody>
          <a:bodyPr/>
          <a:lstStyle/>
          <a:p>
            <a:r>
              <a:rPr lang="en-US" dirty="0" smtClean="0"/>
              <a:t>It is the manifestation of the Institution's Security Profile design goals</a:t>
            </a:r>
          </a:p>
          <a:p>
            <a:endParaRPr lang="en-US" dirty="0" smtClean="0"/>
          </a:p>
          <a:p>
            <a:r>
              <a:rPr lang="en-US" dirty="0" smtClean="0"/>
              <a:t>Or, the framework through which governance directives (strategic) are transmitted to management for actions  (tactical)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Info Sec Program is … </a:t>
            </a:r>
            <a:r>
              <a:rPr lang="en-US" smtClean="0"/>
              <a:t>(actually)</a:t>
            </a:r>
            <a:endParaRPr lang="en-US" dirty="0"/>
          </a:p>
        </p:txBody>
      </p:sp>
      <p:sp>
        <p:nvSpPr>
          <p:cNvPr id="3" name="Content Placeholder 2"/>
          <p:cNvSpPr>
            <a:spLocks noGrp="1"/>
          </p:cNvSpPr>
          <p:nvPr>
            <p:ph idx="1"/>
          </p:nvPr>
        </p:nvSpPr>
        <p:spPr>
          <a:xfrm>
            <a:off x="1435608" y="1447800"/>
            <a:ext cx="7498080" cy="5156200"/>
          </a:xfrm>
        </p:spPr>
        <p:txBody>
          <a:bodyPr>
            <a:normAutofit lnSpcReduction="10000"/>
          </a:bodyPr>
          <a:lstStyle/>
          <a:p>
            <a:r>
              <a:rPr lang="en-US" sz="2400" dirty="0" smtClean="0"/>
              <a:t>It articulates complementary control domains that meld a variety of security control initiatives so as to most effectively enhance the overall security comportment of the institution.</a:t>
            </a:r>
          </a:p>
          <a:p>
            <a:pPr lvl="1"/>
            <a:r>
              <a:rPr lang="en-US" sz="2000" dirty="0" smtClean="0"/>
              <a:t>-- Ben the Pedantic</a:t>
            </a:r>
          </a:p>
          <a:p>
            <a:endParaRPr lang="en-US" dirty="0" smtClean="0"/>
          </a:p>
          <a:p>
            <a:r>
              <a:rPr lang="en-US" dirty="0" smtClean="0"/>
              <a:t>It defines information security control domains to most effectively select, implement and manage security control initiatives.</a:t>
            </a:r>
          </a:p>
          <a:p>
            <a:endParaRPr lang="en-US" dirty="0" smtClean="0"/>
          </a:p>
          <a:p>
            <a:r>
              <a:rPr lang="en-US" sz="2400" i="1" dirty="0" smtClean="0"/>
              <a:t>It’s an umbrella against the constant downpour of threats</a:t>
            </a:r>
            <a:endParaRPr lang="en-US" sz="24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Domain Standard Framework models :</a:t>
            </a:r>
            <a:endParaRPr lang="en-US" dirty="0"/>
          </a:p>
        </p:txBody>
      </p:sp>
      <p:sp>
        <p:nvSpPr>
          <p:cNvPr id="3" name="Content Placeholder 2"/>
          <p:cNvSpPr>
            <a:spLocks noGrp="1"/>
          </p:cNvSpPr>
          <p:nvPr>
            <p:ph idx="1"/>
          </p:nvPr>
        </p:nvSpPr>
        <p:spPr>
          <a:xfrm>
            <a:off x="1435608" y="2344735"/>
            <a:ext cx="7498080" cy="4261132"/>
          </a:xfrm>
        </p:spPr>
        <p:txBody>
          <a:bodyPr>
            <a:normAutofit lnSpcReduction="10000"/>
          </a:bodyPr>
          <a:lstStyle/>
          <a:p>
            <a:r>
              <a:rPr lang="en-US" sz="2800" dirty="0" smtClean="0"/>
              <a:t>ISO 27001/27002</a:t>
            </a:r>
          </a:p>
          <a:p>
            <a:pPr lvl="1"/>
            <a:r>
              <a:rPr lang="en-US" sz="2000" i="1" dirty="0" smtClean="0"/>
              <a:t>27001 specifies 12 domains,  ~135 controls ; 27002 specifies lots more</a:t>
            </a:r>
          </a:p>
          <a:p>
            <a:r>
              <a:rPr lang="en-US" sz="2800" dirty="0" smtClean="0"/>
              <a:t>COBIT : 4.1, 5.0</a:t>
            </a:r>
          </a:p>
          <a:p>
            <a:r>
              <a:rPr lang="en-US" sz="2800" dirty="0" smtClean="0"/>
              <a:t>NIST SP800-53</a:t>
            </a:r>
          </a:p>
          <a:p>
            <a:pPr lvl="1"/>
            <a:r>
              <a:rPr lang="en-US" sz="1800" dirty="0" smtClean="0"/>
              <a:t>framework of controls recommendations for FIPS compliance which enacts FISMA 2002</a:t>
            </a:r>
          </a:p>
          <a:p>
            <a:pPr lvl="1"/>
            <a:endParaRPr lang="en-US" sz="2000" dirty="0" smtClean="0"/>
          </a:p>
          <a:p>
            <a:r>
              <a:rPr lang="en-US" sz="2800" dirty="0" smtClean="0"/>
              <a:t>20 Critical Controls</a:t>
            </a:r>
            <a:r>
              <a:rPr lang="en-US" sz="2400" dirty="0" smtClean="0"/>
              <a:t> </a:t>
            </a:r>
          </a:p>
          <a:p>
            <a:pPr lvl="1"/>
            <a:r>
              <a:rPr lang="en-US" sz="1800" dirty="0" smtClean="0"/>
              <a:t>CSIS - Center for Strategic and International Studies; </a:t>
            </a:r>
            <a:r>
              <a:rPr lang="en-US" sz="1800" dirty="0" err="1" smtClean="0"/>
              <a:t>consortial</a:t>
            </a:r>
            <a:r>
              <a:rPr lang="en-US" sz="1800" dirty="0" smtClean="0"/>
              <a:t> effort</a:t>
            </a:r>
          </a:p>
          <a:p>
            <a:pPr lvl="1"/>
            <a:r>
              <a:rPr lang="en-US" sz="1800" i="1" dirty="0" smtClean="0"/>
              <a:t>actually, 20 control domains</a:t>
            </a:r>
          </a:p>
        </p:txBody>
      </p:sp>
      <p:sp>
        <p:nvSpPr>
          <p:cNvPr id="4" name="TextBox 3"/>
          <p:cNvSpPr txBox="1"/>
          <p:nvPr/>
        </p:nvSpPr>
        <p:spPr>
          <a:xfrm>
            <a:off x="1435608" y="1758551"/>
            <a:ext cx="7060471" cy="369332"/>
          </a:xfrm>
          <a:prstGeom prst="rect">
            <a:avLst/>
          </a:prstGeom>
          <a:noFill/>
        </p:spPr>
        <p:txBody>
          <a:bodyPr wrap="none" rtlCol="0">
            <a:spAutoFit/>
          </a:bodyPr>
          <a:lstStyle/>
          <a:p>
            <a:r>
              <a:rPr lang="en-US" i="1" dirty="0" smtClean="0"/>
              <a:t>Generally created by </a:t>
            </a:r>
            <a:r>
              <a:rPr lang="en-US" i="1" dirty="0" err="1" smtClean="0"/>
              <a:t>gov</a:t>
            </a:r>
            <a:r>
              <a:rPr lang="en-US" i="1" dirty="0" smtClean="0"/>
              <a:t> and commercial entities;  are auditable and certifiable.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12762"/>
          </a:xfrm>
        </p:spPr>
        <p:txBody>
          <a:bodyPr>
            <a:normAutofit fontScale="90000"/>
          </a:bodyPr>
          <a:lstStyle/>
          <a:p>
            <a:r>
              <a:rPr lang="en-US" dirty="0" smtClean="0"/>
              <a:t>ISO 27001 framework - 12 Domains </a:t>
            </a:r>
            <a:endParaRPr lang="en-US" dirty="0"/>
          </a:p>
        </p:txBody>
      </p:sp>
      <p:pic>
        <p:nvPicPr>
          <p:cNvPr id="4" name="Content Placeholder 3" descr="ISO_27002_mind_map_780 copy.gif"/>
          <p:cNvPicPr>
            <a:picLocks noGrp="1" noChangeAspect="1"/>
          </p:cNvPicPr>
          <p:nvPr>
            <p:ph idx="1"/>
          </p:nvPr>
        </p:nvPicPr>
        <p:blipFill>
          <a:blip r:embed="rId2"/>
          <a:srcRect l="-11986" r="-11986"/>
          <a:stretch>
            <a:fillRect/>
          </a:stretch>
        </p:blipFill>
        <p:spPr>
          <a:xfrm>
            <a:off x="436361" y="985838"/>
            <a:ext cx="8775034" cy="56181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2700n in education:</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err="1" smtClean="0"/>
              <a:t>Educause</a:t>
            </a:r>
            <a:r>
              <a:rPr lang="en-US" sz="2400" dirty="0" smtClean="0"/>
              <a:t> Information Security Guide] fundamental organization is based upon the </a:t>
            </a:r>
            <a:r>
              <a:rPr lang="en-US" sz="2400" i="1" dirty="0" smtClean="0"/>
              <a:t>ISO/IEC 27002: 2005 standard, Information technology - Security techniques - Code of practice for information security management. […] the Guide is organized into topics which parallel the major clauses of ISO 27002.”</a:t>
            </a:r>
          </a:p>
          <a:p>
            <a:r>
              <a:rPr lang="en-US" sz="2400" i="1" dirty="0" err="1" smtClean="0"/>
              <a:t>Umass</a:t>
            </a:r>
            <a:r>
              <a:rPr lang="en-US" sz="2400" i="1" dirty="0" smtClean="0"/>
              <a:t> / Amherst has based their Security Program on ISO 2700n</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03262"/>
          </a:xfrm>
        </p:spPr>
        <p:txBody>
          <a:bodyPr>
            <a:normAutofit fontScale="90000"/>
          </a:bodyPr>
          <a:lstStyle/>
          <a:p>
            <a:r>
              <a:rPr lang="en-US" dirty="0" smtClean="0"/>
              <a:t>COBIT Framework : </a:t>
            </a:r>
            <a:endParaRPr lang="en-US" dirty="0"/>
          </a:p>
        </p:txBody>
      </p:sp>
      <p:pic>
        <p:nvPicPr>
          <p:cNvPr id="4" name="Content Placeholder 3" descr="COBIT 4.0 framework copy.gif"/>
          <p:cNvPicPr>
            <a:picLocks noGrp="1" noChangeAspect="1"/>
          </p:cNvPicPr>
          <p:nvPr>
            <p:ph idx="1"/>
          </p:nvPr>
        </p:nvPicPr>
        <p:blipFill>
          <a:blip r:embed="rId3"/>
          <a:srcRect l="-8645" r="-8645"/>
          <a:stretch>
            <a:fillRect/>
          </a:stretch>
        </p:blipFill>
        <p:spPr>
          <a:xfrm>
            <a:off x="826008" y="1130300"/>
            <a:ext cx="8529562" cy="5461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a:t>
            </a:r>
            <a:endParaRPr lang="en-US" dirty="0"/>
          </a:p>
        </p:txBody>
      </p:sp>
      <p:sp>
        <p:nvSpPr>
          <p:cNvPr id="3" name="Content Placeholder 2"/>
          <p:cNvSpPr>
            <a:spLocks noGrp="1"/>
          </p:cNvSpPr>
          <p:nvPr>
            <p:ph idx="1"/>
          </p:nvPr>
        </p:nvSpPr>
        <p:spPr/>
        <p:txBody>
          <a:bodyPr>
            <a:normAutofit/>
          </a:bodyPr>
          <a:lstStyle/>
          <a:p>
            <a:r>
              <a:rPr lang="en-US" dirty="0" smtClean="0"/>
              <a:t>Note the strong PROCESS driven focus of this framework !</a:t>
            </a:r>
          </a:p>
          <a:p>
            <a:pPr lvl="1"/>
            <a:r>
              <a:rPr lang="en-US" dirty="0" smtClean="0"/>
              <a:t>PLAN</a:t>
            </a:r>
          </a:p>
          <a:p>
            <a:pPr lvl="1"/>
            <a:r>
              <a:rPr lang="en-US" dirty="0" smtClean="0"/>
              <a:t>IMPLEMENT</a:t>
            </a:r>
          </a:p>
          <a:p>
            <a:pPr lvl="1"/>
            <a:r>
              <a:rPr lang="en-US" dirty="0" smtClean="0"/>
              <a:t>DELIVER &amp; Support </a:t>
            </a:r>
          </a:p>
          <a:p>
            <a:pPr lvl="1"/>
            <a:r>
              <a:rPr lang="en-US" dirty="0" smtClean="0"/>
              <a:t>EVALUATE  </a:t>
            </a:r>
            <a:r>
              <a:rPr lang="en-US" sz="1800" dirty="0" smtClean="0"/>
              <a:t>(* security metrics)</a:t>
            </a:r>
          </a:p>
          <a:p>
            <a:pPr lvl="1"/>
            <a:r>
              <a:rPr lang="en-US" dirty="0" smtClean="0"/>
              <a:t>Consort with stakeholders; </a:t>
            </a:r>
          </a:p>
          <a:p>
            <a:pPr lvl="2"/>
            <a:r>
              <a:rPr lang="en-US" dirty="0" smtClean="0"/>
              <a:t>identify resources </a:t>
            </a:r>
          </a:p>
          <a:p>
            <a:pPr lvl="1"/>
            <a:r>
              <a:rPr lang="en-US" dirty="0" smtClean="0"/>
              <a:t>…repeat</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Practice…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2800" i="1" dirty="0" smtClean="0"/>
              <a:t>From COBIT 5, appendix G :</a:t>
            </a:r>
          </a:p>
          <a:p>
            <a:r>
              <a:rPr lang="en-US" b="1" dirty="0" smtClean="0"/>
              <a:t>Simplicity</a:t>
            </a:r>
            <a:r>
              <a:rPr lang="en-US" dirty="0" smtClean="0"/>
              <a:t> :</a:t>
            </a:r>
          </a:p>
          <a:p>
            <a:pPr lvl="1"/>
            <a:r>
              <a:rPr lang="en-US" i="1" dirty="0" smtClean="0"/>
              <a:t>The enterprise architecture should be designed and maintained to be as simple as possible while still meeting enterprise requirements.</a:t>
            </a:r>
            <a:endParaRPr lang="en-US" sz="2400" i="1" dirty="0" smtClean="0"/>
          </a:p>
          <a:p>
            <a:r>
              <a:rPr lang="en-US" b="1" dirty="0" smtClean="0"/>
              <a:t>Agility</a:t>
            </a:r>
            <a:r>
              <a:rPr lang="en-US" dirty="0" smtClean="0"/>
              <a:t> : </a:t>
            </a:r>
            <a:endParaRPr lang="en-US" i="1" dirty="0" smtClean="0"/>
          </a:p>
          <a:p>
            <a:pPr lvl="1"/>
            <a:r>
              <a:rPr lang="en-US" i="1" dirty="0" smtClean="0"/>
              <a:t>The enterprise architecture should incorporate agility to meet changing business needs in an effective and efficient manner.</a:t>
            </a:r>
          </a:p>
          <a:p>
            <a:pPr lvl="1">
              <a:buNone/>
            </a:pPr>
            <a:endParaRPr lang="en-US" i="1" dirty="0" smtClean="0"/>
          </a:p>
          <a:p>
            <a:pPr lvl="1">
              <a:buNone/>
            </a:pPr>
            <a:r>
              <a:rPr lang="en-US" i="1" dirty="0" smtClean="0"/>
              <a:t>* I’d place “security agility” as a particular strength that a small institution can use to its advantage!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6508" y="274639"/>
            <a:ext cx="7498080" cy="534854"/>
          </a:xfrm>
        </p:spPr>
        <p:txBody>
          <a:bodyPr>
            <a:normAutofit/>
          </a:bodyPr>
          <a:lstStyle/>
          <a:p>
            <a:r>
              <a:rPr lang="en-US" sz="2800" dirty="0" smtClean="0"/>
              <a:t>NIST 800-53 Security Control Family table</a:t>
            </a:r>
            <a:endParaRPr lang="en-US" sz="2800" dirty="0"/>
          </a:p>
        </p:txBody>
      </p:sp>
      <p:pic>
        <p:nvPicPr>
          <p:cNvPr id="4" name="Content Placeholder 3" descr="NIST 800-53 Security Control Family table.png"/>
          <p:cNvPicPr>
            <a:picLocks noGrp="1" noChangeAspect="1"/>
          </p:cNvPicPr>
          <p:nvPr>
            <p:ph idx="1"/>
          </p:nvPr>
        </p:nvPicPr>
        <p:blipFill>
          <a:blip r:embed="rId3"/>
          <a:srcRect t="-746" b="-746"/>
          <a:stretch>
            <a:fillRect/>
          </a:stretch>
        </p:blipFill>
        <p:spPr>
          <a:xfrm>
            <a:off x="279249" y="1182397"/>
            <a:ext cx="8864751" cy="5675603"/>
          </a:xfrm>
        </p:spPr>
      </p:pic>
      <p:sp>
        <p:nvSpPr>
          <p:cNvPr id="5" name="TextBox 4"/>
          <p:cNvSpPr txBox="1"/>
          <p:nvPr/>
        </p:nvSpPr>
        <p:spPr>
          <a:xfrm>
            <a:off x="1156508" y="809493"/>
            <a:ext cx="4407051" cy="369332"/>
          </a:xfrm>
          <a:prstGeom prst="rect">
            <a:avLst/>
          </a:prstGeom>
          <a:noFill/>
        </p:spPr>
        <p:txBody>
          <a:bodyPr wrap="none" rtlCol="0">
            <a:spAutoFit/>
          </a:bodyPr>
          <a:lstStyle/>
          <a:p>
            <a:r>
              <a:rPr lang="en-US" dirty="0" smtClean="0"/>
              <a:t>Defines 17 “families” grouped into 3 “classes”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03808" y="11907"/>
            <a:ext cx="8140192" cy="525462"/>
          </a:xfrm>
        </p:spPr>
        <p:txBody>
          <a:bodyPr>
            <a:normAutofit fontScale="90000"/>
          </a:bodyPr>
          <a:lstStyle/>
          <a:p>
            <a:pPr algn="ctr"/>
            <a:r>
              <a:rPr lang="en-US" dirty="0" smtClean="0"/>
              <a:t>Where in the world is Smith College?</a:t>
            </a:r>
            <a:endParaRPr lang="en-US" dirty="0"/>
          </a:p>
        </p:txBody>
      </p:sp>
      <p:pic>
        <p:nvPicPr>
          <p:cNvPr id="4" name="Content Placeholder 3" descr="Northampton-map.jpg"/>
          <p:cNvPicPr>
            <a:picLocks noGrp="1" noChangeAspect="1"/>
          </p:cNvPicPr>
          <p:nvPr>
            <p:ph idx="1"/>
          </p:nvPr>
        </p:nvPicPr>
        <p:blipFill>
          <a:blip r:embed="rId2"/>
          <a:srcRect l="-14781" r="-14781"/>
          <a:stretch>
            <a:fillRect/>
          </a:stretch>
        </p:blipFill>
        <p:spPr>
          <a:xfrm>
            <a:off x="1435608" y="1447800"/>
            <a:ext cx="7498080" cy="48006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SIIS “classes”</a:t>
            </a:r>
            <a:endParaRPr lang="en-US" dirty="0"/>
          </a:p>
        </p:txBody>
      </p:sp>
      <p:sp>
        <p:nvSpPr>
          <p:cNvPr id="3" name="Content Placeholder 2"/>
          <p:cNvSpPr>
            <a:spLocks noGrp="1"/>
          </p:cNvSpPr>
          <p:nvPr>
            <p:ph idx="1"/>
          </p:nvPr>
        </p:nvSpPr>
        <p:spPr/>
        <p:txBody>
          <a:bodyPr>
            <a:normAutofit/>
          </a:bodyPr>
          <a:lstStyle/>
          <a:p>
            <a:r>
              <a:rPr lang="en-US" dirty="0" smtClean="0"/>
              <a:t> </a:t>
            </a:r>
            <a:r>
              <a:rPr lang="en-US" b="1" dirty="0" smtClean="0"/>
              <a:t>Strategic</a:t>
            </a:r>
            <a:r>
              <a:rPr lang="en-US" dirty="0" smtClean="0"/>
              <a:t> -  </a:t>
            </a:r>
          </a:p>
          <a:p>
            <a:pPr lvl="1"/>
            <a:r>
              <a:rPr lang="en-US" dirty="0" smtClean="0"/>
              <a:t>high level, conceptual, longer view (lectures in the class room)</a:t>
            </a:r>
          </a:p>
          <a:p>
            <a:r>
              <a:rPr lang="en-US" dirty="0" smtClean="0"/>
              <a:t> </a:t>
            </a:r>
            <a:r>
              <a:rPr lang="en-US" b="1" dirty="0" smtClean="0"/>
              <a:t>Tactical </a:t>
            </a:r>
            <a:r>
              <a:rPr lang="en-US" dirty="0" smtClean="0"/>
              <a:t>- </a:t>
            </a:r>
          </a:p>
          <a:p>
            <a:pPr lvl="1"/>
            <a:r>
              <a:rPr lang="en-US" dirty="0" smtClean="0"/>
              <a:t>low level, hands-on, shorter view (field work, boots on the ground)</a:t>
            </a:r>
          </a:p>
          <a:p>
            <a:pPr>
              <a:buNone/>
            </a:pPr>
            <a:endParaRPr lang="en-US" dirty="0" smtClean="0"/>
          </a:p>
          <a:p>
            <a:r>
              <a:rPr lang="en-US" sz="2800" dirty="0" smtClean="0"/>
              <a:t>(“You don’t learn geology in the classroom, you learn it through the soles of you boots.”)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27946"/>
          </a:xfrm>
        </p:spPr>
        <p:txBody>
          <a:bodyPr/>
          <a:lstStyle/>
          <a:p>
            <a:r>
              <a:rPr lang="en-US" dirty="0" smtClean="0"/>
              <a:t>20 Critical Controls  (1/2)</a:t>
            </a:r>
            <a:endParaRPr lang="en-US" dirty="0"/>
          </a:p>
        </p:txBody>
      </p:sp>
      <p:sp>
        <p:nvSpPr>
          <p:cNvPr id="3" name="Content Placeholder 2"/>
          <p:cNvSpPr>
            <a:spLocks noGrp="1"/>
          </p:cNvSpPr>
          <p:nvPr>
            <p:ph idx="1"/>
          </p:nvPr>
        </p:nvSpPr>
        <p:spPr>
          <a:xfrm>
            <a:off x="1435608" y="2093513"/>
            <a:ext cx="7498080" cy="4581518"/>
          </a:xfrm>
        </p:spPr>
        <p:txBody>
          <a:bodyPr>
            <a:normAutofit fontScale="70000" lnSpcReduction="20000"/>
          </a:bodyPr>
          <a:lstStyle/>
          <a:p>
            <a:r>
              <a:rPr lang="en-US" dirty="0" smtClean="0">
                <a:solidFill>
                  <a:srgbClr val="000000"/>
                </a:solidFill>
                <a:hlinkClick r:id="rId3"/>
              </a:rPr>
              <a:t>1: Inventory of Authorized and Unauthorized Devices</a:t>
            </a:r>
            <a:endParaRPr lang="en-US" dirty="0" smtClean="0">
              <a:solidFill>
                <a:srgbClr val="000000"/>
              </a:solidFill>
              <a:hlinkClick r:id="rId4"/>
            </a:endParaRPr>
          </a:p>
          <a:p>
            <a:r>
              <a:rPr lang="en-US" dirty="0" smtClean="0">
                <a:solidFill>
                  <a:srgbClr val="000000"/>
                </a:solidFill>
                <a:hlinkClick r:id="rId4"/>
              </a:rPr>
              <a:t>2: Inventory of Authorized and Unauthorized Software</a:t>
            </a:r>
            <a:endParaRPr lang="en-US" dirty="0" smtClean="0">
              <a:solidFill>
                <a:srgbClr val="000000"/>
              </a:solidFill>
              <a:hlinkClick r:id="rId5"/>
            </a:endParaRPr>
          </a:p>
          <a:p>
            <a:r>
              <a:rPr lang="en-US" dirty="0" smtClean="0">
                <a:solidFill>
                  <a:srgbClr val="000000"/>
                </a:solidFill>
                <a:hlinkClick r:id="rId5"/>
              </a:rPr>
              <a:t>3: Secure Configurations for Hardware and Software on Mobile Devices, Laptops, Workstations, and Servers</a:t>
            </a:r>
            <a:endParaRPr lang="en-US" dirty="0" smtClean="0">
              <a:solidFill>
                <a:srgbClr val="000000"/>
              </a:solidFill>
              <a:hlinkClick r:id="rId6"/>
            </a:endParaRPr>
          </a:p>
          <a:p>
            <a:r>
              <a:rPr lang="en-US" dirty="0" smtClean="0">
                <a:solidFill>
                  <a:srgbClr val="000000"/>
                </a:solidFill>
                <a:hlinkClick r:id="rId7"/>
              </a:rPr>
              <a:t>10: Secure Configurations for Network Devices such as Firewalls, Routers, and Switches</a:t>
            </a:r>
            <a:endParaRPr lang="en-US" dirty="0" smtClean="0">
              <a:solidFill>
                <a:srgbClr val="000000"/>
              </a:solidFill>
            </a:endParaRPr>
          </a:p>
          <a:p>
            <a:r>
              <a:rPr lang="en-US" dirty="0" smtClean="0">
                <a:hlinkClick r:id="rId8"/>
              </a:rPr>
              <a:t>19: Secure Network Engineering</a:t>
            </a:r>
            <a:endParaRPr lang="en-US" dirty="0" smtClean="0"/>
          </a:p>
          <a:p>
            <a:r>
              <a:rPr lang="en-US" dirty="0" smtClean="0">
                <a:hlinkClick r:id="rId9"/>
              </a:rPr>
              <a:t>11: Limitation and Control of Network Ports, Protocols, and Services</a:t>
            </a:r>
            <a:endParaRPr lang="en-US" dirty="0" smtClean="0">
              <a:solidFill>
                <a:srgbClr val="000000"/>
              </a:solidFill>
              <a:hlinkClick r:id="rId9"/>
            </a:endParaRPr>
          </a:p>
          <a:p>
            <a:r>
              <a:rPr lang="en-US" dirty="0" smtClean="0">
                <a:solidFill>
                  <a:srgbClr val="000000"/>
                </a:solidFill>
                <a:hlinkClick r:id="rId10"/>
              </a:rPr>
              <a:t>7:  Wireless Device Control</a:t>
            </a:r>
            <a:endParaRPr lang="en-US" dirty="0" smtClean="0">
              <a:hlinkClick r:id="rId11"/>
            </a:endParaRPr>
          </a:p>
          <a:p>
            <a:r>
              <a:rPr lang="en-US" dirty="0" smtClean="0">
                <a:hlinkClick r:id="rId12"/>
              </a:rPr>
              <a:t>13: Boundary Defense</a:t>
            </a:r>
            <a:endParaRPr lang="en-US" dirty="0" smtClean="0"/>
          </a:p>
          <a:p>
            <a:r>
              <a:rPr lang="en-US" dirty="0" smtClean="0">
                <a:hlinkClick r:id="rId13"/>
              </a:rPr>
              <a:t>17: Data Loss Prevention</a:t>
            </a:r>
            <a:endParaRPr lang="en-US" dirty="0" smtClean="0">
              <a:solidFill>
                <a:srgbClr val="000000"/>
              </a:solidFill>
              <a:hlinkClick r:id="rId14"/>
            </a:endParaRPr>
          </a:p>
          <a:p>
            <a:r>
              <a:rPr lang="en-US" dirty="0" smtClean="0">
                <a:solidFill>
                  <a:srgbClr val="000000"/>
                </a:solidFill>
                <a:hlinkClick r:id="rId15"/>
              </a:rPr>
              <a:t>5: Malware Defenses</a:t>
            </a:r>
            <a:endParaRPr lang="en-US" dirty="0" smtClean="0">
              <a:solidFill>
                <a:srgbClr val="000000"/>
              </a:solidFill>
              <a:hlinkClick r:id="rId16"/>
            </a:endParaRPr>
          </a:p>
        </p:txBody>
      </p:sp>
      <p:sp>
        <p:nvSpPr>
          <p:cNvPr id="4" name="TextBox 3"/>
          <p:cNvSpPr txBox="1"/>
          <p:nvPr/>
        </p:nvSpPr>
        <p:spPr>
          <a:xfrm>
            <a:off x="1435608" y="1183096"/>
            <a:ext cx="7182425" cy="369332"/>
          </a:xfrm>
          <a:prstGeom prst="rect">
            <a:avLst/>
          </a:prstGeom>
          <a:noFill/>
        </p:spPr>
        <p:txBody>
          <a:bodyPr wrap="none" rtlCol="0">
            <a:spAutoFit/>
          </a:bodyPr>
          <a:lstStyle/>
          <a:p>
            <a:r>
              <a:rPr lang="en-US" i="1" dirty="0" smtClean="0"/>
              <a:t>(Rearranged to impose my own logic on how these control domains are grouped)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Critical Controls  (2/2)</a:t>
            </a:r>
            <a:endParaRPr lang="en-US" dirty="0"/>
          </a:p>
        </p:txBody>
      </p:sp>
      <p:sp>
        <p:nvSpPr>
          <p:cNvPr id="3" name="Content Placeholder 2"/>
          <p:cNvSpPr>
            <a:spLocks noGrp="1"/>
          </p:cNvSpPr>
          <p:nvPr>
            <p:ph idx="1"/>
          </p:nvPr>
        </p:nvSpPr>
        <p:spPr>
          <a:xfrm>
            <a:off x="1435608" y="1746843"/>
            <a:ext cx="7498080" cy="4800600"/>
          </a:xfrm>
        </p:spPr>
        <p:txBody>
          <a:bodyPr>
            <a:normAutofit/>
          </a:bodyPr>
          <a:lstStyle/>
          <a:p>
            <a:r>
              <a:rPr lang="en-US" sz="2000" dirty="0" smtClean="0">
                <a:hlinkClick r:id="rId3"/>
              </a:rPr>
              <a:t>12: Controlled Use of Administrative Privileges</a:t>
            </a:r>
            <a:endParaRPr lang="en-US" sz="2000" dirty="0" smtClean="0">
              <a:hlinkClick r:id="rId4"/>
            </a:endParaRPr>
          </a:p>
          <a:p>
            <a:r>
              <a:rPr lang="en-US" sz="2000" dirty="0" smtClean="0">
                <a:hlinkClick r:id="rId5"/>
              </a:rPr>
              <a:t>14: Maintenance, Monitoring, and Analysis of Audit Logs</a:t>
            </a:r>
            <a:endParaRPr lang="en-US" sz="2000" dirty="0" smtClean="0">
              <a:hlinkClick r:id="rId6"/>
            </a:endParaRPr>
          </a:p>
          <a:p>
            <a:r>
              <a:rPr lang="en-US" sz="2000" dirty="0" smtClean="0">
                <a:hlinkClick r:id="rId6"/>
              </a:rPr>
              <a:t>15: Controlled Access Based on the Need to Know</a:t>
            </a:r>
            <a:endParaRPr lang="en-US" sz="2000" dirty="0" smtClean="0">
              <a:hlinkClick r:id="rId7"/>
            </a:endParaRPr>
          </a:p>
          <a:p>
            <a:r>
              <a:rPr lang="en-US" sz="2000" dirty="0" smtClean="0">
                <a:hlinkClick r:id="rId7"/>
              </a:rPr>
              <a:t>16:  Account Monitoring and Control</a:t>
            </a:r>
            <a:endParaRPr lang="en-US" sz="2000" dirty="0" smtClean="0"/>
          </a:p>
          <a:p>
            <a:r>
              <a:rPr lang="en-US" sz="2000" dirty="0" smtClean="0">
                <a:solidFill>
                  <a:srgbClr val="000000"/>
                </a:solidFill>
                <a:hlinkClick r:id="rId8"/>
              </a:rPr>
              <a:t>6:  Application Software Security</a:t>
            </a:r>
            <a:endParaRPr lang="en-US" sz="2000" dirty="0" smtClean="0">
              <a:hlinkClick r:id="rId9"/>
            </a:endParaRPr>
          </a:p>
          <a:p>
            <a:r>
              <a:rPr lang="en-US" sz="2000" dirty="0" smtClean="0">
                <a:hlinkClick r:id="rId10"/>
              </a:rPr>
              <a:t>18: Incident Response and Management</a:t>
            </a:r>
            <a:endParaRPr lang="en-US" sz="2000" dirty="0" smtClean="0"/>
          </a:p>
          <a:p>
            <a:r>
              <a:rPr lang="en-US" sz="2000" dirty="0" smtClean="0">
                <a:solidFill>
                  <a:srgbClr val="000000"/>
                </a:solidFill>
                <a:hlinkClick r:id="rId11"/>
              </a:rPr>
              <a:t>8: Data Recovery Capability</a:t>
            </a:r>
            <a:endParaRPr lang="en-US" sz="2000" dirty="0" smtClean="0">
              <a:hlinkClick r:id="rId12"/>
            </a:endParaRPr>
          </a:p>
          <a:p>
            <a:r>
              <a:rPr lang="en-US" sz="2000" dirty="0" smtClean="0">
                <a:solidFill>
                  <a:srgbClr val="000000"/>
                </a:solidFill>
                <a:hlinkClick r:id="rId13"/>
              </a:rPr>
              <a:t>4: Continuous Vulnerability Assessment and Remediation</a:t>
            </a:r>
            <a:endParaRPr lang="en-US" sz="2000" dirty="0" smtClean="0">
              <a:hlinkClick r:id="rId14"/>
            </a:endParaRPr>
          </a:p>
          <a:p>
            <a:r>
              <a:rPr lang="en-US" sz="2000" dirty="0" smtClean="0">
                <a:hlinkClick r:id="rId14"/>
              </a:rPr>
              <a:t>20: Penetration Tests and Red Team Exercises</a:t>
            </a:r>
            <a:endParaRPr lang="en-US" sz="2000" dirty="0" smtClean="0"/>
          </a:p>
          <a:p>
            <a:r>
              <a:rPr lang="en-US" sz="2000" dirty="0" smtClean="0">
                <a:solidFill>
                  <a:srgbClr val="000000"/>
                </a:solidFill>
                <a:hlinkClick r:id="rId15"/>
              </a:rPr>
              <a:t>9: Security Skills Assessment and Appropriate Training to Fill Gaps</a:t>
            </a:r>
            <a:endParaRPr lang="en-US" sz="2000" dirty="0" smtClean="0">
              <a:solidFill>
                <a:srgbClr val="000000"/>
              </a:solidFill>
              <a:hlinkClick r:id="rId16"/>
            </a:endParaRPr>
          </a:p>
          <a:p>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Randy </a:t>
            </a:r>
            <a:r>
              <a:rPr lang="en-US" dirty="0" err="1" smtClean="0"/>
              <a:t>Marchany’s</a:t>
            </a:r>
            <a:r>
              <a:rPr lang="en-US" dirty="0" smtClean="0"/>
              <a:t> sessions description,  earlier today : </a:t>
            </a:r>
            <a:endParaRPr lang="en-US" dirty="0"/>
          </a:p>
        </p:txBody>
      </p:sp>
      <p:sp>
        <p:nvSpPr>
          <p:cNvPr id="3" name="Content Placeholder 2"/>
          <p:cNvSpPr>
            <a:spLocks noGrp="1"/>
          </p:cNvSpPr>
          <p:nvPr>
            <p:ph idx="1"/>
          </p:nvPr>
        </p:nvSpPr>
        <p:spPr>
          <a:xfrm>
            <a:off x="1435608" y="1884162"/>
            <a:ext cx="7498080" cy="4800600"/>
          </a:xfrm>
        </p:spPr>
        <p:txBody>
          <a:bodyPr>
            <a:normAutofit fontScale="92500" lnSpcReduction="10000"/>
          </a:bodyPr>
          <a:lstStyle/>
          <a:p>
            <a:r>
              <a:rPr lang="en-US" dirty="0" smtClean="0"/>
              <a:t>The 20 Critical Controls are quick wins that allow you to rapidly improve your cyber security without major procedural or technical change. International cyber security experts developed the 20 Critical Controls to be </a:t>
            </a:r>
            <a:r>
              <a:rPr lang="en-US" b="1" dirty="0" smtClean="0"/>
              <a:t>the most effective and specific set of technical measures to counter the most common and damaging computer </a:t>
            </a:r>
            <a:r>
              <a:rPr lang="en-US" dirty="0" smtClean="0"/>
              <a:t>attacks. The controls address the root causes of these attacks to ensure your security measures are effective.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domain goals :</a:t>
            </a:r>
            <a:endParaRPr lang="en-US" dirty="0"/>
          </a:p>
        </p:txBody>
      </p:sp>
      <p:sp>
        <p:nvSpPr>
          <p:cNvPr id="3" name="Content Placeholder 2"/>
          <p:cNvSpPr>
            <a:spLocks noGrp="1"/>
          </p:cNvSpPr>
          <p:nvPr>
            <p:ph idx="1"/>
          </p:nvPr>
        </p:nvSpPr>
        <p:spPr>
          <a:xfrm>
            <a:off x="1435608" y="1447800"/>
            <a:ext cx="7498080" cy="5028134"/>
          </a:xfrm>
        </p:spPr>
        <p:txBody>
          <a:bodyPr>
            <a:normAutofit fontScale="92500" lnSpcReduction="10000"/>
          </a:bodyPr>
          <a:lstStyle/>
          <a:p>
            <a:r>
              <a:rPr lang="en-US" dirty="0" smtClean="0"/>
              <a:t>Pare away controls that weren’t relevant to a smaller institution of higher </a:t>
            </a:r>
            <a:r>
              <a:rPr lang="en-US" dirty="0" err="1" smtClean="0"/>
              <a:t>ed</a:t>
            </a:r>
            <a:endParaRPr lang="en-US" dirty="0" smtClean="0"/>
          </a:p>
          <a:p>
            <a:r>
              <a:rPr lang="en-US" dirty="0" smtClean="0"/>
              <a:t>Provide a small, simple yet comprehensive body of domains that :</a:t>
            </a:r>
          </a:p>
          <a:p>
            <a:pPr lvl="1"/>
            <a:r>
              <a:rPr lang="en-US" dirty="0" smtClean="0"/>
              <a:t>you can ramp up “easily”</a:t>
            </a:r>
          </a:p>
          <a:p>
            <a:pPr lvl="1"/>
            <a:r>
              <a:rPr lang="en-US" dirty="0" smtClean="0"/>
              <a:t>build on as needs and resources permit.</a:t>
            </a:r>
          </a:p>
          <a:p>
            <a:pPr lvl="2"/>
            <a:endParaRPr lang="en-US" dirty="0" smtClean="0"/>
          </a:p>
          <a:p>
            <a:r>
              <a:rPr lang="en-US" sz="2595" dirty="0" smtClean="0"/>
              <a:t>Lends itself to generating projects that can be managed and / or completed by someone not in a security role.</a:t>
            </a:r>
          </a:p>
          <a:p>
            <a:pPr lvl="1">
              <a:buNone/>
            </a:pPr>
            <a:endParaRPr lang="en-US" dirty="0" smtClean="0"/>
          </a:p>
          <a:p>
            <a:r>
              <a:rPr lang="en-US" sz="2400" i="1" dirty="0" smtClean="0"/>
              <a:t>My starting design goal : 5 domains, 10 control groups</a:t>
            </a:r>
          </a:p>
          <a:p>
            <a:pPr lvl="2"/>
            <a:r>
              <a:rPr lang="en-US" sz="1600" i="1" dirty="0" err="1" smtClean="0"/>
              <a:t>ie</a:t>
            </a:r>
            <a:r>
              <a:rPr lang="en-US" sz="1600" i="1" dirty="0" smtClean="0"/>
              <a:t>. Something pragmatically manageable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15901"/>
            <a:ext cx="7406640" cy="584199"/>
          </a:xfrm>
        </p:spPr>
        <p:txBody>
          <a:bodyPr>
            <a:normAutofit/>
          </a:bodyPr>
          <a:lstStyle/>
          <a:p>
            <a:r>
              <a:rPr lang="en-US" sz="2800" dirty="0" smtClean="0"/>
              <a:t>Proposed small institution domains framework</a:t>
            </a:r>
            <a:endParaRPr lang="en-US" sz="2800" dirty="0"/>
          </a:p>
        </p:txBody>
      </p:sp>
      <p:sp>
        <p:nvSpPr>
          <p:cNvPr id="3" name="Subtitle 2"/>
          <p:cNvSpPr>
            <a:spLocks noGrp="1"/>
          </p:cNvSpPr>
          <p:nvPr>
            <p:ph type="subTitle" idx="1"/>
          </p:nvPr>
        </p:nvSpPr>
        <p:spPr>
          <a:xfrm>
            <a:off x="1432560" y="962785"/>
            <a:ext cx="7406640" cy="404978"/>
          </a:xfrm>
        </p:spPr>
        <p:txBody>
          <a:bodyPr>
            <a:normAutofit/>
          </a:bodyPr>
          <a:lstStyle/>
          <a:p>
            <a:r>
              <a:rPr lang="en-US" sz="1800" i="1" dirty="0" smtClean="0"/>
              <a:t>Did not quite hit my goal :  8 domains with 26 “control groups”</a:t>
            </a:r>
            <a:endParaRPr lang="en-US" sz="1800" i="1" dirty="0"/>
          </a:p>
        </p:txBody>
      </p:sp>
      <p:pic>
        <p:nvPicPr>
          <p:cNvPr id="4" name="Picture 3" descr="InfoSec Program Domains 2013 v2-mm.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0" y="1646897"/>
            <a:ext cx="9144000" cy="5181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8117" y="151461"/>
            <a:ext cx="7885571" cy="1143000"/>
          </a:xfrm>
        </p:spPr>
        <p:txBody>
          <a:bodyPr>
            <a:normAutofit fontScale="90000"/>
          </a:bodyPr>
          <a:lstStyle/>
          <a:p>
            <a:pPr algn="ctr"/>
            <a:r>
              <a:rPr lang="en-US" dirty="0" smtClean="0"/>
              <a:t>Proposed Security Program Domains :</a:t>
            </a:r>
            <a:endParaRPr lang="en-US" dirty="0"/>
          </a:p>
        </p:txBody>
      </p:sp>
      <p:sp>
        <p:nvSpPr>
          <p:cNvPr id="3" name="Content Placeholder 2"/>
          <p:cNvSpPr>
            <a:spLocks noGrp="1"/>
          </p:cNvSpPr>
          <p:nvPr>
            <p:ph idx="1"/>
          </p:nvPr>
        </p:nvSpPr>
        <p:spPr>
          <a:xfrm>
            <a:off x="1435608" y="1922330"/>
            <a:ext cx="7498080" cy="4610658"/>
          </a:xfrm>
        </p:spPr>
        <p:txBody>
          <a:bodyPr>
            <a:normAutofit/>
          </a:bodyPr>
          <a:lstStyle/>
          <a:p>
            <a:r>
              <a:rPr lang="en-US" sz="2400" dirty="0" smtClean="0"/>
              <a:t>1) </a:t>
            </a:r>
            <a:r>
              <a:rPr lang="en-US" dirty="0" smtClean="0"/>
              <a:t>Risk analysis </a:t>
            </a:r>
          </a:p>
          <a:p>
            <a:r>
              <a:rPr lang="en-US" sz="2400" dirty="0" smtClean="0"/>
              <a:t>2) </a:t>
            </a:r>
            <a:r>
              <a:rPr lang="en-US" dirty="0" smtClean="0"/>
              <a:t>Policy, Compliance, Legal</a:t>
            </a:r>
          </a:p>
          <a:p>
            <a:r>
              <a:rPr lang="en-US" sz="2400" dirty="0" smtClean="0"/>
              <a:t>3) </a:t>
            </a:r>
            <a:r>
              <a:rPr lang="en-US" dirty="0" smtClean="0"/>
              <a:t>Identity Management &amp; Access Control</a:t>
            </a:r>
          </a:p>
          <a:p>
            <a:r>
              <a:rPr lang="en-US" sz="2400" dirty="0" smtClean="0"/>
              <a:t>4) </a:t>
            </a:r>
            <a:r>
              <a:rPr lang="en-US" dirty="0" smtClean="0"/>
              <a:t>Information (data) management </a:t>
            </a:r>
          </a:p>
          <a:p>
            <a:r>
              <a:rPr lang="en-US" sz="2400" dirty="0" smtClean="0"/>
              <a:t>5) </a:t>
            </a:r>
            <a:r>
              <a:rPr lang="en-US" dirty="0" smtClean="0"/>
              <a:t>Infrastructure Operations</a:t>
            </a:r>
          </a:p>
          <a:p>
            <a:r>
              <a:rPr lang="en-US" sz="2400" dirty="0" smtClean="0"/>
              <a:t>6) </a:t>
            </a:r>
            <a:r>
              <a:rPr lang="en-US" dirty="0" smtClean="0"/>
              <a:t>Incident management </a:t>
            </a:r>
          </a:p>
          <a:p>
            <a:r>
              <a:rPr lang="en-US" sz="2400" dirty="0" smtClean="0"/>
              <a:t>7) </a:t>
            </a:r>
            <a:r>
              <a:rPr lang="en-US" dirty="0" smtClean="0"/>
              <a:t>End point security</a:t>
            </a:r>
          </a:p>
          <a:p>
            <a:r>
              <a:rPr lang="en-US" sz="2400" dirty="0" smtClean="0"/>
              <a:t>8) </a:t>
            </a:r>
            <a:r>
              <a:rPr lang="en-US" dirty="0" smtClean="0"/>
              <a:t>Human protection</a:t>
            </a:r>
          </a:p>
        </p:txBody>
      </p:sp>
      <p:sp>
        <p:nvSpPr>
          <p:cNvPr id="4" name="TextBox 3"/>
          <p:cNvSpPr txBox="1"/>
          <p:nvPr/>
        </p:nvSpPr>
        <p:spPr>
          <a:xfrm>
            <a:off x="1258429" y="1078468"/>
            <a:ext cx="6764041" cy="369332"/>
          </a:xfrm>
          <a:prstGeom prst="rect">
            <a:avLst/>
          </a:prstGeom>
          <a:noFill/>
        </p:spPr>
        <p:txBody>
          <a:bodyPr wrap="none" rtlCol="0">
            <a:spAutoFit/>
          </a:bodyPr>
          <a:lstStyle/>
          <a:p>
            <a:r>
              <a:rPr lang="en-US" i="1" dirty="0" smtClean="0"/>
              <a:t>* In very roughly a “top down”, Strategic --&gt; Tactical, or center -&gt; edge order  </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SIIS – ISO27001 Domains mapping</a:t>
            </a:r>
            <a:endParaRPr lang="en-US" dirty="0"/>
          </a:p>
        </p:txBody>
      </p:sp>
      <p:pic>
        <p:nvPicPr>
          <p:cNvPr id="4" name="Content Placeholder 3" descr="Small Inst InfoSec Program Domains 2013 v2-mapping - ISO27001.pdf"/>
          <p:cNvPicPr>
            <a:picLocks noGrp="1" noChangeAspect="1"/>
          </p:cNvPicPr>
          <p:nvPr>
            <p:ph idx="1"/>
          </p:nvPr>
        </p:nvPicPr>
        <mc:AlternateContent>
          <mc:Choice xmlns:ma="http://schemas.microsoft.com/office/mac/drawingml/2008/main" Requires="ma">
            <p:blipFill>
              <a:blip r:embed="rId3"/>
              <a:srcRect t="-11104" b="-11104"/>
              <a:stretch>
                <a:fillRect/>
              </a:stretch>
            </p:blipFill>
          </mc:Choice>
          <mc:Fallback>
            <p:blipFill>
              <a:blip r:embed="rId4"/>
              <a:srcRect t="-11104" b="-11104"/>
              <a:stretch>
                <a:fillRect/>
              </a:stretch>
            </p:blipFill>
          </mc:Fallback>
        </mc:AlternateContent>
        <p:spPr>
          <a:xfrm>
            <a:off x="997730" y="1200281"/>
            <a:ext cx="8146270" cy="5215600"/>
          </a:xfr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SIIS –</a:t>
            </a:r>
            <a:r>
              <a:rPr lang="en-US" dirty="0" smtClean="0"/>
              <a:t> 20 </a:t>
            </a:r>
            <a:r>
              <a:rPr lang="en-US" dirty="0" err="1" smtClean="0"/>
              <a:t>Cntls</a:t>
            </a:r>
            <a:r>
              <a:rPr lang="en-US" dirty="0" smtClean="0"/>
              <a:t> </a:t>
            </a:r>
            <a:r>
              <a:rPr lang="en-US" dirty="0" smtClean="0"/>
              <a:t>Domains mapping</a:t>
            </a:r>
            <a:endParaRPr lang="en-US" dirty="0"/>
          </a:p>
        </p:txBody>
      </p:sp>
      <p:pic>
        <p:nvPicPr>
          <p:cNvPr id="4" name="Content Placeholder 3" descr="Small Inst InfoSec Program Domains 2013 v2-mapping-20CritCntls.pdf"/>
          <p:cNvPicPr>
            <a:picLocks noGrp="1" noChangeAspect="1"/>
          </p:cNvPicPr>
          <p:nvPr>
            <p:ph idx="1"/>
          </p:nvPr>
        </p:nvPicPr>
        <mc:AlternateContent>
          <mc:Choice xmlns:ma="http://schemas.microsoft.com/office/mac/drawingml/2008/main" Requires="ma">
            <p:blipFill>
              <a:blip r:embed="rId2"/>
              <a:srcRect t="-1047" b="-1047"/>
              <a:stretch>
                <a:fillRect/>
              </a:stretch>
            </p:blipFill>
          </mc:Choice>
          <mc:Fallback>
            <p:blipFill>
              <a:blip r:embed="rId3"/>
              <a:srcRect t="-1047" b="-1047"/>
              <a:stretch>
                <a:fillRect/>
              </a:stretch>
            </p:blipFill>
          </mc:Fallback>
        </mc:AlternateContent>
        <p:spPr>
          <a:xfrm>
            <a:off x="1061566" y="1417638"/>
            <a:ext cx="8082434" cy="5174729"/>
          </a:xfr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1048117" y="151461"/>
            <a:ext cx="7885571" cy="1143000"/>
          </a:xfrm>
          <a:prstGeom prst="rect">
            <a:avLst/>
          </a:prstGeom>
        </p:spPr>
        <p:txBody>
          <a:bodyPr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Proposed Security Program Domains :</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Content Placeholder 2"/>
          <p:cNvSpPr txBox="1">
            <a:spLocks/>
          </p:cNvSpPr>
          <p:nvPr/>
        </p:nvSpPr>
        <p:spPr>
          <a:xfrm>
            <a:off x="2482231" y="2428475"/>
            <a:ext cx="4216159" cy="4610658"/>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sz="2400" noProof="0" dirty="0" smtClean="0"/>
              <a:t>---&lt; 1</a:t>
            </a:r>
            <a:r>
              <a:rPr lang="en-US" sz="2400" baseline="30000" noProof="0" dirty="0" smtClean="0"/>
              <a:t>st</a:t>
            </a:r>
            <a:r>
              <a:rPr lang="en-US" sz="2400" noProof="0" dirty="0" smtClean="0"/>
              <a:t> pass  &gt;---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Infrastructure Operations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End point security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Risk analysis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Information management </a:t>
            </a:r>
          </a:p>
          <a:p>
            <a:pPr marL="365760" indent="-283464" defTabSz="914400">
              <a:spcBef>
                <a:spcPts val="600"/>
              </a:spcBef>
              <a:buClr>
                <a:schemeClr val="accent1"/>
              </a:buClr>
              <a:buSzPct val="80000"/>
            </a:pPr>
            <a:endParaRPr lang="en-US" sz="2800" dirty="0" smtClean="0"/>
          </a:p>
          <a:p>
            <a:pPr marL="365760" indent="-283464" defTabSz="914400">
              <a:spcBef>
                <a:spcPts val="600"/>
              </a:spcBef>
              <a:buClr>
                <a:schemeClr val="accent1"/>
              </a:buClr>
              <a:buSzPct val="80000"/>
            </a:pPr>
            <a:r>
              <a:rPr lang="en-US" sz="2800" dirty="0" smtClean="0"/>
              <a:t>---&lt; 2</a:t>
            </a:r>
            <a:r>
              <a:rPr lang="en-US" sz="2800" baseline="30000" dirty="0" smtClean="0"/>
              <a:t>nd</a:t>
            </a:r>
            <a:r>
              <a:rPr lang="en-US" sz="2800" dirty="0" smtClean="0"/>
              <a:t>  pass  &gt;---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Human protection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Policy, Compliance, Legal</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IdM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&amp; Access Control</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Incident management </a:t>
            </a:r>
          </a:p>
        </p:txBody>
      </p:sp>
      <p:sp>
        <p:nvSpPr>
          <p:cNvPr id="6" name="TextBox 5"/>
          <p:cNvSpPr txBox="1"/>
          <p:nvPr/>
        </p:nvSpPr>
        <p:spPr>
          <a:xfrm>
            <a:off x="1258429" y="1078468"/>
            <a:ext cx="7435523" cy="646331"/>
          </a:xfrm>
          <a:prstGeom prst="rect">
            <a:avLst/>
          </a:prstGeom>
          <a:noFill/>
        </p:spPr>
        <p:txBody>
          <a:bodyPr wrap="square" rtlCol="0">
            <a:spAutoFit/>
          </a:bodyPr>
          <a:lstStyle/>
          <a:p>
            <a:r>
              <a:rPr lang="en-US" i="1" dirty="0" smtClean="0"/>
              <a:t>* In a possible “implementation order”  (I can’t manage 8 major projects at once)</a:t>
            </a:r>
          </a:p>
          <a:p>
            <a:endParaRPr lang="en-US" i="1" dirty="0"/>
          </a:p>
        </p:txBody>
      </p:sp>
      <p:sp>
        <p:nvSpPr>
          <p:cNvPr id="9" name="TextBox 8"/>
          <p:cNvSpPr txBox="1"/>
          <p:nvPr/>
        </p:nvSpPr>
        <p:spPr>
          <a:xfrm>
            <a:off x="1447344" y="1601011"/>
            <a:ext cx="7246608" cy="646331"/>
          </a:xfrm>
          <a:prstGeom prst="rect">
            <a:avLst/>
          </a:prstGeom>
          <a:noFill/>
        </p:spPr>
        <p:txBody>
          <a:bodyPr wrap="square" rtlCol="0">
            <a:spAutoFit/>
          </a:bodyPr>
          <a:lstStyle/>
          <a:p>
            <a:r>
              <a:rPr lang="en-US" dirty="0" smtClean="0"/>
              <a:t>Easiest to Hardest, or “Quick Wins” to maybe not so much with the “Wins”</a:t>
            </a:r>
          </a:p>
          <a:p>
            <a:r>
              <a:rPr lang="en-US" dirty="0" smtClean="0"/>
              <a:t>Also :  consideration of prerequisite needs and relative “criticality”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Located in the Connecticut River valley, CT river in the back ground,  </a:t>
            </a:r>
            <a:r>
              <a:rPr lang="en-US" sz="2400" dirty="0" err="1" smtClean="0"/>
              <a:t>Umass</a:t>
            </a:r>
            <a:r>
              <a:rPr lang="en-US" sz="2400" dirty="0" smtClean="0"/>
              <a:t> / Amherst 9 miles east (upper left)</a:t>
            </a:r>
            <a:endParaRPr lang="en-US" sz="2400" dirty="0"/>
          </a:p>
        </p:txBody>
      </p:sp>
      <p:pic>
        <p:nvPicPr>
          <p:cNvPr id="4" name="Content Placeholder 3" descr="Smith-College-airview.jpg"/>
          <p:cNvPicPr>
            <a:picLocks noGrp="1" noChangeAspect="1"/>
          </p:cNvPicPr>
          <p:nvPr>
            <p:ph idx="1"/>
          </p:nvPr>
        </p:nvPicPr>
        <p:blipFill>
          <a:blip r:embed="rId3"/>
          <a:srcRect l="-2246" r="-2246"/>
          <a:stretch>
            <a:fillRect/>
          </a:stretch>
        </p:blip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88488" y="274638"/>
            <a:ext cx="7845200" cy="1143000"/>
          </a:xfrm>
        </p:spPr>
        <p:txBody>
          <a:bodyPr>
            <a:normAutofit fontScale="90000"/>
          </a:bodyPr>
          <a:lstStyle/>
          <a:p>
            <a:r>
              <a:rPr lang="en-US" sz="2667" dirty="0" smtClean="0"/>
              <a:t>1) </a:t>
            </a:r>
            <a:r>
              <a:rPr lang="en-US" dirty="0" smtClean="0"/>
              <a:t>Risk analysis </a:t>
            </a:r>
            <a:r>
              <a:rPr lang="en-US" sz="2667" dirty="0" smtClean="0">
                <a:solidFill>
                  <a:srgbClr val="FF0000"/>
                </a:solidFill>
              </a:rPr>
              <a:t>[collaborators, potential practitioners]</a:t>
            </a:r>
            <a:endParaRPr lang="en-US" sz="2667" dirty="0"/>
          </a:p>
        </p:txBody>
      </p:sp>
      <p:sp>
        <p:nvSpPr>
          <p:cNvPr id="3" name="Content Placeholder 2"/>
          <p:cNvSpPr>
            <a:spLocks noGrp="1"/>
          </p:cNvSpPr>
          <p:nvPr>
            <p:ph idx="1"/>
          </p:nvPr>
        </p:nvSpPr>
        <p:spPr/>
        <p:txBody>
          <a:bodyPr>
            <a:normAutofit lnSpcReduction="10000"/>
          </a:bodyPr>
          <a:lstStyle/>
          <a:p>
            <a:r>
              <a:rPr lang="en-US" sz="2800" dirty="0" smtClean="0"/>
              <a:t>Asset inventory </a:t>
            </a:r>
            <a:r>
              <a:rPr lang="en-US" sz="2000" dirty="0" smtClean="0"/>
              <a:t>: </a:t>
            </a:r>
            <a:r>
              <a:rPr lang="en-US" sz="2000" dirty="0" smtClean="0">
                <a:solidFill>
                  <a:srgbClr val="FF0000"/>
                </a:solidFill>
              </a:rPr>
              <a:t>[Admin supervisors, sys </a:t>
            </a:r>
            <a:r>
              <a:rPr lang="en-US" sz="2000" dirty="0" err="1" smtClean="0">
                <a:solidFill>
                  <a:srgbClr val="FF0000"/>
                </a:solidFill>
              </a:rPr>
              <a:t>admins</a:t>
            </a:r>
            <a:r>
              <a:rPr lang="en-US" sz="2000" dirty="0" smtClean="0">
                <a:solidFill>
                  <a:srgbClr val="FF0000"/>
                </a:solidFill>
              </a:rPr>
              <a:t>]</a:t>
            </a:r>
          </a:p>
          <a:p>
            <a:pPr lvl="1"/>
            <a:r>
              <a:rPr lang="en-US" sz="1600" i="1" dirty="0" smtClean="0"/>
              <a:t>1st : administrative systems, storage and devices</a:t>
            </a:r>
          </a:p>
          <a:p>
            <a:pPr lvl="1"/>
            <a:r>
              <a:rPr lang="en-US" sz="1600" i="1" dirty="0" smtClean="0"/>
              <a:t>2nd : protected research systems, storage and devices</a:t>
            </a:r>
            <a:endParaRPr lang="en-US" sz="1600" dirty="0" smtClean="0"/>
          </a:p>
          <a:p>
            <a:r>
              <a:rPr lang="en-US" sz="2800" dirty="0" smtClean="0"/>
              <a:t>Qualitative risk analysis </a:t>
            </a:r>
            <a:r>
              <a:rPr lang="en-US" sz="2400" dirty="0" smtClean="0"/>
              <a:t>: </a:t>
            </a:r>
            <a:r>
              <a:rPr lang="en-US" sz="2000" dirty="0" smtClean="0">
                <a:solidFill>
                  <a:srgbClr val="FF0000"/>
                </a:solidFill>
              </a:rPr>
              <a:t>[me]</a:t>
            </a:r>
            <a:endParaRPr lang="en-US" sz="2000" dirty="0" smtClean="0"/>
          </a:p>
          <a:p>
            <a:pPr lvl="1"/>
            <a:r>
              <a:rPr lang="en-US" sz="1600" dirty="0" smtClean="0"/>
              <a:t>MAD options &amp; costs analysis,  governance acceptance</a:t>
            </a:r>
          </a:p>
          <a:p>
            <a:r>
              <a:rPr lang="en-US" sz="2800" dirty="0" smtClean="0"/>
              <a:t>BC &amp; DR : </a:t>
            </a:r>
            <a:r>
              <a:rPr lang="en-US" sz="2000" dirty="0" smtClean="0">
                <a:solidFill>
                  <a:srgbClr val="FF0000"/>
                </a:solidFill>
              </a:rPr>
              <a:t>[staff from all levels]</a:t>
            </a:r>
            <a:endParaRPr lang="en-US" sz="2000" dirty="0" smtClean="0"/>
          </a:p>
          <a:p>
            <a:pPr lvl="1"/>
            <a:r>
              <a:rPr lang="en-US" sz="1600" dirty="0" smtClean="0"/>
              <a:t>data recovery capability (</a:t>
            </a:r>
            <a:r>
              <a:rPr lang="en-US" sz="1600" dirty="0" err="1" smtClean="0"/>
              <a:t>fka</a:t>
            </a:r>
            <a:r>
              <a:rPr lang="en-US" sz="1600" dirty="0" smtClean="0"/>
              <a:t> data backups )</a:t>
            </a:r>
          </a:p>
          <a:p>
            <a:pPr lvl="1"/>
            <a:r>
              <a:rPr lang="en-US" sz="1600" dirty="0" smtClean="0"/>
              <a:t>service recovery capability (</a:t>
            </a:r>
            <a:r>
              <a:rPr lang="en-US" sz="1600" dirty="0" err="1" smtClean="0"/>
              <a:t>fka</a:t>
            </a:r>
            <a:r>
              <a:rPr lang="en-US" sz="1600" dirty="0" smtClean="0"/>
              <a:t> server backups)</a:t>
            </a:r>
          </a:p>
          <a:p>
            <a:pPr lvl="1"/>
            <a:r>
              <a:rPr lang="en-US" sz="1600" dirty="0" smtClean="0"/>
              <a:t>DR procedures, response team, DR testing</a:t>
            </a:r>
          </a:p>
          <a:p>
            <a:r>
              <a:rPr lang="en-US" sz="2800" dirty="0" smtClean="0"/>
              <a:t>vulnerability &amp; pen testing assessments :</a:t>
            </a:r>
          </a:p>
          <a:p>
            <a:pPr lvl="1">
              <a:buNone/>
            </a:pPr>
            <a:r>
              <a:rPr lang="en-US" sz="2000" dirty="0" smtClean="0">
                <a:solidFill>
                  <a:srgbClr val="FF0000"/>
                </a:solidFill>
              </a:rPr>
              <a:t>		[me (</a:t>
            </a:r>
            <a:r>
              <a:rPr lang="en-US" sz="2000" dirty="0" err="1" smtClean="0">
                <a:solidFill>
                  <a:srgbClr val="FF0000"/>
                </a:solidFill>
              </a:rPr>
              <a:t>bwahaha</a:t>
            </a:r>
            <a:r>
              <a:rPr lang="en-US" sz="2000" dirty="0" smtClean="0">
                <a:solidFill>
                  <a:srgbClr val="FF0000"/>
                </a:solidFill>
              </a:rPr>
              <a:t>), 3rd party]</a:t>
            </a:r>
          </a:p>
          <a:p>
            <a:r>
              <a:rPr lang="en-US" sz="2800" dirty="0" smtClean="0"/>
              <a:t>Audit : </a:t>
            </a:r>
            <a:r>
              <a:rPr lang="en-US" sz="2000" dirty="0" smtClean="0">
                <a:solidFill>
                  <a:srgbClr val="FF0000"/>
                </a:solidFill>
              </a:rPr>
              <a:t>[external consultant]</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 </a:t>
            </a:r>
            <a:r>
              <a:rPr lang="en-US" dirty="0" smtClean="0"/>
              <a:t>Policy, Compliance, Legal</a:t>
            </a:r>
            <a:endParaRPr lang="en-US" dirty="0"/>
          </a:p>
        </p:txBody>
      </p:sp>
      <p:sp>
        <p:nvSpPr>
          <p:cNvPr id="3" name="Content Placeholder 2"/>
          <p:cNvSpPr>
            <a:spLocks noGrp="1"/>
          </p:cNvSpPr>
          <p:nvPr>
            <p:ph idx="1"/>
          </p:nvPr>
        </p:nvSpPr>
        <p:spPr>
          <a:xfrm>
            <a:off x="1240238" y="2673779"/>
            <a:ext cx="7498080" cy="3678826"/>
          </a:xfrm>
        </p:spPr>
        <p:txBody>
          <a:bodyPr>
            <a:normAutofit/>
          </a:bodyPr>
          <a:lstStyle/>
          <a:p>
            <a:r>
              <a:rPr lang="en-US" sz="2800" dirty="0" smtClean="0"/>
              <a:t>development and promotion of institutional policies and procedures</a:t>
            </a:r>
          </a:p>
          <a:p>
            <a:pPr lvl="2"/>
            <a:r>
              <a:rPr lang="en-US" sz="1600" dirty="0" smtClean="0"/>
              <a:t>Possible common policies include :  Acceptable Use, Classified data handling, Records management &amp; Retention,  Account management,  Authentication (password) security requirements</a:t>
            </a:r>
          </a:p>
          <a:p>
            <a:r>
              <a:rPr lang="en-US" sz="2800" dirty="0" smtClean="0"/>
              <a:t>adherence to applicable regulatory and legal compliance requirements</a:t>
            </a:r>
          </a:p>
          <a:p>
            <a:r>
              <a:rPr lang="en-US" sz="2800" dirty="0" smtClean="0"/>
              <a:t>procedures for handling of legal requests</a:t>
            </a:r>
          </a:p>
          <a:p>
            <a:pPr lvl="1"/>
            <a:r>
              <a:rPr lang="en-US" sz="2000" i="1" dirty="0" smtClean="0"/>
              <a:t>includes : </a:t>
            </a:r>
            <a:r>
              <a:rPr lang="en-US" sz="2000" i="1" dirty="0" err="1" smtClean="0"/>
              <a:t>eDiscovery</a:t>
            </a:r>
            <a:r>
              <a:rPr lang="en-US" sz="2000" i="1" dirty="0" smtClean="0"/>
              <a:t>, DMCA notices, Law enforcement info requests</a:t>
            </a:r>
            <a:endParaRPr lang="en-US" sz="2000" dirty="0"/>
          </a:p>
        </p:txBody>
      </p:sp>
      <p:sp>
        <p:nvSpPr>
          <p:cNvPr id="4" name="TextBox 3"/>
          <p:cNvSpPr txBox="1"/>
          <p:nvPr/>
        </p:nvSpPr>
        <p:spPr>
          <a:xfrm>
            <a:off x="1435608" y="1417638"/>
            <a:ext cx="6670480" cy="1477328"/>
          </a:xfrm>
          <a:prstGeom prst="rect">
            <a:avLst/>
          </a:prstGeom>
          <a:noFill/>
        </p:spPr>
        <p:txBody>
          <a:bodyPr wrap="square" rtlCol="0">
            <a:spAutoFit/>
          </a:bodyPr>
          <a:lstStyle/>
          <a:p>
            <a:r>
              <a:rPr lang="en-US" i="1" dirty="0" smtClean="0"/>
              <a:t>establishes strategic directive controls mandated by internal governance and external regulatory entities</a:t>
            </a:r>
          </a:p>
          <a:p>
            <a:endParaRPr lang="en-US" i="1" dirty="0" smtClean="0"/>
          </a:p>
          <a:p>
            <a:pPr algn="r"/>
            <a:r>
              <a:rPr lang="en-US" dirty="0" smtClean="0">
                <a:solidFill>
                  <a:srgbClr val="FF0000"/>
                </a:solidFill>
              </a:rPr>
              <a:t>[ me, governance entities, legal office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4083" y="274638"/>
            <a:ext cx="7719605" cy="1143000"/>
          </a:xfrm>
        </p:spPr>
        <p:txBody>
          <a:bodyPr>
            <a:normAutofit/>
          </a:bodyPr>
          <a:lstStyle/>
          <a:p>
            <a:r>
              <a:rPr lang="en-US" sz="2400" dirty="0" smtClean="0"/>
              <a:t>3) </a:t>
            </a:r>
            <a:r>
              <a:rPr lang="en-US" sz="3200" dirty="0" smtClean="0"/>
              <a:t>Identity Management &amp; Access Control</a:t>
            </a:r>
            <a:endParaRPr lang="en-US" sz="3200" dirty="0"/>
          </a:p>
        </p:txBody>
      </p:sp>
      <p:sp>
        <p:nvSpPr>
          <p:cNvPr id="3" name="Content Placeholder 2"/>
          <p:cNvSpPr>
            <a:spLocks noGrp="1"/>
          </p:cNvSpPr>
          <p:nvPr>
            <p:ph idx="1"/>
          </p:nvPr>
        </p:nvSpPr>
        <p:spPr/>
        <p:txBody>
          <a:bodyPr>
            <a:normAutofit/>
          </a:bodyPr>
          <a:lstStyle/>
          <a:p>
            <a:pPr>
              <a:buNone/>
            </a:pPr>
            <a:r>
              <a:rPr lang="en-US" sz="2400" i="1" dirty="0" smtClean="0"/>
              <a:t>this domain sets the electronic identity and functional roles for individual users</a:t>
            </a:r>
          </a:p>
          <a:p>
            <a:pPr algn="r">
              <a:buNone/>
            </a:pPr>
            <a:r>
              <a:rPr lang="en-US" sz="2000" dirty="0" smtClean="0">
                <a:solidFill>
                  <a:srgbClr val="FF0000"/>
                </a:solidFill>
              </a:rPr>
              <a:t>[ IT (systems), HR, Dean's office, registrar's office ]</a:t>
            </a:r>
            <a:endParaRPr lang="en-US" sz="2000" i="1" dirty="0" smtClean="0">
              <a:solidFill>
                <a:srgbClr val="FF0000"/>
              </a:solidFill>
            </a:endParaRPr>
          </a:p>
          <a:p>
            <a:r>
              <a:rPr lang="en-US" sz="2400" dirty="0" smtClean="0"/>
              <a:t>has major impact on engrained business practices </a:t>
            </a:r>
          </a:p>
          <a:p>
            <a:r>
              <a:rPr lang="en-US" sz="2400" dirty="0" smtClean="0"/>
              <a:t>requires assiduous planning, high level buy-in, and political dexterity</a:t>
            </a:r>
          </a:p>
          <a:p>
            <a:pPr>
              <a:buNone/>
            </a:pPr>
            <a:endParaRPr lang="en-US" sz="2400" i="1" dirty="0" smtClean="0"/>
          </a:p>
          <a:p>
            <a:r>
              <a:rPr lang="en-US" sz="2400" i="1" dirty="0" smtClean="0"/>
              <a:t>functional design : </a:t>
            </a:r>
          </a:p>
          <a:p>
            <a:pPr lvl="1">
              <a:buNone/>
            </a:pPr>
            <a:r>
              <a:rPr lang="en-US" sz="2000" dirty="0" smtClean="0"/>
              <a:t>authoritative Identity info resources -&gt;  </a:t>
            </a:r>
          </a:p>
          <a:p>
            <a:pPr lvl="1">
              <a:buNone/>
            </a:pPr>
            <a:r>
              <a:rPr lang="en-US" sz="2000" b="1" dirty="0" smtClean="0"/>
              <a:t>		Identity Vault  </a:t>
            </a:r>
            <a:r>
              <a:rPr lang="en-US" sz="2000" dirty="0" smtClean="0"/>
              <a:t>-&gt;  auth services (LDAP, AD, </a:t>
            </a:r>
            <a:r>
              <a:rPr lang="en-US" sz="2000" dirty="0" err="1" smtClean="0"/>
              <a:t>Shib</a:t>
            </a:r>
            <a:r>
              <a:rPr lang="en-US" sz="2000" dirty="0" smtClean="0"/>
              <a:t>)  </a:t>
            </a:r>
          </a:p>
          <a:p>
            <a:pPr lvl="1">
              <a:buNone/>
            </a:pPr>
            <a:r>
              <a:rPr lang="en-US" sz="2000" dirty="0" smtClean="0"/>
              <a:t>&lt;- services and information resources </a:t>
            </a:r>
            <a:r>
              <a:rPr lang="en-US" sz="2000" dirty="0" err="1" smtClean="0"/>
              <a:t>w</a:t>
            </a:r>
            <a:r>
              <a:rPr lang="en-US" sz="2000" dirty="0" smtClean="0"/>
              <a:t>/ restricted access</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37156"/>
          </a:xfrm>
        </p:spPr>
        <p:txBody>
          <a:bodyPr>
            <a:normAutofit fontScale="90000"/>
          </a:bodyPr>
          <a:lstStyle/>
          <a:p>
            <a:r>
              <a:rPr lang="en-US" sz="2667" dirty="0" smtClean="0"/>
              <a:t>4) </a:t>
            </a:r>
            <a:r>
              <a:rPr lang="en-US" sz="3600" dirty="0" smtClean="0"/>
              <a:t>Information (data) management (1/2) : </a:t>
            </a:r>
            <a:endParaRPr lang="en-US" sz="3600" dirty="0"/>
          </a:p>
        </p:txBody>
      </p:sp>
      <p:sp>
        <p:nvSpPr>
          <p:cNvPr id="3" name="Content Placeholder 2"/>
          <p:cNvSpPr>
            <a:spLocks noGrp="1"/>
          </p:cNvSpPr>
          <p:nvPr>
            <p:ph idx="1"/>
          </p:nvPr>
        </p:nvSpPr>
        <p:spPr>
          <a:xfrm>
            <a:off x="1156508" y="1485872"/>
            <a:ext cx="7777179" cy="5171500"/>
          </a:xfrm>
        </p:spPr>
        <p:txBody>
          <a:bodyPr>
            <a:normAutofit fontScale="85000" lnSpcReduction="20000"/>
          </a:bodyPr>
          <a:lstStyle/>
          <a:p>
            <a:r>
              <a:rPr lang="en-US" sz="2400" b="1" dirty="0" smtClean="0"/>
              <a:t>Two basic data classifications :</a:t>
            </a:r>
          </a:p>
          <a:p>
            <a:pPr lvl="1"/>
            <a:r>
              <a:rPr lang="en-US" sz="1600" i="1" dirty="0" smtClean="0"/>
              <a:t>"Classified" data refers to data that has been identified as either "Confidential" or "Sensitive". Institutional data shall be identified as to its classification regardless of its medium or form. </a:t>
            </a:r>
          </a:p>
          <a:p>
            <a:pPr lvl="1"/>
            <a:r>
              <a:rPr lang="en-US" sz="1946" b="1" dirty="0" smtClean="0"/>
              <a:t>Confidential information </a:t>
            </a:r>
            <a:r>
              <a:rPr lang="en-US" sz="1600" dirty="0" smtClean="0"/>
              <a:t>is data whose loss, corruption or unauthorized disclosure would be a violation of federal or state laws and regulations or institutional contracts (i.e., protected data); Personal Information (PII) data; Personal Health Information (PHI) data; data that involves issues of personal privacy; or data whose loss, corruption or unauthorized disclosure may impair the academic, research or business functions of the college, or result in any business, financial, or legal loss. </a:t>
            </a:r>
          </a:p>
          <a:p>
            <a:pPr lvl="1"/>
            <a:r>
              <a:rPr lang="en-US" sz="1946" b="1" dirty="0" smtClean="0"/>
              <a:t>Sensitive information </a:t>
            </a:r>
            <a:r>
              <a:rPr lang="en-US" sz="1600" dirty="0" smtClean="0"/>
              <a:t>is data whose unauthorized disclosure is not a violation of law, does not impair business or result in a financial loss but may be damaging to our students, employees, or alumnae or to the college’s reputation and thus require a higher degree of security than other information. </a:t>
            </a:r>
          </a:p>
          <a:p>
            <a:pPr lvl="1"/>
            <a:r>
              <a:rPr lang="en-US" sz="1946" b="1" dirty="0" smtClean="0"/>
              <a:t>Personal Information (PII) </a:t>
            </a:r>
            <a:r>
              <a:rPr lang="en-US" sz="1647" dirty="0" smtClean="0"/>
              <a:t>is a specific subset of confidential information; PII is defined by MA General Law 93H, and has specific data handling requirements.</a:t>
            </a:r>
          </a:p>
          <a:p>
            <a:pPr lvl="1"/>
            <a:endParaRPr lang="en-US" dirty="0" smtClean="0"/>
          </a:p>
          <a:p>
            <a:r>
              <a:rPr lang="en-US" sz="2353" b="1" dirty="0" smtClean="0"/>
              <a:t>Two basic records handler classifications:</a:t>
            </a:r>
          </a:p>
          <a:p>
            <a:pPr lvl="1"/>
            <a:r>
              <a:rPr lang="en-US" sz="1882" b="1" i="1" dirty="0" smtClean="0"/>
              <a:t>Data Custodians : { Owner / Steward } </a:t>
            </a:r>
            <a:r>
              <a:rPr lang="en-US" sz="1647" dirty="0" smtClean="0"/>
              <a:t>: responsible for integrity, classification, authorized access and use, storage locations, life cycle</a:t>
            </a:r>
          </a:p>
          <a:p>
            <a:pPr lvl="1"/>
            <a:r>
              <a:rPr lang="en-US" sz="1882" b="1" i="1" dirty="0" smtClean="0"/>
              <a:t>authorized users  </a:t>
            </a:r>
            <a:r>
              <a:rPr lang="en-US" sz="1600" i="1" dirty="0" smtClean="0"/>
              <a:t>: </a:t>
            </a:r>
            <a:r>
              <a:rPr lang="en-US" sz="1806" i="1" dirty="0" smtClean="0"/>
              <a:t>anyone required to have access to perform their job, academic assignment, or fulfill a contractual obligation</a:t>
            </a:r>
            <a:endParaRPr lang="en-US" sz="1806" dirty="0" smtClean="0"/>
          </a:p>
        </p:txBody>
      </p:sp>
      <p:sp>
        <p:nvSpPr>
          <p:cNvPr id="4" name="TextBox 3"/>
          <p:cNvSpPr txBox="1"/>
          <p:nvPr/>
        </p:nvSpPr>
        <p:spPr>
          <a:xfrm>
            <a:off x="1435608" y="711794"/>
            <a:ext cx="7389946" cy="646331"/>
          </a:xfrm>
          <a:prstGeom prst="rect">
            <a:avLst/>
          </a:prstGeom>
          <a:noFill/>
        </p:spPr>
        <p:txBody>
          <a:bodyPr wrap="none" rtlCol="0">
            <a:spAutoFit/>
          </a:bodyPr>
          <a:lstStyle/>
          <a:p>
            <a:r>
              <a:rPr lang="en-US" i="1" dirty="0" smtClean="0"/>
              <a:t>This domain defines and  locates the information assets that need protecting</a:t>
            </a:r>
          </a:p>
          <a:p>
            <a:r>
              <a:rPr lang="en-US" dirty="0" smtClean="0">
                <a:solidFill>
                  <a:srgbClr val="FF0000"/>
                </a:solidFill>
              </a:rPr>
              <a:t>[requires face-to-face engagement with various department heads, dept. staff]</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Information (data) management (2/2) : </a:t>
            </a:r>
            <a:endParaRPr lang="en-US" sz="3600" dirty="0"/>
          </a:p>
        </p:txBody>
      </p:sp>
      <p:sp>
        <p:nvSpPr>
          <p:cNvPr id="3" name="Content Placeholder 2"/>
          <p:cNvSpPr>
            <a:spLocks noGrp="1"/>
          </p:cNvSpPr>
          <p:nvPr>
            <p:ph idx="1"/>
          </p:nvPr>
        </p:nvSpPr>
        <p:spPr>
          <a:xfrm>
            <a:off x="1435608" y="1447800"/>
            <a:ext cx="7498080" cy="5139788"/>
          </a:xfrm>
        </p:spPr>
        <p:txBody>
          <a:bodyPr>
            <a:normAutofit fontScale="85000" lnSpcReduction="10000"/>
          </a:bodyPr>
          <a:lstStyle/>
          <a:p>
            <a:r>
              <a:rPr lang="en-US" dirty="0" smtClean="0"/>
              <a:t>data life cycle management </a:t>
            </a:r>
          </a:p>
          <a:p>
            <a:pPr>
              <a:buNone/>
            </a:pPr>
            <a:r>
              <a:rPr lang="en-US" sz="2000" i="1" dirty="0" smtClean="0"/>
              <a:t>	storage, tracking who offloads it, useful life span, archive methods and procedures, legal </a:t>
            </a:r>
            <a:r>
              <a:rPr lang="en-US" sz="2000" b="1" i="1" dirty="0" smtClean="0"/>
              <a:t>records retention </a:t>
            </a:r>
            <a:r>
              <a:rPr lang="en-US" sz="2000" i="1" dirty="0" smtClean="0"/>
              <a:t>requirements, EOL removal &amp; </a:t>
            </a:r>
            <a:r>
              <a:rPr lang="en-US" sz="2000" b="1" i="1" dirty="0" smtClean="0"/>
              <a:t>destruction </a:t>
            </a:r>
            <a:r>
              <a:rPr lang="en-US" sz="2000" i="1" dirty="0" smtClean="0"/>
              <a:t>procedures</a:t>
            </a:r>
          </a:p>
          <a:p>
            <a:pPr>
              <a:buNone/>
            </a:pPr>
            <a:r>
              <a:rPr lang="en-US" sz="2000" i="1" dirty="0" smtClean="0"/>
              <a:t>	!!  PII data location assessment :</a:t>
            </a:r>
          </a:p>
          <a:p>
            <a:pPr>
              <a:buNone/>
            </a:pPr>
            <a:r>
              <a:rPr lang="en-US" sz="2000" i="1" dirty="0" smtClean="0"/>
              <a:t>		 document all devices &amp; locations, eliminate where ever possible</a:t>
            </a:r>
            <a:endParaRPr lang="en-US" sz="2000" dirty="0" smtClean="0"/>
          </a:p>
          <a:p>
            <a:r>
              <a:rPr lang="en-US" dirty="0" smtClean="0"/>
              <a:t>data handling : </a:t>
            </a:r>
          </a:p>
          <a:p>
            <a:pPr lvl="1"/>
            <a:r>
              <a:rPr lang="en-US" sz="2162" dirty="0" smtClean="0"/>
              <a:t>procedures and business processes, </a:t>
            </a:r>
          </a:p>
          <a:p>
            <a:pPr lvl="1"/>
            <a:r>
              <a:rPr lang="en-US" sz="2162" dirty="0" smtClean="0"/>
              <a:t>data handling policy compliance</a:t>
            </a:r>
          </a:p>
          <a:p>
            <a:r>
              <a:rPr lang="en-US" dirty="0" smtClean="0"/>
              <a:t>separation of data &amp; service silos</a:t>
            </a:r>
          </a:p>
          <a:p>
            <a:pPr lvl="1"/>
            <a:r>
              <a:rPr lang="en-US" sz="2400" dirty="0" smtClean="0"/>
              <a:t> </a:t>
            </a:r>
            <a:r>
              <a:rPr lang="en-US" sz="2000" dirty="0" smtClean="0"/>
              <a:t>examples : test vs. production systems, single service "appliance" servers, tailored authentication / authorization</a:t>
            </a:r>
          </a:p>
          <a:p>
            <a:r>
              <a:rPr lang="en-US" dirty="0" smtClean="0"/>
              <a:t>Encryption</a:t>
            </a:r>
          </a:p>
          <a:p>
            <a:pPr lvl="1"/>
            <a:r>
              <a:rPr lang="en-US" sz="2118" dirty="0" smtClean="0"/>
              <a:t>encrypt where feasible (backup media, on servers, within </a:t>
            </a:r>
            <a:r>
              <a:rPr lang="en-US" sz="2118" dirty="0" err="1" smtClean="0"/>
              <a:t>DBs</a:t>
            </a:r>
            <a:r>
              <a:rPr lang="en-US" sz="2118" dirty="0" smtClean="0"/>
              <a:t>)</a:t>
            </a:r>
          </a:p>
          <a:p>
            <a:pPr lvl="1"/>
            <a:r>
              <a:rPr lang="en-US" sz="2118" dirty="0" smtClean="0"/>
              <a:t>encrypt where compliance mandates (e.g. PII in transit over public networks, classified data locally stored on laptops)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02335"/>
          </a:xfrm>
        </p:spPr>
        <p:txBody>
          <a:bodyPr>
            <a:normAutofit fontScale="90000"/>
          </a:bodyPr>
          <a:lstStyle/>
          <a:p>
            <a:r>
              <a:rPr lang="en-US" sz="3111" dirty="0" smtClean="0"/>
              <a:t>5) </a:t>
            </a:r>
            <a:r>
              <a:rPr lang="en-US" dirty="0" smtClean="0"/>
              <a:t>Infrastructure Operations</a:t>
            </a:r>
            <a:endParaRPr lang="en-US" dirty="0"/>
          </a:p>
        </p:txBody>
      </p:sp>
      <p:sp>
        <p:nvSpPr>
          <p:cNvPr id="3" name="Content Placeholder 2"/>
          <p:cNvSpPr>
            <a:spLocks noGrp="1"/>
          </p:cNvSpPr>
          <p:nvPr>
            <p:ph idx="1"/>
          </p:nvPr>
        </p:nvSpPr>
        <p:spPr>
          <a:xfrm>
            <a:off x="1435608" y="1623304"/>
            <a:ext cx="7498080" cy="4800600"/>
          </a:xfrm>
        </p:spPr>
        <p:txBody>
          <a:bodyPr>
            <a:normAutofit/>
          </a:bodyPr>
          <a:lstStyle/>
          <a:p>
            <a:r>
              <a:rPr lang="en-US" dirty="0" smtClean="0"/>
              <a:t>network : </a:t>
            </a:r>
            <a:r>
              <a:rPr lang="en-US" sz="2800" dirty="0" smtClean="0"/>
              <a:t>FW, IDS / IPS,  suspicious/malicious behavior detection</a:t>
            </a:r>
          </a:p>
          <a:p>
            <a:r>
              <a:rPr lang="en-US" dirty="0" smtClean="0"/>
              <a:t>SIEM, log analysis, alerting</a:t>
            </a:r>
          </a:p>
          <a:p>
            <a:r>
              <a:rPr lang="en-US" dirty="0" smtClean="0"/>
              <a:t>change control management</a:t>
            </a:r>
          </a:p>
          <a:p>
            <a:pPr lvl="1"/>
            <a:r>
              <a:rPr lang="en-US" sz="2000" dirty="0" smtClean="0"/>
              <a:t>system &amp; service patch mgt / security updates</a:t>
            </a:r>
          </a:p>
          <a:p>
            <a:pPr lvl="1"/>
            <a:r>
              <a:rPr lang="en-US" sz="2000" dirty="0" smtClean="0"/>
              <a:t>network device control &amp; management (L1-4)</a:t>
            </a:r>
          </a:p>
          <a:p>
            <a:pPr lvl="2"/>
            <a:r>
              <a:rPr lang="en-US" sz="1600" i="1" dirty="0" smtClean="0"/>
              <a:t>including unauthorized network expansion, such as hubs and rogue </a:t>
            </a:r>
            <a:r>
              <a:rPr lang="en-US" sz="1600" i="1" dirty="0" err="1" smtClean="0"/>
              <a:t>Aps</a:t>
            </a:r>
            <a:endParaRPr lang="en-US" sz="1600" i="1" dirty="0" smtClean="0"/>
          </a:p>
          <a:p>
            <a:r>
              <a:rPr lang="en-US" dirty="0" smtClean="0"/>
              <a:t>infrastructure access controls, monitoring</a:t>
            </a:r>
          </a:p>
          <a:p>
            <a:r>
              <a:rPr lang="en-US" dirty="0" smtClean="0"/>
              <a:t>physical security, environment monitoring</a:t>
            </a:r>
          </a:p>
          <a:p>
            <a:pPr lvl="2">
              <a:buNone/>
            </a:pPr>
            <a:endParaRPr lang="en-US" dirty="0"/>
          </a:p>
        </p:txBody>
      </p:sp>
      <p:sp>
        <p:nvSpPr>
          <p:cNvPr id="4" name="TextBox 3"/>
          <p:cNvSpPr txBox="1"/>
          <p:nvPr/>
        </p:nvSpPr>
        <p:spPr>
          <a:xfrm>
            <a:off x="1435608" y="976973"/>
            <a:ext cx="7328119" cy="646331"/>
          </a:xfrm>
          <a:prstGeom prst="rect">
            <a:avLst/>
          </a:prstGeom>
          <a:noFill/>
        </p:spPr>
        <p:txBody>
          <a:bodyPr wrap="square" rtlCol="0">
            <a:spAutoFit/>
          </a:bodyPr>
          <a:lstStyle/>
          <a:p>
            <a:r>
              <a:rPr lang="en-US" i="1" dirty="0" smtClean="0"/>
              <a:t>Common technical tactical controls are in this domain</a:t>
            </a:r>
          </a:p>
          <a:p>
            <a:pPr algn="r"/>
            <a:r>
              <a:rPr lang="en-US" dirty="0" smtClean="0">
                <a:solidFill>
                  <a:srgbClr val="FF0000"/>
                </a:solidFill>
              </a:rPr>
              <a:t>[ mostly systems &amp; network </a:t>
            </a:r>
            <a:r>
              <a:rPr lang="en-US" dirty="0" err="1" smtClean="0">
                <a:solidFill>
                  <a:srgbClr val="FF0000"/>
                </a:solidFill>
              </a:rPr>
              <a:t>admins</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86075"/>
          </a:xfrm>
        </p:spPr>
        <p:txBody>
          <a:bodyPr/>
          <a:lstStyle/>
          <a:p>
            <a:r>
              <a:rPr lang="en-US" sz="2800" dirty="0" smtClean="0"/>
              <a:t>6) </a:t>
            </a:r>
            <a:r>
              <a:rPr lang="en-US" dirty="0" smtClean="0"/>
              <a:t>Incident management </a:t>
            </a:r>
            <a:endParaRPr lang="en-US" dirty="0"/>
          </a:p>
        </p:txBody>
      </p:sp>
      <p:sp>
        <p:nvSpPr>
          <p:cNvPr id="3" name="Content Placeholder 2"/>
          <p:cNvSpPr>
            <a:spLocks noGrp="1"/>
          </p:cNvSpPr>
          <p:nvPr>
            <p:ph idx="1"/>
          </p:nvPr>
        </p:nvSpPr>
        <p:spPr>
          <a:xfrm>
            <a:off x="1226283" y="2151524"/>
            <a:ext cx="7498080" cy="4338367"/>
          </a:xfrm>
        </p:spPr>
        <p:txBody>
          <a:bodyPr>
            <a:normAutofit lnSpcReduction="10000"/>
          </a:bodyPr>
          <a:lstStyle/>
          <a:p>
            <a:r>
              <a:rPr lang="en-US" dirty="0" smtClean="0"/>
              <a:t>incident definition and identification</a:t>
            </a:r>
          </a:p>
          <a:p>
            <a:pPr>
              <a:buNone/>
            </a:pPr>
            <a:r>
              <a:rPr lang="en-US" sz="1514" i="1" dirty="0" smtClean="0"/>
              <a:t>	"Generally, an Incident </a:t>
            </a:r>
            <a:r>
              <a:rPr lang="en-US" sz="1514" b="1" i="1" dirty="0" smtClean="0"/>
              <a:t>is any unexpected or unauthorized change, interruption, disclosure of, or access to </a:t>
            </a:r>
            <a:r>
              <a:rPr lang="en-US" sz="1514" i="1" dirty="0" smtClean="0"/>
              <a:t>the institution's information resources that </a:t>
            </a:r>
            <a:r>
              <a:rPr lang="en-US" sz="1514" b="1" i="1" dirty="0" smtClean="0"/>
              <a:t>could be </a:t>
            </a:r>
            <a:r>
              <a:rPr lang="en-US" sz="1514" i="1" dirty="0" smtClean="0"/>
              <a:t>damaging to our students, staff, faculty, alumnae, donors, parents, prospective students and / or our reputation."</a:t>
            </a:r>
            <a:r>
              <a:rPr lang="en-US" sz="1514" dirty="0" smtClean="0"/>
              <a:t> </a:t>
            </a:r>
          </a:p>
          <a:p>
            <a:pPr>
              <a:buNone/>
            </a:pPr>
            <a:r>
              <a:rPr lang="en-US" sz="1514" dirty="0" smtClean="0"/>
              <a:t>		</a:t>
            </a:r>
            <a:r>
              <a:rPr lang="en-US" sz="1600" i="1" dirty="0" smtClean="0"/>
              <a:t>includes everything from a misaddressed spreadsheet to regional natural disaster</a:t>
            </a:r>
            <a:endParaRPr lang="en-US" sz="1514" dirty="0" smtClean="0"/>
          </a:p>
          <a:p>
            <a:r>
              <a:rPr lang="en-US" dirty="0" smtClean="0"/>
              <a:t>response procedures </a:t>
            </a:r>
          </a:p>
          <a:p>
            <a:pPr lvl="1"/>
            <a:r>
              <a:rPr lang="en-US" sz="2200" dirty="0" smtClean="0"/>
              <a:t>triage, escalation, containment, eradication, restoration</a:t>
            </a:r>
          </a:p>
          <a:p>
            <a:pPr lvl="1"/>
            <a:r>
              <a:rPr lang="en-US" sz="2200" dirty="0" smtClean="0"/>
              <a:t>Post-event reporting, lessons learned</a:t>
            </a:r>
          </a:p>
          <a:p>
            <a:r>
              <a:rPr lang="en-US" dirty="0" smtClean="0"/>
              <a:t>response teams</a:t>
            </a:r>
            <a:endParaRPr lang="en-US" sz="2000" dirty="0" smtClean="0"/>
          </a:p>
          <a:p>
            <a:pPr lvl="1"/>
            <a:r>
              <a:rPr lang="en-US" sz="2162" dirty="0" smtClean="0"/>
              <a:t>Teams dependent on type of incident</a:t>
            </a:r>
          </a:p>
          <a:p>
            <a:pPr lvl="1"/>
            <a:r>
              <a:rPr lang="en-US" sz="2162" dirty="0" smtClean="0"/>
              <a:t>Table top, training exercises, forensic tools needs</a:t>
            </a:r>
          </a:p>
        </p:txBody>
      </p:sp>
      <p:sp>
        <p:nvSpPr>
          <p:cNvPr id="4" name="TextBox 3"/>
          <p:cNvSpPr txBox="1"/>
          <p:nvPr/>
        </p:nvSpPr>
        <p:spPr>
          <a:xfrm>
            <a:off x="1226284" y="1228194"/>
            <a:ext cx="7498080" cy="923330"/>
          </a:xfrm>
          <a:prstGeom prst="rect">
            <a:avLst/>
          </a:prstGeom>
          <a:noFill/>
        </p:spPr>
        <p:txBody>
          <a:bodyPr wrap="square" rtlCol="0">
            <a:spAutoFit/>
          </a:bodyPr>
          <a:lstStyle/>
          <a:p>
            <a:r>
              <a:rPr lang="en-US" i="1" dirty="0" smtClean="0"/>
              <a:t>defines breadth of incidents, sets procedures for minimizing the impact of incidents;   crosses into every other domain in some way</a:t>
            </a:r>
          </a:p>
          <a:p>
            <a:pPr algn="r"/>
            <a:r>
              <a:rPr lang="en-US" sz="1600" dirty="0" smtClean="0">
                <a:solidFill>
                  <a:srgbClr val="FF0000"/>
                </a:solidFill>
              </a:rPr>
              <a:t>[response team members from various departments ]</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25643"/>
          </a:xfrm>
        </p:spPr>
        <p:txBody>
          <a:bodyPr/>
          <a:lstStyle/>
          <a:p>
            <a:r>
              <a:rPr lang="en-US" sz="2800" dirty="0" smtClean="0"/>
              <a:t>7) </a:t>
            </a:r>
            <a:r>
              <a:rPr lang="en-US" dirty="0" smtClean="0"/>
              <a:t>End point security</a:t>
            </a:r>
            <a:endParaRPr lang="en-US" dirty="0"/>
          </a:p>
        </p:txBody>
      </p:sp>
      <p:sp>
        <p:nvSpPr>
          <p:cNvPr id="3" name="Content Placeholder 2"/>
          <p:cNvSpPr>
            <a:spLocks noGrp="1"/>
          </p:cNvSpPr>
          <p:nvPr>
            <p:ph idx="1"/>
          </p:nvPr>
        </p:nvSpPr>
        <p:spPr>
          <a:xfrm>
            <a:off x="1435608" y="2057400"/>
            <a:ext cx="7498080" cy="4404577"/>
          </a:xfrm>
        </p:spPr>
        <p:txBody>
          <a:bodyPr/>
          <a:lstStyle/>
          <a:p>
            <a:pPr>
              <a:spcAft>
                <a:spcPts val="1200"/>
              </a:spcAft>
            </a:pPr>
            <a:r>
              <a:rPr lang="en-US" dirty="0" smtClean="0"/>
              <a:t>client network access control</a:t>
            </a:r>
          </a:p>
          <a:p>
            <a:pPr>
              <a:spcAft>
                <a:spcPts val="1200"/>
              </a:spcAft>
            </a:pPr>
            <a:r>
              <a:rPr lang="en-US" dirty="0" smtClean="0"/>
              <a:t>client protection :</a:t>
            </a:r>
          </a:p>
          <a:p>
            <a:pPr lvl="1">
              <a:spcAft>
                <a:spcPts val="1200"/>
              </a:spcAft>
            </a:pPr>
            <a:r>
              <a:rPr lang="en-US" sz="2400" dirty="0" smtClean="0"/>
              <a:t>AV, malware, host-based  FW, app </a:t>
            </a:r>
            <a:r>
              <a:rPr lang="en-US" sz="2400" dirty="0" err="1" smtClean="0"/>
              <a:t>whitelisting</a:t>
            </a:r>
            <a:r>
              <a:rPr lang="en-US" sz="2400" dirty="0" smtClean="0"/>
              <a:t>, etc.</a:t>
            </a:r>
          </a:p>
          <a:p>
            <a:pPr>
              <a:spcAft>
                <a:spcPts val="1200"/>
              </a:spcAft>
            </a:pPr>
            <a:r>
              <a:rPr lang="en-US" dirty="0" smtClean="0"/>
              <a:t>OS and SW update &amp; patch management</a:t>
            </a:r>
          </a:p>
          <a:p>
            <a:pPr>
              <a:spcAft>
                <a:spcPts val="1200"/>
              </a:spcAft>
            </a:pPr>
            <a:r>
              <a:rPr lang="en-US" dirty="0" smtClean="0"/>
              <a:t>encryption : both local and in transit</a:t>
            </a:r>
          </a:p>
          <a:p>
            <a:pPr>
              <a:spcAft>
                <a:spcPts val="1200"/>
              </a:spcAft>
            </a:pPr>
            <a:r>
              <a:rPr lang="en-US" dirty="0" smtClean="0"/>
              <a:t>* </a:t>
            </a:r>
            <a:r>
              <a:rPr lang="en-US" sz="2800" i="1" dirty="0" smtClean="0"/>
              <a:t>stricter controls for classified data handlers</a:t>
            </a:r>
            <a:endParaRPr lang="en-US" sz="2800" i="1" dirty="0"/>
          </a:p>
        </p:txBody>
      </p:sp>
      <p:sp>
        <p:nvSpPr>
          <p:cNvPr id="4" name="TextBox 3"/>
          <p:cNvSpPr txBox="1"/>
          <p:nvPr/>
        </p:nvSpPr>
        <p:spPr>
          <a:xfrm>
            <a:off x="1435608" y="1200281"/>
            <a:ext cx="7498080" cy="615553"/>
          </a:xfrm>
          <a:prstGeom prst="rect">
            <a:avLst/>
          </a:prstGeom>
          <a:noFill/>
        </p:spPr>
        <p:txBody>
          <a:bodyPr wrap="square" rtlCol="0">
            <a:spAutoFit/>
          </a:bodyPr>
          <a:lstStyle/>
          <a:p>
            <a:r>
              <a:rPr lang="en-US" i="1" dirty="0" smtClean="0"/>
              <a:t>this domain address all aspects of network edge device security</a:t>
            </a:r>
          </a:p>
          <a:p>
            <a:pPr algn="r"/>
            <a:r>
              <a:rPr lang="en-US" sz="1600" i="1" dirty="0" smtClean="0">
                <a:solidFill>
                  <a:srgbClr val="FF0000"/>
                </a:solidFill>
              </a:rPr>
              <a:t>[ user support, client technical services, departmental IT support staff ]</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6292"/>
          </a:xfrm>
        </p:spPr>
        <p:txBody>
          <a:bodyPr>
            <a:normAutofit fontScale="90000"/>
          </a:bodyPr>
          <a:lstStyle/>
          <a:p>
            <a:r>
              <a:rPr lang="en-US" sz="3111" dirty="0" smtClean="0"/>
              <a:t>8) </a:t>
            </a:r>
            <a:r>
              <a:rPr lang="en-US" dirty="0" smtClean="0"/>
              <a:t>Human protection</a:t>
            </a:r>
            <a:endParaRPr lang="en-US" dirty="0"/>
          </a:p>
        </p:txBody>
      </p:sp>
      <p:sp>
        <p:nvSpPr>
          <p:cNvPr id="3" name="Content Placeholder 2"/>
          <p:cNvSpPr>
            <a:spLocks noGrp="1"/>
          </p:cNvSpPr>
          <p:nvPr>
            <p:ph idx="1"/>
          </p:nvPr>
        </p:nvSpPr>
        <p:spPr>
          <a:xfrm>
            <a:off x="1435608" y="2037686"/>
            <a:ext cx="7498080" cy="4624919"/>
          </a:xfrm>
        </p:spPr>
        <p:txBody>
          <a:bodyPr>
            <a:normAutofit fontScale="77500" lnSpcReduction="20000"/>
          </a:bodyPr>
          <a:lstStyle/>
          <a:p>
            <a:r>
              <a:rPr lang="en-US" dirty="0" smtClean="0"/>
              <a:t>user awareness :</a:t>
            </a:r>
          </a:p>
          <a:p>
            <a:pPr lvl="1"/>
            <a:r>
              <a:rPr lang="en-US" sz="2581" dirty="0" smtClean="0"/>
              <a:t>communicating IS awareness at the user layer</a:t>
            </a:r>
          </a:p>
          <a:p>
            <a:pPr lvl="1"/>
            <a:r>
              <a:rPr lang="en-US" sz="2581" i="1" dirty="0" smtClean="0"/>
              <a:t>identity protection, security threat awareness, personal info care, managing privacy, preventing misuse, personal security compromise response, client management best practices</a:t>
            </a:r>
          </a:p>
          <a:p>
            <a:pPr lvl="2"/>
            <a:endParaRPr lang="en-US" sz="2181" dirty="0" smtClean="0"/>
          </a:p>
          <a:p>
            <a:r>
              <a:rPr lang="en-US" dirty="0" smtClean="0"/>
              <a:t>policy compliance training &amp; verification</a:t>
            </a:r>
          </a:p>
          <a:p>
            <a:r>
              <a:rPr lang="en-US" dirty="0" smtClean="0"/>
              <a:t>business process Info Sec integration : </a:t>
            </a:r>
          </a:p>
          <a:p>
            <a:pPr lvl="1"/>
            <a:r>
              <a:rPr lang="en-US" sz="2581" dirty="0" smtClean="0"/>
              <a:t>communicating IS awareness at the business process layer</a:t>
            </a:r>
          </a:p>
          <a:p>
            <a:pPr lvl="1"/>
            <a:r>
              <a:rPr lang="en-US" sz="2581" i="1" dirty="0" smtClean="0"/>
              <a:t>opening lines of communication to promote security best practices</a:t>
            </a:r>
          </a:p>
          <a:p>
            <a:pPr lvl="1"/>
            <a:r>
              <a:rPr lang="en-US" sz="2581" i="1" dirty="0" smtClean="0"/>
              <a:t>integration into project management</a:t>
            </a:r>
          </a:p>
          <a:p>
            <a:pPr lvl="1">
              <a:buNone/>
            </a:pPr>
            <a:endParaRPr lang="en-US" sz="2581" i="1" dirty="0" smtClean="0"/>
          </a:p>
          <a:p>
            <a:r>
              <a:rPr lang="en-US" dirty="0" smtClean="0"/>
              <a:t>NB: the human is invariably the weakest link in security!</a:t>
            </a:r>
          </a:p>
        </p:txBody>
      </p:sp>
      <p:sp>
        <p:nvSpPr>
          <p:cNvPr id="4" name="TextBox 3"/>
          <p:cNvSpPr txBox="1"/>
          <p:nvPr/>
        </p:nvSpPr>
        <p:spPr>
          <a:xfrm>
            <a:off x="1186173" y="990930"/>
            <a:ext cx="7747515" cy="1138773"/>
          </a:xfrm>
          <a:prstGeom prst="rect">
            <a:avLst/>
          </a:prstGeom>
          <a:noFill/>
        </p:spPr>
        <p:txBody>
          <a:bodyPr wrap="square" rtlCol="0">
            <a:spAutoFit/>
          </a:bodyPr>
          <a:lstStyle/>
          <a:p>
            <a:r>
              <a:rPr lang="en-US" i="1" dirty="0" smtClean="0"/>
              <a:t>This domain addresses all aspects of keeping users safe, promoting safe use of information resources, and proselytizing Info Security awareness.</a:t>
            </a:r>
          </a:p>
          <a:p>
            <a:pPr algn="r"/>
            <a:endParaRPr lang="en-US" sz="1600" dirty="0" smtClean="0">
              <a:solidFill>
                <a:srgbClr val="FF0000"/>
              </a:solidFill>
            </a:endParaRPr>
          </a:p>
          <a:p>
            <a:pPr algn="r"/>
            <a:r>
              <a:rPr lang="en-US" sz="1600" dirty="0" smtClean="0">
                <a:solidFill>
                  <a:srgbClr val="FF0000"/>
                </a:solidFill>
              </a:rPr>
              <a:t>[ User support, student affairs, College Relations office, HR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…yes : people are still your weakest link</a:t>
            </a:r>
            <a:endParaRPr lang="en-US" dirty="0"/>
          </a:p>
        </p:txBody>
      </p:sp>
      <p:pic>
        <p:nvPicPr>
          <p:cNvPr id="4" name="Content Placeholder 3" descr="xkcd-security-humans are the weakest link.png"/>
          <p:cNvPicPr>
            <a:picLocks noGrp="1" noChangeAspect="1"/>
          </p:cNvPicPr>
          <p:nvPr>
            <p:ph idx="1"/>
          </p:nvPr>
        </p:nvPicPr>
        <p:blipFill>
          <a:blip r:embed="rId2"/>
          <a:srcRect t="-2332" b="-2332"/>
          <a:stretch>
            <a:fillRect/>
          </a:stretch>
        </p:blipFill>
        <p:spPr/>
      </p:pic>
      <p:sp>
        <p:nvSpPr>
          <p:cNvPr id="5" name="TextBox 4"/>
          <p:cNvSpPr txBox="1"/>
          <p:nvPr/>
        </p:nvSpPr>
        <p:spPr>
          <a:xfrm>
            <a:off x="6460986" y="6248400"/>
            <a:ext cx="2472702" cy="369332"/>
          </a:xfrm>
          <a:prstGeom prst="rect">
            <a:avLst/>
          </a:prstGeom>
          <a:noFill/>
        </p:spPr>
        <p:txBody>
          <a:bodyPr wrap="none" rtlCol="0">
            <a:spAutoFit/>
          </a:bodyPr>
          <a:lstStyle/>
          <a:p>
            <a:r>
              <a:rPr lang="en-US" dirty="0" smtClean="0"/>
              <a:t>-- Randall Munroe,  </a:t>
            </a:r>
            <a:r>
              <a:rPr lang="en-US" dirty="0" err="1" smtClean="0"/>
              <a:t>xkcd</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College quick stats:</a:t>
            </a:r>
            <a:endParaRPr lang="en-US" dirty="0"/>
          </a:p>
        </p:txBody>
      </p:sp>
      <p:sp>
        <p:nvSpPr>
          <p:cNvPr id="3" name="Content Placeholder 2"/>
          <p:cNvSpPr>
            <a:spLocks noGrp="1"/>
          </p:cNvSpPr>
          <p:nvPr>
            <p:ph idx="1"/>
          </p:nvPr>
        </p:nvSpPr>
        <p:spPr/>
        <p:txBody>
          <a:bodyPr/>
          <a:lstStyle/>
          <a:p>
            <a:r>
              <a:rPr lang="en-US" dirty="0" smtClean="0"/>
              <a:t>Undergrad residential women’s college</a:t>
            </a:r>
          </a:p>
          <a:p>
            <a:pPr lvl="1"/>
            <a:r>
              <a:rPr lang="en-US" sz="2000" dirty="0" smtClean="0"/>
              <a:t>~2700 students,  513 faculty,  841 staff </a:t>
            </a:r>
          </a:p>
          <a:p>
            <a:pPr lvl="1"/>
            <a:r>
              <a:rPr lang="en-US" sz="2400" dirty="0" smtClean="0"/>
              <a:t>~4000 community members</a:t>
            </a:r>
          </a:p>
          <a:p>
            <a:pPr lvl="1"/>
            <a:r>
              <a:rPr lang="en-US" sz="2400" dirty="0" smtClean="0"/>
              <a:t>One of the “Seven Sisters” </a:t>
            </a:r>
          </a:p>
          <a:p>
            <a:pPr lvl="1">
              <a:buNone/>
            </a:pPr>
            <a:endParaRPr lang="en-US" sz="1600" dirty="0" smtClean="0"/>
          </a:p>
          <a:p>
            <a:r>
              <a:rPr lang="en-US" dirty="0" smtClean="0"/>
              <a:t>~120 buildings, geographically contiguous</a:t>
            </a:r>
          </a:p>
          <a:p>
            <a:r>
              <a:rPr lang="en-US" dirty="0" smtClean="0"/>
              <a:t>“new” (15 months?) VP of IT</a:t>
            </a:r>
          </a:p>
          <a:p>
            <a:r>
              <a:rPr lang="en-US" dirty="0" smtClean="0"/>
              <a:t>updated ITS Strategic Plan</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15901"/>
            <a:ext cx="7406640" cy="584199"/>
          </a:xfrm>
        </p:spPr>
        <p:txBody>
          <a:bodyPr>
            <a:normAutofit/>
          </a:bodyPr>
          <a:lstStyle/>
          <a:p>
            <a:r>
              <a:rPr lang="en-US" sz="2800" dirty="0" smtClean="0"/>
              <a:t>Proposed small institution domains framework</a:t>
            </a:r>
            <a:endParaRPr lang="en-US" sz="2800" dirty="0"/>
          </a:p>
        </p:txBody>
      </p:sp>
      <p:sp>
        <p:nvSpPr>
          <p:cNvPr id="3" name="Subtitle 2"/>
          <p:cNvSpPr>
            <a:spLocks noGrp="1"/>
          </p:cNvSpPr>
          <p:nvPr>
            <p:ph type="subTitle" idx="1"/>
          </p:nvPr>
        </p:nvSpPr>
        <p:spPr/>
        <p:txBody>
          <a:bodyPr/>
          <a:lstStyle/>
          <a:p>
            <a:endParaRPr lang="en-US" dirty="0"/>
          </a:p>
        </p:txBody>
      </p:sp>
      <p:pic>
        <p:nvPicPr>
          <p:cNvPr id="4" name="Picture 3" descr="InfoSec Program Domains 2013 v2-mm.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0" y="1236036"/>
            <a:ext cx="9144000" cy="51816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Governance: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is it, and what is its role in the Info Security program?</a:t>
            </a:r>
          </a:p>
          <a:p>
            <a:pPr lvl="2"/>
            <a:endParaRPr lang="en-US" dirty="0" smtClean="0"/>
          </a:p>
          <a:p>
            <a:r>
              <a:rPr lang="en-US" dirty="0" smtClean="0"/>
              <a:t>Conceptually, </a:t>
            </a:r>
            <a:r>
              <a:rPr lang="en-US" b="1" dirty="0" smtClean="0"/>
              <a:t>it is making sure that the right questions get asked in the right forum</a:t>
            </a:r>
          </a:p>
          <a:p>
            <a:pPr lvl="2"/>
            <a:endParaRPr lang="en-US" b="1" dirty="0" smtClean="0"/>
          </a:p>
          <a:p>
            <a:r>
              <a:rPr lang="en-US" dirty="0" smtClean="0"/>
              <a:t>vets sec program initiatives to confirm they are in line with the mission of the institution and the direction of senior leadership</a:t>
            </a:r>
          </a:p>
          <a:p>
            <a:endParaRPr lang="en-US" dirty="0" smtClean="0"/>
          </a:p>
          <a:p>
            <a:r>
              <a:rPr lang="en-US" dirty="0" smtClean="0"/>
              <a:t>It </a:t>
            </a:r>
            <a:r>
              <a:rPr lang="en-US" i="1" dirty="0" smtClean="0"/>
              <a:t>might</a:t>
            </a:r>
            <a:r>
              <a:rPr lang="en-US" dirty="0" smtClean="0"/>
              <a:t> be a committee, but for agility, best to also have a designated point of authority </a:t>
            </a:r>
          </a:p>
          <a:p>
            <a:pPr lvl="1"/>
            <a:r>
              <a:rPr lang="en-US" dirty="0" smtClean="0"/>
              <a:t>(or a </a:t>
            </a:r>
            <a:r>
              <a:rPr lang="en-US" dirty="0" err="1" smtClean="0"/>
              <a:t>heirarchy</a:t>
            </a:r>
            <a:r>
              <a:rPr lang="en-US" dirty="0" smtClean="0"/>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16958" y="362876"/>
            <a:ext cx="7916730" cy="855859"/>
          </a:xfrm>
        </p:spPr>
        <p:txBody>
          <a:bodyPr>
            <a:normAutofit/>
          </a:bodyPr>
          <a:lstStyle/>
          <a:p>
            <a:r>
              <a:rPr lang="en-US" sz="3600" dirty="0" smtClean="0"/>
              <a:t>Where does governance come into play?</a:t>
            </a:r>
            <a:endParaRPr lang="en-US" sz="3600" dirty="0"/>
          </a:p>
        </p:txBody>
      </p:sp>
      <p:sp>
        <p:nvSpPr>
          <p:cNvPr id="3" name="Content Placeholder 2"/>
          <p:cNvSpPr>
            <a:spLocks noGrp="1"/>
          </p:cNvSpPr>
          <p:nvPr>
            <p:ph idx="1"/>
          </p:nvPr>
        </p:nvSpPr>
        <p:spPr/>
        <p:txBody>
          <a:bodyPr/>
          <a:lstStyle/>
          <a:p>
            <a:r>
              <a:rPr lang="en-US" dirty="0" smtClean="0"/>
              <a:t>Security program content &amp; priorities</a:t>
            </a:r>
          </a:p>
          <a:p>
            <a:r>
              <a:rPr lang="en-US" dirty="0" smtClean="0"/>
              <a:t>Risk</a:t>
            </a:r>
          </a:p>
          <a:p>
            <a:pPr lvl="1"/>
            <a:r>
              <a:rPr lang="en-US" sz="2000" dirty="0" smtClean="0"/>
              <a:t>confirming qualitative risk analysis</a:t>
            </a:r>
          </a:p>
          <a:p>
            <a:pPr lvl="1"/>
            <a:r>
              <a:rPr lang="en-US" sz="2000" dirty="0" smtClean="0"/>
              <a:t>MAD (max allowable downtime) risk / cost acceptance</a:t>
            </a:r>
          </a:p>
          <a:p>
            <a:pPr lvl="1"/>
            <a:r>
              <a:rPr lang="en-US" sz="2000" dirty="0" smtClean="0"/>
              <a:t>DR options : governance accepts the risks, and controls the purse strings</a:t>
            </a:r>
          </a:p>
          <a:p>
            <a:r>
              <a:rPr lang="en-US" dirty="0" smtClean="0"/>
              <a:t>Policy </a:t>
            </a:r>
          </a:p>
          <a:p>
            <a:r>
              <a:rPr lang="en-US" dirty="0" smtClean="0"/>
              <a:t>Audit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27946"/>
          </a:xfrm>
        </p:spPr>
        <p:txBody>
          <a:bodyPr>
            <a:normAutofit fontScale="90000"/>
          </a:bodyPr>
          <a:lstStyle/>
          <a:p>
            <a:r>
              <a:rPr lang="en-US" sz="4000" dirty="0" smtClean="0"/>
              <a:t>Governance and Incident Response :</a:t>
            </a:r>
            <a:r>
              <a:rPr lang="en-US" dirty="0" smtClean="0"/>
              <a:t> </a:t>
            </a:r>
            <a:endParaRPr lang="en-US" dirty="0"/>
          </a:p>
        </p:txBody>
      </p:sp>
      <p:sp>
        <p:nvSpPr>
          <p:cNvPr id="3" name="Content Placeholder 2"/>
          <p:cNvSpPr>
            <a:spLocks noGrp="1"/>
          </p:cNvSpPr>
          <p:nvPr>
            <p:ph idx="1"/>
          </p:nvPr>
        </p:nvSpPr>
        <p:spPr>
          <a:xfrm>
            <a:off x="1435608" y="1102583"/>
            <a:ext cx="7498080" cy="5568745"/>
          </a:xfrm>
        </p:spPr>
        <p:txBody>
          <a:bodyPr>
            <a:normAutofit fontScale="92500"/>
          </a:bodyPr>
          <a:lstStyle/>
          <a:p>
            <a:pPr>
              <a:buNone/>
            </a:pPr>
            <a:r>
              <a:rPr lang="en-US" sz="2800" dirty="0" smtClean="0"/>
              <a:t>When a potential incident occurs, local staff must have the authority to take actions “above their pay grade” to effectively respond. </a:t>
            </a:r>
          </a:p>
          <a:p>
            <a:pPr>
              <a:buNone/>
            </a:pPr>
            <a:r>
              <a:rPr lang="en-US" sz="2800" dirty="0" smtClean="0"/>
              <a:t>	- </a:t>
            </a:r>
            <a:r>
              <a:rPr lang="en-US" sz="2595" dirty="0" smtClean="0"/>
              <a:t>has to be formally conveyed, local responder must be able to act without fear of reprimand</a:t>
            </a:r>
          </a:p>
          <a:p>
            <a:pPr>
              <a:buNone/>
            </a:pPr>
            <a:endParaRPr lang="en-US" sz="2800" dirty="0" smtClean="0"/>
          </a:p>
          <a:p>
            <a:pPr>
              <a:buNone/>
            </a:pPr>
            <a:r>
              <a:rPr lang="en-US" sz="2400" dirty="0" smtClean="0"/>
              <a:t>From </a:t>
            </a:r>
            <a:r>
              <a:rPr lang="en-US" sz="2400" u="sng" dirty="0" smtClean="0"/>
              <a:t>The Checklist Manifesto</a:t>
            </a:r>
            <a:r>
              <a:rPr lang="en-US" sz="2400" dirty="0" smtClean="0"/>
              <a:t> :</a:t>
            </a:r>
          </a:p>
          <a:p>
            <a:pPr>
              <a:buNone/>
            </a:pPr>
            <a:r>
              <a:rPr lang="en-US" sz="2400" dirty="0" smtClean="0"/>
              <a:t> “…in the face of an extraordinarily complex problem, power needs to be pushed out of the center as far as possible.”  </a:t>
            </a:r>
          </a:p>
          <a:p>
            <a:pPr>
              <a:buNone/>
            </a:pPr>
            <a:r>
              <a:rPr lang="en-US" sz="2400" dirty="0" smtClean="0"/>
              <a:t>(on Katrina response, </a:t>
            </a:r>
            <a:r>
              <a:rPr lang="en-US" sz="2400" dirty="0" err="1" smtClean="0"/>
              <a:t>Walmart</a:t>
            </a:r>
            <a:r>
              <a:rPr lang="en-US" sz="2400" dirty="0" smtClean="0"/>
              <a:t> CEO Lee Scott) “ ‘A lot of you are going to have to make decisions above your level.  Make the best decision that you can with the information that’s available to you at the time, and, above all, do the right thing.’”</a:t>
            </a: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Response II</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err="1" smtClean="0"/>
              <a:t>P(i</a:t>
            </a:r>
            <a:r>
              <a:rPr lang="en-US" dirty="0" smtClean="0"/>
              <a:t>) = O,  for Ad &lt; </a:t>
            </a:r>
            <a:r>
              <a:rPr lang="en-US" dirty="0" err="1" smtClean="0"/>
              <a:t>i</a:t>
            </a:r>
            <a:r>
              <a:rPr lang="en-US" dirty="0" smtClean="0"/>
              <a:t> &lt; AG </a:t>
            </a:r>
          </a:p>
          <a:p>
            <a:pPr>
              <a:buNone/>
            </a:pPr>
            <a:endParaRPr lang="en-US" dirty="0" smtClean="0"/>
          </a:p>
          <a:p>
            <a:pPr>
              <a:buNone/>
            </a:pPr>
            <a:r>
              <a:rPr lang="en-US" dirty="0" smtClean="0"/>
              <a:t>Or,  Chance favors the prepared [security practitioner]</a:t>
            </a:r>
          </a:p>
          <a:p>
            <a:pPr>
              <a:buNone/>
            </a:pPr>
            <a:endParaRPr lang="en-US" dirty="0" smtClean="0"/>
          </a:p>
          <a:p>
            <a:pPr>
              <a:buNone/>
            </a:pPr>
            <a:r>
              <a:rPr lang="en-US" sz="2000" dirty="0" smtClean="0"/>
              <a:t>(when function “Preparation” is applied to the variable “incident” the result is “Opportunity”,  for any “</a:t>
            </a:r>
            <a:r>
              <a:rPr lang="en-US" sz="2000" dirty="0" err="1" smtClean="0"/>
              <a:t>i</a:t>
            </a:r>
            <a:r>
              <a:rPr lang="en-US" sz="2000" dirty="0" smtClean="0"/>
              <a:t>” that involves more than a system or network “Administrator”  and less than an “</a:t>
            </a:r>
            <a:r>
              <a:rPr lang="en-US" sz="2000" dirty="0" err="1" smtClean="0"/>
              <a:t>Attourney</a:t>
            </a:r>
            <a:r>
              <a:rPr lang="en-US" sz="2000" dirty="0" smtClean="0"/>
              <a:t> General” )</a:t>
            </a:r>
          </a:p>
          <a:p>
            <a:pPr>
              <a:buNone/>
            </a:pP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Directive Controls : </a:t>
            </a:r>
            <a:endParaRPr lang="en-US" dirty="0"/>
          </a:p>
        </p:txBody>
      </p:sp>
      <p:graphicFrame>
        <p:nvGraphicFramePr>
          <p:cNvPr id="4" name="Content Placeholder 3"/>
          <p:cNvGraphicFramePr>
            <a:graphicFrameLocks noGrp="1"/>
          </p:cNvGraphicFramePr>
          <p:nvPr>
            <p:ph idx="1"/>
          </p:nvPr>
        </p:nvGraphicFramePr>
        <p:xfrm>
          <a:off x="1435607" y="1417638"/>
          <a:ext cx="6918501" cy="1660048"/>
        </p:xfrm>
        <a:graphic>
          <a:graphicData uri="http://schemas.openxmlformats.org/drawingml/2006/table">
            <a:tbl>
              <a:tblPr firstRow="1" bandRow="1">
                <a:tableStyleId>{5C22544A-7EE6-4342-B048-85BDC9FD1C3A}</a:tableStyleId>
              </a:tblPr>
              <a:tblGrid>
                <a:gridCol w="2511939"/>
                <a:gridCol w="2662298"/>
                <a:gridCol w="1744264"/>
              </a:tblGrid>
              <a:tr h="509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Strategic (high level)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Tactical (low level)</a:t>
                      </a:r>
                    </a:p>
                    <a:p>
                      <a:endParaRPr lang="en-US" dirty="0"/>
                    </a:p>
                  </a:txBody>
                  <a:tcPr/>
                </a:tc>
                <a:tc>
                  <a:txBody>
                    <a:bodyPr/>
                    <a:lstStyle/>
                    <a:p>
                      <a:pPr algn="r"/>
                      <a:r>
                        <a:rPr lang="en-US" dirty="0" smtClean="0"/>
                        <a:t>Optional </a:t>
                      </a:r>
                      <a:endParaRPr lang="en-US" dirty="0"/>
                    </a:p>
                  </a:txBody>
                  <a:tcPr/>
                </a:tc>
              </a:tr>
              <a:tr h="509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Policies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Procedures</a:t>
                      </a:r>
                    </a:p>
                  </a:txBody>
                  <a:tcPr/>
                </a:tc>
                <a:tc>
                  <a:txBody>
                    <a:bodyPr/>
                    <a:lstStyle/>
                    <a:p>
                      <a:pPr algn="r"/>
                      <a:endParaRPr lang="en-US" dirty="0"/>
                    </a:p>
                  </a:txBody>
                  <a:tcPr/>
                </a:tc>
              </a:tr>
              <a:tr h="509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Standards</a:t>
                      </a:r>
                    </a:p>
                  </a:txBody>
                  <a:tcPr/>
                </a:tc>
                <a:tc>
                  <a:txBody>
                    <a:bodyPr/>
                    <a:lstStyle/>
                    <a:p>
                      <a:r>
                        <a:rPr lang="en-US" dirty="0" smtClean="0"/>
                        <a:t>Baselines</a:t>
                      </a:r>
                      <a:endParaRPr lang="en-US" dirty="0"/>
                    </a:p>
                  </a:txBody>
                  <a:tcPr/>
                </a:tc>
                <a:tc>
                  <a:txBody>
                    <a:bodyPr/>
                    <a:lstStyle/>
                    <a:p>
                      <a:pPr algn="r"/>
                      <a:r>
                        <a:rPr lang="en-US" dirty="0" smtClean="0"/>
                        <a:t>Guidelines </a:t>
                      </a:r>
                      <a:endParaRPr lang="en-US" dirty="0"/>
                    </a:p>
                  </a:txBody>
                  <a:tcPr/>
                </a:tc>
              </a:tr>
            </a:tbl>
          </a:graphicData>
        </a:graphic>
      </p:graphicFrame>
      <p:sp>
        <p:nvSpPr>
          <p:cNvPr id="5" name="TextBox 4"/>
          <p:cNvSpPr txBox="1"/>
          <p:nvPr/>
        </p:nvSpPr>
        <p:spPr>
          <a:xfrm>
            <a:off x="1435608" y="3265880"/>
            <a:ext cx="7498081" cy="3724097"/>
          </a:xfrm>
          <a:prstGeom prst="rect">
            <a:avLst/>
          </a:prstGeom>
          <a:noFill/>
        </p:spPr>
        <p:txBody>
          <a:bodyPr wrap="square" rtlCol="0">
            <a:spAutoFit/>
          </a:bodyPr>
          <a:lstStyle/>
          <a:p>
            <a:r>
              <a:rPr lang="en-US" dirty="0" smtClean="0"/>
              <a:t>Policy components : </a:t>
            </a:r>
          </a:p>
          <a:p>
            <a:r>
              <a:rPr lang="en-US" dirty="0" smtClean="0"/>
              <a:t>	Purpose, Scope, Responsibilities, &amp;</a:t>
            </a:r>
          </a:p>
          <a:p>
            <a:r>
              <a:rPr lang="en-US" dirty="0" smtClean="0"/>
              <a:t>	</a:t>
            </a:r>
            <a:r>
              <a:rPr lang="en-US" i="1" dirty="0" smtClean="0"/>
              <a:t>Compliance </a:t>
            </a:r>
            <a:r>
              <a:rPr lang="en-US" dirty="0" smtClean="0"/>
              <a:t>(a) how to judge effectiveness of the policy, &amp; </a:t>
            </a:r>
          </a:p>
          <a:p>
            <a:r>
              <a:rPr lang="en-US" dirty="0" smtClean="0"/>
              <a:t>		(</a:t>
            </a:r>
            <a:r>
              <a:rPr lang="en-US" dirty="0" err="1" smtClean="0"/>
              <a:t>b</a:t>
            </a:r>
            <a:r>
              <a:rPr lang="en-US" dirty="0" smtClean="0"/>
              <a:t>) what happens when the policy is violated (sanctions)</a:t>
            </a:r>
          </a:p>
          <a:p>
            <a:endParaRPr lang="en-US" dirty="0" smtClean="0"/>
          </a:p>
          <a:p>
            <a:r>
              <a:rPr lang="en-US" sz="2000" dirty="0" smtClean="0"/>
              <a:t>High level (institution wide) policies: </a:t>
            </a:r>
            <a:r>
              <a:rPr lang="en-US" dirty="0" smtClean="0"/>
              <a:t>require governance acceptance, </a:t>
            </a:r>
          </a:p>
          <a:p>
            <a:r>
              <a:rPr lang="en-US" dirty="0" smtClean="0"/>
              <a:t>	procedures do not</a:t>
            </a:r>
          </a:p>
          <a:p>
            <a:r>
              <a:rPr lang="en-US" dirty="0" smtClean="0"/>
              <a:t>	keep procedures out of policies – unless it really is part of the policy!</a:t>
            </a:r>
          </a:p>
          <a:p>
            <a:endParaRPr lang="en-US" dirty="0" smtClean="0"/>
          </a:p>
          <a:p>
            <a:r>
              <a:rPr lang="en-US" dirty="0" smtClean="0"/>
              <a:t>Remember :</a:t>
            </a:r>
          </a:p>
          <a:p>
            <a:r>
              <a:rPr lang="en-US" dirty="0" smtClean="0"/>
              <a:t>		Policy is institutional LAW,  </a:t>
            </a:r>
            <a:r>
              <a:rPr lang="en-US" b="1" i="1" dirty="0" smtClean="0"/>
              <a:t>not end user documentation</a:t>
            </a:r>
            <a:r>
              <a:rPr lang="en-US" dirty="0" smtClean="0"/>
              <a:t>!</a:t>
            </a:r>
            <a:endParaRPr lang="en-US" b="1" dirty="0" smtClean="0"/>
          </a:p>
          <a:p>
            <a:r>
              <a:rPr lang="en-US" dirty="0" smtClean="0"/>
              <a:t>Also :</a:t>
            </a:r>
          </a:p>
          <a:p>
            <a:r>
              <a:rPr lang="en-US" dirty="0" smtClean="0"/>
              <a:t>		</a:t>
            </a:r>
            <a:r>
              <a:rPr lang="en-US" i="1" dirty="0" smtClean="0"/>
              <a:t>a poorly or unevenly enforced policy has no legal standing as a policy</a:t>
            </a:r>
            <a:r>
              <a:rPr lang="en-US"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p:txBody>
          <a:bodyPr>
            <a:normAutofit/>
          </a:bodyPr>
          <a:lstStyle/>
          <a:p>
            <a:r>
              <a:rPr lang="en-US" dirty="0" smtClean="0"/>
              <a:t>assign select controls to </a:t>
            </a:r>
            <a:r>
              <a:rPr lang="en-US" dirty="0" err="1" smtClean="0"/>
              <a:t>subdomains</a:t>
            </a:r>
            <a:endParaRPr lang="en-US" dirty="0" smtClean="0"/>
          </a:p>
          <a:p>
            <a:pPr lvl="1"/>
            <a:r>
              <a:rPr lang="en-US" sz="2400" dirty="0" smtClean="0"/>
              <a:t>start with controls you already have in place</a:t>
            </a:r>
          </a:p>
          <a:p>
            <a:pPr lvl="1"/>
            <a:r>
              <a:rPr lang="en-US" sz="2400" dirty="0" smtClean="0"/>
              <a:t>add controls you'd like to implement that fill gaps in your domain profile </a:t>
            </a:r>
          </a:p>
          <a:p>
            <a:pPr lvl="1">
              <a:buNone/>
            </a:pPr>
            <a:endParaRPr lang="en-US" sz="2400" dirty="0" smtClean="0"/>
          </a:p>
          <a:p>
            <a:r>
              <a:rPr lang="en-US" dirty="0" smtClean="0"/>
              <a:t>Translate targeted controls into initiatives or projects</a:t>
            </a:r>
          </a:p>
          <a:p>
            <a:pPr lvl="1"/>
            <a:r>
              <a:rPr lang="en-US" sz="2400" dirty="0" smtClean="0"/>
              <a:t>tap a staff member to take ownership of a </a:t>
            </a:r>
            <a:r>
              <a:rPr lang="en-US" sz="2400" dirty="0" err="1" smtClean="0"/>
              <a:t>subdomain</a:t>
            </a:r>
            <a:endParaRPr lang="en-US" sz="2400" dirty="0" smtClean="0"/>
          </a:p>
          <a:p>
            <a:pPr lvl="1"/>
            <a:r>
              <a:rPr lang="en-US" sz="2162" dirty="0" smtClean="0"/>
              <a:t>usurp a staff member to lead a project based on initiatives</a:t>
            </a:r>
          </a:p>
          <a:p>
            <a:pPr lvl="1">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next steps…. “quick wins”</a:t>
            </a:r>
            <a:endParaRPr lang="en-US" dirty="0"/>
          </a:p>
        </p:txBody>
      </p:sp>
      <p:sp>
        <p:nvSpPr>
          <p:cNvPr id="3" name="Content Placeholder 2"/>
          <p:cNvSpPr>
            <a:spLocks noGrp="1"/>
          </p:cNvSpPr>
          <p:nvPr>
            <p:ph idx="1"/>
          </p:nvPr>
        </p:nvSpPr>
        <p:spPr>
          <a:xfrm>
            <a:off x="864221" y="1216485"/>
            <a:ext cx="8069467" cy="5641515"/>
          </a:xfrm>
        </p:spPr>
        <p:txBody>
          <a:bodyPr>
            <a:normAutofit fontScale="92500" lnSpcReduction="10000"/>
          </a:bodyPr>
          <a:lstStyle/>
          <a:p>
            <a:r>
              <a:rPr lang="en-US" dirty="0" smtClean="0"/>
              <a:t>Look at what you already have in place that fits the program,</a:t>
            </a:r>
          </a:p>
          <a:p>
            <a:pPr lvl="1"/>
            <a:r>
              <a:rPr lang="en-US" sz="2595" dirty="0" smtClean="0"/>
              <a:t>identify who's already managing some of these controls</a:t>
            </a:r>
          </a:p>
          <a:p>
            <a:pPr lvl="1"/>
            <a:r>
              <a:rPr lang="en-US" sz="2595" dirty="0" smtClean="0"/>
              <a:t>quick "self audit" on these areas for small deficiencies to address</a:t>
            </a:r>
          </a:p>
          <a:p>
            <a:r>
              <a:rPr lang="en-US" dirty="0" smtClean="0"/>
              <a:t>Look for controls that :</a:t>
            </a:r>
          </a:p>
          <a:p>
            <a:pPr lvl="1"/>
            <a:r>
              <a:rPr lang="en-US" dirty="0" smtClean="0"/>
              <a:t>don't require lengthy formalized governance vetting, </a:t>
            </a:r>
          </a:p>
          <a:p>
            <a:pPr lvl="1"/>
            <a:r>
              <a:rPr lang="en-US" dirty="0" smtClean="0"/>
              <a:t>don't cost big $$, </a:t>
            </a:r>
          </a:p>
          <a:p>
            <a:pPr lvl="1"/>
            <a:r>
              <a:rPr lang="en-US" dirty="0" smtClean="0"/>
              <a:t>don't disrupt established business processes</a:t>
            </a:r>
          </a:p>
          <a:p>
            <a:pPr lvl="1">
              <a:buNone/>
            </a:pPr>
            <a:r>
              <a:rPr lang="en-US" sz="2353" i="1" dirty="0" smtClean="0"/>
              <a:t>… but tweaking business processes != disrupting them,</a:t>
            </a:r>
          </a:p>
          <a:p>
            <a:pPr lvl="1">
              <a:buNone/>
            </a:pPr>
            <a:endParaRPr lang="en-US" sz="2353" dirty="0" smtClean="0"/>
          </a:p>
          <a:p>
            <a:pPr lvl="1">
              <a:buNone/>
            </a:pPr>
            <a:r>
              <a:rPr lang="en-US" i="1" dirty="0" smtClean="0"/>
              <a:t>! Staff generally want to "do the right thing" if they're just made aware of what that is! </a:t>
            </a: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additional thoughts:</a:t>
            </a:r>
            <a:endParaRPr lang="en-US" dirty="0"/>
          </a:p>
        </p:txBody>
      </p:sp>
      <p:sp>
        <p:nvSpPr>
          <p:cNvPr id="3" name="Content Placeholder 2"/>
          <p:cNvSpPr>
            <a:spLocks noGrp="1"/>
          </p:cNvSpPr>
          <p:nvPr>
            <p:ph idx="1"/>
          </p:nvPr>
        </p:nvSpPr>
        <p:spPr/>
        <p:txBody>
          <a:bodyPr/>
          <a:lstStyle/>
          <a:p>
            <a:pPr>
              <a:buNone/>
            </a:pPr>
            <a:r>
              <a:rPr lang="en-US" b="1" dirty="0" smtClean="0"/>
              <a:t>Be The Face of Security : </a:t>
            </a:r>
          </a:p>
          <a:p>
            <a:r>
              <a:rPr lang="en-US" sz="2800" dirty="0" smtClean="0"/>
              <a:t>visit / survey key departments &amp; staff members</a:t>
            </a:r>
          </a:p>
          <a:p>
            <a:r>
              <a:rPr lang="en-US" dirty="0" smtClean="0"/>
              <a:t>find out : </a:t>
            </a:r>
            <a:r>
              <a:rPr lang="en-US" sz="2000" dirty="0" smtClean="0"/>
              <a:t>what info, where info, who owns data,  who classifies data, who uses data, business processes, account and authorization management, etc. (if at least to get them thinking about these things themselves)</a:t>
            </a:r>
          </a:p>
          <a:p>
            <a:r>
              <a:rPr lang="en-US" sz="2800" dirty="0" smtClean="0"/>
              <a:t>Inform : </a:t>
            </a:r>
            <a:r>
              <a:rPr lang="en-US" sz="2000" dirty="0" smtClean="0"/>
              <a:t>key current security issues,  regulatory compliance requirements, policies, incident response procedures, etc.</a:t>
            </a:r>
          </a:p>
          <a:p>
            <a:r>
              <a:rPr lang="en-US" sz="2800" dirty="0" smtClean="0"/>
              <a:t>ask : what concerns do they have?</a:t>
            </a:r>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(platitudinous) thoughts…</a:t>
            </a:r>
            <a:endParaRPr lang="en-US" dirty="0"/>
          </a:p>
        </p:txBody>
      </p:sp>
      <p:sp>
        <p:nvSpPr>
          <p:cNvPr id="3" name="Content Placeholder 2"/>
          <p:cNvSpPr>
            <a:spLocks noGrp="1"/>
          </p:cNvSpPr>
          <p:nvPr>
            <p:ph idx="1"/>
          </p:nvPr>
        </p:nvSpPr>
        <p:spPr/>
        <p:txBody>
          <a:bodyPr>
            <a:normAutofit/>
          </a:bodyPr>
          <a:lstStyle/>
          <a:p>
            <a:r>
              <a:rPr lang="en-US" dirty="0" smtClean="0"/>
              <a:t>“Just say…”  anything but “no”</a:t>
            </a:r>
          </a:p>
          <a:p>
            <a:pPr lvl="1"/>
            <a:r>
              <a:rPr lang="en-US" sz="2000" i="1" dirty="0" smtClean="0"/>
              <a:t>(</a:t>
            </a:r>
            <a:r>
              <a:rPr lang="en-US" sz="2000" i="1" dirty="0" err="1" smtClean="0"/>
              <a:t>errr</a:t>
            </a:r>
            <a:r>
              <a:rPr lang="en-US" sz="2000" i="1" dirty="0" smtClean="0"/>
              <a:t>, except when it’s a policy violation)</a:t>
            </a:r>
          </a:p>
          <a:p>
            <a:r>
              <a:rPr lang="en-US" dirty="0" smtClean="0"/>
              <a:t>Just thinking…</a:t>
            </a:r>
          </a:p>
          <a:p>
            <a:pPr lvl="1"/>
            <a:r>
              <a:rPr lang="en-US" sz="2000" dirty="0" smtClean="0"/>
              <a:t>when security isn't in anyone's job description, it *can* be part of everyone's job; BUT if there *is* someone with "security" as a substantial part of their job description, does that relieve others from taking ownership of IT Sec concerns  ("Not my problem")?</a:t>
            </a:r>
          </a:p>
          <a:p>
            <a:r>
              <a:rPr lang="en-US" dirty="0" smtClean="0"/>
              <a:t>Fear the threat more than the regulation</a:t>
            </a:r>
          </a:p>
          <a:p>
            <a:pPr lvl="1"/>
            <a:r>
              <a:rPr lang="en-US" sz="2000" dirty="0" smtClean="0"/>
              <a:t>Don't tailor your security program design to meet the needs of a compliance directive, or audit comment response</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
            </a:r>
            <a:endParaRPr lang="en-US" dirty="0"/>
          </a:p>
        </p:txBody>
      </p:sp>
      <p:sp>
        <p:nvSpPr>
          <p:cNvPr id="3" name="Content Placeholder 2"/>
          <p:cNvSpPr>
            <a:spLocks noGrp="1"/>
          </p:cNvSpPr>
          <p:nvPr>
            <p:ph idx="1"/>
          </p:nvPr>
        </p:nvSpPr>
        <p:spPr/>
        <p:txBody>
          <a:bodyPr/>
          <a:lstStyle/>
          <a:p>
            <a:r>
              <a:rPr lang="en-US" dirty="0" smtClean="0"/>
              <a:t>At </a:t>
            </a:r>
            <a:r>
              <a:rPr lang="en-US" dirty="0" err="1" smtClean="0"/>
              <a:t>Umass</a:t>
            </a:r>
            <a:r>
              <a:rPr lang="en-US" dirty="0" smtClean="0"/>
              <a:t> / Amherst about forever:</a:t>
            </a:r>
          </a:p>
          <a:p>
            <a:pPr lvl="1"/>
            <a:r>
              <a:rPr lang="en-US" dirty="0" err="1" smtClean="0"/>
              <a:t>Umass</a:t>
            </a:r>
            <a:r>
              <a:rPr lang="en-US" dirty="0" smtClean="0"/>
              <a:t> / Amherst : BS, MS geology</a:t>
            </a:r>
          </a:p>
          <a:p>
            <a:pPr lvl="1"/>
            <a:r>
              <a:rPr lang="en-US" dirty="0" err="1" smtClean="0"/>
              <a:t>Ugrad</a:t>
            </a:r>
            <a:r>
              <a:rPr lang="en-US" dirty="0" smtClean="0"/>
              <a:t> –&gt; grad –&gt; staff </a:t>
            </a:r>
          </a:p>
          <a:p>
            <a:pPr lvl="2"/>
            <a:r>
              <a:rPr lang="en-US" dirty="0" smtClean="0"/>
              <a:t>VMS &amp; </a:t>
            </a:r>
            <a:r>
              <a:rPr lang="en-US" dirty="0" err="1" smtClean="0"/>
              <a:t>unix</a:t>
            </a:r>
            <a:r>
              <a:rPr lang="en-US" dirty="0" smtClean="0"/>
              <a:t> </a:t>
            </a:r>
            <a:r>
              <a:rPr lang="en-US" dirty="0" err="1" smtClean="0"/>
              <a:t>sysadmin</a:t>
            </a:r>
            <a:r>
              <a:rPr lang="en-US" dirty="0" smtClean="0"/>
              <a:t> </a:t>
            </a:r>
          </a:p>
          <a:p>
            <a:pPr lvl="2"/>
            <a:r>
              <a:rPr lang="en-US" dirty="0" smtClean="0"/>
              <a:t>Assistant director, Engineering Computer </a:t>
            </a:r>
            <a:r>
              <a:rPr lang="en-US" dirty="0" err="1" smtClean="0"/>
              <a:t>Svcs</a:t>
            </a:r>
            <a:endParaRPr lang="en-US" dirty="0" smtClean="0"/>
          </a:p>
          <a:p>
            <a:r>
              <a:rPr lang="en-US" dirty="0" smtClean="0"/>
              <a:t>Moved to Smith College :</a:t>
            </a:r>
          </a:p>
          <a:p>
            <a:pPr lvl="1"/>
            <a:r>
              <a:rPr lang="en-US" dirty="0" smtClean="0"/>
              <a:t>1999 : Director, SNS</a:t>
            </a:r>
          </a:p>
          <a:p>
            <a:pPr lvl="1"/>
            <a:r>
              <a:rPr lang="en-US" dirty="0" smtClean="0"/>
              <a:t>2012 : Director, Information Security</a:t>
            </a:r>
          </a:p>
          <a:p>
            <a:pPr lvl="3"/>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 security means being ever vigilant </a:t>
            </a:r>
            <a:endParaRPr lang="en-US" dirty="0"/>
          </a:p>
        </p:txBody>
      </p:sp>
      <p:pic>
        <p:nvPicPr>
          <p:cNvPr id="4" name="Content Placeholder 3" descr="xkcd-velociraptors.jpg"/>
          <p:cNvPicPr>
            <a:picLocks noGrp="1" noChangeAspect="1"/>
          </p:cNvPicPr>
          <p:nvPr>
            <p:ph idx="1"/>
          </p:nvPr>
        </p:nvPicPr>
        <p:blipFill>
          <a:blip r:embed="rId2"/>
          <a:srcRect l="-2984" r="-2984"/>
          <a:stretch>
            <a:fillRect/>
          </a:stretch>
        </p:blipFill>
        <p:spPr>
          <a:xfrm>
            <a:off x="1435608" y="1629238"/>
            <a:ext cx="7498080" cy="4800600"/>
          </a:xfrm>
        </p:spPr>
      </p:pic>
      <p:sp>
        <p:nvSpPr>
          <p:cNvPr id="5" name="TextBox 4"/>
          <p:cNvSpPr txBox="1"/>
          <p:nvPr/>
        </p:nvSpPr>
        <p:spPr>
          <a:xfrm>
            <a:off x="1869967" y="6429838"/>
            <a:ext cx="2472702" cy="369332"/>
          </a:xfrm>
          <a:prstGeom prst="rect">
            <a:avLst/>
          </a:prstGeom>
          <a:noFill/>
        </p:spPr>
        <p:txBody>
          <a:bodyPr wrap="square" rtlCol="0">
            <a:spAutoFit/>
          </a:bodyPr>
          <a:lstStyle/>
          <a:p>
            <a:r>
              <a:rPr lang="en-US" dirty="0" smtClean="0"/>
              <a:t>-- Randall Munroe,  </a:t>
            </a:r>
            <a:r>
              <a:rPr lang="en-US" dirty="0" err="1" smtClean="0"/>
              <a:t>xkcd</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 : </a:t>
            </a:r>
            <a:endParaRPr lang="en-US" dirty="0"/>
          </a:p>
        </p:txBody>
      </p:sp>
      <p:sp>
        <p:nvSpPr>
          <p:cNvPr id="3" name="Content Placeholder 2"/>
          <p:cNvSpPr>
            <a:spLocks noGrp="1"/>
          </p:cNvSpPr>
          <p:nvPr>
            <p:ph idx="1"/>
          </p:nvPr>
        </p:nvSpPr>
        <p:spPr>
          <a:xfrm>
            <a:off x="1130353" y="1447800"/>
            <a:ext cx="7803335" cy="4800600"/>
          </a:xfrm>
        </p:spPr>
        <p:txBody>
          <a:bodyPr>
            <a:normAutofit/>
          </a:bodyPr>
          <a:lstStyle/>
          <a:p>
            <a:r>
              <a:rPr lang="en-US" dirty="0" smtClean="0"/>
              <a:t>My .sig </a:t>
            </a:r>
          </a:p>
          <a:p>
            <a:endParaRPr lang="en-US" dirty="0" smtClean="0"/>
          </a:p>
          <a:p>
            <a:pPr>
              <a:buNone/>
            </a:pPr>
            <a:r>
              <a:rPr lang="en-US" sz="2400" dirty="0" smtClean="0"/>
              <a:t>=====================================</a:t>
            </a:r>
            <a:r>
              <a:rPr lang="en-US" sz="2400" smtClean="0"/>
              <a:t>===</a:t>
            </a:r>
            <a:r>
              <a:rPr lang="en-US" sz="2400" dirty="0" smtClean="0"/>
              <a:t>=</a:t>
            </a:r>
          </a:p>
          <a:p>
            <a:pPr>
              <a:buNone/>
            </a:pPr>
            <a:r>
              <a:rPr lang="en-US" sz="2400" dirty="0" smtClean="0"/>
              <a:t>Ben Marsden : Information Security Director, CISSP/GISP</a:t>
            </a:r>
          </a:p>
          <a:p>
            <a:pPr>
              <a:buNone/>
            </a:pPr>
            <a:r>
              <a:rPr lang="en-US" sz="2400" dirty="0" smtClean="0"/>
              <a:t>ITS, Stoddard Hall, Smith College, Northampton, MA 01063</a:t>
            </a:r>
          </a:p>
          <a:p>
            <a:pPr>
              <a:buNone/>
            </a:pPr>
            <a:r>
              <a:rPr lang="en-US" sz="2400" dirty="0" err="1" smtClean="0"/>
              <a:t>bmarsden@smith.edu</a:t>
            </a:r>
            <a:r>
              <a:rPr lang="en-US" sz="2400" dirty="0" smtClean="0"/>
              <a:t>     (413) 585-4479</a:t>
            </a:r>
          </a:p>
          <a:p>
            <a:pPr>
              <a:buNone/>
            </a:pPr>
            <a:r>
              <a:rPr lang="en-US" sz="2400" dirty="0" smtClean="0"/>
              <a: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WISP – the early years</a:t>
            </a:r>
            <a:endParaRPr lang="en-US" dirty="0"/>
          </a:p>
        </p:txBody>
      </p:sp>
      <p:sp>
        <p:nvSpPr>
          <p:cNvPr id="3" name="Content Placeholder 2"/>
          <p:cNvSpPr>
            <a:spLocks noGrp="1"/>
          </p:cNvSpPr>
          <p:nvPr>
            <p:ph idx="1"/>
          </p:nvPr>
        </p:nvSpPr>
        <p:spPr>
          <a:xfrm>
            <a:off x="1435608" y="2116892"/>
            <a:ext cx="7498080" cy="4131508"/>
          </a:xfrm>
        </p:spPr>
        <p:txBody>
          <a:bodyPr/>
          <a:lstStyle/>
          <a:p>
            <a:r>
              <a:rPr lang="en-US" dirty="0" smtClean="0"/>
              <a:t>Original WISP adopted in 2010</a:t>
            </a:r>
          </a:p>
          <a:p>
            <a:r>
              <a:rPr lang="en-US" dirty="0" smtClean="0"/>
              <a:t>MA data breach law compliance</a:t>
            </a:r>
          </a:p>
          <a:p>
            <a:pPr>
              <a:buNone/>
            </a:pPr>
            <a:endParaRPr lang="en-US" dirty="0" smtClean="0"/>
          </a:p>
          <a:p>
            <a:r>
              <a:rPr lang="en-US" i="1" dirty="0" smtClean="0"/>
              <a:t>When all you have is a hammer, everything looks like ….</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 InfoSec Overview 2009 WISP planning.pdf"/>
          <p:cNvPicPr>
            <a:picLocks noGrp="1" noChangeAspect="1"/>
          </p:cNvPicPr>
          <p:nvPr>
            <p:ph idx="1"/>
          </p:nvPr>
        </p:nvPicPr>
        <mc:AlternateContent xmlns:ma="http://schemas.microsoft.com/office/mac/drawingml/2008/main">
          <mc:Choice Requires="ma">
            <p:blipFill>
              <a:blip r:embed="rId3"/>
              <a:srcRect l="-10357" r="-1035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10357" r="-10357"/>
              <a:stretch>
                <a:fillRect/>
              </a:stretch>
            </p:blipFill>
          </mc:Fallback>
        </mc:AlternateContent>
        <p:spPr>
          <a:xfrm>
            <a:off x="1" y="-861355"/>
            <a:ext cx="10136684" cy="836537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Info Security Program…</a:t>
            </a:r>
            <a:endParaRPr lang="en-US" dirty="0"/>
          </a:p>
        </p:txBody>
      </p:sp>
      <p:sp>
        <p:nvSpPr>
          <p:cNvPr id="3" name="Content Placeholder 2"/>
          <p:cNvSpPr>
            <a:spLocks noGrp="1"/>
          </p:cNvSpPr>
          <p:nvPr>
            <p:ph idx="1"/>
          </p:nvPr>
        </p:nvSpPr>
        <p:spPr>
          <a:xfrm>
            <a:off x="962526" y="2088599"/>
            <a:ext cx="7971162" cy="4080286"/>
          </a:xfrm>
        </p:spPr>
        <p:txBody>
          <a:bodyPr>
            <a:normAutofit fontScale="92500" lnSpcReduction="10000"/>
          </a:bodyPr>
          <a:lstStyle/>
          <a:p>
            <a:r>
              <a:rPr lang="en-US" dirty="0" smtClean="0"/>
              <a:t>New position = new security program	!</a:t>
            </a:r>
          </a:p>
          <a:p>
            <a:endParaRPr lang="en-US" dirty="0" smtClean="0"/>
          </a:p>
          <a:p>
            <a:r>
              <a:rPr lang="en-US" dirty="0" smtClean="0"/>
              <a:t>But, a security program is NOT …</a:t>
            </a:r>
          </a:p>
          <a:p>
            <a:pPr lvl="1"/>
            <a:r>
              <a:rPr lang="en-US" dirty="0" smtClean="0"/>
              <a:t>an overview of the current security profile</a:t>
            </a:r>
          </a:p>
          <a:p>
            <a:endParaRPr lang="en-US" dirty="0" smtClean="0"/>
          </a:p>
          <a:p>
            <a:r>
              <a:rPr lang="en-US" dirty="0" smtClean="0"/>
              <a:t>Help!   What should a “real” security program look like?  </a:t>
            </a:r>
          </a:p>
          <a:p>
            <a:pPr lvl="1"/>
            <a:r>
              <a:rPr lang="en-US" dirty="0" smtClean="0"/>
              <a:t>Attend a bunch of sessions… like this one…</a:t>
            </a:r>
          </a:p>
          <a:p>
            <a:pPr lvl="1">
              <a:buNone/>
            </a:pP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Other sessions I’ve attended in the past….</a:t>
            </a:r>
            <a:endParaRPr lang="en-US" sz="3200" dirty="0"/>
          </a:p>
        </p:txBody>
      </p:sp>
      <p:sp>
        <p:nvSpPr>
          <p:cNvPr id="3" name="Content Placeholder 2"/>
          <p:cNvSpPr>
            <a:spLocks noGrp="1"/>
          </p:cNvSpPr>
          <p:nvPr>
            <p:ph idx="1"/>
          </p:nvPr>
        </p:nvSpPr>
        <p:spPr/>
        <p:txBody>
          <a:bodyPr>
            <a:normAutofit/>
          </a:bodyPr>
          <a:lstStyle/>
          <a:p>
            <a:pPr>
              <a:buNone/>
            </a:pPr>
            <a:r>
              <a:rPr lang="en-US" sz="2400" i="1" dirty="0" smtClean="0"/>
              <a:t>{imagine picture of jigsaw puzzle with missing pieces here}</a:t>
            </a:r>
          </a:p>
          <a:p>
            <a:endParaRPr lang="en-US" sz="2400" dirty="0" smtClean="0"/>
          </a:p>
          <a:p>
            <a:r>
              <a:rPr lang="en-US" sz="2400" dirty="0" smtClean="0"/>
              <a:t>Don’t fit me </a:t>
            </a:r>
            <a:r>
              <a:rPr lang="en-US" sz="2200" dirty="0" smtClean="0"/>
              <a:t>: institution size, available resources</a:t>
            </a:r>
          </a:p>
          <a:p>
            <a:r>
              <a:rPr lang="en-US" sz="2400" dirty="0" smtClean="0"/>
              <a:t>Strategically incomplete, not comprehensive in breadth</a:t>
            </a:r>
          </a:p>
          <a:p>
            <a:r>
              <a:rPr lang="en-US" sz="2400" dirty="0" smtClean="0"/>
              <a:t>Focus on technical controls, not on strategic models</a:t>
            </a:r>
          </a:p>
          <a:p>
            <a:r>
              <a:rPr lang="en-US" sz="2400" dirty="0" smtClean="0"/>
              <a:t>Don’t lay out a helpful path for implementation</a:t>
            </a:r>
          </a:p>
          <a:p>
            <a:endParaRPr lang="en-US" sz="2400" dirty="0" smtClean="0"/>
          </a:p>
          <a:p>
            <a:r>
              <a:rPr lang="en-US" sz="2400" dirty="0" smtClean="0"/>
              <a:t>So… </a:t>
            </a:r>
            <a:r>
              <a:rPr lang="en-US" sz="2400" i="1" dirty="0" smtClean="0"/>
              <a:t>….back to baseline fundamentals…</a:t>
            </a:r>
          </a:p>
          <a:p>
            <a:pPr lvl="1"/>
            <a:r>
              <a:rPr lang="en-US" sz="2400" dirty="0" smtClean="0"/>
              <a:t>what </a:t>
            </a:r>
            <a:r>
              <a:rPr lang="en-US" sz="2400" b="1" i="1" dirty="0" smtClean="0"/>
              <a:t>is </a:t>
            </a:r>
            <a:r>
              <a:rPr lang="en-US" sz="2400" dirty="0" smtClean="0"/>
              <a:t>an Information Security Program?  Why have one?</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1821</TotalTime>
  <Words>5355</Words>
  <Application>Microsoft Macintosh PowerPoint</Application>
  <PresentationFormat>On-screen Show (4:3)</PresentationFormat>
  <Paragraphs>551</Paragraphs>
  <Slides>51</Slides>
  <Notes>33</Notes>
  <HiddenSlides>0</HiddenSlides>
  <MMClips>0</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Solstice</vt:lpstr>
      <vt:lpstr>Ben Marsden, Information Security Director, Smith College</vt:lpstr>
      <vt:lpstr>Where in the world is Smith College?</vt:lpstr>
      <vt:lpstr>Located in the Connecticut River valley, CT river in the back ground,  Umass / Amherst 9 miles east (upper left)</vt:lpstr>
      <vt:lpstr>Smith College quick stats:</vt:lpstr>
      <vt:lpstr>me…</vt:lpstr>
      <vt:lpstr>WISP – the early years</vt:lpstr>
      <vt:lpstr>Slide 7</vt:lpstr>
      <vt:lpstr>An Info Security Program…</vt:lpstr>
      <vt:lpstr>Other sessions I’ve attended in the past….</vt:lpstr>
      <vt:lpstr>Info Sec overarching Program Goals :</vt:lpstr>
      <vt:lpstr>An Info Sec Program is … (conceptually)</vt:lpstr>
      <vt:lpstr>An Info Sec Program is … (actually)</vt:lpstr>
      <vt:lpstr>Security Domain Standard Framework models :</vt:lpstr>
      <vt:lpstr>ISO 27001 framework - 12 Domains </vt:lpstr>
      <vt:lpstr>ISO 2700n in education:</vt:lpstr>
      <vt:lpstr>COBIT Framework : </vt:lpstr>
      <vt:lpstr>PROCESS</vt:lpstr>
      <vt:lpstr>Good Practice…</vt:lpstr>
      <vt:lpstr>NIST 800-53 Security Control Family table</vt:lpstr>
      <vt:lpstr>SIIS “classes”</vt:lpstr>
      <vt:lpstr>20 Critical Controls  (1/2)</vt:lpstr>
      <vt:lpstr>20 Critical Controls  (2/2)</vt:lpstr>
      <vt:lpstr>Randy Marchany’s sessions description,  earlier today : </vt:lpstr>
      <vt:lpstr>My domain goals :</vt:lpstr>
      <vt:lpstr>Proposed small institution domains framework</vt:lpstr>
      <vt:lpstr>Proposed Security Program Domains :</vt:lpstr>
      <vt:lpstr>SIIS – ISO27001 Domains mapping</vt:lpstr>
      <vt:lpstr>SIIS – 20 Cntls Domains mapping</vt:lpstr>
      <vt:lpstr>Slide 29</vt:lpstr>
      <vt:lpstr>1) Risk analysis [collaborators, potential practitioners]</vt:lpstr>
      <vt:lpstr>2) Policy, Compliance, Legal</vt:lpstr>
      <vt:lpstr>3) Identity Management &amp; Access Control</vt:lpstr>
      <vt:lpstr>4) Information (data) management (1/2) : </vt:lpstr>
      <vt:lpstr>Information (data) management (2/2) : </vt:lpstr>
      <vt:lpstr>5) Infrastructure Operations</vt:lpstr>
      <vt:lpstr>6) Incident management </vt:lpstr>
      <vt:lpstr>7) End point security</vt:lpstr>
      <vt:lpstr>8) Human protection</vt:lpstr>
      <vt:lpstr>…yes : people are still your weakest link</vt:lpstr>
      <vt:lpstr>Proposed small institution domains framework</vt:lpstr>
      <vt:lpstr>A look at Governance:</vt:lpstr>
      <vt:lpstr>Where does governance come into play?</vt:lpstr>
      <vt:lpstr>Governance and Incident Response : </vt:lpstr>
      <vt:lpstr>Incident Response II</vt:lpstr>
      <vt:lpstr>Directive Controls : </vt:lpstr>
      <vt:lpstr>Next Steps …</vt:lpstr>
      <vt:lpstr>Next next steps…. “quick wins”</vt:lpstr>
      <vt:lpstr>Random additional thoughts:</vt:lpstr>
      <vt:lpstr>More (platitudinous) thoughts…</vt:lpstr>
      <vt:lpstr>remember : security means being ever vigilant </vt:lpstr>
      <vt:lpstr>Contact info :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in the world is Smith College</dc:title>
  <dc:creator>Ben Marsden</dc:creator>
  <cp:lastModifiedBy>Ben Marsden</cp:lastModifiedBy>
  <cp:revision>18</cp:revision>
  <dcterms:created xsi:type="dcterms:W3CDTF">2013-04-17T03:29:25Z</dcterms:created>
  <dcterms:modified xsi:type="dcterms:W3CDTF">2013-04-17T03:34:43Z</dcterms:modified>
</cp:coreProperties>
</file>