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6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317" r:id="rId10"/>
    <p:sldId id="264" r:id="rId11"/>
    <p:sldId id="275" r:id="rId12"/>
    <p:sldId id="281" r:id="rId13"/>
    <p:sldId id="282" r:id="rId14"/>
    <p:sldId id="276" r:id="rId15"/>
    <p:sldId id="277" r:id="rId16"/>
    <p:sldId id="278" r:id="rId17"/>
    <p:sldId id="279" r:id="rId18"/>
    <p:sldId id="280" r:id="rId19"/>
    <p:sldId id="265" r:id="rId20"/>
    <p:sldId id="295" r:id="rId21"/>
    <p:sldId id="266" r:id="rId22"/>
    <p:sldId id="283" r:id="rId23"/>
    <p:sldId id="267" r:id="rId24"/>
    <p:sldId id="284" r:id="rId25"/>
    <p:sldId id="289" r:id="rId26"/>
    <p:sldId id="268" r:id="rId27"/>
    <p:sldId id="285" r:id="rId28"/>
    <p:sldId id="297" r:id="rId29"/>
    <p:sldId id="270" r:id="rId30"/>
    <p:sldId id="286" r:id="rId31"/>
    <p:sldId id="290" r:id="rId32"/>
    <p:sldId id="291" r:id="rId33"/>
    <p:sldId id="292" r:id="rId34"/>
    <p:sldId id="293" r:id="rId35"/>
    <p:sldId id="318" r:id="rId36"/>
    <p:sldId id="296" r:id="rId37"/>
    <p:sldId id="269" r:id="rId38"/>
    <p:sldId id="299" r:id="rId39"/>
    <p:sldId id="300" r:id="rId40"/>
    <p:sldId id="298" r:id="rId41"/>
    <p:sldId id="301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02" r:id="rId51"/>
    <p:sldId id="271" r:id="rId52"/>
    <p:sldId id="311" r:id="rId53"/>
    <p:sldId id="312" r:id="rId54"/>
    <p:sldId id="313" r:id="rId55"/>
    <p:sldId id="314" r:id="rId56"/>
    <p:sldId id="272" r:id="rId57"/>
    <p:sldId id="316" r:id="rId58"/>
    <p:sldId id="273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7383F-3AE0-4A75-A8CA-9923603C7251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970E7-A8FB-4BAB-81F9-930CCD0F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8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970E7-A8FB-4BAB-81F9-930CCD0F99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78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990414"/>
            <a:ext cx="7772400" cy="643080"/>
          </a:xfrm>
          <a:prstGeom prst="rect">
            <a:avLst/>
          </a:prstGeom>
        </p:spPr>
        <p:txBody>
          <a:bodyPr anchor="t"/>
          <a:lstStyle>
            <a:lvl1pPr algn="l">
              <a:defRPr sz="3200" b="0" cap="none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722313" y="3633494"/>
            <a:ext cx="7772400" cy="4330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FFFFFF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6CCB4B1-B9E1-F448-B874-0296A2301DBD}" type="datetimeFigureOut">
              <a:rPr lang="en-US" smtClean="0"/>
              <a:pPr/>
              <a:t>4/24/2013</a:t>
            </a:fld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9F21CE03-E6AB-8D4F-8726-B412CA2C31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AC1A2F"/>
              </a:buClr>
              <a:buFont typeface="Arial"/>
              <a:buChar char="•"/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black signature.t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Logo color RGB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250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F9A73A"/>
              </a:buClr>
              <a:defRPr>
                <a:solidFill>
                  <a:srgbClr val="FFFFFF"/>
                </a:solidFill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rgbClr val="AC1A2F"/>
              </a:buClr>
              <a:buSzPct val="85000"/>
              <a:buFont typeface="Wingdings" charset="2"/>
              <a:buChar char="§"/>
              <a:defRPr>
                <a:solidFill>
                  <a:srgbClr val="FFFFFF"/>
                </a:solidFill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F9A73A"/>
              </a:buClr>
              <a:defRPr>
                <a:solidFill>
                  <a:srgbClr val="FFFFFF"/>
                </a:solidFill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rgbClr val="AC1A2F"/>
              </a:buClr>
              <a:buSzPct val="85000"/>
              <a:buFont typeface="Wingdings" charset="2"/>
              <a:buChar char="§"/>
              <a:defRPr>
                <a:solidFill>
                  <a:srgbClr val="FFFFFF"/>
                </a:solidFill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F9A73A"/>
              </a:buClr>
              <a:buFont typeface="Arial"/>
              <a:buChar char="•"/>
              <a:defRPr>
                <a:solidFill>
                  <a:srgbClr val="FFFFFF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AC1A2F"/>
              </a:buClr>
              <a:buFont typeface="Arial"/>
              <a:buChar char="•"/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F9A73A"/>
              </a:buClr>
              <a:defRPr>
                <a:solidFill>
                  <a:srgbClr val="FFFFFF"/>
                </a:solidFill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rgbClr val="AC1A2F"/>
              </a:buClr>
              <a:buSzPct val="85000"/>
              <a:buFont typeface="Wingdings" charset="2"/>
              <a:buChar char="§"/>
              <a:defRPr>
                <a:solidFill>
                  <a:srgbClr val="FFFFFF"/>
                </a:solidFill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F9A73A"/>
              </a:buClr>
              <a:defRPr>
                <a:solidFill>
                  <a:srgbClr val="FFFFFF"/>
                </a:solidFill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rgbClr val="AC1A2F"/>
              </a:buClr>
              <a:buSzPct val="85000"/>
              <a:buFont typeface="Wingdings" charset="2"/>
              <a:buChar char="§"/>
              <a:defRPr>
                <a:solidFill>
                  <a:srgbClr val="FFFFFF"/>
                </a:solidFill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F9A73A"/>
              </a:buClr>
              <a:buFont typeface="Arial"/>
              <a:buChar char="•"/>
              <a:defRPr>
                <a:solidFill>
                  <a:srgbClr val="FFFFFF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400" y="-50800"/>
            <a:ext cx="9220200" cy="6934200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43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99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5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Logo color RG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990414"/>
            <a:ext cx="7772400" cy="643080"/>
          </a:xfrm>
          <a:prstGeom prst="rect">
            <a:avLst/>
          </a:prstGeom>
        </p:spPr>
        <p:txBody>
          <a:bodyPr anchor="t"/>
          <a:lstStyle>
            <a:lvl1pPr algn="l">
              <a:defRPr sz="3200" b="0" cap="none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722313" y="3633494"/>
            <a:ext cx="7772400" cy="4330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chemeClr val="tx1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lack signature.t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 color RGB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6CCB4B1-B9E1-F448-B874-0296A2301DBD}" type="datetimeFigureOut">
              <a:rPr lang="en-US" smtClean="0"/>
              <a:pPr/>
              <a:t>4/24/2013</a:t>
            </a:fld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9F21CE03-E6AB-8D4F-8726-B412CA2C31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AC1A2F"/>
              </a:buClr>
              <a:buFont typeface="Arial"/>
              <a:buChar char="•"/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7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795338" y="1690688"/>
            <a:ext cx="7602537" cy="4284662"/>
          </a:xfrm>
          <a:prstGeom prst="rect">
            <a:avLst/>
          </a:prstGeom>
        </p:spPr>
        <p:txBody>
          <a:bodyPr/>
          <a:lstStyle>
            <a:lvl1pPr>
              <a:spcBef>
                <a:spcPts val="900"/>
              </a:spcBef>
              <a:buNone/>
              <a:defRPr b="0">
                <a:ln w="0">
                  <a:solidFill>
                    <a:schemeClr val="tx1"/>
                  </a:solidFill>
                </a:ln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None/>
              <a:defRPr b="0">
                <a:ln w="0">
                  <a:solidFill>
                    <a:schemeClr val="tx1"/>
                  </a:solidFill>
                </a:ln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None/>
              <a:defRPr b="0">
                <a:ln w="0">
                  <a:solidFill>
                    <a:schemeClr val="tx1"/>
                  </a:solidFill>
                </a:ln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None/>
              <a:defRPr b="0">
                <a:ln w="0">
                  <a:solidFill>
                    <a:schemeClr val="tx1"/>
                  </a:solidFill>
                </a:ln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None/>
              <a:defRPr b="0">
                <a:ln w="0">
                  <a:solidFill>
                    <a:schemeClr val="tx1"/>
                  </a:solidFill>
                </a:ln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>
                    <a:lumMod val="65000"/>
                  </a:schemeClr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723900" y="1717675"/>
            <a:ext cx="7781925" cy="4310063"/>
          </a:xfrm>
          <a:prstGeom prst="rect">
            <a:avLst/>
          </a:prstGeom>
        </p:spPr>
        <p:txBody>
          <a:bodyPr/>
          <a:lstStyle>
            <a:lvl1pPr>
              <a:spcBef>
                <a:spcPts val="900"/>
              </a:spcBef>
              <a:buNone/>
              <a:defRPr>
                <a:solidFill>
                  <a:srgbClr val="FFFFFF"/>
                </a:solidFill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None/>
              <a:defRPr>
                <a:solidFill>
                  <a:srgbClr val="FFFFFF"/>
                </a:solidFill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None/>
              <a:defRPr>
                <a:solidFill>
                  <a:srgbClr val="FFFFFF"/>
                </a:solidFill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None/>
              <a:defRPr>
                <a:solidFill>
                  <a:srgbClr val="FFFFFF"/>
                </a:solidFill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None/>
              <a:defRPr>
                <a:solidFill>
                  <a:srgbClr val="FFFFFF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hoto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547697" y="1473200"/>
            <a:ext cx="4118786" cy="460375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Georgia"/>
                <a:cs typeface="Georgi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939127" y="1473200"/>
            <a:ext cx="3633786" cy="4603750"/>
          </a:xfrm>
          <a:prstGeom prst="rect">
            <a:avLst/>
          </a:prstGeom>
        </p:spPr>
        <p:txBody>
          <a:bodyPr vert="horz"/>
          <a:lstStyle>
            <a:lvl1pPr>
              <a:buClr>
                <a:srgbClr val="AC1A2F"/>
              </a:buClr>
              <a:buFont typeface="Arial"/>
              <a:buChar char="•"/>
              <a:defRPr sz="1800" b="0">
                <a:latin typeface="Trebuchet MS"/>
                <a:cs typeface="Trebuchet M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555450" y="1473200"/>
            <a:ext cx="3907110" cy="460375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762730" y="1473200"/>
            <a:ext cx="3775075" cy="4603750"/>
          </a:xfrm>
          <a:prstGeom prst="rect">
            <a:avLst/>
          </a:prstGeom>
        </p:spPr>
        <p:txBody>
          <a:bodyPr vert="horz"/>
          <a:lstStyle>
            <a:lvl1pPr>
              <a:buClr>
                <a:srgbClr val="F9A73A"/>
              </a:buClr>
              <a:defRPr sz="1800" b="0">
                <a:solidFill>
                  <a:srgbClr val="FFFFFF"/>
                </a:solidFill>
                <a:latin typeface="Trebuchet MS"/>
                <a:cs typeface="Trebuchet M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r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25475" y="1438275"/>
            <a:ext cx="7885113" cy="474345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Georgia"/>
                <a:cs typeface="Georgia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rgbClr val="37526A"/>
              </a:gs>
              <a:gs pos="100000">
                <a:srgbClr val="0D1822"/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25" y="6440562"/>
            <a:ext cx="2743200" cy="2743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76396"/>
            <a:ext cx="2133600" cy="381603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76396"/>
            <a:ext cx="2133600" cy="38160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25475" y="1438275"/>
            <a:ext cx="7885113" cy="474345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lack signature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 color 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83668" y="6468508"/>
            <a:ext cx="2133600" cy="38949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926AF7A-EBD9-45AB-855C-FD2A4451D899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42842" y="6468508"/>
            <a:ext cx="2133600" cy="389492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595959"/>
                </a:solidFill>
                <a:latin typeface="Arial"/>
              </a:defRPr>
            </a:lvl1pPr>
          </a:lstStyle>
          <a:p>
            <a:fld id="{74AF4923-2A08-49C6-9ED2-2A28C038814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635000" y="1552575"/>
            <a:ext cx="7929563" cy="4718050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1pPr>
            <a:lvl2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2pPr>
            <a:lvl3pPr>
              <a:spcBef>
                <a:spcPts val="900"/>
              </a:spcBef>
              <a:buClr>
                <a:srgbClr val="AC1A2F"/>
              </a:buClr>
              <a:defRPr>
                <a:latin typeface="Trebuchet MS"/>
                <a:cs typeface="Trebuchet MS"/>
              </a:defRPr>
            </a:lvl3pPr>
            <a:lvl4pPr>
              <a:spcBef>
                <a:spcPts val="900"/>
              </a:spcBef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charset="2"/>
              <a:buChar char="§"/>
              <a:defRPr>
                <a:latin typeface="Trebuchet MS"/>
                <a:cs typeface="Trebuchet MS"/>
              </a:defRPr>
            </a:lvl4pPr>
            <a:lvl5pPr>
              <a:spcBef>
                <a:spcPts val="900"/>
              </a:spcBef>
              <a:buClr>
                <a:srgbClr val="AC1A2F"/>
              </a:buClr>
              <a:buFont typeface="Arial"/>
              <a:buChar char="•"/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235175" y="178536"/>
            <a:ext cx="7772400" cy="643080"/>
          </a:xfrm>
          <a:prstGeom prst="rect">
            <a:avLst/>
          </a:prstGeom>
        </p:spPr>
        <p:txBody>
          <a:bodyPr anchor="t"/>
          <a:lstStyle>
            <a:lvl1pPr algn="r">
              <a:defRPr sz="3200" b="0" cap="none"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38714"/>
            <a:ext cx="9144000" cy="561928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chemeClr val="bg2">
                  <a:lumMod val="90000"/>
                </a:schemeClr>
              </a:gs>
            </a:gsLst>
            <a:lin ang="60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black signature.tif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130191" y="6440562"/>
            <a:ext cx="2743200" cy="274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6587"/>
            <a:ext cx="9144000" cy="45719"/>
          </a:xfrm>
          <a:prstGeom prst="rect">
            <a:avLst/>
          </a:prstGeom>
          <a:solidFill>
            <a:srgbClr val="F9A7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012306"/>
            <a:ext cx="9144000" cy="226407"/>
          </a:xfrm>
          <a:prstGeom prst="rect">
            <a:avLst/>
          </a:prstGeom>
          <a:solidFill>
            <a:srgbClr val="AC1A2F"/>
          </a:solidFill>
          <a:ln>
            <a:noFill/>
          </a:ln>
          <a:effectLst>
            <a:outerShdw blurRad="40000" dist="23000" dir="60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Logo color RGB.jpg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68944" y="178536"/>
            <a:ext cx="1637176" cy="6384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60" r:id="rId20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-111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-111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111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111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111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shall meet the enemy, and not only may he be ours, he may be us. </a:t>
            </a:r>
          </a:p>
          <a:p>
            <a:pPr marL="0" indent="0" algn="r">
              <a:buNone/>
            </a:pPr>
            <a:r>
              <a:rPr lang="en-US" i="1" dirty="0" smtClean="0"/>
              <a:t>- The Pogo Papers, Walt Kelly, 1953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1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11500" dirty="0" smtClean="0"/>
              <a:t>STOP!</a:t>
            </a:r>
          </a:p>
          <a:p>
            <a:pPr marL="0" indent="0" algn="ctr">
              <a:buNone/>
            </a:pPr>
            <a:r>
              <a:rPr lang="en-US" sz="1100" dirty="0" smtClean="0"/>
              <a:t>(just stop)</a:t>
            </a:r>
          </a:p>
        </p:txBody>
      </p:sp>
    </p:spTree>
    <p:extLst>
      <p:ext uri="{BB962C8B-B14F-4D97-AF65-F5344CB8AC3E}">
        <p14:creationId xmlns:p14="http://schemas.microsoft.com/office/powerpoint/2010/main" val="179500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Making Things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about how new requirements are usually retreads on old requirements</a:t>
            </a:r>
          </a:p>
          <a:p>
            <a:r>
              <a:rPr lang="en-US" dirty="0" smtClean="0"/>
              <a:t>Improve what you have already have to meet both old requirements and new</a:t>
            </a:r>
          </a:p>
          <a:p>
            <a:r>
              <a:rPr lang="en-US" dirty="0" smtClean="0"/>
              <a:t>Improve those aspect of your job you already have clearance to improve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2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“Improvement?”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“I have no money!”</a:t>
            </a:r>
          </a:p>
          <a:p>
            <a:pPr lvl="1"/>
            <a:r>
              <a:rPr lang="en-US" dirty="0" smtClean="0"/>
              <a:t>Focus on the pieces you have, and not what you don’t have</a:t>
            </a:r>
          </a:p>
          <a:p>
            <a:r>
              <a:rPr lang="en-US" dirty="0" smtClean="0"/>
              <a:t>“I have no extra people!”</a:t>
            </a:r>
          </a:p>
          <a:p>
            <a:pPr lvl="1"/>
            <a:r>
              <a:rPr lang="en-US" dirty="0" smtClean="0"/>
              <a:t>Improve efficiency</a:t>
            </a:r>
          </a:p>
          <a:p>
            <a:pPr lvl="1"/>
            <a:r>
              <a:rPr lang="en-US" dirty="0" smtClean="0"/>
              <a:t>Use other people</a:t>
            </a:r>
          </a:p>
          <a:p>
            <a:pPr lvl="1"/>
            <a:r>
              <a:rPr lang="en-US" dirty="0" smtClean="0"/>
              <a:t>Focus on yourself</a:t>
            </a:r>
          </a:p>
          <a:p>
            <a:r>
              <a:rPr lang="en-US" dirty="0" smtClean="0"/>
              <a:t>“I have no power!”</a:t>
            </a:r>
          </a:p>
          <a:p>
            <a:pPr lvl="1"/>
            <a:r>
              <a:rPr lang="en-US" dirty="0" smtClean="0"/>
              <a:t>Develop something people want</a:t>
            </a:r>
          </a:p>
          <a:p>
            <a:pPr lvl="1"/>
            <a:r>
              <a:rPr lang="en-US" dirty="0" smtClean="0"/>
              <a:t>Reach out, don’t hide</a:t>
            </a:r>
          </a:p>
          <a:p>
            <a:r>
              <a:rPr lang="en-US" dirty="0" smtClean="0"/>
              <a:t>“I have no time!”</a:t>
            </a:r>
          </a:p>
          <a:p>
            <a:pPr lvl="1"/>
            <a:r>
              <a:rPr lang="en-US" dirty="0" smtClean="0"/>
              <a:t>Focus on what you should already be doing</a:t>
            </a:r>
          </a:p>
          <a:p>
            <a:pPr lvl="1"/>
            <a:r>
              <a:rPr lang="en-US" dirty="0" smtClean="0"/>
              <a:t>Prioritize improvements which give you time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98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“Improvement?”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Asked CSI2 group “How Can Information Security Groups Do Their Jobs Better?”</a:t>
            </a:r>
          </a:p>
          <a:p>
            <a:pPr lvl="1"/>
            <a:r>
              <a:rPr lang="en-US" dirty="0" smtClean="0"/>
              <a:t>Tooling</a:t>
            </a:r>
          </a:p>
          <a:p>
            <a:pPr lvl="1"/>
            <a:r>
              <a:rPr lang="en-US" dirty="0" smtClean="0"/>
              <a:t>Personal Improvement Processes</a:t>
            </a:r>
          </a:p>
          <a:p>
            <a:pPr lvl="1"/>
            <a:r>
              <a:rPr lang="en-US" dirty="0" smtClean="0"/>
              <a:t>InfoSec Group Improvement Processes</a:t>
            </a:r>
          </a:p>
          <a:p>
            <a:pPr lvl="1"/>
            <a:r>
              <a:rPr lang="en-US" dirty="0" smtClean="0"/>
              <a:t>Institutional Technology Processes</a:t>
            </a:r>
          </a:p>
          <a:p>
            <a:pPr lvl="1"/>
            <a:r>
              <a:rPr lang="en-US" dirty="0" smtClean="0"/>
              <a:t>Institutional Maturity Processes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7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 - Tooling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Automation of Tasks</a:t>
            </a:r>
          </a:p>
          <a:p>
            <a:r>
              <a:rPr lang="en-US" dirty="0" smtClean="0"/>
              <a:t>More Logging (alerting on lack of logs)</a:t>
            </a:r>
          </a:p>
          <a:p>
            <a:r>
              <a:rPr lang="en-US" dirty="0" smtClean="0"/>
              <a:t>Correlation of Information (users/machines)</a:t>
            </a:r>
          </a:p>
          <a:p>
            <a:r>
              <a:rPr lang="en-US" dirty="0" smtClean="0"/>
              <a:t>Managing complex cases</a:t>
            </a:r>
          </a:p>
          <a:p>
            <a:pPr lvl="1"/>
            <a:r>
              <a:rPr lang="en-US" dirty="0" smtClean="0"/>
              <a:t>Timelines </a:t>
            </a:r>
          </a:p>
          <a:p>
            <a:pPr lvl="1"/>
            <a:r>
              <a:rPr lang="en-US" dirty="0" err="1" smtClean="0"/>
              <a:t>Stickyboards</a:t>
            </a:r>
            <a:r>
              <a:rPr lang="en-US" dirty="0" smtClean="0"/>
              <a:t> (The paper kind)</a:t>
            </a:r>
          </a:p>
          <a:p>
            <a:pPr lvl="1"/>
            <a:r>
              <a:rPr lang="en-US" dirty="0" err="1" smtClean="0"/>
              <a:t>Casefile</a:t>
            </a:r>
            <a:endParaRPr lang="en-US" dirty="0" smtClean="0"/>
          </a:p>
          <a:p>
            <a:pPr lvl="1"/>
            <a:r>
              <a:rPr lang="en-US" dirty="0" err="1" smtClean="0"/>
              <a:t>Maltego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8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 - Personal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Obvious?</a:t>
            </a:r>
          </a:p>
          <a:p>
            <a:pPr lvl="1"/>
            <a:r>
              <a:rPr lang="en-US" dirty="0" smtClean="0"/>
              <a:t>“Attend Conference and Tech Training”</a:t>
            </a:r>
          </a:p>
          <a:p>
            <a:r>
              <a:rPr lang="en-US" dirty="0" smtClean="0"/>
              <a:t>Be honest as security professionals</a:t>
            </a:r>
          </a:p>
          <a:p>
            <a:pPr lvl="1"/>
            <a:r>
              <a:rPr lang="en-US" dirty="0" smtClean="0"/>
              <a:t>Sometimes you can say ‘So What?’</a:t>
            </a:r>
          </a:p>
          <a:p>
            <a:r>
              <a:rPr lang="en-US" dirty="0" smtClean="0"/>
              <a:t>Keep a history of the incidents you deal with</a:t>
            </a:r>
          </a:p>
          <a:p>
            <a:pPr lvl="1"/>
            <a:r>
              <a:rPr lang="en-US" dirty="0" smtClean="0"/>
              <a:t>Learn from your mistakes</a:t>
            </a:r>
          </a:p>
          <a:p>
            <a:r>
              <a:rPr lang="en-US" dirty="0" smtClean="0"/>
              <a:t>Improve ways for your community to give you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1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 dirty="0" smtClean="0"/>
              <a:t>Improvements -InfoSec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Define and use workflow for common problems</a:t>
            </a:r>
          </a:p>
          <a:p>
            <a:pPr lvl="1"/>
            <a:r>
              <a:rPr lang="en-US" dirty="0" smtClean="0"/>
              <a:t>Use a ticketing system</a:t>
            </a:r>
          </a:p>
          <a:p>
            <a:pPr lvl="1"/>
            <a:r>
              <a:rPr lang="en-US" dirty="0" smtClean="0"/>
              <a:t>Track events by users and machines</a:t>
            </a:r>
          </a:p>
          <a:p>
            <a:r>
              <a:rPr lang="en-US" dirty="0" smtClean="0"/>
              <a:t>Metrics</a:t>
            </a:r>
          </a:p>
          <a:p>
            <a:pPr lvl="1"/>
            <a:r>
              <a:rPr lang="en-US" dirty="0" smtClean="0"/>
              <a:t>Determine how to establish success or failure</a:t>
            </a:r>
            <a:endParaRPr lang="en-US" dirty="0"/>
          </a:p>
          <a:p>
            <a:pPr lvl="1"/>
            <a:r>
              <a:rPr lang="en-US" dirty="0" smtClean="0"/>
              <a:t>Collect data to measure risks or operations</a:t>
            </a:r>
            <a:endParaRPr lang="en-US" dirty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Move from reactive to proactive to integrated</a:t>
            </a:r>
          </a:p>
          <a:p>
            <a:pPr lvl="1"/>
            <a:r>
              <a:rPr lang="en-US" dirty="0" smtClean="0"/>
              <a:t>Aggregate </a:t>
            </a:r>
            <a:r>
              <a:rPr lang="en-US" dirty="0"/>
              <a:t>a</a:t>
            </a:r>
            <a:r>
              <a:rPr lang="en-US" dirty="0" smtClean="0"/>
              <a:t>udit data</a:t>
            </a:r>
          </a:p>
        </p:txBody>
      </p:sp>
    </p:spTree>
    <p:extLst>
      <p:ext uri="{BB962C8B-B14F-4D97-AF65-F5344CB8AC3E}">
        <p14:creationId xmlns:p14="http://schemas.microsoft.com/office/powerpoint/2010/main" val="18447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Improvements - Inst. Technology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Information Security Policies</a:t>
            </a:r>
          </a:p>
          <a:p>
            <a:pPr lvl="1"/>
            <a:r>
              <a:rPr lang="en-US" dirty="0" smtClean="0"/>
              <a:t>If you write ‘</a:t>
            </a:r>
            <a:r>
              <a:rPr lang="en-US" dirty="0" err="1" smtClean="0"/>
              <a:t>em</a:t>
            </a:r>
            <a:r>
              <a:rPr lang="en-US" dirty="0" smtClean="0"/>
              <a:t>, enforce ‘</a:t>
            </a:r>
            <a:r>
              <a:rPr lang="en-US" dirty="0" err="1" smtClean="0"/>
              <a:t>em</a:t>
            </a:r>
            <a:endParaRPr lang="en-US" dirty="0" smtClean="0"/>
          </a:p>
          <a:p>
            <a:r>
              <a:rPr lang="en-US" dirty="0" smtClean="0"/>
              <a:t>Data Identification and Classification</a:t>
            </a:r>
          </a:p>
          <a:p>
            <a:r>
              <a:rPr lang="en-US" dirty="0" smtClean="0"/>
              <a:t>Fully manage devices with sensitive data</a:t>
            </a:r>
          </a:p>
          <a:p>
            <a:r>
              <a:rPr lang="en-US" dirty="0" smtClean="0"/>
              <a:t>Use standard errors</a:t>
            </a:r>
          </a:p>
          <a:p>
            <a:pPr lvl="1"/>
            <a:r>
              <a:rPr lang="en-US" dirty="0" smtClean="0"/>
              <a:t>Goes back to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94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 sz="3600" dirty="0" smtClean="0"/>
              <a:t>Improvements – Inst. Maturity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Accept control by others</a:t>
            </a:r>
          </a:p>
          <a:p>
            <a:pPr lvl="1"/>
            <a:r>
              <a:rPr lang="en-US" dirty="0" smtClean="0"/>
              <a:t>Hand off tasks to other groups (Helpdesk, Governance)</a:t>
            </a:r>
          </a:p>
          <a:p>
            <a:pPr lvl="1"/>
            <a:r>
              <a:rPr lang="en-US" dirty="0" smtClean="0"/>
              <a:t>Be part of policy development even if you can’t drive it</a:t>
            </a:r>
          </a:p>
          <a:p>
            <a:r>
              <a:rPr lang="en-US" dirty="0" smtClean="0"/>
              <a:t>Understand risk</a:t>
            </a:r>
          </a:p>
          <a:p>
            <a:pPr lvl="1"/>
            <a:r>
              <a:rPr lang="en-US" dirty="0" smtClean="0"/>
              <a:t>Look at standard risk management methodologies</a:t>
            </a:r>
          </a:p>
          <a:p>
            <a:pPr lvl="1"/>
            <a:r>
              <a:rPr lang="en-US" dirty="0" smtClean="0"/>
              <a:t>Understand what it means to accept risk</a:t>
            </a:r>
          </a:p>
          <a:p>
            <a:pPr lvl="1"/>
            <a:r>
              <a:rPr lang="en-US" dirty="0" smtClean="0"/>
              <a:t>Get more people to understand risk</a:t>
            </a:r>
          </a:p>
          <a:p>
            <a:r>
              <a:rPr lang="en-US" dirty="0" smtClean="0"/>
              <a:t>Understand requirements of academia and researchers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9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Plan!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Plan ™</a:t>
            </a:r>
          </a:p>
          <a:p>
            <a:pPr lvl="1"/>
            <a:r>
              <a:rPr lang="en-US" dirty="0" smtClean="0"/>
              <a:t>Determine Improvement Goals and Prioritize Them</a:t>
            </a:r>
          </a:p>
          <a:p>
            <a:pPr lvl="1"/>
            <a:r>
              <a:rPr lang="en-US" dirty="0" smtClean="0"/>
              <a:t>Look at new (to you) techniques</a:t>
            </a:r>
          </a:p>
          <a:p>
            <a:pPr lvl="1"/>
            <a:r>
              <a:rPr lang="en-US" dirty="0" smtClean="0"/>
              <a:t>Work with formal processes and methods</a:t>
            </a:r>
          </a:p>
          <a:p>
            <a:pPr lvl="1"/>
            <a:r>
              <a:rPr lang="en-US" dirty="0" smtClean="0"/>
              <a:t>Get Help</a:t>
            </a:r>
          </a:p>
        </p:txBody>
      </p:sp>
    </p:spTree>
    <p:extLst>
      <p:ext uri="{BB962C8B-B14F-4D97-AF65-F5344CB8AC3E}">
        <p14:creationId xmlns:p14="http://schemas.microsoft.com/office/powerpoint/2010/main" val="3235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The Enemy Is Us!</a:t>
            </a:r>
            <a:br>
              <a:rPr lang="en-US" b="1" dirty="0" smtClean="0"/>
            </a:br>
            <a:r>
              <a:rPr lang="en-US" b="1" dirty="0" smtClean="0"/>
              <a:t>Doing the Work of Information Security Better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Phillip </a:t>
            </a:r>
            <a:r>
              <a:rPr lang="en-US" dirty="0" err="1" smtClean="0"/>
              <a:t>Deneault</a:t>
            </a:r>
            <a:endParaRPr lang="en-US" dirty="0" smtClean="0"/>
          </a:p>
          <a:p>
            <a:r>
              <a:rPr lang="en-US" dirty="0" smtClean="0"/>
              <a:t>Information Security Officer</a:t>
            </a:r>
          </a:p>
          <a:p>
            <a:r>
              <a:rPr lang="en-US" dirty="0" smtClean="0"/>
              <a:t>WPI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9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Places to find Improvement Goals</a:t>
            </a:r>
          </a:p>
          <a:p>
            <a:pPr lvl="1"/>
            <a:r>
              <a:rPr lang="en-US" dirty="0" smtClean="0"/>
              <a:t>Your Job Description</a:t>
            </a:r>
          </a:p>
          <a:p>
            <a:r>
              <a:rPr lang="en-US" dirty="0" smtClean="0"/>
              <a:t>Do Not Look for Goals Here</a:t>
            </a:r>
          </a:p>
          <a:p>
            <a:pPr lvl="1"/>
            <a:r>
              <a:rPr lang="en-US" dirty="0" smtClean="0"/>
              <a:t>Your Unofficial Job Description </a:t>
            </a:r>
          </a:p>
          <a:p>
            <a:pPr lvl="1"/>
            <a:r>
              <a:rPr lang="en-US" dirty="0" smtClean="0"/>
              <a:t>Your Boss’s Job Description </a:t>
            </a:r>
          </a:p>
          <a:p>
            <a:pPr lvl="1"/>
            <a:r>
              <a:rPr lang="en-US" dirty="0" smtClean="0"/>
              <a:t>Your Boss’s </a:t>
            </a:r>
            <a:r>
              <a:rPr lang="en-US" dirty="0" err="1" smtClean="0"/>
              <a:t>Boss’s</a:t>
            </a:r>
            <a:r>
              <a:rPr lang="en-US" dirty="0" smtClean="0"/>
              <a:t> Job Description </a:t>
            </a:r>
          </a:p>
          <a:p>
            <a:pPr lvl="1"/>
            <a:r>
              <a:rPr lang="en-US" dirty="0" smtClean="0"/>
              <a:t>What Your Job Description Should Be </a:t>
            </a:r>
          </a:p>
          <a:p>
            <a:pPr lvl="1"/>
            <a:r>
              <a:rPr lang="en-US" dirty="0" smtClean="0"/>
              <a:t>What Your Next Job Description Should Be </a:t>
            </a:r>
          </a:p>
          <a:p>
            <a:pPr lvl="1"/>
            <a:r>
              <a:rPr lang="en-US" dirty="0" smtClean="0"/>
              <a:t>What Makes Sense </a:t>
            </a:r>
          </a:p>
          <a:p>
            <a:pPr lvl="1"/>
            <a:r>
              <a:rPr lang="en-US" dirty="0" smtClean="0"/>
              <a:t>What is the Right Thing To Do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068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1900" b="1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0" indent="0">
              <a:buNone/>
            </a:pPr>
            <a:endParaRPr lang="en-US" sz="1900" b="1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0" indent="0">
              <a:buNone/>
            </a:pPr>
            <a:endParaRPr lang="en-US" sz="1900" b="1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0" indent="0">
              <a:buNone/>
            </a:pPr>
            <a:endParaRPr lang="en-US" sz="1900" b="1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0" indent="0">
              <a:buNone/>
            </a:pPr>
            <a:endParaRPr lang="en-US" sz="1900" b="1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0" indent="0">
              <a:buNone/>
            </a:pPr>
            <a:r>
              <a:rPr lang="en-US" sz="1900" b="1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POSITION DESCRIPTION</a:t>
            </a:r>
            <a:r>
              <a:rPr lang="en-US" sz="1900" b="1" dirty="0"/>
              <a:t> </a:t>
            </a:r>
            <a:endParaRPr lang="en-US" sz="1900" dirty="0"/>
          </a:p>
          <a:p>
            <a:pPr marL="0" indent="0">
              <a:buNone/>
            </a:pPr>
            <a:r>
              <a:rPr lang="en-US" sz="1900" b="1" dirty="0"/>
              <a:t>TITLE:</a:t>
            </a:r>
            <a:r>
              <a:rPr lang="en-US" sz="1900" dirty="0"/>
              <a:t>	</a:t>
            </a:r>
            <a:r>
              <a:rPr lang="en-US" sz="1900" b="1" dirty="0"/>
              <a:t>Network Security Analyst</a:t>
            </a:r>
          </a:p>
          <a:p>
            <a:pPr marL="0" indent="0">
              <a:buNone/>
            </a:pPr>
            <a:r>
              <a:rPr lang="en-US" sz="1900" b="1" u="sng" dirty="0" smtClean="0"/>
              <a:t>BASIC </a:t>
            </a:r>
            <a:r>
              <a:rPr lang="en-US" sz="1900" b="1" u="sng" dirty="0"/>
              <a:t>FUNCTION</a:t>
            </a:r>
            <a:r>
              <a:rPr lang="en-US" sz="1900" b="1" dirty="0"/>
              <a:t>: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To assist the Assistant Vice President for Information Security and Networking to ensure the satisfactory operation of the WPI network and facilitate its use by members of the WPI community.</a:t>
            </a:r>
          </a:p>
          <a:p>
            <a:pPr marL="0" indent="0">
              <a:buNone/>
            </a:pPr>
            <a:r>
              <a:rPr lang="en-US" sz="1900" dirty="0"/>
              <a:t> </a:t>
            </a:r>
            <a:r>
              <a:rPr lang="en-US" sz="1900" b="1" u="sng" dirty="0" smtClean="0"/>
              <a:t>PRINCIPAL </a:t>
            </a:r>
            <a:r>
              <a:rPr lang="en-US" sz="1900" b="1" u="sng" dirty="0"/>
              <a:t>DUTIES AND RESPONSIBILITIES</a:t>
            </a:r>
            <a:r>
              <a:rPr lang="en-US" sz="1900" b="1" dirty="0"/>
              <a:t>:</a:t>
            </a:r>
            <a:endParaRPr lang="en-US" sz="1900" dirty="0"/>
          </a:p>
          <a:p>
            <a:pPr lvl="0"/>
            <a:r>
              <a:rPr lang="en-US" sz="1900" dirty="0"/>
              <a:t>Monitor network traffic for and proactively investigate anomalies.</a:t>
            </a:r>
          </a:p>
          <a:p>
            <a:pPr lvl="0"/>
            <a:r>
              <a:rPr lang="en-US" sz="22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and contain security breaches, threats, and vulnerabilities to the WPI network.</a:t>
            </a:r>
          </a:p>
          <a:p>
            <a:pPr lvl="0"/>
            <a:r>
              <a:rPr lang="en-US" sz="22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Vulnerability and Malware analysis, reporting and removal of connected campus systems.</a:t>
            </a:r>
          </a:p>
          <a:p>
            <a:pPr lvl="0"/>
            <a:r>
              <a:rPr lang="en-US" sz="22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Enforce the WPI Network Security Policy (NSP) and Acceptable Use Policy (AUP).</a:t>
            </a:r>
          </a:p>
          <a:p>
            <a:pPr lvl="0"/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Coordinate </a:t>
            </a:r>
            <a:r>
              <a:rPr lang="en-US" sz="22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internal and external organizations to resolve network security issues.</a:t>
            </a:r>
          </a:p>
          <a:p>
            <a:pPr lvl="0"/>
            <a:r>
              <a:rPr lang="en-US" sz="1900" dirty="0" smtClean="0"/>
              <a:t>System </a:t>
            </a:r>
            <a:r>
              <a:rPr lang="en-US" sz="1900" dirty="0"/>
              <a:t>administration and backup of all Network Operation and Information Security servers.</a:t>
            </a:r>
          </a:p>
          <a:p>
            <a:pPr lvl="0"/>
            <a:r>
              <a:rPr lang="en-US" sz="1900" dirty="0"/>
              <a:t>Author and maintain Information Security and Network documentation.</a:t>
            </a:r>
          </a:p>
          <a:p>
            <a:pPr lvl="0"/>
            <a:r>
              <a:rPr lang="en-US" sz="1900" dirty="0" smtClean="0"/>
              <a:t>Other </a:t>
            </a:r>
            <a:r>
              <a:rPr lang="en-US" sz="1900" dirty="0"/>
              <a:t>related duties as assigned.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47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Red </a:t>
            </a:r>
            <a:r>
              <a:rPr lang="en-US" dirty="0" smtClean="0"/>
              <a:t>bullets have a theme</a:t>
            </a:r>
          </a:p>
          <a:p>
            <a:pPr lvl="1"/>
            <a:r>
              <a:rPr lang="en-US" dirty="0" smtClean="0"/>
              <a:t>Identifying compromised machines and handling them</a:t>
            </a:r>
          </a:p>
          <a:p>
            <a:pPr lvl="2"/>
            <a:r>
              <a:rPr lang="en-US" dirty="0" smtClean="0"/>
              <a:t>Identification</a:t>
            </a:r>
          </a:p>
          <a:p>
            <a:pPr lvl="2"/>
            <a:r>
              <a:rPr lang="en-US" dirty="0" smtClean="0"/>
              <a:t>Notification</a:t>
            </a:r>
          </a:p>
          <a:p>
            <a:pPr lvl="2"/>
            <a:r>
              <a:rPr lang="en-US" dirty="0" smtClean="0"/>
              <a:t>Remediation</a:t>
            </a:r>
          </a:p>
          <a:p>
            <a:r>
              <a:rPr lang="en-US" dirty="0" smtClean="0"/>
              <a:t>Ticket systems can do this if</a:t>
            </a:r>
          </a:p>
          <a:p>
            <a:pPr lvl="1"/>
            <a:r>
              <a:rPr lang="en-US" dirty="0" smtClean="0"/>
              <a:t>Integrated with Network Registration system</a:t>
            </a:r>
          </a:p>
          <a:p>
            <a:pPr lvl="1"/>
            <a:r>
              <a:rPr lang="en-US" dirty="0" smtClean="0"/>
              <a:t>Integrated with email</a:t>
            </a:r>
          </a:p>
          <a:p>
            <a:pPr lvl="1"/>
            <a:r>
              <a:rPr lang="en-US" dirty="0" smtClean="0"/>
              <a:t>Help keep counts of issues we have</a:t>
            </a:r>
          </a:p>
          <a:p>
            <a:pPr lvl="1"/>
            <a:r>
              <a:rPr lang="en-US" dirty="0" smtClean="0"/>
              <a:t>Creates repeatable workflow</a:t>
            </a:r>
          </a:p>
          <a:p>
            <a:pPr lvl="1"/>
            <a:r>
              <a:rPr lang="en-US" dirty="0" smtClean="0"/>
              <a:t>Maintains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54248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that Improvement?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 project, 6 improvement areas</a:t>
            </a:r>
          </a:p>
          <a:p>
            <a:pPr lvl="1"/>
            <a:r>
              <a:rPr lang="en-US" sz="2400" dirty="0" smtClean="0"/>
              <a:t>Tooling – “Automation of Tasks”</a:t>
            </a:r>
          </a:p>
          <a:p>
            <a:pPr lvl="1"/>
            <a:r>
              <a:rPr lang="en-US" sz="2400" dirty="0" smtClean="0"/>
              <a:t>Tooling – “Correlation of Information”</a:t>
            </a:r>
          </a:p>
          <a:p>
            <a:pPr lvl="1"/>
            <a:r>
              <a:rPr lang="en-US" sz="2400" dirty="0" smtClean="0"/>
              <a:t>Personal – “Keep history of Incidents”</a:t>
            </a:r>
          </a:p>
          <a:p>
            <a:pPr lvl="1"/>
            <a:r>
              <a:rPr lang="en-US" sz="2400" dirty="0" err="1" smtClean="0"/>
              <a:t>Infosec</a:t>
            </a:r>
            <a:r>
              <a:rPr lang="en-US" sz="2400" dirty="0" smtClean="0"/>
              <a:t> Group – “Develop Workflow”</a:t>
            </a:r>
          </a:p>
          <a:p>
            <a:pPr lvl="1"/>
            <a:r>
              <a:rPr lang="en-US" sz="2400" dirty="0" err="1" smtClean="0"/>
              <a:t>Infosec</a:t>
            </a:r>
            <a:r>
              <a:rPr lang="en-US" sz="2400" dirty="0" smtClean="0"/>
              <a:t> Group – “Metrics”</a:t>
            </a:r>
          </a:p>
          <a:p>
            <a:pPr lvl="1"/>
            <a:r>
              <a:rPr lang="en-US" sz="2400" dirty="0" smtClean="0"/>
              <a:t>Institutional Technology – “Strong Information Security Policies”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2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Ticket system for Incidents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@WPI – Implemented in RT</a:t>
            </a:r>
          </a:p>
          <a:p>
            <a:pPr lvl="1"/>
            <a:r>
              <a:rPr lang="en-US" sz="2400" dirty="0" smtClean="0"/>
              <a:t>Repeatable process anyone can be trained on</a:t>
            </a:r>
          </a:p>
          <a:p>
            <a:pPr lvl="1"/>
            <a:r>
              <a:rPr lang="en-US" sz="2400" dirty="0" smtClean="0"/>
              <a:t>Doesn’t require special rights in </a:t>
            </a:r>
            <a:r>
              <a:rPr lang="en-US" sz="2400" dirty="0" err="1" smtClean="0"/>
              <a:t>NetReg</a:t>
            </a:r>
            <a:endParaRPr lang="en-US" sz="2400" dirty="0" smtClean="0"/>
          </a:p>
          <a:p>
            <a:pPr lvl="1"/>
            <a:r>
              <a:rPr lang="en-US" sz="2400" dirty="0" smtClean="0"/>
              <a:t>Doesn’t require years of technical experience reading logs</a:t>
            </a:r>
          </a:p>
          <a:p>
            <a:pPr lvl="1"/>
            <a:r>
              <a:rPr lang="en-US" sz="2400" dirty="0" smtClean="0"/>
              <a:t>Scales well for a multitude of incidents</a:t>
            </a:r>
          </a:p>
          <a:p>
            <a:pPr lvl="1"/>
            <a:r>
              <a:rPr lang="en-US" sz="2400" dirty="0" smtClean="0"/>
              <a:t>Stores all forms and documentation</a:t>
            </a:r>
          </a:p>
          <a:p>
            <a:pPr lvl="1"/>
            <a:r>
              <a:rPr lang="en-US" sz="2400" dirty="0" smtClean="0"/>
              <a:t>Graphing is easy</a:t>
            </a:r>
          </a:p>
          <a:p>
            <a:pPr lvl="1"/>
            <a:r>
              <a:rPr lang="en-US" sz="2400" dirty="0" smtClean="0"/>
              <a:t>1+ hours back per day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817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Prioritizing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Ridding Yourself of 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Improving how </a:t>
            </a:r>
            <a:r>
              <a:rPr lang="en-US" dirty="0" smtClean="0"/>
              <a:t>you or your group (team, department, division) </a:t>
            </a:r>
            <a:r>
              <a:rPr lang="en-US" dirty="0"/>
              <a:t>does </a:t>
            </a:r>
            <a:r>
              <a:rPr lang="en-US" dirty="0" smtClean="0"/>
              <a:t>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Measuring and Reporting the Work you do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Measuring and Reporting the Work happening TO you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Doing New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8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Your New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Them 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Argue for their completion with your boss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you encounter new requirements or issues: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Think them through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if you can integrate the new issue to your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56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(To you) Tools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6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Automation</a:t>
            </a:r>
          </a:p>
          <a:p>
            <a:pPr lvl="2"/>
            <a:r>
              <a:rPr lang="en-US" dirty="0" smtClean="0"/>
              <a:t>Making machines do the work</a:t>
            </a:r>
          </a:p>
          <a:p>
            <a:pPr lvl="1"/>
            <a:r>
              <a:rPr lang="en-US" dirty="0" smtClean="0"/>
              <a:t>Measuring*</a:t>
            </a:r>
          </a:p>
          <a:p>
            <a:pPr lvl="2"/>
            <a:r>
              <a:rPr lang="en-US" dirty="0" smtClean="0"/>
              <a:t>Keeping quantitative records of stuff</a:t>
            </a:r>
          </a:p>
          <a:p>
            <a:pPr lvl="1"/>
            <a:r>
              <a:rPr lang="en-US" dirty="0" smtClean="0"/>
              <a:t>Aggregation Tools</a:t>
            </a:r>
          </a:p>
          <a:p>
            <a:pPr lvl="2"/>
            <a:r>
              <a:rPr lang="en-US" dirty="0" smtClean="0"/>
              <a:t>Multiple information sets into single more useful set</a:t>
            </a:r>
          </a:p>
          <a:p>
            <a:pPr lvl="1"/>
            <a:r>
              <a:rPr lang="en-US" dirty="0" smtClean="0"/>
              <a:t>Documentation*</a:t>
            </a:r>
          </a:p>
          <a:p>
            <a:pPr lvl="2"/>
            <a:r>
              <a:rPr lang="en-US" dirty="0" smtClean="0"/>
              <a:t>Reporting and Recording </a:t>
            </a:r>
          </a:p>
          <a:p>
            <a:pPr lvl="1"/>
            <a:r>
              <a:rPr lang="en-US" dirty="0" smtClean="0"/>
              <a:t>Be Creative!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000" dirty="0" smtClean="0"/>
              <a:t>Obligatory Introductory Slide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ISO@WPI (We Prefer Initials)</a:t>
            </a:r>
          </a:p>
          <a:p>
            <a:r>
              <a:rPr lang="en-US" dirty="0" smtClean="0"/>
              <a:t>Chair of Internet2 Computer Security Incident SALSA Working Group</a:t>
            </a:r>
          </a:p>
          <a:p>
            <a:r>
              <a:rPr lang="en-US" dirty="0" smtClean="0"/>
              <a:t>REN-ISAC Technical Advisory Group member</a:t>
            </a:r>
          </a:p>
          <a:p>
            <a:r>
              <a:rPr lang="en-US" dirty="0" smtClean="0"/>
              <a:t>CISSP</a:t>
            </a:r>
          </a:p>
          <a:p>
            <a:pPr marL="0" indent="0">
              <a:buNone/>
            </a:pPr>
            <a:r>
              <a:rPr lang="en-US" dirty="0" smtClean="0"/>
              <a:t>But moreover….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 Army of One…</a:t>
            </a:r>
          </a:p>
        </p:txBody>
      </p:sp>
    </p:spTree>
    <p:extLst>
      <p:ext uri="{BB962C8B-B14F-4D97-AF65-F5344CB8AC3E}">
        <p14:creationId xmlns:p14="http://schemas.microsoft.com/office/powerpoint/2010/main" val="6151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we measuring?</a:t>
            </a:r>
          </a:p>
          <a:p>
            <a:pPr lvl="1"/>
            <a:r>
              <a:rPr lang="en-US" dirty="0" smtClean="0"/>
              <a:t>Circumstances which create work</a:t>
            </a:r>
          </a:p>
          <a:p>
            <a:pPr lvl="1"/>
            <a:r>
              <a:rPr lang="en-US" dirty="0" smtClean="0"/>
              <a:t>How much work needs to be done</a:t>
            </a:r>
          </a:p>
          <a:p>
            <a:pPr lvl="1"/>
            <a:r>
              <a:rPr lang="en-US" dirty="0" smtClean="0"/>
              <a:t>How much work has been completed</a:t>
            </a:r>
          </a:p>
          <a:p>
            <a:pPr lvl="1"/>
            <a:r>
              <a:rPr lang="en-US" dirty="0" smtClean="0"/>
              <a:t>Anything else you want</a:t>
            </a:r>
          </a:p>
          <a:p>
            <a:r>
              <a:rPr lang="en-US" dirty="0" smtClean="0"/>
              <a:t>Y axis is almost always ‘what’ and ‘how much’</a:t>
            </a:r>
          </a:p>
          <a:p>
            <a:r>
              <a:rPr lang="en-US" dirty="0" smtClean="0"/>
              <a:t>X axis is almost always ‘time’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Flexibly recording time series information</a:t>
            </a:r>
            <a:endParaRPr lang="en-US" dirty="0"/>
          </a:p>
          <a:p>
            <a:r>
              <a:rPr lang="en-US" dirty="0" smtClean="0"/>
              <a:t>One-time setup</a:t>
            </a:r>
          </a:p>
          <a:p>
            <a:r>
              <a:rPr lang="en-US" dirty="0" smtClean="0"/>
              <a:t>All points are inserted the same way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metric_name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value timestamp\n”</a:t>
            </a:r>
          </a:p>
          <a:p>
            <a:pPr lvl="1"/>
            <a:r>
              <a:rPr lang="en-US" dirty="0" smtClean="0"/>
              <a:t>If I can script a connection to Graphite, I can measure it</a:t>
            </a:r>
          </a:p>
          <a:p>
            <a:r>
              <a:rPr lang="en-US" dirty="0" smtClean="0"/>
              <a:t>Dynamically generate graphs</a:t>
            </a:r>
          </a:p>
          <a:p>
            <a:pPr lvl="1"/>
            <a:r>
              <a:rPr lang="en-US" dirty="0" smtClean="0"/>
              <a:t>Graph development workbench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0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371600"/>
            <a:ext cx="6524006" cy="3429000"/>
          </a:xfrm>
        </p:spPr>
      </p:pic>
      <p:sp>
        <p:nvSpPr>
          <p:cNvPr id="5" name="TextBox 4"/>
          <p:cNvSpPr txBox="1"/>
          <p:nvPr/>
        </p:nvSpPr>
        <p:spPr>
          <a:xfrm>
            <a:off x="1049867" y="49530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DDOS?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Nope!  Stupid </a:t>
            </a:r>
            <a:r>
              <a:rPr lang="en-US" dirty="0" err="1" smtClean="0"/>
              <a:t>portscanner</a:t>
            </a:r>
            <a:r>
              <a:rPr lang="en-US" dirty="0" smtClean="0"/>
              <a:t> tricks…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“Circumstances which create work”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4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Operation of vulnerability scanners</a:t>
            </a:r>
          </a:p>
          <a:p>
            <a:r>
              <a:rPr lang="en-US" dirty="0" smtClean="0"/>
              <a:t>“How much work needs to be done” AND “How much work is done”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6553200" cy="344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893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you do is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 Secret!</a:t>
            </a:r>
          </a:p>
          <a:p>
            <a:pPr lvl="1"/>
            <a:r>
              <a:rPr lang="en-US" dirty="0" smtClean="0"/>
              <a:t>The data you do it with MIGHT be best kept private according to best practices, regulations, and policy</a:t>
            </a:r>
          </a:p>
          <a:p>
            <a:r>
              <a:rPr lang="en-US" dirty="0" smtClean="0"/>
              <a:t>Obvious – Write Down What You Do!</a:t>
            </a:r>
          </a:p>
          <a:p>
            <a:pPr lvl="1"/>
            <a:r>
              <a:rPr lang="en-US" dirty="0" smtClean="0"/>
              <a:t>Wiki</a:t>
            </a:r>
          </a:p>
          <a:p>
            <a:r>
              <a:rPr lang="en-US" dirty="0" smtClean="0"/>
              <a:t>Encourage meetings with your Management</a:t>
            </a:r>
          </a:p>
          <a:p>
            <a:pPr lvl="1"/>
            <a:r>
              <a:rPr lang="en-US" dirty="0" smtClean="0"/>
              <a:t>Write reports (not emails) for them</a:t>
            </a:r>
          </a:p>
          <a:p>
            <a:pPr lvl="1"/>
            <a:r>
              <a:rPr lang="en-US" dirty="0" smtClean="0"/>
              <a:t>Write about things summarizing what you do</a:t>
            </a:r>
          </a:p>
          <a:p>
            <a:pPr lvl="1"/>
            <a:r>
              <a:rPr lang="en-US" dirty="0" smtClean="0"/>
              <a:t>Write about things they should know about</a:t>
            </a:r>
          </a:p>
          <a:p>
            <a:pPr lvl="1"/>
            <a:r>
              <a:rPr lang="en-US" dirty="0" smtClean="0"/>
              <a:t>Length doesn’t matter, Content does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287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Mapping</a:t>
            </a:r>
          </a:p>
          <a:p>
            <a:pPr lvl="1"/>
            <a:r>
              <a:rPr lang="en-US" dirty="0" smtClean="0"/>
              <a:t>Building flowcharts of activities</a:t>
            </a:r>
          </a:p>
          <a:p>
            <a:pPr lvl="1"/>
            <a:r>
              <a:rPr lang="en-US" dirty="0" smtClean="0"/>
              <a:t>Tracking handoffs between groups</a:t>
            </a:r>
          </a:p>
          <a:p>
            <a:pPr lvl="1"/>
            <a:r>
              <a:rPr lang="en-US" dirty="0" smtClean="0"/>
              <a:t>Tracks information required to complete a task </a:t>
            </a:r>
          </a:p>
          <a:p>
            <a:pPr lvl="1"/>
            <a:r>
              <a:rPr lang="en-US" dirty="0" smtClean="0"/>
              <a:t>Highlights loops, useless intermediaries, political garbage, places needing more automation</a:t>
            </a:r>
          </a:p>
          <a:p>
            <a:pPr lvl="1"/>
            <a:r>
              <a:rPr lang="en-US" dirty="0" smtClean="0"/>
              <a:t> Blueprint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8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Processes and Methods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“Formal?”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missing controls according to some set of best practices, control framework,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ISO 27001:5</a:t>
            </a:r>
          </a:p>
          <a:p>
            <a:pPr lvl="1"/>
            <a:r>
              <a:rPr lang="en-US" dirty="0" smtClean="0"/>
              <a:t>NIST 800-53</a:t>
            </a:r>
          </a:p>
          <a:p>
            <a:pPr lvl="1"/>
            <a:r>
              <a:rPr lang="en-US" dirty="0" smtClean="0"/>
              <a:t>COBIT</a:t>
            </a:r>
            <a:endParaRPr lang="en-US" dirty="0"/>
          </a:p>
          <a:p>
            <a:r>
              <a:rPr lang="en-US" dirty="0" smtClean="0"/>
              <a:t>Relate new issues to that framework</a:t>
            </a:r>
          </a:p>
          <a:p>
            <a:pPr lvl="1"/>
            <a:r>
              <a:rPr lang="en-US" dirty="0" smtClean="0"/>
              <a:t>It will not be perfect</a:t>
            </a:r>
          </a:p>
          <a:p>
            <a:pPr lvl="1"/>
            <a:r>
              <a:rPr lang="en-US" dirty="0" smtClean="0"/>
              <a:t>Provides some consistency</a:t>
            </a:r>
          </a:p>
        </p:txBody>
      </p:sp>
    </p:spTree>
    <p:extLst>
      <p:ext uri="{BB962C8B-B14F-4D97-AF65-F5344CB8AC3E}">
        <p14:creationId xmlns:p14="http://schemas.microsoft.com/office/powerpoint/2010/main" val="180770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 27001:5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Organized by Domains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641263"/>
              </p:ext>
            </p:extLst>
          </p:nvPr>
        </p:nvGraphicFramePr>
        <p:xfrm>
          <a:off x="1600200" y="2286000"/>
          <a:ext cx="6096000" cy="4348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b="0" dirty="0" smtClean="0"/>
                        <a:t>Security policy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Organization of information security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Asset management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Human resources security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Physical and environmental security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Communications and operations management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Access control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Information systems acquisition, development and maintenance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Information security incident management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Business continuity management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Regulatory compliance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55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COBIT 5 for Information Security</a:t>
            </a:r>
          </a:p>
          <a:p>
            <a:r>
              <a:rPr lang="en-US" dirty="0" smtClean="0"/>
              <a:t>“Enablers”</a:t>
            </a:r>
          </a:p>
          <a:p>
            <a:pPr lvl="1"/>
            <a:r>
              <a:rPr lang="en-US" dirty="0" smtClean="0"/>
              <a:t>Principles, Policy, and Frameworks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295559"/>
              </p:ext>
            </p:extLst>
          </p:nvPr>
        </p:nvGraphicFramePr>
        <p:xfrm>
          <a:off x="1600200" y="3429000"/>
          <a:ext cx="6096000" cy="2225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b="0" dirty="0" smtClean="0"/>
                        <a:t>Processes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Organizational Structures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Culture, Ethics and Behaviors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Services, Infrastructure and Applications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People, Skills, and Competencies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26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Technical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Intrusion Detection</a:t>
            </a:r>
          </a:p>
          <a:p>
            <a:r>
              <a:rPr lang="en-US" dirty="0" smtClean="0"/>
              <a:t>Firewalls</a:t>
            </a:r>
          </a:p>
          <a:p>
            <a:r>
              <a:rPr lang="en-US" dirty="0" smtClean="0"/>
              <a:t>Network Diagnostics</a:t>
            </a:r>
          </a:p>
          <a:p>
            <a:r>
              <a:rPr lang="en-US" dirty="0" smtClean="0"/>
              <a:t>Bandwidth Management </a:t>
            </a:r>
          </a:p>
          <a:p>
            <a:r>
              <a:rPr lang="en-US" dirty="0" smtClean="0"/>
              <a:t>AUP enforcement</a:t>
            </a:r>
          </a:p>
          <a:p>
            <a:r>
              <a:rPr lang="en-US" dirty="0" smtClean="0"/>
              <a:t>Vulnerability Scanning</a:t>
            </a:r>
          </a:p>
          <a:p>
            <a:r>
              <a:rPr lang="en-US" dirty="0" smtClean="0"/>
              <a:t>Virus Cleanup</a:t>
            </a:r>
          </a:p>
          <a:p>
            <a:r>
              <a:rPr lang="en-US" dirty="0" smtClean="0"/>
              <a:t>System Administration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Information Security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Management of 1 FTE + 2 </a:t>
            </a:r>
            <a:r>
              <a:rPr lang="en-US" dirty="0" err="1" smtClean="0"/>
              <a:t>Workstudies</a:t>
            </a:r>
            <a:endParaRPr lang="en-US" dirty="0" smtClean="0"/>
          </a:p>
          <a:p>
            <a:r>
              <a:rPr lang="en-US" dirty="0" smtClean="0"/>
              <a:t>Contract Reviews</a:t>
            </a:r>
          </a:p>
          <a:p>
            <a:r>
              <a:rPr lang="en-US" dirty="0" smtClean="0"/>
              <a:t>Consultation of IS issues</a:t>
            </a:r>
          </a:p>
          <a:p>
            <a:r>
              <a:rPr lang="en-US" dirty="0" smtClean="0"/>
              <a:t>Lead Compliance Initiatives</a:t>
            </a:r>
          </a:p>
          <a:p>
            <a:r>
              <a:rPr lang="en-US" dirty="0" smtClean="0"/>
              <a:t>Develop Policy</a:t>
            </a:r>
          </a:p>
          <a:p>
            <a:r>
              <a:rPr lang="en-US" dirty="0" smtClean="0"/>
              <a:t>Manage InfoSec Program</a:t>
            </a:r>
          </a:p>
          <a:p>
            <a:r>
              <a:rPr lang="en-US" dirty="0" smtClean="0"/>
              <a:t>Governance Participation</a:t>
            </a:r>
          </a:p>
          <a:p>
            <a:r>
              <a:rPr lang="en-US" dirty="0" smtClean="0"/>
              <a:t>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0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NIST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457200" y="2389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457200" y="1295401"/>
            <a:ext cx="8229600" cy="4795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NIST 800-53 (v4)</a:t>
            </a:r>
          </a:p>
          <a:p>
            <a:r>
              <a:rPr lang="en-US" dirty="0" smtClean="0"/>
              <a:t>Made up of ‘Control Families’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07667"/>
              </p:ext>
            </p:extLst>
          </p:nvPr>
        </p:nvGraphicFramePr>
        <p:xfrm>
          <a:off x="723900" y="2438400"/>
          <a:ext cx="7696200" cy="428717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48100"/>
                <a:gridCol w="3848100"/>
              </a:tblGrid>
              <a:tr h="360143"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Access Control</a:t>
                      </a:r>
                      <a:endParaRPr lang="en-US" sz="1700" b="0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Media</a:t>
                      </a:r>
                      <a:r>
                        <a:rPr lang="en-US" sz="1700" b="0" baseline="0" dirty="0" smtClean="0"/>
                        <a:t> Protection</a:t>
                      </a:r>
                      <a:endParaRPr lang="en-US" sz="1700" b="0" dirty="0"/>
                    </a:p>
                  </a:txBody>
                  <a:tcPr marL="88802" marR="88802" marT="44401" marB="44401"/>
                </a:tc>
              </a:tr>
              <a:tr h="62161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Awareness and Training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Physical and Environmental Protection</a:t>
                      </a:r>
                      <a:endParaRPr lang="en-US" sz="1700" dirty="0"/>
                    </a:p>
                  </a:txBody>
                  <a:tcPr marL="88802" marR="88802" marT="44401" marB="44401"/>
                </a:tc>
              </a:tr>
              <a:tr h="3601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Audit</a:t>
                      </a:r>
                      <a:r>
                        <a:rPr lang="en-US" sz="1700" baseline="0" dirty="0" smtClean="0"/>
                        <a:t> and Accountability</a:t>
                      </a:r>
                      <a:endParaRPr lang="en-US" sz="1700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Planning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</a:tr>
              <a:tr h="62161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Security Assessment and Authorization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Personnel Security</a:t>
                      </a:r>
                      <a:endParaRPr lang="en-US" sz="1700" dirty="0"/>
                    </a:p>
                  </a:txBody>
                  <a:tcPr marL="88802" marR="88802" marT="44401" marB="44401"/>
                </a:tc>
              </a:tr>
              <a:tr h="3601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Configuration</a:t>
                      </a:r>
                      <a:r>
                        <a:rPr lang="en-US" sz="1700" baseline="0" dirty="0" smtClean="0"/>
                        <a:t> Management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Risk Assessment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</a:tr>
              <a:tr h="3601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Contingency Planning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System and Services</a:t>
                      </a:r>
                      <a:r>
                        <a:rPr lang="en-US" sz="1700" baseline="0" dirty="0" smtClean="0"/>
                        <a:t> Acquisition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</a:tr>
              <a:tr h="62161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Identification and Authentication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System and Communication Protection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</a:tr>
              <a:tr h="36014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Incident</a:t>
                      </a:r>
                      <a:r>
                        <a:rPr lang="en-US" sz="1700" baseline="0" dirty="0" smtClean="0"/>
                        <a:t> Response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System</a:t>
                      </a:r>
                      <a:r>
                        <a:rPr lang="en-US" sz="1700" baseline="0" dirty="0" smtClean="0"/>
                        <a:t> and Information Integrity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</a:tr>
              <a:tr h="621616">
                <a:tc>
                  <a:txBody>
                    <a:bodyPr/>
                    <a:lstStyle/>
                    <a:p>
                      <a:pPr algn="ctr"/>
                      <a:r>
                        <a:rPr lang="en-US" sz="1700" u="none" strike="noStrike" kern="1200" baseline="0" dirty="0" smtClean="0"/>
                        <a:t>Maintenance</a:t>
                      </a:r>
                      <a:endParaRPr lang="en-US" sz="1700" b="1" dirty="0"/>
                    </a:p>
                  </a:txBody>
                  <a:tcPr marL="88802" marR="88802" marT="44401" marB="44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Information Security Program Management</a:t>
                      </a:r>
                      <a:endParaRPr lang="en-US" sz="1700" i="1" dirty="0"/>
                    </a:p>
                  </a:txBody>
                  <a:tcPr marL="88802" marR="88802" marT="44401" marB="444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80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Game!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Google ‘Information Security Predictions for 2013’ and hit ‘I’m Feeling Lucky’ (Punk)</a:t>
            </a:r>
          </a:p>
          <a:p>
            <a:r>
              <a:rPr lang="en-US" dirty="0" err="1" smtClean="0"/>
              <a:t>Websense</a:t>
            </a:r>
            <a:r>
              <a:rPr lang="en-US" dirty="0" smtClean="0"/>
              <a:t>! HOORAY!</a:t>
            </a:r>
          </a:p>
          <a:p>
            <a:pPr lvl="1"/>
            <a:r>
              <a:rPr lang="en-US" dirty="0" smtClean="0"/>
              <a:t> “7 for 13”</a:t>
            </a:r>
          </a:p>
          <a:p>
            <a:r>
              <a:rPr lang="en-US" dirty="0" smtClean="0"/>
              <a:t>Related all 7 to the NIST standard</a:t>
            </a:r>
          </a:p>
          <a:p>
            <a:r>
              <a:rPr lang="en-US" dirty="0" smtClean="0"/>
              <a:t>“What domains will help my incident handling process related to this issue?”</a:t>
            </a:r>
          </a:p>
        </p:txBody>
      </p:sp>
    </p:spTree>
    <p:extLst>
      <p:ext uri="{BB962C8B-B14F-4D97-AF65-F5344CB8AC3E}">
        <p14:creationId xmlns:p14="http://schemas.microsoft.com/office/powerpoint/2010/main" val="5588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467" y="1265816"/>
            <a:ext cx="8229600" cy="1143000"/>
          </a:xfrm>
        </p:spPr>
        <p:txBody>
          <a:bodyPr>
            <a:normAutofit/>
          </a:bodyPr>
          <a:lstStyle/>
          <a:p>
            <a:pPr lvl="1" rtl="0">
              <a:spcBef>
                <a:spcPct val="0"/>
              </a:spcBef>
            </a:pPr>
            <a:r>
              <a:rPr lang="en-US" sz="2800" dirty="0" smtClean="0"/>
              <a:t>Prediction #1. Mobile devices will be the new target for cross-platform threats.</a:t>
            </a:r>
            <a:endParaRPr 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5-Point Star 7"/>
          <p:cNvSpPr/>
          <p:nvPr/>
        </p:nvSpPr>
        <p:spPr>
          <a:xfrm>
            <a:off x="35814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3835400" y="48768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8305800" y="44958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8314267" y="48768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01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Prediction #2: Legitimate mobile app stores will host more malware in 2013.</a:t>
            </a:r>
            <a:endParaRPr lang="en-US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913" y="2170014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8382000" y="40386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191000" y="48006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8382000" y="48006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1612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100" dirty="0" smtClean="0"/>
              <a:t>Prediction #3: Government-sponsored attacks will increase as new players enter.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277035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4333539" y="23622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333539" y="31242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4333539" y="2751666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4333539" y="49530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8295939" y="45720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/>
              <a:t>Prediction #4: Cybercriminals will use bypass methods to avoid traditional sandbox detection.</a:t>
            </a:r>
            <a:endParaRPr lang="en-US" sz="28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209800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5-Point Star 6"/>
          <p:cNvSpPr/>
          <p:nvPr/>
        </p:nvSpPr>
        <p:spPr>
          <a:xfrm>
            <a:off x="8153400" y="5334000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46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857" y="12192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/>
              <a:t>Prediction #5: Expect </a:t>
            </a:r>
            <a:r>
              <a:rPr lang="en-US" sz="2800" dirty="0" err="1" smtClean="0"/>
              <a:t>hacktivists</a:t>
            </a:r>
            <a:r>
              <a:rPr lang="en-US" sz="2800" dirty="0" smtClean="0"/>
              <a:t> to move to the next level as simplistic opportunities dwindle.</a:t>
            </a:r>
            <a:endParaRPr lang="en-US" sz="28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913" y="2398614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4190657" y="4290219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190657" y="5052219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8381657" y="5052219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8381657" y="4671219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4190657" y="2461419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59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58" y="12954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/>
              <a:t>Prediction #6: Malicious emails are making a comeback.</a:t>
            </a:r>
            <a:endParaRPr lang="en-US" sz="28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0014" y="2440193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4201758" y="2883998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201758" y="2502998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4201758" y="4712798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8392758" y="4712798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2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544" y="1371600"/>
            <a:ext cx="82296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/>
              <a:t>Prediction #7: Cybercriminals will follow the crowds to legitimate content management systems and web platforms</a:t>
            </a:r>
            <a:endParaRPr lang="en-US" sz="28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600" y="2667000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8396344" y="532060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281544" y="272980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8396344" y="425380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4281544" y="379660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97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WINS?!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5849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55" y="1552894"/>
            <a:ext cx="7925487" cy="373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70312" y="15868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70312" y="42064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34742" y="42064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34742" y="38219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534742" y="34526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70312" y="19562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270312" y="23255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742" y="46636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70312" y="34553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70312" y="38219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517809" y="30860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6408" y="5562600"/>
            <a:ext cx="2671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ALL THE USUAL SUSPECTS!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8436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000" dirty="0" smtClean="0"/>
              <a:t>AND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Occasionally, I do presentation that don’t involve IPv6</a:t>
            </a:r>
          </a:p>
          <a:p>
            <a:r>
              <a:rPr lang="en-US" dirty="0" smtClean="0"/>
              <a:t>Last Year – “A State of the Union” with </a:t>
            </a:r>
            <a:r>
              <a:rPr lang="en-US" dirty="0" err="1" smtClean="0"/>
              <a:t>Dave@BC</a:t>
            </a:r>
            <a:r>
              <a:rPr lang="en-US" dirty="0" smtClean="0"/>
              <a:t> and </a:t>
            </a:r>
            <a:r>
              <a:rPr lang="en-US" dirty="0" err="1" smtClean="0"/>
              <a:t>Brian@NYU</a:t>
            </a:r>
            <a:endParaRPr lang="en-US" dirty="0" smtClean="0"/>
          </a:p>
          <a:p>
            <a:r>
              <a:rPr lang="en-US" dirty="0" smtClean="0"/>
              <a:t>Major Points</a:t>
            </a:r>
          </a:p>
          <a:p>
            <a:pPr lvl="1"/>
            <a:r>
              <a:rPr lang="en-US" dirty="0" smtClean="0"/>
              <a:t>Where we are as a sector regarding security</a:t>
            </a:r>
          </a:p>
          <a:p>
            <a:pPr lvl="1"/>
            <a:r>
              <a:rPr lang="en-US" dirty="0" smtClean="0"/>
              <a:t>Highlighting ‘Hip’ Topics </a:t>
            </a:r>
          </a:p>
          <a:p>
            <a:pPr lvl="1"/>
            <a:r>
              <a:rPr lang="en-US" dirty="0" smtClean="0"/>
              <a:t>Trying to get folk to refocus on priorities</a:t>
            </a:r>
          </a:p>
          <a:p>
            <a:pPr lvl="1"/>
            <a:r>
              <a:rPr lang="en-US" dirty="0" smtClean="0"/>
              <a:t>“Don’t be distracted by the Shiny Objects”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1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Help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Boss</a:t>
            </a:r>
          </a:p>
          <a:p>
            <a:r>
              <a:rPr lang="en-US" dirty="0" smtClean="0"/>
              <a:t>Peers</a:t>
            </a:r>
          </a:p>
          <a:p>
            <a:r>
              <a:rPr lang="en-US" dirty="0" smtClean="0"/>
              <a:t>Subordinates</a:t>
            </a:r>
          </a:p>
        </p:txBody>
      </p:sp>
    </p:spTree>
    <p:extLst>
      <p:ext uri="{BB962C8B-B14F-4D97-AF65-F5344CB8AC3E}">
        <p14:creationId xmlns:p14="http://schemas.microsoft.com/office/powerpoint/2010/main" val="30476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Besides reporting and “Other Duties as Assigned”… (getting dry cleaning, waxing cars,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 things which help them help you</a:t>
            </a:r>
          </a:p>
          <a:p>
            <a:pPr lvl="1"/>
            <a:r>
              <a:rPr lang="en-US" dirty="0" smtClean="0"/>
              <a:t>Work on Budget Cycles</a:t>
            </a:r>
          </a:p>
          <a:p>
            <a:pPr lvl="1"/>
            <a:r>
              <a:rPr lang="en-US" dirty="0" smtClean="0"/>
              <a:t>Establish predictable upgrade cycles</a:t>
            </a:r>
          </a:p>
          <a:p>
            <a:pPr lvl="1"/>
            <a:r>
              <a:rPr lang="en-US" dirty="0" smtClean="0"/>
              <a:t>Give them reasons why you need things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030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just fellow group members, but other groups as well</a:t>
            </a:r>
          </a:p>
          <a:p>
            <a:r>
              <a:rPr lang="en-US" dirty="0" smtClean="0"/>
              <a:t>Remember, its not just about doing work, sometimes its about doing it right</a:t>
            </a:r>
          </a:p>
          <a:p>
            <a:pPr lvl="1"/>
            <a:r>
              <a:rPr lang="en-US" dirty="0" smtClean="0"/>
              <a:t>Develop Standard Operating Procedure </a:t>
            </a:r>
          </a:p>
          <a:p>
            <a:pPr lvl="1"/>
            <a:r>
              <a:rPr lang="en-US" dirty="0" smtClean="0"/>
              <a:t>Hold each other to methods you agree upon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4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“But, I don’t have any subordinates”</a:t>
            </a:r>
          </a:p>
          <a:p>
            <a:pPr lvl="1"/>
            <a:r>
              <a:rPr lang="en-US" dirty="0" smtClean="0"/>
              <a:t>Get a </a:t>
            </a:r>
            <a:r>
              <a:rPr lang="en-US" dirty="0" err="1" smtClean="0"/>
              <a:t>Workstudy</a:t>
            </a:r>
            <a:r>
              <a:rPr lang="en-US" dirty="0" smtClean="0"/>
              <a:t>!  Better yet, TWO!</a:t>
            </a:r>
          </a:p>
          <a:p>
            <a:pPr lvl="1"/>
            <a:r>
              <a:rPr lang="en-US" dirty="0" smtClean="0"/>
              <a:t>Quality over Quantity</a:t>
            </a:r>
          </a:p>
          <a:p>
            <a:pPr lvl="1"/>
            <a:r>
              <a:rPr lang="en-US" dirty="0" smtClean="0"/>
              <a:t>Keep them busy!</a:t>
            </a:r>
          </a:p>
          <a:p>
            <a:pPr lvl="1"/>
            <a:r>
              <a:rPr lang="en-US" dirty="0" smtClean="0"/>
              <a:t>You are giving yourself time</a:t>
            </a:r>
          </a:p>
          <a:p>
            <a:r>
              <a:rPr lang="en-US" dirty="0" smtClean="0"/>
              <a:t>“I already give my subordinates things to do”</a:t>
            </a:r>
          </a:p>
          <a:p>
            <a:pPr lvl="1"/>
            <a:r>
              <a:rPr lang="en-US" dirty="0" smtClean="0"/>
              <a:t>Challenge them on how they can improve</a:t>
            </a:r>
          </a:p>
          <a:p>
            <a:pPr lvl="1"/>
            <a:r>
              <a:rPr lang="en-US" dirty="0" smtClean="0"/>
              <a:t>Give them projects which aren’t about improving security, but improving the act of improving security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815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Conclusion…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2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are playing a long game…</a:t>
            </a:r>
          </a:p>
          <a:p>
            <a:pPr lvl="1"/>
            <a:r>
              <a:rPr lang="en-US" dirty="0" smtClean="0"/>
              <a:t>Plan for your future, or someone </a:t>
            </a:r>
            <a:r>
              <a:rPr lang="en-US" dirty="0" err="1" smtClean="0"/>
              <a:t>elses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You need to stay positive</a:t>
            </a:r>
          </a:p>
          <a:p>
            <a:pPr lvl="1"/>
            <a:r>
              <a:rPr lang="en-US" dirty="0" smtClean="0"/>
              <a:t>You should not assume answers to questions you have not asked</a:t>
            </a:r>
          </a:p>
          <a:p>
            <a:pPr lvl="1"/>
            <a:r>
              <a:rPr lang="en-US" dirty="0" smtClean="0"/>
              <a:t>You should not assume failure</a:t>
            </a:r>
          </a:p>
          <a:p>
            <a:r>
              <a:rPr lang="en-US" dirty="0" smtClean="0"/>
              <a:t>You should not be Machiavellian…</a:t>
            </a:r>
          </a:p>
          <a:p>
            <a:pPr lvl="1"/>
            <a:r>
              <a:rPr lang="en-US" dirty="0" smtClean="0"/>
              <a:t>You are not ‘social engineering’ your co-workers</a:t>
            </a:r>
          </a:p>
          <a:p>
            <a:pPr lvl="1"/>
            <a:r>
              <a:rPr lang="en-US" dirty="0" smtClean="0"/>
              <a:t>You are not planning a coup</a:t>
            </a:r>
          </a:p>
          <a:p>
            <a:pPr lvl="1"/>
            <a:r>
              <a:rPr lang="en-US" dirty="0" smtClean="0"/>
              <a:t>You are trying to do your job better and break bad habits of other people as well as yourself</a:t>
            </a:r>
          </a:p>
        </p:txBody>
      </p:sp>
    </p:spTree>
    <p:extLst>
      <p:ext uri="{BB962C8B-B14F-4D97-AF65-F5344CB8AC3E}">
        <p14:creationId xmlns:p14="http://schemas.microsoft.com/office/powerpoint/2010/main" val="212729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Short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goals</a:t>
            </a:r>
          </a:p>
          <a:p>
            <a:r>
              <a:rPr lang="en-US" dirty="0" smtClean="0"/>
              <a:t>Focus on what you have</a:t>
            </a:r>
          </a:p>
          <a:p>
            <a:r>
              <a:rPr lang="en-US" dirty="0" smtClean="0"/>
              <a:t>Find new </a:t>
            </a:r>
            <a:r>
              <a:rPr lang="en-US" dirty="0"/>
              <a:t>t</a:t>
            </a:r>
            <a:r>
              <a:rPr lang="en-US" dirty="0" smtClean="0"/>
              <a:t>ools</a:t>
            </a:r>
          </a:p>
          <a:p>
            <a:r>
              <a:rPr lang="en-US" dirty="0" smtClean="0"/>
              <a:t>Write documentation</a:t>
            </a:r>
          </a:p>
          <a:p>
            <a:r>
              <a:rPr lang="en-US" dirty="0" smtClean="0"/>
              <a:t>Use formal methods</a:t>
            </a:r>
          </a:p>
          <a:p>
            <a:r>
              <a:rPr lang="en-US" dirty="0" smtClean="0"/>
              <a:t>Get help</a:t>
            </a:r>
          </a:p>
          <a:p>
            <a:r>
              <a:rPr lang="en-US" dirty="0" smtClean="0"/>
              <a:t>Stop focusing on Shiny Objects!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Over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12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general, I think the speakers were somewhat arrogant in their approach…”</a:t>
            </a:r>
          </a:p>
          <a:p>
            <a:r>
              <a:rPr lang="en-US" dirty="0" smtClean="0"/>
              <a:t>“</a:t>
            </a:r>
            <a:r>
              <a:rPr lang="en-US" u="sng" dirty="0" smtClean="0"/>
              <a:t>SOMEWHAT</a:t>
            </a:r>
            <a:r>
              <a:rPr lang="en-US" dirty="0" smtClean="0"/>
              <a:t> arrogant?!  Obviously I need to do better…”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 smtClean="0"/>
              <a:t>We always fall for shiny objects!</a:t>
            </a:r>
          </a:p>
          <a:p>
            <a:pPr marL="0" indent="0" algn="ctr">
              <a:buNone/>
            </a:pPr>
            <a:r>
              <a:rPr lang="en-US" i="1" dirty="0" smtClean="0"/>
              <a:t>We are our own worst enemy!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6651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APT!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" y="1981200"/>
            <a:ext cx="9045484" cy="3458568"/>
          </a:xfrm>
        </p:spPr>
      </p:pic>
    </p:spTree>
    <p:extLst>
      <p:ext uri="{BB962C8B-B14F-4D97-AF65-F5344CB8AC3E}">
        <p14:creationId xmlns:p14="http://schemas.microsoft.com/office/powerpoint/2010/main" val="280075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BYOD!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" y="1905000"/>
            <a:ext cx="9107615" cy="3429989"/>
          </a:xfrm>
        </p:spPr>
      </p:pic>
    </p:spTree>
    <p:extLst>
      <p:ext uri="{BB962C8B-B14F-4D97-AF65-F5344CB8AC3E}">
        <p14:creationId xmlns:p14="http://schemas.microsoft.com/office/powerpoint/2010/main" val="22387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Distractions – Pure and Simple</a:t>
            </a:r>
          </a:p>
          <a:p>
            <a:r>
              <a:rPr lang="en-US" dirty="0" smtClean="0"/>
              <a:t>Poorly interpreting shiny objects as special, new, and disruptive tasks</a:t>
            </a:r>
          </a:p>
          <a:p>
            <a:pPr lvl="1"/>
            <a:r>
              <a:rPr lang="en-US" dirty="0" smtClean="0"/>
              <a:t>Stress</a:t>
            </a:r>
          </a:p>
          <a:p>
            <a:pPr lvl="1"/>
            <a:r>
              <a:rPr lang="en-US" dirty="0" smtClean="0"/>
              <a:t>One-Off systems and processes</a:t>
            </a:r>
          </a:p>
          <a:p>
            <a:pPr lvl="1"/>
            <a:r>
              <a:rPr lang="en-US" dirty="0" smtClean="0"/>
              <a:t>Time Sinks</a:t>
            </a:r>
          </a:p>
          <a:p>
            <a:pPr lvl="1"/>
            <a:r>
              <a:rPr lang="en-US" dirty="0" smtClean="0"/>
              <a:t>Constant re-implementation of existing systems</a:t>
            </a:r>
          </a:p>
          <a:p>
            <a:pPr lvl="2"/>
            <a:r>
              <a:rPr lang="en-US" dirty="0" smtClean="0"/>
              <a:t>Not real improvement</a:t>
            </a:r>
          </a:p>
        </p:txBody>
      </p:sp>
    </p:spTree>
    <p:extLst>
      <p:ext uri="{BB962C8B-B14F-4D97-AF65-F5344CB8AC3E}">
        <p14:creationId xmlns:p14="http://schemas.microsoft.com/office/powerpoint/2010/main" val="336604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WPI PPT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8A516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WPI_PPT_Template-2010</Template>
  <TotalTime>0</TotalTime>
  <Words>1824</Words>
  <Application>Microsoft Office PowerPoint</Application>
  <PresentationFormat>On-screen Show (4:3)</PresentationFormat>
  <Paragraphs>408</Paragraphs>
  <Slides>58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NEW WPI PPT</vt:lpstr>
      <vt:lpstr> </vt:lpstr>
      <vt:lpstr>The Enemy Is Us! Doing the Work of Information Security Better  </vt:lpstr>
      <vt:lpstr>Obligatory Introductory Slide</vt:lpstr>
      <vt:lpstr>Responsibilities</vt:lpstr>
      <vt:lpstr>AND….</vt:lpstr>
      <vt:lpstr>Feedback</vt:lpstr>
      <vt:lpstr>APT!</vt:lpstr>
      <vt:lpstr>BYOD!</vt:lpstr>
      <vt:lpstr>Distractions</vt:lpstr>
      <vt:lpstr> </vt:lpstr>
      <vt:lpstr>Stop Making Things Worse</vt:lpstr>
      <vt:lpstr>“Improvement?”</vt:lpstr>
      <vt:lpstr>“Improvement?”</vt:lpstr>
      <vt:lpstr>Improvements - Tooling</vt:lpstr>
      <vt:lpstr>Improvements - Personal </vt:lpstr>
      <vt:lpstr>Improvements -InfoSec Group</vt:lpstr>
      <vt:lpstr>Improvements - Inst. Technology</vt:lpstr>
      <vt:lpstr>Improvements – Inst. Maturity</vt:lpstr>
      <vt:lpstr>New Plan!</vt:lpstr>
      <vt:lpstr>Goals</vt:lpstr>
      <vt:lpstr>Determine Goals</vt:lpstr>
      <vt:lpstr> </vt:lpstr>
      <vt:lpstr>Determining Goals</vt:lpstr>
      <vt:lpstr>Is that Improvement?</vt:lpstr>
      <vt:lpstr>Ticket system for Incidents</vt:lpstr>
      <vt:lpstr>Prioritizing Goals</vt:lpstr>
      <vt:lpstr>Using Your New Goals</vt:lpstr>
      <vt:lpstr>New (To you) Tools</vt:lpstr>
      <vt:lpstr>New Techniques</vt:lpstr>
      <vt:lpstr>Measuring</vt:lpstr>
      <vt:lpstr>Graphite</vt:lpstr>
      <vt:lpstr>Graphite</vt:lpstr>
      <vt:lpstr>Graphite</vt:lpstr>
      <vt:lpstr>Documentation</vt:lpstr>
      <vt:lpstr>Documentation</vt:lpstr>
      <vt:lpstr>Formal Processes and Methods</vt:lpstr>
      <vt:lpstr>“Formal?”</vt:lpstr>
      <vt:lpstr>ISO 27001:5</vt:lpstr>
      <vt:lpstr>COBIT</vt:lpstr>
      <vt:lpstr>NIST</vt:lpstr>
      <vt:lpstr>A Game!</vt:lpstr>
      <vt:lpstr>Prediction #1. Mobile devices will be the new target for cross-platform threats.</vt:lpstr>
      <vt:lpstr>Prediction #2: Legitimate mobile app stores will host more malware in 2013.</vt:lpstr>
      <vt:lpstr>Prediction #3: Government-sponsored attacks will increase as new players enter.  </vt:lpstr>
      <vt:lpstr>Prediction #4: Cybercriminals will use bypass methods to avoid traditional sandbox detection.</vt:lpstr>
      <vt:lpstr>Prediction #5: Expect hacktivists to move to the next level as simplistic opportunities dwindle.</vt:lpstr>
      <vt:lpstr>Prediction #6: Malicious emails are making a comeback.</vt:lpstr>
      <vt:lpstr>Prediction #7: Cybercriminals will follow the crowds to legitimate content management systems and web platforms</vt:lpstr>
      <vt:lpstr>WHO WINS?!</vt:lpstr>
      <vt:lpstr>Get Help</vt:lpstr>
      <vt:lpstr>Get Help</vt:lpstr>
      <vt:lpstr>Boss</vt:lpstr>
      <vt:lpstr>Peers</vt:lpstr>
      <vt:lpstr>Subordinates</vt:lpstr>
      <vt:lpstr>In Conclusion…</vt:lpstr>
      <vt:lpstr>Some Thoughts</vt:lpstr>
      <vt:lpstr>In Short</vt:lpstr>
      <vt:lpstr>Its Over Now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2013-04-24T05:02:19Z</dcterms:created>
  <dcterms:modified xsi:type="dcterms:W3CDTF">2013-04-24T05:02:31Z</dcterms:modified>
</cp:coreProperties>
</file>