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72" r:id="rId15"/>
    <p:sldId id="267" r:id="rId16"/>
    <p:sldId id="269" r:id="rId17"/>
    <p:sldId id="270" r:id="rId18"/>
    <p:sldId id="271" r:id="rId19"/>
    <p:sldId id="277" r:id="rId20"/>
    <p:sldId id="275" r:id="rId21"/>
    <p:sldId id="278" r:id="rId22"/>
    <p:sldId id="274" r:id="rId23"/>
    <p:sldId id="276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rren Petrofsky" initials="WMJP" lastIdx="10" clrIdx="0"/>
  <p:cmAuthor id="1" name="Sherry Michael" initials="S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884"/>
    <a:srgbClr val="4778B3"/>
    <a:srgbClr val="B5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0" d="100"/>
          <a:sy n="10" d="100"/>
        </p:scale>
        <p:origin x="-1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84E8F-55D8-4F80-8DEC-DD874C4A43A1}" type="datetimeFigureOut">
              <a:rPr lang="en-US" smtClean="0"/>
              <a:pPr/>
              <a:t>4/15/2013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D239B-55D9-4CE2-B552-B67DFD9B8B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34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Office Of Privacy and Compliance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53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software</a:t>
            </a:r>
          </a:p>
          <a:p>
            <a:pPr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Interviews preferably done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technologists aware of tech solutions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07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large, schools have their own IT </a:t>
            </a:r>
          </a:p>
          <a:p>
            <a:r>
              <a:rPr lang="en-US" dirty="0" smtClean="0"/>
              <a:t>ENIAC</a:t>
            </a:r>
            <a:r>
              <a:rPr lang="en-US" baseline="0" dirty="0" smtClean="0"/>
              <a:t> created by the Moore School come visit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8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they</a:t>
            </a:r>
            <a:r>
              <a:rPr lang="en-US" baseline="0" dirty="0" smtClean="0"/>
              <a:t> did it, what are the risks, and what we are doing to resolve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59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r>
              <a:rPr lang="en-US" baseline="0" dirty="0" smtClean="0"/>
              <a:t> programs: plant trees and study the effects and survey the benefits of tree planting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74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7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far,</a:t>
            </a:r>
            <a:r>
              <a:rPr lang="en-US" baseline="0" dirty="0" smtClean="0"/>
              <a:t> wouldn’t be so bad…but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2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to yell them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72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ISC Cloud</a:t>
            </a:r>
            <a:r>
              <a:rPr lang="en-US" baseline="0" dirty="0" smtClean="0"/>
              <a:t> group</a:t>
            </a:r>
          </a:p>
          <a:p>
            <a:r>
              <a:rPr lang="en-US" dirty="0" smtClean="0"/>
              <a:t>In house: Secure share- secure web-based replacement for FTP and file attachments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4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r>
              <a:rPr lang="en-US" baseline="0" dirty="0" smtClean="0"/>
              <a:t> the Center falls between several departments, someone needed to decide who was going to be responsible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D239B-55D9-4CE2-B552-B67DFD9B8BC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asb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600200"/>
            <a:ext cx="5791200" cy="137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276600"/>
            <a:ext cx="5715000" cy="1524000"/>
          </a:xfrm>
        </p:spPr>
        <p:txBody>
          <a:bodyPr/>
          <a:lstStyle>
            <a:lvl1pPr marL="0" indent="0" algn="ctr">
              <a:buFontTx/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304800"/>
            <a:ext cx="200025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84835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5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7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37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0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6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61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96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6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304800"/>
            <a:ext cx="5867400" cy="685800"/>
          </a:xfrm>
          <a:prstGeom prst="rect">
            <a:avLst/>
          </a:prstGeom>
          <a:solidFill>
            <a:srgbClr val="3458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7892" name="Picture 6" descr="ppt_sas_vert-07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36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Bring Your Own Cloud: </a:t>
            </a:r>
            <a:br>
              <a:rPr lang="en-US" dirty="0" smtClean="0"/>
            </a:br>
            <a:r>
              <a:rPr lang="en-US" dirty="0" smtClean="0"/>
              <a:t>Data Management Challenges in a </a:t>
            </a:r>
            <a:br>
              <a:rPr lang="en-US" dirty="0" smtClean="0"/>
            </a:br>
            <a:r>
              <a:rPr lang="en-US" dirty="0" smtClean="0"/>
              <a:t>Click-Through World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352800"/>
            <a:ext cx="5715000" cy="15240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Sherry Michael Weller</a:t>
            </a:r>
          </a:p>
          <a:p>
            <a:r>
              <a:rPr lang="en-US" sz="2000" i="0" dirty="0" smtClean="0"/>
              <a:t>4-17-2013</a:t>
            </a: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5943600" cy="685800"/>
          </a:xfrm>
        </p:spPr>
        <p:txBody>
          <a:bodyPr/>
          <a:lstStyle/>
          <a:p>
            <a:r>
              <a:rPr lang="en-US" dirty="0" smtClean="0"/>
              <a:t>Click-Through Cloud Dangers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So…what’s the problem?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62200"/>
            <a:ext cx="42560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858000" cy="685800"/>
          </a:xfrm>
        </p:spPr>
        <p:txBody>
          <a:bodyPr/>
          <a:lstStyle/>
          <a:p>
            <a:r>
              <a:rPr lang="en-US" dirty="0" smtClean="0"/>
              <a:t>Particular Click-through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696200" cy="4038600"/>
          </a:xfrm>
        </p:spPr>
        <p:txBody>
          <a:bodyPr/>
          <a:lstStyle/>
          <a:p>
            <a:pPr hangingPunct="0"/>
            <a:r>
              <a:rPr lang="en-US" dirty="0" smtClean="0"/>
              <a:t>No </a:t>
            </a:r>
            <a:r>
              <a:rPr lang="en-US" dirty="0"/>
              <a:t>terms protecting regulated </a:t>
            </a:r>
            <a:r>
              <a:rPr lang="en-US" dirty="0" smtClean="0"/>
              <a:t>data</a:t>
            </a:r>
          </a:p>
          <a:p>
            <a:pPr hangingPunct="0"/>
            <a:r>
              <a:rPr lang="en-US" dirty="0" smtClean="0"/>
              <a:t>Intellectual </a:t>
            </a:r>
            <a:r>
              <a:rPr lang="en-US" dirty="0"/>
              <a:t>property</a:t>
            </a:r>
          </a:p>
          <a:p>
            <a:pPr hangingPunct="0"/>
            <a:r>
              <a:rPr lang="en-US" dirty="0" smtClean="0"/>
              <a:t>No </a:t>
            </a:r>
            <a:r>
              <a:rPr lang="en-US" dirty="0"/>
              <a:t>storage management- </a:t>
            </a:r>
            <a:r>
              <a:rPr lang="en-US" dirty="0" smtClean="0"/>
              <a:t>where </a:t>
            </a:r>
            <a:r>
              <a:rPr lang="en-US" dirty="0"/>
              <a:t>is the data? Who opened what free account?</a:t>
            </a:r>
          </a:p>
          <a:p>
            <a:pPr hangingPunct="0"/>
            <a:r>
              <a:rPr lang="en-US" dirty="0" smtClean="0"/>
              <a:t>Lack of centralized access control with frequently changing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enn Cloud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Consider availability of mission critical resources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Must maintain access to Penn data for regulatory and legal purposes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Weigh security risks storing confidential, contracted and regulated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Limited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 </a:t>
            </a:r>
            <a:r>
              <a:rPr lang="en-US" dirty="0"/>
              <a:t>C</a:t>
            </a:r>
            <a:r>
              <a:rPr lang="en-US" dirty="0" smtClean="0"/>
              <a:t>loud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Move beyond </a:t>
            </a:r>
            <a:r>
              <a:rPr lang="en-US" dirty="0" smtClean="0"/>
              <a:t>click-through</a:t>
            </a:r>
            <a:endParaRPr lang="en-US" dirty="0"/>
          </a:p>
          <a:p>
            <a:r>
              <a:rPr lang="en-US" dirty="0" smtClean="0"/>
              <a:t>Negotiate Penn </a:t>
            </a:r>
            <a:r>
              <a:rPr lang="en-US" dirty="0"/>
              <a:t>specific </a:t>
            </a:r>
            <a:r>
              <a:rPr lang="en-US" dirty="0" smtClean="0"/>
              <a:t>contracts: </a:t>
            </a:r>
            <a:r>
              <a:rPr lang="en-US" dirty="0"/>
              <a:t>AWS, Google, </a:t>
            </a:r>
            <a:r>
              <a:rPr lang="en-US" dirty="0" err="1" smtClean="0"/>
              <a:t>Nasuni</a:t>
            </a:r>
            <a:endParaRPr lang="en-US" dirty="0"/>
          </a:p>
          <a:p>
            <a:r>
              <a:rPr lang="en-US" dirty="0" smtClean="0"/>
              <a:t>Leverage collaborations like Internet2: Box</a:t>
            </a:r>
          </a:p>
          <a:p>
            <a:r>
              <a:rPr lang="en-US" dirty="0"/>
              <a:t>Explore new </a:t>
            </a:r>
            <a:r>
              <a:rPr lang="en-US" dirty="0" smtClean="0"/>
              <a:t>tools</a:t>
            </a:r>
          </a:p>
          <a:p>
            <a:r>
              <a:rPr lang="en-US" dirty="0" smtClean="0"/>
              <a:t>Develop in-house solutions when necessary</a:t>
            </a:r>
          </a:p>
          <a:p>
            <a:r>
              <a:rPr lang="en-US" dirty="0" smtClean="0"/>
              <a:t>Foster awareness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5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696200" cy="426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 what did we do to help the Civic Center better manage their confidential information?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Allocated IT staff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Performed a full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Developed a plan to address critical concerns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Finding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543800" cy="4613341"/>
          </a:xfrm>
        </p:spPr>
        <p:txBody>
          <a:bodyPr/>
          <a:lstStyle/>
          <a:p>
            <a:pPr hangingPunct="0"/>
            <a:r>
              <a:rPr lang="en-US" sz="2800" dirty="0"/>
              <a:t>SAS Computing supports one of the many Civic Center </a:t>
            </a:r>
            <a:r>
              <a:rPr lang="en-US" sz="2800" dirty="0" smtClean="0"/>
              <a:t>offices</a:t>
            </a:r>
          </a:p>
          <a:p>
            <a:pPr hangingPunct="0"/>
            <a:r>
              <a:rPr lang="en-US" sz="2800" dirty="0" smtClean="0"/>
              <a:t>Discovery began when the Center requested </a:t>
            </a:r>
            <a:r>
              <a:rPr lang="en-US" sz="2800" dirty="0"/>
              <a:t>help developing an </a:t>
            </a:r>
            <a:r>
              <a:rPr lang="en-US" sz="2800" dirty="0" smtClean="0"/>
              <a:t>application</a:t>
            </a:r>
          </a:p>
          <a:p>
            <a:pPr hangingPunct="0"/>
            <a:r>
              <a:rPr lang="en-US" sz="2800" dirty="0" smtClean="0"/>
              <a:t>It </a:t>
            </a:r>
            <a:r>
              <a:rPr lang="en-US" sz="2800" dirty="0"/>
              <a:t>was determined that a general assessment of data management was in order</a:t>
            </a:r>
          </a:p>
          <a:p>
            <a:pPr hangingPunct="0"/>
            <a:endParaRPr lang="en-US" sz="2800" dirty="0"/>
          </a:p>
          <a:p>
            <a:pPr hangingPunct="0"/>
            <a:endParaRPr lang="en-US" sz="2800" dirty="0" smtClean="0"/>
          </a:p>
        </p:txBody>
      </p:sp>
      <p:pic>
        <p:nvPicPr>
          <p:cNvPr id="1026" name="Picture 2" descr="http://www.officedynamics.com/Portals/0/super%20he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29" y="4343400"/>
            <a:ext cx="1828800" cy="218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391400" cy="990600"/>
          </a:xfrm>
        </p:spPr>
        <p:txBody>
          <a:bodyPr/>
          <a:lstStyle/>
          <a:p>
            <a:r>
              <a:rPr lang="en-US" dirty="0"/>
              <a:t>Security and Privacy Impact </a:t>
            </a:r>
            <a:r>
              <a:rPr lang="en-US" dirty="0" smtClean="0"/>
              <a:t>Assessment- SPIA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72000"/>
          </a:xfrm>
        </p:spPr>
        <p:txBody>
          <a:bodyPr/>
          <a:lstStyle/>
          <a:p>
            <a:r>
              <a:rPr lang="en-US" dirty="0"/>
              <a:t>To determine how sensitive information is handled and </a:t>
            </a:r>
            <a:r>
              <a:rPr lang="en-US" dirty="0" smtClean="0"/>
              <a:t>stored</a:t>
            </a:r>
          </a:p>
          <a:p>
            <a:r>
              <a:rPr lang="en-US" dirty="0" smtClean="0"/>
              <a:t>Process </a:t>
            </a:r>
            <a:r>
              <a:rPr lang="en-US" dirty="0"/>
              <a:t>for vendors, applications and departments</a:t>
            </a:r>
          </a:p>
          <a:p>
            <a:r>
              <a:rPr lang="en-US" dirty="0" smtClean="0"/>
              <a:t>Identify risk </a:t>
            </a:r>
            <a:r>
              <a:rPr lang="en-US" dirty="0"/>
              <a:t>factors </a:t>
            </a:r>
            <a:endParaRPr lang="en-US" dirty="0" smtClean="0"/>
          </a:p>
          <a:p>
            <a:r>
              <a:rPr lang="en-US" dirty="0" smtClean="0"/>
              <a:t>To protect the university community,  patients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research </a:t>
            </a:r>
            <a:r>
              <a:rPr lang="en-US" dirty="0" smtClean="0"/>
              <a:t>subjects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SPIA: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696200" cy="3809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can’t fix what we don’t know!</a:t>
            </a:r>
          </a:p>
          <a:p>
            <a:pPr marL="0" indent="0">
              <a:buNone/>
            </a:pPr>
            <a:r>
              <a:rPr lang="en-US" dirty="0" smtClean="0"/>
              <a:t>The SPIA tool: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Conduct detailed interviews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Create an inventory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Determine risk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Follow up with an executive summary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5729222"/>
            <a:ext cx="48755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" Data! Data! </a:t>
            </a:r>
            <a:r>
              <a:rPr lang="en-US" sz="1600" dirty="0" smtClean="0"/>
              <a:t>Data! I </a:t>
            </a:r>
            <a:r>
              <a:rPr lang="en-US" sz="1600" dirty="0"/>
              <a:t>can't make bricks </a:t>
            </a:r>
            <a:r>
              <a:rPr lang="en-US" sz="1600" dirty="0" smtClean="0"/>
              <a:t>without clay."</a:t>
            </a:r>
          </a:p>
          <a:p>
            <a:pPr algn="r"/>
            <a:r>
              <a:rPr lang="en-US" sz="1600" dirty="0" smtClean="0"/>
              <a:t>-Sherlock Holmes</a:t>
            </a:r>
          </a:p>
          <a:p>
            <a:pPr algn="r"/>
            <a:r>
              <a:rPr lang="en-US" sz="1600" i="1" dirty="0" smtClean="0"/>
              <a:t>The </a:t>
            </a:r>
            <a:r>
              <a:rPr lang="en-US" sz="1600" i="1" dirty="0"/>
              <a:t>Adventure of the Copper Beeches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SPIA: Developing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9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 a paperwork exercise</a:t>
            </a:r>
          </a:p>
          <a:p>
            <a:pPr hangingPunct="0"/>
            <a:r>
              <a:rPr lang="en-US" dirty="0" smtClean="0"/>
              <a:t>Redact, eliminate or move the </a:t>
            </a:r>
            <a:r>
              <a:rPr lang="en-US" dirty="0"/>
              <a:t>most sensitive </a:t>
            </a:r>
            <a:r>
              <a:rPr lang="en-US" dirty="0" smtClean="0"/>
              <a:t>data at the greatest risk</a:t>
            </a:r>
          </a:p>
          <a:p>
            <a:pPr hangingPunct="0"/>
            <a:r>
              <a:rPr lang="en-US" dirty="0" smtClean="0"/>
              <a:t>Explore more secure options</a:t>
            </a:r>
          </a:p>
          <a:p>
            <a:pPr hangingPunct="0"/>
            <a:r>
              <a:rPr lang="en-US" dirty="0" smtClean="0"/>
              <a:t>Identify workflow problems</a:t>
            </a:r>
          </a:p>
          <a:p>
            <a:pPr marL="0" indent="0" hangingPunct="0">
              <a:buNone/>
            </a:pPr>
            <a:endParaRPr lang="en-US" dirty="0" smtClean="0"/>
          </a:p>
          <a:p>
            <a:pPr hangingPunc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482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Our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possible, move to contracted cloud services</a:t>
            </a:r>
          </a:p>
          <a:p>
            <a:r>
              <a:rPr lang="en-US" dirty="0" smtClean="0"/>
              <a:t>Limit click-throughs in the future</a:t>
            </a:r>
          </a:p>
          <a:p>
            <a:r>
              <a:rPr lang="en-US" dirty="0" smtClean="0"/>
              <a:t>Securely delete unnecessary sensitive information</a:t>
            </a:r>
          </a:p>
          <a:p>
            <a:r>
              <a:rPr lang="en-US" dirty="0" smtClean="0"/>
              <a:t>Review access controls and accounts</a:t>
            </a:r>
          </a:p>
          <a:p>
            <a:r>
              <a:rPr lang="en-US" dirty="0"/>
              <a:t>S</a:t>
            </a:r>
            <a:r>
              <a:rPr lang="en-US" dirty="0" smtClean="0"/>
              <a:t>ecurity awareness training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Pennsylvania </a:t>
            </a:r>
            <a:endParaRPr lang="en-US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99444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4659842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1400" y="1292283"/>
            <a:ext cx="525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Ivy League university located in Philadelphia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Founded by Benjamin Franklin in 1740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Ranked in the top five research universities in the United States.</a:t>
            </a:r>
          </a:p>
          <a:p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10,000 Undergraduate students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are twelve schools at the University.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495800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The School of Arts and Sciences is the home of the humanities, social sciences natural sciences with 27 departments and 500 faculty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6781800" cy="685800"/>
          </a:xfrm>
        </p:spPr>
        <p:txBody>
          <a:bodyPr/>
          <a:lstStyle/>
          <a:p>
            <a:r>
              <a:rPr lang="en-US" dirty="0" smtClean="0"/>
              <a:t>Case Study: Our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/>
              <a:t>F</a:t>
            </a:r>
            <a:r>
              <a:rPr lang="en-US" dirty="0" smtClean="0"/>
              <a:t>ile </a:t>
            </a:r>
            <a:r>
              <a:rPr lang="en-US" dirty="0"/>
              <a:t>ownerships and turnovers</a:t>
            </a:r>
          </a:p>
          <a:p>
            <a:pPr hangingPunct="0"/>
            <a:r>
              <a:rPr lang="en-US" dirty="0" smtClean="0"/>
              <a:t>Migrating and mitigating from all the click-through providers</a:t>
            </a:r>
          </a:p>
          <a:p>
            <a:pPr hangingPunct="0"/>
            <a:r>
              <a:rPr lang="en-US" dirty="0" smtClean="0"/>
              <a:t>User education</a:t>
            </a:r>
          </a:p>
          <a:p>
            <a:pPr hangingPunct="0"/>
            <a:r>
              <a:rPr lang="en-US" dirty="0" smtClean="0"/>
              <a:t>IT staff resources and responsibilities</a:t>
            </a:r>
            <a:endParaRPr lang="en-US" dirty="0"/>
          </a:p>
          <a:p>
            <a:pPr hangingPunct="0"/>
            <a:r>
              <a:rPr lang="en-US" dirty="0"/>
              <a:t>Reviewing contracts for cloud services is time consuming</a:t>
            </a:r>
          </a:p>
          <a:p>
            <a:pPr marL="0" indent="0" hangingPunc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</a:t>
            </a:r>
            <a:r>
              <a:rPr lang="en-US" dirty="0"/>
              <a:t>W</a:t>
            </a:r>
            <a:r>
              <a:rPr lang="en-US" dirty="0" smtClean="0"/>
              <a:t>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696200" cy="5029200"/>
          </a:xfrm>
        </p:spPr>
        <p:txBody>
          <a:bodyPr/>
          <a:lstStyle/>
          <a:p>
            <a:r>
              <a:rPr lang="en-US" dirty="0" smtClean="0"/>
              <a:t>There is understandable temptation to use click-</a:t>
            </a:r>
            <a:r>
              <a:rPr lang="en-US" dirty="0" err="1" smtClean="0"/>
              <a:t>throughs</a:t>
            </a:r>
            <a:endParaRPr lang="en-US" dirty="0" smtClean="0"/>
          </a:p>
          <a:p>
            <a:r>
              <a:rPr lang="en-US" dirty="0"/>
              <a:t>When assistance is not </a:t>
            </a:r>
            <a:r>
              <a:rPr lang="en-US" dirty="0" smtClean="0"/>
              <a:t>provided, </a:t>
            </a:r>
            <a:r>
              <a:rPr lang="en-US" dirty="0"/>
              <a:t>clients go for ease, not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Have a cloud policy and promote it</a:t>
            </a:r>
          </a:p>
          <a:p>
            <a:r>
              <a:rPr lang="en-US" dirty="0" smtClean="0"/>
              <a:t>Offer contracted solutions as alternatives</a:t>
            </a:r>
          </a:p>
          <a:p>
            <a:r>
              <a:rPr lang="en-US" dirty="0" smtClean="0"/>
              <a:t>Security assessments are a tool for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1627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838200"/>
          </a:xfrm>
        </p:spPr>
        <p:txBody>
          <a:bodyPr/>
          <a:lstStyle/>
          <a:p>
            <a:r>
              <a:rPr lang="en-US" dirty="0" smtClean="0"/>
              <a:t>Security as Relationship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 smtClean="0"/>
              <a:t>Assessments can build </a:t>
            </a:r>
            <a:r>
              <a:rPr lang="en-US" dirty="0"/>
              <a:t>relationships</a:t>
            </a:r>
          </a:p>
          <a:p>
            <a:pPr hangingPunct="0"/>
            <a:r>
              <a:rPr lang="en-US" dirty="0" smtClean="0"/>
              <a:t>Security creates solutions and </a:t>
            </a:r>
            <a:r>
              <a:rPr lang="en-US" dirty="0"/>
              <a:t>not </a:t>
            </a:r>
            <a:r>
              <a:rPr lang="en-US" dirty="0" smtClean="0"/>
              <a:t>just barriers</a:t>
            </a:r>
          </a:p>
          <a:p>
            <a:r>
              <a:rPr lang="en-US" dirty="0" smtClean="0"/>
              <a:t>Chance </a:t>
            </a:r>
            <a:r>
              <a:rPr lang="en-US" dirty="0"/>
              <a:t>to advocate for our </a:t>
            </a:r>
            <a:r>
              <a:rPr lang="en-US" dirty="0" smtClean="0"/>
              <a:t>clients</a:t>
            </a:r>
          </a:p>
          <a:p>
            <a:r>
              <a:rPr lang="en-US" dirty="0" smtClean="0"/>
              <a:t>Prevents future problems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27301"/>
            <a:ext cx="2322513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1676400"/>
          </a:xfrm>
        </p:spPr>
        <p:txBody>
          <a:bodyPr/>
          <a:lstStyle/>
          <a:p>
            <a:pPr marL="0" indent="0" hangingPunct="0">
              <a:buNone/>
            </a:pPr>
            <a:r>
              <a:rPr lang="en-US" sz="2400" dirty="0" smtClean="0"/>
              <a:t>We support dynamic </a:t>
            </a:r>
            <a:r>
              <a:rPr lang="en-US" sz="2400" dirty="0"/>
              <a:t>environments that often </a:t>
            </a:r>
            <a:r>
              <a:rPr lang="en-US" sz="2400" dirty="0" smtClean="0"/>
              <a:t>adopt </a:t>
            </a:r>
            <a:r>
              <a:rPr lang="en-US" sz="2400" dirty="0"/>
              <a:t>free and easy to use cloud services for collaboration</a:t>
            </a:r>
            <a:r>
              <a:rPr lang="en-US" sz="2800" dirty="0"/>
              <a:t>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1430" y="2514600"/>
            <a:ext cx="372587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hangingPunct="0">
              <a:buFontTx/>
              <a:buNone/>
            </a:pPr>
            <a:r>
              <a:rPr lang="en-US" sz="2400" kern="0" dirty="0" smtClean="0"/>
              <a:t>Clients need to be aware of security risks when choosing to use such services. Guidelines and contracted alternatives should be provided.</a:t>
            </a:r>
            <a:endParaRPr lang="en-US" sz="2400" kern="0" dirty="0"/>
          </a:p>
        </p:txBody>
      </p:sp>
      <p:pic>
        <p:nvPicPr>
          <p:cNvPr id="1026" name="Picture 2" descr="http://colleges.usnews.rankingsandreviews.com/img/college-photo_274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181" y="2514600"/>
            <a:ext cx="35496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90600" y="4970722"/>
            <a:ext cx="824545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hangingPunct="0">
              <a:buFontTx/>
              <a:buNone/>
            </a:pPr>
            <a:r>
              <a:rPr lang="en-US" sz="2400" kern="0" dirty="0" smtClean="0"/>
              <a:t>Schools should consider using audit tools like SPIA as a way to identify and mitigate sensitive information exposure and foster partnerships</a:t>
            </a:r>
            <a:r>
              <a:rPr lang="en-US" sz="2800" kern="0" dirty="0" smtClean="0"/>
              <a:t>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386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696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Penn Cloud:</a:t>
            </a:r>
          </a:p>
          <a:p>
            <a:pPr marL="0" indent="0">
              <a:buNone/>
            </a:pPr>
            <a:r>
              <a:rPr lang="en-US" dirty="0" smtClean="0"/>
              <a:t>www.upenn.edu/computing/isc/cloud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i="1" dirty="0" smtClean="0"/>
              <a:t>Security and Privacy Impact Assessment:</a:t>
            </a:r>
          </a:p>
          <a:p>
            <a:pPr marL="0" indent="0">
              <a:buNone/>
            </a:pPr>
            <a:r>
              <a:rPr lang="en-US" dirty="0" smtClean="0"/>
              <a:t>www.upenn.edu/computing/security/spia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Contact: </a:t>
            </a:r>
          </a:p>
          <a:p>
            <a:pPr marL="0" indent="0">
              <a:buNone/>
            </a:pPr>
            <a:r>
              <a:rPr lang="en-US" dirty="0" smtClean="0"/>
              <a:t>sherrym@sas.upenn.edu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04799"/>
            <a:ext cx="5867400" cy="987484"/>
          </a:xfrm>
        </p:spPr>
        <p:txBody>
          <a:bodyPr/>
          <a:lstStyle/>
          <a:p>
            <a:r>
              <a:rPr lang="en-US" dirty="0" smtClean="0"/>
              <a:t>School of Arts and Sciences Computing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167640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upports the effective use of information technology by the faculty, students and staff of the School.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>
              <a:latin typeface="+mn-lt"/>
            </a:endParaRPr>
          </a:p>
          <a:p>
            <a:r>
              <a:rPr lang="en-US" sz="2800" dirty="0" smtClean="0">
                <a:latin typeface="+mn-lt"/>
              </a:rPr>
              <a:t>Five Main Divisions: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Desktop Computing and Network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Institutional Research and Application Development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Instructional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Social Sciences Computing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Security and Unix Systems</a:t>
            </a: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2843"/>
            <a:ext cx="2895599" cy="221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4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696200" cy="4525963"/>
          </a:xfrm>
        </p:spPr>
        <p:txBody>
          <a:bodyPr/>
          <a:lstStyle/>
          <a:p>
            <a:pPr lvl="0" hangingPunct="0"/>
            <a:r>
              <a:rPr lang="en-US" dirty="0"/>
              <a:t>E</a:t>
            </a:r>
            <a:r>
              <a:rPr lang="en-US" dirty="0" smtClean="0"/>
              <a:t>xplore a complex case study to examine a university group that turned to free cloud services to share sensitive data</a:t>
            </a:r>
          </a:p>
          <a:p>
            <a:pPr lvl="0" hangingPunct="0"/>
            <a:endParaRPr lang="en-US" dirty="0" smtClean="0"/>
          </a:p>
          <a:p>
            <a:pPr lvl="0" hangingPunct="0"/>
            <a:r>
              <a:rPr lang="en-US" dirty="0" smtClean="0"/>
              <a:t>The v</a:t>
            </a:r>
            <a:r>
              <a:rPr lang="en-US" dirty="0" smtClean="0">
                <a:solidFill>
                  <a:schemeClr val="tx1"/>
                </a:solidFill>
              </a:rPr>
              <a:t>alue of security assessments</a:t>
            </a:r>
          </a:p>
          <a:p>
            <a:pPr marL="0" lvl="0" indent="0" hangingPunc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 hangingPunct="0"/>
            <a:r>
              <a:rPr lang="en-US" dirty="0" smtClean="0">
                <a:solidFill>
                  <a:schemeClr val="tx1"/>
                </a:solidFill>
              </a:rPr>
              <a:t>Share </a:t>
            </a:r>
            <a:r>
              <a:rPr lang="en-US" dirty="0" smtClean="0"/>
              <a:t>s</a:t>
            </a:r>
            <a:r>
              <a:rPr lang="en-US" dirty="0" smtClean="0">
                <a:solidFill>
                  <a:schemeClr val="tx1"/>
                </a:solidFill>
              </a:rPr>
              <a:t>tories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76962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University Civic Center </a:t>
            </a:r>
            <a:r>
              <a:rPr lang="en-US" sz="3000" i="1" dirty="0" smtClean="0"/>
              <a:t>(pseudonym)</a:t>
            </a:r>
          </a:p>
          <a:p>
            <a:pPr lvl="1" hangingPunct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charitable services as well as conducts research</a:t>
            </a:r>
          </a:p>
          <a:p>
            <a:pPr lvl="1" hangingPunct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Dozens of outreach programs</a:t>
            </a:r>
          </a:p>
          <a:p>
            <a:pPr lvl="1" hangingPunct="0">
              <a:buFont typeface="Arial" pitchFamily="34" charset="0"/>
              <a:buChar char="•"/>
            </a:pPr>
            <a:r>
              <a:rPr lang="en-US" dirty="0" smtClean="0"/>
              <a:t>Located off and on campus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7346" name="Picture 2" descr="C:\Users\sherrym\Desktop\Talk\tmb_5294_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77" y="4267200"/>
            <a:ext cx="3296387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20000" cy="4800600"/>
          </a:xfrm>
        </p:spPr>
        <p:txBody>
          <a:bodyPr/>
          <a:lstStyle/>
          <a:p>
            <a:pPr hangingPunct="0"/>
            <a:r>
              <a:rPr lang="en-US" dirty="0" smtClean="0"/>
              <a:t>Many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locations off and on campus</a:t>
            </a:r>
          </a:p>
          <a:p>
            <a:pPr hangingPunct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Decentralized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and supervision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Non-university participants and volunteers</a:t>
            </a:r>
          </a:p>
          <a:p>
            <a:pPr hangingPunct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Employs student workers</a:t>
            </a:r>
          </a:p>
          <a:p>
            <a:pPr hangingPunct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Does not fit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dirty="0" smtClean="0"/>
              <a:t>a standard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computing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6248400" cy="914400"/>
          </a:xfrm>
        </p:spPr>
        <p:txBody>
          <a:bodyPr/>
          <a:lstStyle/>
          <a:p>
            <a:r>
              <a:rPr lang="en-US" dirty="0" smtClean="0"/>
              <a:t>Case Study: The Cloud Temptation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Free!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Do-Gooders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don't have a lot of cash</a:t>
            </a:r>
          </a:p>
          <a:p>
            <a:pPr hangingPunct="0"/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Easy to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use. Familiarity with consumer cloud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services</a:t>
            </a:r>
          </a:p>
          <a:p>
            <a:pPr hangingPunct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Portable. Important when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offices are off-campus </a:t>
            </a:r>
            <a:endParaRPr lang="en-US" dirty="0"/>
          </a:p>
          <a:p>
            <a:pPr hangingPunct="0"/>
            <a:r>
              <a:rPr lang="en-US" dirty="0" smtClean="0"/>
              <a:t>Low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overhead,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especially when IT support path is not clear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Irresistible Pull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1"/>
            <a:ext cx="61722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Click-through services seem to be a clear choice for a group with legitimate needs, little money, murky support channels, distributed locations and varied staff members.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Cloud is agile, familiar and available on demand!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144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Civic Center, unfortunately collects, stores and shares sensitive data:</a:t>
            </a:r>
            <a:endParaRPr lang="en-US" dirty="0"/>
          </a:p>
          <a:p>
            <a:pPr lvl="1" hangingPunct="0">
              <a:buFont typeface="Arial" pitchFamily="34" charset="0"/>
              <a:buChar char="•"/>
            </a:pPr>
            <a:r>
              <a:rPr lang="en-US" dirty="0" smtClean="0"/>
              <a:t>FERPA protected student data (grades, performance evaluations, attendance)</a:t>
            </a:r>
            <a:endParaRPr lang="en-US" dirty="0"/>
          </a:p>
          <a:p>
            <a:pPr lvl="1" hangingPunct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Contact information </a:t>
            </a:r>
            <a:r>
              <a:rPr lang="en-US" dirty="0" smtClean="0">
                <a:ea typeface="+mn-ea"/>
                <a:cs typeface="+mn-cs"/>
              </a:rPr>
              <a:t>for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human research subjects</a:t>
            </a:r>
          </a:p>
          <a:p>
            <a:pPr lvl="1" hangingPunct="0">
              <a:buFont typeface="Arial" pitchFamily="34" charset="0"/>
              <a:buChar char="•"/>
            </a:pPr>
            <a:r>
              <a:rPr lang="en-US" dirty="0"/>
              <a:t>J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ob applicant information and background checks</a:t>
            </a:r>
          </a:p>
          <a:p>
            <a:pPr lvl="1" hangingPunct="0">
              <a:buFont typeface="Arial" pitchFamily="34" charset="0"/>
              <a:buChar char="•"/>
            </a:pPr>
            <a:r>
              <a:rPr lang="en-US" dirty="0" smtClean="0"/>
              <a:t>Social Security Numbers</a:t>
            </a:r>
            <a:endParaRPr lang="en-US" dirty="0">
              <a:solidFill>
                <a:schemeClr val="tx1"/>
              </a:solidFill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snew2-1">
  <a:themeElements>
    <a:clrScheme name="sasne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snew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sne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ne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ne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ne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ne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sne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ne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ne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ne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ne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ne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sne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sasnew2-1</Template>
  <TotalTime>898</TotalTime>
  <Words>966</Words>
  <Application>Microsoft Office PowerPoint</Application>
  <PresentationFormat>On-screen Show (4:3)</PresentationFormat>
  <Paragraphs>177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sasnew2-1</vt:lpstr>
      <vt:lpstr> Bring Your Own Cloud:  Data Management Challenges in a  Click-Through World</vt:lpstr>
      <vt:lpstr>University of Pennsylvania </vt:lpstr>
      <vt:lpstr>School of Arts and Sciences Computing </vt:lpstr>
      <vt:lpstr>Overview</vt:lpstr>
      <vt:lpstr>Case Study: Introduction</vt:lpstr>
      <vt:lpstr>Case Study: Challenges</vt:lpstr>
      <vt:lpstr>Case Study: The Cloud Temptation</vt:lpstr>
      <vt:lpstr>Case Study: Irresistible Pull</vt:lpstr>
      <vt:lpstr>Case Study: The Data</vt:lpstr>
      <vt:lpstr>Click-Through Cloud Dangers</vt:lpstr>
      <vt:lpstr>Particular Click-through Concerns</vt:lpstr>
      <vt:lpstr>Penn Cloud Guidelines</vt:lpstr>
      <vt:lpstr>Penn Cloud Services</vt:lpstr>
      <vt:lpstr>Case Study: Analysis</vt:lpstr>
      <vt:lpstr>Case Study: Finding Help</vt:lpstr>
      <vt:lpstr>Security and Privacy Impact Assessment- SPIA</vt:lpstr>
      <vt:lpstr>SPIA: Discovery</vt:lpstr>
      <vt:lpstr>SPIA: Developing Solutions</vt:lpstr>
      <vt:lpstr>Case Study: Our Solutions</vt:lpstr>
      <vt:lpstr>Case Study: Our Challenges</vt:lpstr>
      <vt:lpstr>What Have We Learned?</vt:lpstr>
      <vt:lpstr>Security as Relationship Building</vt:lpstr>
      <vt:lpstr>Summary</vt:lpstr>
      <vt:lpstr>Further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Michael</dc:creator>
  <cp:lastModifiedBy>sherrym</cp:lastModifiedBy>
  <cp:revision>58</cp:revision>
  <dcterms:created xsi:type="dcterms:W3CDTF">2013-03-28T17:51:31Z</dcterms:created>
  <dcterms:modified xsi:type="dcterms:W3CDTF">2013-04-15T15:53:18Z</dcterms:modified>
</cp:coreProperties>
</file>