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0" r:id="rId5"/>
    <p:sldId id="261" r:id="rId6"/>
    <p:sldId id="258"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56" autoAdjust="0"/>
    <p:restoredTop sz="94660"/>
  </p:normalViewPr>
  <p:slideViewPr>
    <p:cSldViewPr snapToGrid="0" snapToObjects="1">
      <p:cViewPr varScale="1">
        <p:scale>
          <a:sx n="77" d="100"/>
          <a:sy n="77" d="100"/>
        </p:scale>
        <p:origin x="-6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5/5/15</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5/5/15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5/5/15</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5/5/15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5/5/15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5/5/15</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5/5/15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5/5/15</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5/5/15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5/5/15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5/5/15</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5/5/15</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2819399"/>
            <a:ext cx="6400800" cy="2574626"/>
          </a:xfrm>
        </p:spPr>
        <p:txBody>
          <a:bodyPr>
            <a:normAutofit/>
          </a:bodyPr>
          <a:lstStyle/>
          <a:p>
            <a:r>
              <a:rPr lang="en-US" sz="2400" dirty="0" smtClean="0"/>
              <a:t>Walter Petruska</a:t>
            </a:r>
          </a:p>
          <a:p>
            <a:endParaRPr lang="en-US" sz="2400" dirty="0" smtClean="0"/>
          </a:p>
          <a:p>
            <a:r>
              <a:rPr lang="en-US" sz="2000" b="0" dirty="0" smtClean="0"/>
              <a:t>Information security officer</a:t>
            </a:r>
          </a:p>
          <a:p>
            <a:r>
              <a:rPr lang="en-US" sz="2000" b="0" dirty="0" smtClean="0"/>
              <a:t>University of San </a:t>
            </a:r>
            <a:r>
              <a:rPr lang="en-US" sz="2000" b="0" dirty="0" err="1" smtClean="0"/>
              <a:t>francisco</a:t>
            </a:r>
            <a:endParaRPr lang="en-US" sz="2000" b="0" dirty="0" smtClean="0"/>
          </a:p>
          <a:p>
            <a:endParaRPr lang="en-US" sz="2000" dirty="0"/>
          </a:p>
          <a:p>
            <a:r>
              <a:rPr lang="en-US" sz="2000" dirty="0" err="1" smtClean="0"/>
              <a:t>Educause</a:t>
            </a:r>
            <a:r>
              <a:rPr lang="en-US" sz="2000" dirty="0" smtClean="0"/>
              <a:t> SPC May 5, 2015</a:t>
            </a:r>
          </a:p>
          <a:p>
            <a:endParaRPr lang="en-US" sz="2000" dirty="0"/>
          </a:p>
        </p:txBody>
      </p:sp>
      <p:sp>
        <p:nvSpPr>
          <p:cNvPr id="3" name="Title 2"/>
          <p:cNvSpPr>
            <a:spLocks noGrp="1"/>
          </p:cNvSpPr>
          <p:nvPr>
            <p:ph type="ctrTitle"/>
          </p:nvPr>
        </p:nvSpPr>
        <p:spPr/>
        <p:txBody>
          <a:bodyPr>
            <a:normAutofit fontScale="90000"/>
          </a:bodyPr>
          <a:lstStyle/>
          <a:p>
            <a:r>
              <a:rPr lang="en-US" dirty="0" smtClean="0"/>
              <a:t>Cloud Service Procurement:</a:t>
            </a:r>
            <a:br>
              <a:rPr lang="en-US" dirty="0" smtClean="0"/>
            </a:br>
            <a:r>
              <a:rPr lang="en-US" dirty="0" smtClean="0"/>
              <a:t>Engaging the CISO </a:t>
            </a:r>
            <a:br>
              <a:rPr lang="en-US" dirty="0" smtClean="0"/>
            </a:br>
            <a:r>
              <a:rPr lang="en-US" dirty="0" smtClean="0"/>
              <a:t>for a Risk Assessment</a:t>
            </a:r>
            <a:endParaRPr lang="en-US" dirty="0"/>
          </a:p>
        </p:txBody>
      </p:sp>
    </p:spTree>
    <p:extLst>
      <p:ext uri="{BB962C8B-B14F-4D97-AF65-F5344CB8AC3E}">
        <p14:creationId xmlns:p14="http://schemas.microsoft.com/office/powerpoint/2010/main" val="356572148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Conversation Starter: Asking Questions</a:t>
            </a:r>
            <a:endParaRPr lang="en-US" dirty="0"/>
          </a:p>
        </p:txBody>
      </p:sp>
      <p:sp>
        <p:nvSpPr>
          <p:cNvPr id="3" name="Content Placeholder 2"/>
          <p:cNvSpPr>
            <a:spLocks noGrp="1"/>
          </p:cNvSpPr>
          <p:nvPr>
            <p:ph sz="quarter" idx="1"/>
          </p:nvPr>
        </p:nvSpPr>
        <p:spPr/>
        <p:txBody>
          <a:bodyPr/>
          <a:lstStyle/>
          <a:p>
            <a:r>
              <a:rPr lang="en-US" dirty="0" smtClean="0"/>
              <a:t>Is your CISO involved in the procurement process?</a:t>
            </a:r>
          </a:p>
          <a:p>
            <a:pPr lvl="1"/>
            <a:r>
              <a:rPr lang="en-US" dirty="0" smtClean="0"/>
              <a:t>Do you have a CISO?  Do you have a procurement process?</a:t>
            </a:r>
          </a:p>
          <a:p>
            <a:r>
              <a:rPr lang="en-US" dirty="0" smtClean="0"/>
              <a:t>HOW is, or how SHOULD your CISO be involved?</a:t>
            </a:r>
          </a:p>
          <a:p>
            <a:pPr lvl="1"/>
            <a:r>
              <a:rPr lang="en-US" dirty="0" smtClean="0"/>
              <a:t>Business Process – Coordination between key parties</a:t>
            </a:r>
          </a:p>
          <a:p>
            <a:pPr lvl="2"/>
            <a:r>
              <a:rPr lang="en-US" dirty="0" smtClean="0"/>
              <a:t>Business Units / Schools</a:t>
            </a:r>
          </a:p>
          <a:p>
            <a:pPr lvl="2"/>
            <a:r>
              <a:rPr lang="en-US" dirty="0" smtClean="0"/>
              <a:t>IT Organization – Operations and Project Management Office</a:t>
            </a:r>
          </a:p>
          <a:p>
            <a:pPr lvl="2"/>
            <a:r>
              <a:rPr lang="en-US" dirty="0" smtClean="0"/>
              <a:t>Purchasing Organization</a:t>
            </a:r>
          </a:p>
          <a:p>
            <a:pPr lvl="2"/>
            <a:r>
              <a:rPr lang="en-US" dirty="0" smtClean="0"/>
              <a:t>Legal / Contract review focuses on LEGALITY and completeness</a:t>
            </a:r>
          </a:p>
          <a:p>
            <a:pPr lvl="2"/>
            <a:r>
              <a:rPr lang="en-US" dirty="0" smtClean="0"/>
              <a:t>Finance and Accounting (Registered Vendor / D&amp;B report)</a:t>
            </a:r>
          </a:p>
          <a:p>
            <a:pPr lvl="2"/>
            <a:r>
              <a:rPr lang="en-US" dirty="0" smtClean="0"/>
              <a:t>Risk Management staff including Insurance and Liability review</a:t>
            </a:r>
          </a:p>
          <a:p>
            <a:pPr lvl="2"/>
            <a:r>
              <a:rPr lang="en-US" dirty="0" smtClean="0"/>
              <a:t>Finance- Periodic review of open-ended service agreements</a:t>
            </a:r>
          </a:p>
        </p:txBody>
      </p:sp>
    </p:spTree>
    <p:extLst>
      <p:ext uri="{BB962C8B-B14F-4D97-AF65-F5344CB8AC3E}">
        <p14:creationId xmlns:p14="http://schemas.microsoft.com/office/powerpoint/2010/main" val="8569917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The Cloud is the Future</a:t>
            </a:r>
            <a:endParaRPr lang="en-US" dirty="0"/>
          </a:p>
        </p:txBody>
      </p:sp>
      <p:sp>
        <p:nvSpPr>
          <p:cNvPr id="3" name="Content Placeholder 2"/>
          <p:cNvSpPr>
            <a:spLocks noGrp="1"/>
          </p:cNvSpPr>
          <p:nvPr>
            <p:ph sz="quarter" idx="1"/>
          </p:nvPr>
        </p:nvSpPr>
        <p:spPr/>
        <p:txBody>
          <a:bodyPr/>
          <a:lstStyle/>
          <a:p>
            <a:r>
              <a:rPr lang="en-US" dirty="0" smtClean="0"/>
              <a:t>Trend data from Forrester and Gartner agree</a:t>
            </a:r>
          </a:p>
          <a:p>
            <a:r>
              <a:rPr lang="en-US" dirty="0" err="1" smtClean="0"/>
              <a:t>Educause</a:t>
            </a:r>
            <a:r>
              <a:rPr lang="en-US" dirty="0" smtClean="0"/>
              <a:t> Top 10 #8: Mobile, Cloud, Digital Policy</a:t>
            </a:r>
          </a:p>
          <a:p>
            <a:r>
              <a:rPr lang="en-US" dirty="0" smtClean="0"/>
              <a:t>HEISC #3: Develop effective Cloud 3</a:t>
            </a:r>
            <a:r>
              <a:rPr lang="en-US" baseline="30000" dirty="0" smtClean="0"/>
              <a:t>rd</a:t>
            </a:r>
            <a:r>
              <a:rPr lang="en-US" dirty="0" smtClean="0"/>
              <a:t> Party Policy</a:t>
            </a:r>
          </a:p>
          <a:p>
            <a:r>
              <a:rPr lang="en-US" dirty="0" smtClean="0"/>
              <a:t>Promised Benefits:</a:t>
            </a:r>
          </a:p>
          <a:p>
            <a:pPr lvl="1"/>
            <a:r>
              <a:rPr lang="en-US" dirty="0" smtClean="0"/>
              <a:t>Quick implementation – Reap rewards earlier</a:t>
            </a:r>
          </a:p>
          <a:p>
            <a:pPr lvl="1"/>
            <a:r>
              <a:rPr lang="en-US" dirty="0" smtClean="0"/>
              <a:t>Minimal internal support costs – Reduces ongoing expense</a:t>
            </a:r>
          </a:p>
          <a:p>
            <a:pPr lvl="1"/>
            <a:endParaRPr lang="en-US" dirty="0"/>
          </a:p>
          <a:p>
            <a:r>
              <a:rPr lang="en-US" dirty="0" smtClean="0"/>
              <a:t>However- </a:t>
            </a:r>
            <a:r>
              <a:rPr lang="en-US" sz="2800" i="1" dirty="0" smtClean="0"/>
              <a:t>Critical questions are not asked or considered before signing agreements or starting service delivery with Cloud Services.</a:t>
            </a:r>
          </a:p>
          <a:p>
            <a:endParaRPr lang="en-US" dirty="0" smtClean="0"/>
          </a:p>
          <a:p>
            <a:pPr lvl="1"/>
            <a:endParaRPr lang="en-US" dirty="0"/>
          </a:p>
        </p:txBody>
      </p:sp>
    </p:spTree>
    <p:extLst>
      <p:ext uri="{BB962C8B-B14F-4D97-AF65-F5344CB8AC3E}">
        <p14:creationId xmlns:p14="http://schemas.microsoft.com/office/powerpoint/2010/main" val="21033938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Generic Resources – Frameworks</a:t>
            </a:r>
            <a:endParaRPr lang="en-US" dirty="0"/>
          </a:p>
        </p:txBody>
      </p:sp>
      <p:sp>
        <p:nvSpPr>
          <p:cNvPr id="3" name="Content Placeholder 2"/>
          <p:cNvSpPr>
            <a:spLocks noGrp="1"/>
          </p:cNvSpPr>
          <p:nvPr>
            <p:ph sz="quarter" idx="1"/>
          </p:nvPr>
        </p:nvSpPr>
        <p:spPr/>
        <p:txBody>
          <a:bodyPr>
            <a:normAutofit/>
          </a:bodyPr>
          <a:lstStyle/>
          <a:p>
            <a:r>
              <a:rPr lang="en-US" dirty="0" err="1" smtClean="0"/>
              <a:t>Educause</a:t>
            </a:r>
            <a:r>
              <a:rPr lang="en-US" dirty="0" smtClean="0"/>
              <a:t> Security Guide - HEISC</a:t>
            </a:r>
          </a:p>
          <a:p>
            <a:r>
              <a:rPr lang="en-US" dirty="0" smtClean="0"/>
              <a:t>Shared Assessments</a:t>
            </a:r>
          </a:p>
          <a:p>
            <a:r>
              <a:rPr lang="en-US" dirty="0" smtClean="0"/>
              <a:t>Cloud Security Alliance (CSA) CCM</a:t>
            </a:r>
          </a:p>
          <a:p>
            <a:r>
              <a:rPr lang="en-US" dirty="0" smtClean="0"/>
              <a:t>PCI - DSS</a:t>
            </a:r>
          </a:p>
          <a:p>
            <a:r>
              <a:rPr lang="en-US" dirty="0" err="1" smtClean="0"/>
              <a:t>FEDramp</a:t>
            </a:r>
            <a:r>
              <a:rPr lang="en-US" dirty="0" smtClean="0"/>
              <a:t> Security Assessment Framework</a:t>
            </a:r>
          </a:p>
          <a:p>
            <a:r>
              <a:rPr lang="en-US" dirty="0" smtClean="0"/>
              <a:t>Controls and Maturity:</a:t>
            </a:r>
          </a:p>
          <a:p>
            <a:pPr lvl="1"/>
            <a:r>
              <a:rPr lang="en-US" dirty="0" smtClean="0"/>
              <a:t>ISO 27001</a:t>
            </a:r>
          </a:p>
          <a:p>
            <a:pPr lvl="1"/>
            <a:r>
              <a:rPr lang="en-US" dirty="0" smtClean="0"/>
              <a:t>SSAE16</a:t>
            </a:r>
            <a:endParaRPr lang="en-US" dirty="0"/>
          </a:p>
          <a:p>
            <a:r>
              <a:rPr lang="en-US" dirty="0" smtClean="0"/>
              <a:t>Internet2 Net+ </a:t>
            </a:r>
            <a:r>
              <a:rPr lang="en-US" smtClean="0"/>
              <a:t>solutions program</a:t>
            </a:r>
            <a:endParaRPr lang="en-US" dirty="0" smtClean="0"/>
          </a:p>
        </p:txBody>
      </p:sp>
    </p:spTree>
    <p:extLst>
      <p:ext uri="{BB962C8B-B14F-4D97-AF65-F5344CB8AC3E}">
        <p14:creationId xmlns:p14="http://schemas.microsoft.com/office/powerpoint/2010/main" val="25917456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USF Process Documents and Authorities</a:t>
            </a:r>
            <a:endParaRPr lang="en-US" dirty="0"/>
          </a:p>
        </p:txBody>
      </p:sp>
      <p:sp>
        <p:nvSpPr>
          <p:cNvPr id="3" name="Content Placeholder 2"/>
          <p:cNvSpPr>
            <a:spLocks noGrp="1"/>
          </p:cNvSpPr>
          <p:nvPr>
            <p:ph sz="quarter" idx="1"/>
          </p:nvPr>
        </p:nvSpPr>
        <p:spPr/>
        <p:txBody>
          <a:bodyPr/>
          <a:lstStyle/>
          <a:p>
            <a:r>
              <a:rPr lang="en-US" dirty="0"/>
              <a:t>Security Services VSA</a:t>
            </a:r>
          </a:p>
          <a:p>
            <a:r>
              <a:rPr lang="en-US" dirty="0" smtClean="0"/>
              <a:t>3</a:t>
            </a:r>
            <a:r>
              <a:rPr lang="en-US" baseline="30000" dirty="0" smtClean="0"/>
              <a:t>rd</a:t>
            </a:r>
            <a:r>
              <a:rPr lang="en-US" dirty="0" smtClean="0"/>
              <a:t> Party Data Release Agreement</a:t>
            </a:r>
          </a:p>
          <a:p>
            <a:r>
              <a:rPr lang="en-US" dirty="0" smtClean="0"/>
              <a:t>SSN Release – via AVP of Human Resources</a:t>
            </a:r>
          </a:p>
          <a:p>
            <a:r>
              <a:rPr lang="en-US" dirty="0" smtClean="0"/>
              <a:t>Accounting &amp; Business Services Vendor Application</a:t>
            </a:r>
          </a:p>
          <a:p>
            <a:r>
              <a:rPr lang="en-US" dirty="0" smtClean="0"/>
              <a:t>OGC Contract Review</a:t>
            </a:r>
          </a:p>
          <a:p>
            <a:r>
              <a:rPr lang="en-US" dirty="0" smtClean="0"/>
              <a:t>Departmental Budget </a:t>
            </a:r>
            <a:r>
              <a:rPr lang="en-US" dirty="0"/>
              <a:t>and Finance Managers </a:t>
            </a:r>
            <a:r>
              <a:rPr lang="en-US" dirty="0" smtClean="0"/>
              <a:t>- POs</a:t>
            </a:r>
          </a:p>
          <a:p>
            <a:r>
              <a:rPr lang="en-US" dirty="0" smtClean="0"/>
              <a:t>Purchasing Review – Checklist of above items</a:t>
            </a:r>
          </a:p>
          <a:p>
            <a:r>
              <a:rPr lang="en-US" dirty="0" smtClean="0"/>
              <a:t>Accounts Payable – Contract Management</a:t>
            </a:r>
          </a:p>
        </p:txBody>
      </p:sp>
    </p:spTree>
    <p:extLst>
      <p:ext uri="{BB962C8B-B14F-4D97-AF65-F5344CB8AC3E}">
        <p14:creationId xmlns:p14="http://schemas.microsoft.com/office/powerpoint/2010/main" val="33973602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Policies AND Standards</a:t>
            </a:r>
            <a:endParaRPr lang="en-US" dirty="0"/>
          </a:p>
        </p:txBody>
      </p:sp>
      <p:sp>
        <p:nvSpPr>
          <p:cNvPr id="3" name="Content Placeholder 2"/>
          <p:cNvSpPr>
            <a:spLocks noGrp="1"/>
          </p:cNvSpPr>
          <p:nvPr>
            <p:ph sz="quarter" idx="1"/>
          </p:nvPr>
        </p:nvSpPr>
        <p:spPr/>
        <p:txBody>
          <a:bodyPr/>
          <a:lstStyle/>
          <a:p>
            <a:r>
              <a:rPr lang="en-US" dirty="0" smtClean="0"/>
              <a:t>Policy in a vacuum is oftentimes ineffective-</a:t>
            </a:r>
          </a:p>
          <a:p>
            <a:pPr lvl="1"/>
            <a:r>
              <a:rPr lang="en-US" dirty="0" smtClean="0"/>
              <a:t>Communicate regularly with your key stakeholders</a:t>
            </a:r>
          </a:p>
          <a:p>
            <a:r>
              <a:rPr lang="en-US" dirty="0" smtClean="0"/>
              <a:t>Providing consultative support as well as clear standards for assessment. – ITSM approach</a:t>
            </a:r>
          </a:p>
          <a:p>
            <a:pPr lvl="1"/>
            <a:r>
              <a:rPr lang="en-US" dirty="0" smtClean="0"/>
              <a:t>Give guiding outcomes, provide sample language for each facet of the Technology initiative (Service/Platform/Resource)</a:t>
            </a:r>
          </a:p>
          <a:p>
            <a:r>
              <a:rPr lang="en-US" dirty="0" smtClean="0"/>
              <a:t>VSA: Vendor Security Assessment (form)</a:t>
            </a:r>
          </a:p>
          <a:p>
            <a:pPr lvl="1"/>
            <a:r>
              <a:rPr lang="en-US" dirty="0" smtClean="0"/>
              <a:t>Iterative – Required</a:t>
            </a:r>
          </a:p>
          <a:p>
            <a:r>
              <a:rPr lang="en-US" dirty="0" smtClean="0"/>
              <a:t>Finance: Annual Vendor Scorecard</a:t>
            </a:r>
          </a:p>
          <a:p>
            <a:endParaRPr lang="en-US" dirty="0"/>
          </a:p>
        </p:txBody>
      </p:sp>
    </p:spTree>
    <p:extLst>
      <p:ext uri="{BB962C8B-B14F-4D97-AF65-F5344CB8AC3E}">
        <p14:creationId xmlns:p14="http://schemas.microsoft.com/office/powerpoint/2010/main" val="18379357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91039"/>
          </a:xfrm>
        </p:spPr>
        <p:txBody>
          <a:bodyPr>
            <a:normAutofit fontScale="90000"/>
          </a:bodyPr>
          <a:lstStyle/>
          <a:p>
            <a:r>
              <a:rPr lang="en-US" dirty="0" smtClean="0"/>
              <a:t>Conversation – Process – Assess – Communicate Standards - Monitor and Collaborate</a:t>
            </a:r>
            <a:endParaRPr lang="en-US" dirty="0"/>
          </a:p>
        </p:txBody>
      </p:sp>
      <p:sp>
        <p:nvSpPr>
          <p:cNvPr id="5" name="Content Placeholder 4"/>
          <p:cNvSpPr>
            <a:spLocks noGrp="1"/>
          </p:cNvSpPr>
          <p:nvPr>
            <p:ph sz="quarter" idx="1"/>
          </p:nvPr>
        </p:nvSpPr>
        <p:spPr/>
        <p:txBody>
          <a:bodyPr>
            <a:normAutofit/>
          </a:bodyPr>
          <a:lstStyle/>
          <a:p>
            <a:r>
              <a:rPr lang="en-US" dirty="0" smtClean="0"/>
              <a:t>Start the conversation early</a:t>
            </a:r>
          </a:p>
          <a:p>
            <a:r>
              <a:rPr lang="en-US" dirty="0" smtClean="0"/>
              <a:t>Invite yourself – write yourself into a process</a:t>
            </a:r>
          </a:p>
          <a:p>
            <a:r>
              <a:rPr lang="en-US" dirty="0" smtClean="0"/>
              <a:t>Build support – work together</a:t>
            </a:r>
          </a:p>
          <a:p>
            <a:r>
              <a:rPr lang="en-US" dirty="0" smtClean="0"/>
              <a:t>Use Common Frameworks to guide the Assessment</a:t>
            </a:r>
          </a:p>
          <a:p>
            <a:r>
              <a:rPr lang="en-US" dirty="0" smtClean="0"/>
              <a:t>Communicate customized technology standards and preferences to potential vendors to assure best fit</a:t>
            </a:r>
          </a:p>
          <a:p>
            <a:r>
              <a:rPr lang="en-US" dirty="0" smtClean="0"/>
              <a:t>Continuously Monitor your agreements for changes</a:t>
            </a:r>
          </a:p>
          <a:p>
            <a:r>
              <a:rPr lang="en-US" dirty="0" smtClean="0"/>
              <a:t>Maintain Vendor performance records</a:t>
            </a:r>
          </a:p>
          <a:p>
            <a:r>
              <a:rPr lang="en-US" dirty="0" smtClean="0"/>
              <a:t>Collaborate outside of your organization&gt; </a:t>
            </a:r>
            <a:r>
              <a:rPr lang="en-US" dirty="0" err="1" smtClean="0"/>
              <a:t>Educause</a:t>
            </a:r>
            <a:endParaRPr lang="en-US" dirty="0"/>
          </a:p>
        </p:txBody>
      </p:sp>
    </p:spTree>
    <p:extLst>
      <p:ext uri="{BB962C8B-B14F-4D97-AF65-F5344CB8AC3E}">
        <p14:creationId xmlns:p14="http://schemas.microsoft.com/office/powerpoint/2010/main" val="19045780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Note</a:t>
            </a:r>
            <a:endParaRPr lang="en-US" dirty="0"/>
          </a:p>
        </p:txBody>
      </p:sp>
      <p:sp>
        <p:nvSpPr>
          <p:cNvPr id="3" name="Content Placeholder 2"/>
          <p:cNvSpPr>
            <a:spLocks noGrp="1"/>
          </p:cNvSpPr>
          <p:nvPr>
            <p:ph sz="quarter" idx="1"/>
          </p:nvPr>
        </p:nvSpPr>
        <p:spPr/>
        <p:txBody>
          <a:bodyPr>
            <a:normAutofit/>
          </a:bodyPr>
          <a:lstStyle/>
          <a:p>
            <a:pPr marL="0" indent="0">
              <a:buNone/>
            </a:pPr>
            <a:r>
              <a:rPr lang="en-US" sz="2400" b="1" dirty="0" smtClean="0"/>
              <a:t>Note:  </a:t>
            </a:r>
          </a:p>
          <a:p>
            <a:pPr marL="0" indent="0">
              <a:buNone/>
            </a:pPr>
            <a:endParaRPr lang="en-US" sz="2400" b="1" dirty="0"/>
          </a:p>
          <a:p>
            <a:pPr marL="0" indent="0">
              <a:buNone/>
            </a:pPr>
            <a:r>
              <a:rPr lang="en-US" sz="2000" dirty="0" smtClean="0"/>
              <a:t>Several documents and framework examples referenced on slides contained within this PowerPoint file were demonstrated live during the conference session.  These items are </a:t>
            </a:r>
            <a:r>
              <a:rPr lang="en-US" sz="2000" b="1" dirty="0" smtClean="0"/>
              <a:t>not</a:t>
            </a:r>
            <a:r>
              <a:rPr lang="en-US" sz="2000" dirty="0" smtClean="0"/>
              <a:t> included within this presentation due to  file size, complexity or due to the sensitive nature of the Vendor Security Assessment questions or the Systems Architecture reflected or revealed by those items.</a:t>
            </a:r>
          </a:p>
          <a:p>
            <a:endParaRPr lang="en-US" dirty="0" smtClean="0"/>
          </a:p>
          <a:p>
            <a:pPr marL="0" indent="0" algn="ctr">
              <a:buNone/>
            </a:pPr>
            <a:r>
              <a:rPr lang="en-US" sz="2000" i="1" dirty="0" smtClean="0"/>
              <a:t>If you attended the session, and would like to receive a ‘generic’ version of these items, email: </a:t>
            </a:r>
            <a:r>
              <a:rPr lang="en-US" sz="2000" i="1" dirty="0" err="1" smtClean="0"/>
              <a:t>infosec@usfca.edu</a:t>
            </a:r>
            <a:endParaRPr lang="en-US" sz="2000" i="1" dirty="0"/>
          </a:p>
        </p:txBody>
      </p:sp>
    </p:spTree>
    <p:extLst>
      <p:ext uri="{BB962C8B-B14F-4D97-AF65-F5344CB8AC3E}">
        <p14:creationId xmlns:p14="http://schemas.microsoft.com/office/powerpoint/2010/main" val="11759379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288</TotalTime>
  <Words>498</Words>
  <Application>Microsoft Macintosh PowerPoint</Application>
  <PresentationFormat>On-screen Show (4:3)</PresentationFormat>
  <Paragraphs>70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Cloud Service Procurement: Engaging the CISO  for a Risk Assessment</vt:lpstr>
      <vt:lpstr>Conversation Starter: Asking Questions</vt:lpstr>
      <vt:lpstr>Hypothesis: The Cloud is the Future</vt:lpstr>
      <vt:lpstr>Generic Resources – Frameworks</vt:lpstr>
      <vt:lpstr>USF Process Documents and Authorities</vt:lpstr>
      <vt:lpstr>Develop Policies AND Standards</vt:lpstr>
      <vt:lpstr>Conversation – Process – Assess – Communicate Standards - Monitor and Collaborate</vt:lpstr>
      <vt:lpstr>End Note</vt:lpstr>
    </vt:vector>
  </TitlesOfParts>
  <Manager/>
  <Company>University of San Francisco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Service Procurement: Engaging the CISO  for a Risk Assessment</dc:title>
  <dc:subject>Educause SPC 2015 Minneapolis, MN</dc:subject>
  <dc:creator>Walter Petruska</dc:creator>
  <cp:keywords/>
  <dc:description/>
  <cp:lastModifiedBy>Go Dons!</cp:lastModifiedBy>
  <cp:revision>10</cp:revision>
  <dcterms:created xsi:type="dcterms:W3CDTF">2015-05-05T19:22:30Z</dcterms:created>
  <dcterms:modified xsi:type="dcterms:W3CDTF">2015-05-06T00:10:31Z</dcterms:modified>
  <cp:category/>
</cp:coreProperties>
</file>