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9" r:id="rId7"/>
    <p:sldId id="273" r:id="rId8"/>
    <p:sldId id="274" r:id="rId9"/>
    <p:sldId id="276" r:id="rId10"/>
    <p:sldId id="277" r:id="rId11"/>
    <p:sldId id="278" r:id="rId12"/>
    <p:sldId id="279" r:id="rId13"/>
    <p:sldId id="258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B422"/>
    <a:srgbClr val="EAAF0F"/>
    <a:srgbClr val="007A5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85739" autoAdjust="0"/>
  </p:normalViewPr>
  <p:slideViewPr>
    <p:cSldViewPr>
      <p:cViewPr>
        <p:scale>
          <a:sx n="80" d="100"/>
          <a:sy n="80" d="100"/>
        </p:scale>
        <p:origin x="-822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32DAE-32E2-4E54-9892-A6A9DAA2CF1A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3CD4F-F6DF-4C3C-9E7F-ABBBCAE7E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name is Chuck Slack.  I am</a:t>
            </a:r>
            <a:r>
              <a:rPr lang="en-US" baseline="0" dirty="0" smtClean="0"/>
              <a:t> the Office of Information Technology Server Team Lead at Norfolk State University.  First of all, I’d like to add my thanks to all of you for coming today.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 am here to share our experiences so far with outsourcing student E-mail.  </a:t>
            </a:r>
          </a:p>
          <a:p>
            <a:r>
              <a:rPr lang="en-US" baseline="0" dirty="0" smtClean="0"/>
              <a:t>We are in the preliminary process of implementation.</a:t>
            </a:r>
          </a:p>
          <a:p>
            <a:r>
              <a:rPr lang="en-US" baseline="0" dirty="0" smtClean="0"/>
              <a:t>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Even though the end product is free, this does not mean the vendor doesn’t</a:t>
            </a:r>
            <a:r>
              <a:rPr lang="en-US" baseline="0" dirty="0" smtClean="0"/>
              <a:t> have to work..so put them to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In the process of upgrading to Exchange 2007 Enterprise</a:t>
            </a:r>
          </a:p>
          <a:p>
            <a:r>
              <a:rPr lang="en-US" baseline="0" dirty="0" smtClean="0"/>
              <a:t>We are satisfied with the overall solution. 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baseline="0" dirty="0" smtClean="0"/>
              <a:t>Students complain about the quota.</a:t>
            </a:r>
          </a:p>
          <a:p>
            <a:r>
              <a:rPr lang="en-US" baseline="0" dirty="0" smtClean="0"/>
              <a:t>We get a lot of password resets.  Would be nice to have students be able to reset their own password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Can save on storage costs, people resources costs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3CD4F-F6DF-4C3C-9E7F-ABBBCAE7E04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537D6-0A4F-4587-84EC-305948C57D4B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E1D23-B4A5-4832-AB2E-5A2D232E8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 fontScale="90000"/>
          </a:bodyPr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  <a:latin typeface="Times New Roman"/>
              </a:rPr>
              <a:t>The Outsourcing of Student </a:t>
            </a:r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  <a:latin typeface="Times New Roman"/>
              </a:rPr>
              <a:t>E-mail at Norfolk State University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2895600"/>
            <a:ext cx="7696200" cy="3230563"/>
          </a:xfrm>
        </p:spPr>
        <p:txBody>
          <a:bodyPr/>
          <a:lstStyle/>
          <a:p>
            <a:pPr marR="0" lvl="0" rtl="0">
              <a:buNone/>
            </a:pPr>
            <a:endParaRPr lang="en-US" sz="2400" b="1" dirty="0">
              <a:solidFill>
                <a:schemeClr val="bg1"/>
              </a:solidFill>
              <a:latin typeface="Times New Roman"/>
            </a:endParaRPr>
          </a:p>
          <a:p>
            <a:pPr marR="0" lvl="0" algn="r" rtl="0">
              <a:buNone/>
            </a:pPr>
            <a:endParaRPr lang="en-US" sz="2400" b="1" baseline="0" dirty="0" smtClean="0">
              <a:solidFill>
                <a:schemeClr val="bg1"/>
              </a:solidFill>
              <a:latin typeface="Times New Roman"/>
            </a:endParaRPr>
          </a:p>
          <a:p>
            <a:pPr marR="0" lvl="0" algn="r" rtl="0">
              <a:buNone/>
            </a:pPr>
            <a:endParaRPr lang="en-US" sz="2400" b="1" dirty="0" smtClean="0">
              <a:solidFill>
                <a:schemeClr val="bg1"/>
              </a:solidFill>
              <a:latin typeface="Times New Roman"/>
            </a:endParaRPr>
          </a:p>
          <a:p>
            <a:pPr marR="0" lvl="0" algn="r" rtl="0">
              <a:buNone/>
            </a:pPr>
            <a:r>
              <a:rPr lang="en-US" sz="2400" b="1" baseline="0" dirty="0" smtClean="0">
                <a:solidFill>
                  <a:schemeClr val="bg1"/>
                </a:solidFill>
                <a:latin typeface="Times New Roman"/>
              </a:rPr>
              <a:t>By Chuck Slack</a:t>
            </a:r>
          </a:p>
          <a:p>
            <a:pPr marR="0" lvl="0" algn="r" rtl="0">
              <a:buNone/>
            </a:pPr>
            <a:r>
              <a:rPr lang="en-US" sz="2400" b="1" baseline="0" dirty="0" smtClean="0">
                <a:solidFill>
                  <a:schemeClr val="bg1"/>
                </a:solidFill>
                <a:latin typeface="Times New Roman"/>
              </a:rPr>
              <a:t>cfslack@nsu.edu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295400"/>
          </a:xfrm>
        </p:spPr>
        <p:txBody>
          <a:bodyPr>
            <a:normAutofit/>
          </a:bodyPr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</a:rPr>
              <a:t>Lessons Learned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Find peer institutions to work with during decision making and implementation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Call the vendor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Make the vendor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earn your business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>
              <a:solidFill>
                <a:srgbClr val="D2B4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  <a:latin typeface="Times New Roman"/>
              </a:rPr>
              <a:t>University Background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/>
          </a:bodyPr>
          <a:lstStyle/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Norfolk State College founded in 1935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One of the largest predominantly black institutions in the nation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~5100 FTE students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~1100 FTE faculty/staff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~2200 students occupy residence halls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Located in Norfolk, Virginia on a 134-acre campus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State-assisted, four-year, comprehensive university</a:t>
            </a:r>
          </a:p>
          <a:p>
            <a:pPr>
              <a:buSzPct val="50000"/>
              <a:buBlip>
                <a:blip r:embed="rId3"/>
              </a:buBlip>
            </a:pPr>
            <a:endParaRPr lang="en-US" dirty="0">
              <a:solidFill>
                <a:srgbClr val="D2B4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/>
              </a:rPr>
              <a:t>Current E-mail Environment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Microsoft Exchange 2003 Enterprise Edition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Clustered (4 active/2 passive nodes)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HP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Fiber Channel Storage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array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Symantec Mail Security Appliances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Gig quota for Faculty/Staff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100 MB quota for students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EMC EmailXtender Archiving solution for faculty/staff only </a:t>
            </a: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>
              <a:solidFill>
                <a:srgbClr val="D2B4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36638"/>
          </a:xfrm>
        </p:spPr>
        <p:txBody>
          <a:bodyPr/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/>
              </a:rPr>
              <a:t>Why Outsource Student</a:t>
            </a:r>
            <a:r>
              <a:rPr lang="en-US" b="1" dirty="0" smtClean="0">
                <a:solidFill>
                  <a:srgbClr val="D2B422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/>
              </a:rPr>
              <a:t> E-mail?</a:t>
            </a:r>
            <a:endParaRPr lang="en-US" b="1" baseline="0" dirty="0" smtClean="0">
              <a:solidFill>
                <a:srgbClr val="D2B422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Times New Roman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lnSpcReduction="10000"/>
          </a:bodyPr>
          <a:lstStyle/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Cannot compete with the likes of Microsoft and Google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Microsoft and Google are targeting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Higher Education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 E-Mail, among other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services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Hardware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Resources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People Resources to manage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Students need to be able to self-service password reset</a:t>
            </a:r>
          </a:p>
          <a:p>
            <a:pPr>
              <a:buSzPct val="50000"/>
              <a:buNone/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>
              <a:solidFill>
                <a:srgbClr val="D2B4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/>
              </a:rPr>
              <a:t>Why not Faculty/Staff?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Need to be able to produce archived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E-mail for legal purposes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Confidentiality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Manageability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Reliability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consider moving faculty and staff to outsourced solution after student migration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>
              <a:solidFill>
                <a:srgbClr val="D2B4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/>
              </a:rPr>
              <a:t>Evaluation Process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Set up pilot environment with Microsoft and Google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Looked at discussion boards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Called Google and Microsoft with questions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Called other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Universities that had already outsourced E-mail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Put out Request for Proposal</a:t>
            </a: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>
              <a:solidFill>
                <a:srgbClr val="D2B4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/>
              </a:rPr>
              <a:t>RFP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382000" cy="5029200"/>
          </a:xfrm>
        </p:spPr>
        <p:txBody>
          <a:bodyPr>
            <a:normAutofit fontScale="85000" lnSpcReduction="20000"/>
          </a:bodyPr>
          <a:lstStyle/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Establish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binding contract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 student e-mail services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 were unsure what other major players were out there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Requirements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“Free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 integrate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with current environment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inimal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people resources to manage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 advertisements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Spam/virus protection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Only 3 responses: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Microsoft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USA.NET</a:t>
            </a: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>
              <a:solidFill>
                <a:srgbClr val="D2B4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/>
              </a:rPr>
              <a:t>Evaluation Process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Representation on evaluation committee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Student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Faculty/Staff member</a:t>
            </a:r>
          </a:p>
          <a:p>
            <a:pPr lvl="1"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of Information Technology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Eliminated one proposal immediately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Reviewed proposal and voted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Requested presentations from remaining vendors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Reviewed presentations and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voted</a:t>
            </a: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Microsoft emerged as the winner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>
              <a:solidFill>
                <a:srgbClr val="D2B4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pPr marR="0" rtl="0"/>
            <a:r>
              <a:rPr lang="en-US" b="1" baseline="0" dirty="0" smtClean="0">
                <a:solidFill>
                  <a:srgbClr val="D2B422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/>
              </a:rPr>
              <a:t>Current Status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Organized a formal project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Preliminary technical conference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call with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Microsoft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Have registered “students.nsu.edu” domain with Microsoft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Blip>
                <a:blip r:embed="rId3"/>
              </a:buBlip>
            </a:pPr>
            <a:endParaRPr lang="en-US" dirty="0">
              <a:solidFill>
                <a:srgbClr val="D2B4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Introduction to SharePoint 2007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What is SharePoint?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Feature Areas&amp;quot;&quot;/&gt;&lt;property id=&quot;20307&quot; value=&quot;272&quot;/&gt;&lt;/object&gt;&lt;object type=&quot;3&quot; unique_id=&quot;10007&quot;&gt;&lt;property id=&quot;20148&quot; value=&quot;5&quot;/&gt;&lt;property id=&quot;20300&quot; value=&quot;Slide 4 - &amp;quot;Collaboration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Versioning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Messaging and Alerts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Workflows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Forms&amp;quot;&quot;/&gt;&lt;property id=&quot;20307&quot; value=&quot;263&quot;/&gt;&lt;/object&gt;&lt;object type=&quot;3&quot; unique_id=&quot;10012&quot;&gt;&lt;property id=&quot;20148&quot; value=&quot;5&quot;/&gt;&lt;property id=&quot;20300&quot; value=&quot;Slide 9 - &amp;quot;Recycle Bin&amp;quot;&quot;/&gt;&lt;property id=&quot;20307&quot; value=&quot;264&quot;/&gt;&lt;/object&gt;&lt;object type=&quot;3&quot; unique_id=&quot;10013&quot;&gt;&lt;property id=&quot;20148&quot; value=&quot;5&quot;/&gt;&lt;property id=&quot;20300&quot; value=&quot;Slide 10 - &amp;quot;Business need &amp;quot;&quot;/&gt;&lt;property id=&quot;20307&quot; value=&quot;265&quot;/&gt;&lt;/object&gt;&lt;object type=&quot;3&quot; unique_id=&quot;10014&quot;&gt;&lt;property id=&quot;20148&quot; value=&quot;5&quot;/&gt;&lt;property id=&quot;20300&quot; value=&quot;Slide 11 - &amp;quot;Mysites&amp;quot;&quot;/&gt;&lt;property id=&quot;20307&quot; value=&quot;266&quot;/&gt;&lt;/object&gt;&lt;object type=&quot;3&quot; unique_id=&quot;10015&quot;&gt;&lt;property id=&quot;20148&quot; value=&quot;5&quot;/&gt;&lt;property id=&quot;20300&quot; value=&quot;Slide 12 - &amp;quot;Incoming email&amp;quot;&quot;/&gt;&lt;property id=&quot;20307&quot; value=&quot;267&quot;/&gt;&lt;/object&gt;&lt;object type=&quot;3&quot; unique_id=&quot;10016&quot;&gt;&lt;property id=&quot;20148&quot; value=&quot;5&quot;/&gt;&lt;property id=&quot;20300&quot; value=&quot;Slide 13 - &amp;quot;Mobile viewing of sites&amp;quot;&quot;/&gt;&lt;property id=&quot;20307&quot; value=&quot;268&quot;/&gt;&lt;/object&gt;&lt;object type=&quot;3&quot; unique_id=&quot;10017&quot;&gt;&lt;property id=&quot;20148&quot; value=&quot;5&quot;/&gt;&lt;property id=&quot;20300&quot; value=&quot;Slide 14 - &amp;quot;Document Management&amp;quot;&quot;/&gt;&lt;property id=&quot;20307&quot; value=&quot;269&quot;/&gt;&lt;/object&gt;&lt;object type=&quot;3&quot; unique_id=&quot;10018&quot;&gt;&lt;property id=&quot;20148&quot; value=&quot;5&quot;/&gt;&lt;property id=&quot;20300&quot; value=&quot;Slide 15&quot;/&gt;&lt;property id=&quot;20307&quot; value=&quot;270&quot;/&gt;&lt;/object&gt;&lt;object type=&quot;3&quot; unique_id=&quot;10019&quot;&gt;&lt;property id=&quot;20148&quot; value=&quot;5&quot;/&gt;&lt;property id=&quot;20300&quot; value=&quot;Slide 16 - &amp;quot;Client Software&amp;quot;&quot;/&gt;&lt;property id=&quot;20307&quot; value=&quot;258&quot;/&gt;&lt;/object&gt;&lt;/object&gt;&lt;/object&gt;&lt;/database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EmailTo xmlns="http://schemas.microsoft.com/sharepoint/v3" xsi:nil="true"/>
    <EmailSender xmlns="http://schemas.microsoft.com/sharepoint/v3" xsi:nil="true"/>
    <EmailFrom xmlns="http://schemas.microsoft.com/sharepoint/v3" xsi:nil="true"/>
    <EmailSubject xmlns="http://schemas.microsoft.com/sharepoint/v3" xsi:nil="true"/>
    <EmailCc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50460E62FACA43B2F4622BA1AFBA20" ma:contentTypeVersion="5" ma:contentTypeDescription="Create a new document." ma:contentTypeScope="" ma:versionID="9053c20a63d73fa735c86f8bb2c2ea47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2d9f53027e0e86f806c5f46fb149790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EmailSender" ma:index="8" nillable="true" ma:displayName="E-Mail Sender" ma:hidden="true" ma:internalName="EmailSender">
      <xsd:simpleType>
        <xsd:restriction base="dms:Note"/>
      </xsd:simpleType>
    </xsd:element>
    <xsd:element name="EmailTo" ma:index="9" nillable="true" ma:displayName="E-Mail To" ma:hidden="true" ma:internalName="EmailTo">
      <xsd:simpleType>
        <xsd:restriction base="dms:Note"/>
      </xsd:simpleType>
    </xsd:element>
    <xsd:element name="EmailCc" ma:index="10" nillable="true" ma:displayName="E-Mail Cc" ma:hidden="true" ma:internalName="EmailCc">
      <xsd:simpleType>
        <xsd:restriction base="dms:Note"/>
      </xsd:simpleType>
    </xsd:element>
    <xsd:element name="EmailFrom" ma:index="11" nillable="true" ma:displayName="E-Mail From" ma:hidden="true" ma:internalName="EmailFrom">
      <xsd:simpleType>
        <xsd:restriction base="dms:Text"/>
      </xsd:simpleType>
    </xsd:element>
    <xsd:element name="EmailSubject" ma:index="12" nillable="true" ma:displayName="E-Mail Subject" ma:hidden="true" ma:internalName="EmailSubjec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168B734-3F98-43AA-A3D2-71A720CF7D18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microsoft.com/sharepoint/v3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F23267B9-E19C-43F6-B60F-30BFBC7EFB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D807C9-5A3B-4FDD-82D9-259E8D541F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1885</TotalTime>
  <Words>479</Words>
  <Application>Microsoft Office PowerPoint</Application>
  <PresentationFormat>On-screen Show (4:3)</PresentationFormat>
  <Paragraphs>103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Outsourcing of Student E-mail at Norfolk State University</vt:lpstr>
      <vt:lpstr>University Background</vt:lpstr>
      <vt:lpstr>Current E-mail Environment</vt:lpstr>
      <vt:lpstr>Why Outsource Student E-mail?</vt:lpstr>
      <vt:lpstr>Why not Faculty/Staff?</vt:lpstr>
      <vt:lpstr>Evaluation Process</vt:lpstr>
      <vt:lpstr>RFP</vt:lpstr>
      <vt:lpstr>Evaluation Process</vt:lpstr>
      <vt:lpstr>Current Status</vt:lpstr>
      <vt:lpstr>Lessons Learned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SharePoint 2007</dc:title>
  <dc:creator>Slack, Charles F.</dc:creator>
  <cp:lastModifiedBy>Slack, Charles F.</cp:lastModifiedBy>
  <cp:revision>128</cp:revision>
  <dcterms:created xsi:type="dcterms:W3CDTF">2008-10-09T22:26:02Z</dcterms:created>
  <dcterms:modified xsi:type="dcterms:W3CDTF">2009-05-29T19:40:24Z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0x0101005450460E62FACA43B2F4622BA1AFBA20</vt:lpwstr>
  </property>
</Properties>
</file>