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4" r:id="rId2"/>
    <p:sldId id="265" r:id="rId3"/>
    <p:sldId id="269" r:id="rId4"/>
    <p:sldId id="280" r:id="rId5"/>
    <p:sldId id="266" r:id="rId6"/>
    <p:sldId id="267" r:id="rId7"/>
    <p:sldId id="28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Rg st="1" end="7"/>
    <p:penClr>
      <a:srgbClr val="FF0000"/>
    </p:penClr>
  </p:showPr>
  <p:clrMru>
    <a:srgbClr val="DDEDFF"/>
    <a:srgbClr val="D9EBFF"/>
    <a:srgbClr val="E1EFFF"/>
    <a:srgbClr val="EBF4FF"/>
    <a:srgbClr val="D5E9FF"/>
    <a:srgbClr val="63B7FD"/>
    <a:srgbClr val="FFFFFF"/>
    <a:srgbClr val="E5F1FF"/>
    <a:srgbClr val="EFF6FF"/>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852" autoAdjust="0"/>
    <p:restoredTop sz="85833" autoAdjust="0"/>
  </p:normalViewPr>
  <p:slideViewPr>
    <p:cSldViewPr>
      <p:cViewPr varScale="1">
        <p:scale>
          <a:sx n="47" d="100"/>
          <a:sy n="47" d="100"/>
        </p:scale>
        <p:origin x="-7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bachman\Desktop\EDUCAUSE\educause%20numbe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2"/>
  <c:chart>
    <c:autoTitleDeleted val="1"/>
    <c:view3D>
      <c:rotX val="30"/>
      <c:perspective val="30"/>
    </c:view3D>
    <c:plotArea>
      <c:layout/>
      <c:pie3DChart>
        <c:varyColors val="1"/>
        <c:ser>
          <c:idx val="0"/>
          <c:order val="0"/>
          <c:tx>
            <c:strRef>
              <c:f>Sheet1!$B$1</c:f>
              <c:strCache>
                <c:ptCount val="1"/>
                <c:pt idx="0">
                  <c:v>Upgrade Experience</c:v>
                </c:pt>
              </c:strCache>
            </c:strRef>
          </c:tx>
          <c:dPt>
            <c:idx val="0"/>
            <c:spPr>
              <a:solidFill>
                <a:schemeClr val="accent5">
                  <a:lumMod val="75000"/>
                </a:schemeClr>
              </a:solidFill>
            </c:spPr>
          </c:dPt>
          <c:dPt>
            <c:idx val="2"/>
            <c:spPr>
              <a:solidFill>
                <a:schemeClr val="accent4">
                  <a:lumMod val="60000"/>
                  <a:lumOff val="40000"/>
                </a:schemeClr>
              </a:solidFill>
            </c:spPr>
          </c:dPt>
          <c:dLbls>
            <c:dLbl>
              <c:idx val="0"/>
              <c:layout>
                <c:manualLayout>
                  <c:x val="-0.23037753961310387"/>
                  <c:y val="-0.14478708730053694"/>
                </c:manualLayout>
              </c:layout>
              <c:showPercent val="1"/>
            </c:dLbl>
            <c:dLbl>
              <c:idx val="2"/>
              <c:layout>
                <c:manualLayout>
                  <c:x val="5.7776623408185165E-2"/>
                  <c:y val="9.976572941493346E-2"/>
                </c:manualLayout>
              </c:layout>
              <c:showPercent val="1"/>
            </c:dLbl>
            <c:txPr>
              <a:bodyPr/>
              <a:lstStyle/>
              <a:p>
                <a:pPr>
                  <a:defRPr sz="3000" b="1">
                    <a:solidFill>
                      <a:srgbClr val="002060"/>
                    </a:solidFill>
                    <a:latin typeface="+mn-lt"/>
                  </a:defRPr>
                </a:pPr>
                <a:endParaRPr lang="en-US"/>
              </a:p>
            </c:txPr>
            <c:showPercent val="1"/>
            <c:showLeaderLines val="1"/>
          </c:dLbls>
          <c:cat>
            <c:strRef>
              <c:f>Sheet1!$A$2:$A$4</c:f>
              <c:strCache>
                <c:ptCount val="3"/>
                <c:pt idx="0">
                  <c:v>Much Better and Better</c:v>
                </c:pt>
                <c:pt idx="1">
                  <c:v>Not Better</c:v>
                </c:pt>
                <c:pt idx="2">
                  <c:v>The Same</c:v>
                </c:pt>
              </c:strCache>
            </c:strRef>
          </c:cat>
          <c:val>
            <c:numRef>
              <c:f>Sheet1!$B$2:$B$4</c:f>
              <c:numCache>
                <c:formatCode>General</c:formatCode>
                <c:ptCount val="3"/>
                <c:pt idx="0">
                  <c:v>63</c:v>
                </c:pt>
                <c:pt idx="1">
                  <c:v>30</c:v>
                </c:pt>
                <c:pt idx="2">
                  <c:v>7</c:v>
                </c:pt>
              </c:numCache>
            </c:numRef>
          </c:val>
        </c:ser>
        <c:dLbls>
          <c:showPercent val="1"/>
        </c:dLbls>
      </c:pie3DChart>
    </c:plotArea>
    <c:legend>
      <c:legendPos val="t"/>
      <c:legendEntry>
        <c:idx val="0"/>
        <c:txPr>
          <a:bodyPr/>
          <a:lstStyle/>
          <a:p>
            <a:pPr>
              <a:defRPr sz="2400">
                <a:solidFill>
                  <a:srgbClr val="002060"/>
                </a:solidFill>
                <a:latin typeface="Arial Rounded MT Bold" pitchFamily="34" charset="0"/>
              </a:defRPr>
            </a:pPr>
            <a:endParaRPr lang="en-US"/>
          </a:p>
        </c:txPr>
      </c:legendEntry>
      <c:legendEntry>
        <c:idx val="1"/>
        <c:txPr>
          <a:bodyPr/>
          <a:lstStyle/>
          <a:p>
            <a:pPr>
              <a:defRPr sz="2400">
                <a:solidFill>
                  <a:srgbClr val="002060"/>
                </a:solidFill>
                <a:latin typeface="Arial Rounded MT Bold" pitchFamily="34" charset="0"/>
              </a:defRPr>
            </a:pPr>
            <a:endParaRPr lang="en-US"/>
          </a:p>
        </c:txPr>
      </c:legendEntry>
      <c:legendEntry>
        <c:idx val="2"/>
        <c:txPr>
          <a:bodyPr/>
          <a:lstStyle/>
          <a:p>
            <a:pPr>
              <a:defRPr sz="2400">
                <a:solidFill>
                  <a:srgbClr val="002060"/>
                </a:solidFill>
                <a:latin typeface="Arial Rounded MT Bold" pitchFamily="34" charset="0"/>
              </a:defRPr>
            </a:pPr>
            <a:endParaRPr lang="en-US"/>
          </a:p>
        </c:txPr>
      </c:legendEntry>
      <c:layout>
        <c:manualLayout>
          <c:xMode val="edge"/>
          <c:yMode val="edge"/>
          <c:x val="5.424710800038883E-2"/>
          <c:y val="8.0645161290322606E-2"/>
          <c:w val="0.89767862350539573"/>
          <c:h val="7.7724367115400914E-2"/>
        </c:manualLayout>
      </c:layout>
      <c:txPr>
        <a:bodyPr/>
        <a:lstStyle/>
        <a:p>
          <a:pPr>
            <a:defRPr sz="2400">
              <a:solidFill>
                <a:srgbClr val="002060"/>
              </a:solidFill>
            </a:defRPr>
          </a:pPr>
          <a:endParaRPr lang="en-US"/>
        </a:p>
      </c:txPr>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400">
                <a:solidFill>
                  <a:srgbClr val="002060"/>
                </a:solidFill>
                <a:latin typeface="Arial Rounded MT Bold" pitchFamily="34" charset="0"/>
              </a:defRPr>
            </a:pPr>
            <a:r>
              <a:rPr lang="en-US" sz="2400" dirty="0">
                <a:solidFill>
                  <a:srgbClr val="002060"/>
                </a:solidFill>
                <a:latin typeface="Arial Rounded MT Bold" pitchFamily="34" charset="0"/>
              </a:rPr>
              <a:t>How worthwhile was </a:t>
            </a:r>
            <a:endParaRPr lang="en-US" sz="2400" dirty="0" smtClean="0">
              <a:solidFill>
                <a:srgbClr val="002060"/>
              </a:solidFill>
              <a:latin typeface="Arial Rounded MT Bold" pitchFamily="34" charset="0"/>
            </a:endParaRPr>
          </a:p>
          <a:p>
            <a:pPr>
              <a:defRPr sz="2400">
                <a:solidFill>
                  <a:srgbClr val="002060"/>
                </a:solidFill>
                <a:latin typeface="Arial Rounded MT Bold" pitchFamily="34" charset="0"/>
              </a:defRPr>
            </a:pPr>
            <a:r>
              <a:rPr lang="en-US" sz="2400" dirty="0" smtClean="0">
                <a:solidFill>
                  <a:srgbClr val="002060"/>
                </a:solidFill>
                <a:latin typeface="Arial Rounded MT Bold" pitchFamily="34" charset="0"/>
              </a:rPr>
              <a:t>the Road Show?</a:t>
            </a:r>
            <a:endParaRPr lang="en-US" sz="2400" dirty="0">
              <a:solidFill>
                <a:srgbClr val="002060"/>
              </a:solidFill>
              <a:latin typeface="Arial Rounded MT Bold" pitchFamily="34" charset="0"/>
            </a:endParaRPr>
          </a:p>
        </c:rich>
      </c:tx>
      <c:layout>
        <c:manualLayout>
          <c:xMode val="edge"/>
          <c:yMode val="edge"/>
          <c:x val="0.18703641732283488"/>
          <c:y val="5.6249999999999953E-2"/>
        </c:manualLayout>
      </c:layout>
    </c:title>
    <c:view3D>
      <c:rotX val="30"/>
      <c:perspective val="30"/>
    </c:view3D>
    <c:plotArea>
      <c:layout/>
      <c:pie3DChart>
        <c:varyColors val="1"/>
        <c:ser>
          <c:idx val="0"/>
          <c:order val="0"/>
          <c:tx>
            <c:strRef>
              <c:f>Sheet1!$B$1</c:f>
              <c:strCache>
                <c:ptCount val="1"/>
                <c:pt idx="0">
                  <c:v>How worthwhile was it?</c:v>
                </c:pt>
              </c:strCache>
            </c:strRef>
          </c:tx>
          <c:cat>
            <c:strRef>
              <c:f>Sheet1!$A$2:$A$5</c:f>
              <c:strCache>
                <c:ptCount val="4"/>
                <c:pt idx="0">
                  <c:v>Extremely</c:v>
                </c:pt>
                <c:pt idx="1">
                  <c:v>Worthwhile</c:v>
                </c:pt>
                <c:pt idx="2">
                  <c:v>A little</c:v>
                </c:pt>
                <c:pt idx="3">
                  <c:v>Not at all</c:v>
                </c:pt>
              </c:strCache>
            </c:strRef>
          </c:cat>
          <c:val>
            <c:numRef>
              <c:f>Sheet1!$B$2:$B$5</c:f>
              <c:numCache>
                <c:formatCode>General</c:formatCode>
                <c:ptCount val="4"/>
                <c:pt idx="0">
                  <c:v>40.230000000000011</c:v>
                </c:pt>
                <c:pt idx="1">
                  <c:v>48.849999999999994</c:v>
                </c:pt>
                <c:pt idx="2">
                  <c:v>9.77</c:v>
                </c:pt>
                <c:pt idx="3">
                  <c:v>1.1499999999999988</c:v>
                </c:pt>
              </c:numCache>
            </c:numRef>
          </c:val>
        </c:ser>
      </c:pie3DChart>
    </c:plotArea>
    <c:legend>
      <c:legendPos val="r"/>
      <c:layout>
        <c:manualLayout>
          <c:xMode val="edge"/>
          <c:yMode val="edge"/>
          <c:x val="0.73818848425196848"/>
          <c:y val="0.37720964566929138"/>
          <c:w val="0.22502608267716553"/>
          <c:h val="0.29620275590551182"/>
        </c:manualLayout>
      </c:layout>
      <c:txPr>
        <a:bodyPr/>
        <a:lstStyle/>
        <a:p>
          <a:pPr>
            <a:defRPr sz="1600" b="1">
              <a:latin typeface="Arial" pitchFamily="34" charset="0"/>
              <a:cs typeface="Arial" pitchFamily="34" charset="0"/>
            </a:defRPr>
          </a:pPr>
          <a:endParaRPr lang="en-US"/>
        </a:p>
      </c:txP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2000">
                <a:latin typeface="Arial Rounded MT Bold" pitchFamily="34" charset="0"/>
              </a:defRPr>
            </a:pPr>
            <a:r>
              <a:rPr lang="en-US" sz="2000" dirty="0">
                <a:latin typeface="Arial Rounded MT Bold" pitchFamily="34" charset="0"/>
              </a:rPr>
              <a:t>Ease of Transition to Office 2007</a:t>
            </a:r>
          </a:p>
        </c:rich>
      </c:tx>
      <c:layout/>
    </c:title>
    <c:view3D>
      <c:rotX val="30"/>
      <c:perspective val="30"/>
    </c:view3D>
    <c:plotArea>
      <c:layout/>
      <c:pie3DChart>
        <c:varyColors val="1"/>
        <c:ser>
          <c:idx val="0"/>
          <c:order val="0"/>
          <c:dLbls>
            <c:txPr>
              <a:bodyPr/>
              <a:lstStyle/>
              <a:p>
                <a:pPr>
                  <a:defRPr sz="2000" b="1">
                    <a:latin typeface="Arial" pitchFamily="34" charset="0"/>
                    <a:cs typeface="Arial" pitchFamily="34" charset="0"/>
                  </a:defRPr>
                </a:pPr>
                <a:endParaRPr lang="en-US"/>
              </a:p>
            </c:txPr>
            <c:dLblPos val="outEnd"/>
            <c:showVal val="1"/>
            <c:showLeaderLines val="1"/>
          </c:dLbls>
          <c:cat>
            <c:strRef>
              <c:f>Sheet1!$B$15:$E$15</c:f>
              <c:strCache>
                <c:ptCount val="4"/>
                <c:pt idx="0">
                  <c:v>Very Easy</c:v>
                </c:pt>
                <c:pt idx="1">
                  <c:v>Easy</c:v>
                </c:pt>
                <c:pt idx="2">
                  <c:v>Hard</c:v>
                </c:pt>
                <c:pt idx="3">
                  <c:v>Very  Hard</c:v>
                </c:pt>
              </c:strCache>
            </c:strRef>
          </c:cat>
          <c:val>
            <c:numRef>
              <c:f>Sheet1!$B$16:$E$16</c:f>
              <c:numCache>
                <c:formatCode>0%</c:formatCode>
                <c:ptCount val="4"/>
                <c:pt idx="0">
                  <c:v>0.23</c:v>
                </c:pt>
                <c:pt idx="1">
                  <c:v>0.6</c:v>
                </c:pt>
                <c:pt idx="2">
                  <c:v>0.15</c:v>
                </c:pt>
                <c:pt idx="3">
                  <c:v>0.02</c:v>
                </c:pt>
              </c:numCache>
            </c:numRef>
          </c:val>
        </c:ser>
        <c:dLbls>
          <c:showVal val="1"/>
        </c:dLbls>
      </c:pie3DChart>
    </c:plotArea>
    <c:legend>
      <c:legendPos val="r"/>
      <c:layout/>
      <c:txPr>
        <a:bodyPr/>
        <a:lstStyle/>
        <a:p>
          <a:pPr>
            <a:defRPr sz="1800" b="1">
              <a:latin typeface="Arial" pitchFamily="34" charset="0"/>
              <a:cs typeface="Arial" pitchFamily="34" charset="0"/>
            </a:defRPr>
          </a:pPr>
          <a:endParaRPr lang="en-US"/>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501534-0F49-480E-AD32-9C9A04A224B2}" type="datetimeFigureOut">
              <a:rPr lang="en-US" smtClean="0"/>
              <a:pPr/>
              <a:t>6/1/2009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9DF22C-D4BE-47D7-B64F-9B2E84BC2F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Fonts – Title Rotisserie sans serif</a:t>
            </a:r>
          </a:p>
          <a:p>
            <a:r>
              <a:rPr lang="en-US" dirty="0" smtClean="0"/>
              <a:t>Paragraph - </a:t>
            </a:r>
            <a:r>
              <a:rPr lang="en-US" dirty="0" err="1" smtClean="0"/>
              <a:t>Sabon</a:t>
            </a:r>
            <a:endParaRPr lang="en-US" dirty="0"/>
          </a:p>
        </p:txBody>
      </p:sp>
      <p:sp>
        <p:nvSpPr>
          <p:cNvPr id="4" name="Slide Number Placeholder 3"/>
          <p:cNvSpPr>
            <a:spLocks noGrp="1"/>
          </p:cNvSpPr>
          <p:nvPr>
            <p:ph type="sldNum" sz="quarter" idx="10"/>
          </p:nvPr>
        </p:nvSpPr>
        <p:spPr/>
        <p:txBody>
          <a:bodyPr/>
          <a:lstStyle/>
          <a:p>
            <a:fld id="{499DF22C-D4BE-47D7-B64F-9B2E84BC2F0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ADE2F24-3CE6-4811-B881-D79251777FC0}" type="slidenum">
              <a:rPr lang="en-US" smtClean="0">
                <a:latin typeface="Arial" pitchFamily="34" charset="0"/>
              </a:rPr>
              <a:pPr/>
              <a:t>3</a:t>
            </a:fld>
            <a:endParaRPr lang="en-US" smtClean="0">
              <a:latin typeface="Arial" pitchFamily="34"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think everyone at the</a:t>
            </a:r>
            <a:r>
              <a:rPr lang="en-US" baseline="0" dirty="0" smtClean="0"/>
              <a:t> presentation found it extremely valuable. It was nice to feel included in the transition rather than have the change thrust upon us.</a:t>
            </a:r>
            <a:endParaRPr lang="en-US" baseline="0" smtClean="0"/>
          </a:p>
          <a:p>
            <a:endParaRPr lang="en-US"/>
          </a:p>
        </p:txBody>
      </p:sp>
      <p:sp>
        <p:nvSpPr>
          <p:cNvPr id="4" name="Slide Number Placeholder 3"/>
          <p:cNvSpPr>
            <a:spLocks noGrp="1"/>
          </p:cNvSpPr>
          <p:nvPr>
            <p:ph type="sldNum" sz="quarter" idx="10"/>
          </p:nvPr>
        </p:nvSpPr>
        <p:spPr/>
        <p:txBody>
          <a:bodyPr/>
          <a:lstStyle/>
          <a:p>
            <a:fld id="{98DF2B42-D981-4D96-B03D-99561D3C566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think everyone at the</a:t>
            </a:r>
            <a:r>
              <a:rPr lang="en-US" baseline="0" dirty="0" smtClean="0"/>
              <a:t> presentation found it extremely valuable. It was nice to feel included in the transition rather than have the change thrust upon us.</a:t>
            </a:r>
            <a:endParaRPr lang="en-US" baseline="0" smtClean="0"/>
          </a:p>
          <a:p>
            <a:endParaRPr lang="en-US"/>
          </a:p>
        </p:txBody>
      </p:sp>
      <p:sp>
        <p:nvSpPr>
          <p:cNvPr id="4" name="Slide Number Placeholder 3"/>
          <p:cNvSpPr>
            <a:spLocks noGrp="1"/>
          </p:cNvSpPr>
          <p:nvPr>
            <p:ph type="sldNum" sz="quarter" idx="10"/>
          </p:nvPr>
        </p:nvSpPr>
        <p:spPr/>
        <p:txBody>
          <a:bodyPr/>
          <a:lstStyle/>
          <a:p>
            <a:fld id="{98DF2B42-D981-4D96-B03D-99561D3C566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think everyone at the</a:t>
            </a:r>
            <a:r>
              <a:rPr lang="en-US" baseline="0" dirty="0" smtClean="0"/>
              <a:t> presentation found it extremely valuable. It was nice to feel included in the transition rather than have the change thrust upon us.</a:t>
            </a:r>
            <a:endParaRPr lang="en-US" baseline="0" smtClean="0"/>
          </a:p>
          <a:p>
            <a:endParaRPr lang="en-US"/>
          </a:p>
        </p:txBody>
      </p:sp>
      <p:sp>
        <p:nvSpPr>
          <p:cNvPr id="4" name="Slide Number Placeholder 3"/>
          <p:cNvSpPr>
            <a:spLocks noGrp="1"/>
          </p:cNvSpPr>
          <p:nvPr>
            <p:ph type="sldNum" sz="quarter" idx="10"/>
          </p:nvPr>
        </p:nvSpPr>
        <p:spPr/>
        <p:txBody>
          <a:bodyPr/>
          <a:lstStyle/>
          <a:p>
            <a:fld id="{98DF2B42-D981-4D96-B03D-99561D3C5664}"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nchor="ctr"/>
          <a:lstStyle>
            <a:lvl1pPr algn="r">
              <a:defRPr>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latin typeface="Eras Medium ITC" pitchFamily="34" charset="0"/>
              </a:defRPr>
            </a:lvl1pPr>
          </a:lstStyle>
          <a:p>
            <a:r>
              <a:rPr kumimoji="0" lang="en-US" smtClean="0"/>
              <a:t>Click to edit Master title style</a:t>
            </a:r>
            <a:endParaRPr kumimoji="0" lang="en-US"/>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tint val="75000"/>
                  </a:schemeClr>
                </a:solidFill>
                <a:latin typeface="Franklin Gothic Dem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endParaRPr lang="en-US"/>
          </a:p>
        </p:txBody>
      </p:sp>
      <p:sp>
        <p:nvSpPr>
          <p:cNvPr id="9" name="Footer Placeholder 8"/>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grpSp>
        <p:nvGrpSpPr>
          <p:cNvPr id="7" name="Group 23"/>
          <p:cNvGrpSpPr/>
          <p:nvPr/>
        </p:nvGrpSpPr>
        <p:grpSpPr>
          <a:xfrm>
            <a:off x="2207747" y="1332379"/>
            <a:ext cx="6482858" cy="144000"/>
            <a:chOff x="2214546" y="1427612"/>
            <a:chExt cx="6482858" cy="144000"/>
          </a:xfrm>
        </p:grpSpPr>
        <p:sp>
          <p:nvSpPr>
            <p:cNvPr id="10" name="Chevron 9"/>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23" name="Rectangle 22"/>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latin typeface="Franklin Gothic Demi" pitchFamily="34" charset="0"/>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lvl1pPr>
              <a:defRPr>
                <a:solidFill>
                  <a:schemeClr val="accent1">
                    <a:lumMod val="75000"/>
                  </a:schemeClr>
                </a:solidFill>
                <a:latin typeface="Franklin Gothic Medium" pitchFamily="34" charset="0"/>
              </a:defRPr>
            </a:lvl1pPr>
            <a:lvl2pPr>
              <a:defRPr>
                <a:solidFill>
                  <a:schemeClr val="accent1">
                    <a:lumMod val="75000"/>
                  </a:schemeClr>
                </a:solidFill>
                <a:latin typeface="Franklin Gothic Medium" pitchFamily="34" charset="0"/>
              </a:defRPr>
            </a:lvl2pPr>
            <a:lvl3pPr>
              <a:defRPr>
                <a:solidFill>
                  <a:schemeClr val="accent1">
                    <a:lumMod val="75000"/>
                  </a:schemeClr>
                </a:solidFill>
                <a:latin typeface="Franklin Gothic Medium" pitchFamily="34" charset="0"/>
              </a:defRPr>
            </a:lvl3pPr>
            <a:lvl4pPr>
              <a:defRPr>
                <a:solidFill>
                  <a:schemeClr val="accent1">
                    <a:lumMod val="75000"/>
                  </a:schemeClr>
                </a:solidFill>
                <a:latin typeface="Franklin Gothic Medium" pitchFamily="34" charset="0"/>
              </a:defRPr>
            </a:lvl4pPr>
            <a:lvl5pPr>
              <a:defRPr>
                <a:solidFill>
                  <a:schemeClr val="accent1">
                    <a:lumMod val="75000"/>
                  </a:schemeClr>
                </a:solidFill>
                <a:latin typeface="Franklin Gothic Medium"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5F8A3-3174-4F8C-99C8-A9C31B74AB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4">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rtlCol="0" anchor="ctr"/>
          <a:lstStyle/>
          <a:p>
            <a:pPr marL="0" algn="ctr" rtl="0" eaLnBrk="1" latinLnBrk="0" hangingPunct="1"/>
            <a:endParaRPr kumimoji="0" lang="zh-CN" altLang="en-US" kern="1200">
              <a:solidFill>
                <a:schemeClr val="lt1"/>
              </a:solidFill>
              <a:latin typeface="+mn-lt"/>
              <a:ea typeface="+mn-ea"/>
              <a:cs typeface="+mn-cs"/>
            </a:endParaRPr>
          </a:p>
        </p:txBody>
      </p:sp>
      <p:grpSp>
        <p:nvGrpSpPr>
          <p:cNvPr id="8" name="Group 17"/>
          <p:cNvGrpSpPr/>
          <p:nvPr/>
        </p:nvGrpSpPr>
        <p:grpSpPr>
          <a:xfrm>
            <a:off x="0" y="6570024"/>
            <a:ext cx="9144000" cy="288000"/>
            <a:chOff x="0" y="6353387"/>
            <a:chExt cx="9144000" cy="361763"/>
          </a:xfrm>
        </p:grpSpPr>
        <p:grpSp>
          <p:nvGrpSpPr>
            <p:cNvPr id="9" name="Group 16"/>
            <p:cNvGrpSpPr/>
            <p:nvPr/>
          </p:nvGrpSpPr>
          <p:grpSpPr>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grpSp>
          <p:nvGrpSpPr>
            <p:cNvPr id="15" name="Group 15"/>
            <p:cNvGrpSpPr/>
            <p:nvPr/>
          </p:nvGrpSpPr>
          <p:grpSpPr>
            <a:xfrm>
              <a:off x="8640700" y="6354583"/>
              <a:ext cx="503300" cy="360567"/>
              <a:chOff x="8640700" y="6354583"/>
              <a:chExt cx="503300" cy="360567"/>
            </a:xfrm>
          </p:grpSpPr>
          <p:sp>
            <p:nvSpPr>
              <p:cNvPr id="12" name="Chevron 11"/>
              <p:cNvSpPr/>
              <p:nvPr userDrawn="1"/>
            </p:nvSpPr>
            <p:spPr>
              <a:xfrm flipH="1">
                <a:off x="8640700" y="6354583"/>
                <a:ext cx="249884" cy="360000"/>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3" name="Chevron 12"/>
              <p:cNvSpPr/>
              <p:nvPr userDrawn="1"/>
            </p:nvSpPr>
            <p:spPr>
              <a:xfrm flipH="1">
                <a:off x="8767248" y="6355150"/>
                <a:ext cx="249884" cy="360000"/>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4" name="Chevron 13"/>
              <p:cNvSpPr/>
              <p:nvPr userDrawn="1"/>
            </p:nvSpPr>
            <p:spPr>
              <a:xfrm flipH="1">
                <a:off x="8894116" y="6355000"/>
                <a:ext cx="249884" cy="360000"/>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0" y="6570000"/>
            <a:ext cx="1643042" cy="288000"/>
          </a:xfrm>
          <a:prstGeom prst="rect">
            <a:avLst/>
          </a:prstGeom>
        </p:spPr>
        <p:txBody>
          <a:bodyPr vert="horz" rtlCol="0" anchor="ctr"/>
          <a:lstStyle>
            <a:lvl1pPr algn="l" eaLnBrk="1" latinLnBrk="0" hangingPunct="1">
              <a:defRPr kumimoji="0"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643042" y="6570000"/>
            <a:ext cx="4214842" cy="288000"/>
          </a:xfrm>
          <a:prstGeom prst="rect">
            <a:avLst/>
          </a:prstGeom>
        </p:spPr>
        <p:txBody>
          <a:bodyPr vert="horz" rtlCol="0" anchor="ctr"/>
          <a:lstStyle>
            <a:lvl1pPr algn="l" eaLnBrk="1" latinLnBrk="0" hangingPunct="1">
              <a:defRPr kumimoji="0" sz="1200">
                <a:solidFill>
                  <a:schemeClr val="tx1">
                    <a:tint val="85000"/>
                  </a:schemeClr>
                </a:solidFill>
              </a:defRPr>
            </a:lvl1pPr>
          </a:lstStyle>
          <a:p>
            <a:endParaRPr lang="en-US"/>
          </a:p>
        </p:txBody>
      </p:sp>
      <p:sp>
        <p:nvSpPr>
          <p:cNvPr id="6" name="Slide Number Placeholder 5"/>
          <p:cNvSpPr>
            <a:spLocks noGrp="1"/>
          </p:cNvSpPr>
          <p:nvPr>
            <p:ph type="sldNum" sz="quarter" idx="4"/>
          </p:nvPr>
        </p:nvSpPr>
        <p:spPr>
          <a:xfrm>
            <a:off x="8572528" y="6570000"/>
            <a:ext cx="571472" cy="288000"/>
          </a:xfrm>
          <a:prstGeom prst="rect">
            <a:avLst/>
          </a:prstGeom>
        </p:spPr>
        <p:txBody>
          <a:bodyPr vert="horz" rtlCol="0" anchor="ctr"/>
          <a:lstStyle>
            <a:lvl1pPr algn="ctr" eaLnBrk="1" latinLnBrk="0" hangingPunct="1">
              <a:defRPr kumimoji="0" sz="1200">
                <a:solidFill>
                  <a:schemeClr val="tx1">
                    <a:tint val="95000"/>
                  </a:schemeClr>
                </a:solidFill>
              </a:defRPr>
            </a:lvl1pPr>
          </a:lstStyle>
          <a:p>
            <a:fld id="{A97C370D-78DC-467A-8F16-F4BCC3CCA603}" type="slidenum">
              <a:rPr lang="en-US" smtClean="0"/>
              <a:pPr/>
              <a:t>‹#›</a:t>
            </a:fld>
            <a:endParaRPr lang="en-US"/>
          </a:p>
        </p:txBody>
      </p:sp>
      <p:sp>
        <p:nvSpPr>
          <p:cNvPr id="16" name="Line 9"/>
          <p:cNvSpPr>
            <a:spLocks noChangeShapeType="1"/>
          </p:cNvSpPr>
          <p:nvPr userDrawn="1"/>
        </p:nvSpPr>
        <p:spPr bwMode="auto">
          <a:xfrm>
            <a:off x="152400" y="609600"/>
            <a:ext cx="4343400" cy="0"/>
          </a:xfrm>
          <a:prstGeom prst="line">
            <a:avLst/>
          </a:prstGeom>
          <a:noFill/>
          <a:ln w="28575">
            <a:solidFill>
              <a:schemeClr val="accent2">
                <a:lumMod val="75000"/>
              </a:schemeClr>
            </a:solidFill>
            <a:round/>
            <a:headEnd/>
            <a:tailEnd/>
          </a:ln>
          <a:effectLst/>
        </p:spPr>
        <p:txBody>
          <a:bodyPr wrap="none" anchor="ctr"/>
          <a:lstStyle/>
          <a:p>
            <a:endParaRPr lang="en-US"/>
          </a:p>
        </p:txBody>
      </p:sp>
      <p:sp>
        <p:nvSpPr>
          <p:cNvPr id="17" name="TextBox 16"/>
          <p:cNvSpPr txBox="1"/>
          <p:nvPr userDrawn="1"/>
        </p:nvSpPr>
        <p:spPr>
          <a:xfrm>
            <a:off x="4800600" y="6211669"/>
            <a:ext cx="4343400" cy="646331"/>
          </a:xfrm>
          <a:prstGeom prst="rect">
            <a:avLst/>
          </a:prstGeom>
          <a:noFill/>
        </p:spPr>
        <p:txBody>
          <a:bodyPr wrap="square" rtlCol="0">
            <a:spAutoFit/>
          </a:bodyPr>
          <a:lstStyle/>
          <a:p>
            <a:pPr algn="r"/>
            <a:r>
              <a:rPr lang="en-US" b="1" i="1" dirty="0" smtClean="0">
                <a:solidFill>
                  <a:schemeClr val="accent2">
                    <a:lumMod val="75000"/>
                  </a:schemeClr>
                </a:solidFill>
              </a:rPr>
              <a:t>Leary &amp; Chase Martin 2009</a:t>
            </a:r>
          </a:p>
          <a:p>
            <a:pPr algn="r"/>
            <a:r>
              <a:rPr lang="en-US" b="1" i="1" dirty="0" smtClean="0">
                <a:solidFill>
                  <a:schemeClr val="bg2">
                    <a:lumMod val="90000"/>
                  </a:schemeClr>
                </a:solidFill>
              </a:rPr>
              <a:t>Towson University</a:t>
            </a:r>
            <a:endParaRPr lang="en-US" b="1" i="1" dirty="0">
              <a:solidFill>
                <a:schemeClr val="bg2">
                  <a:lumMod val="90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rtl="0" eaLnBrk="1" latinLnBrk="0" hangingPunct="1">
        <a:spcBef>
          <a:spcPct val="0"/>
        </a:spcBef>
        <a:buNone/>
        <a:defRPr kumimoji="0"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C:\Documents%20and%20Settings\aemartin\Desktop\Educause_Plan\Final%20Presentation\amy_ntro_music.mp3" TargetMode="External"/><Relationship Id="rId6" Type="http://schemas.openxmlformats.org/officeDocument/2006/relationships/hyperlink" Target="file:///C:\Documents%20and%20Settings\aemartin\Desktop\Educause_Plan\Final%20Presentation\Ribbons_in_the_Sky.pptx" TargetMode="Externa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hyperlink" Target="file:///C:\Documents%20and%20Settings\aemartin\Desktop\Educause_Plan\Final%20Presentation\Ribbons_in_the_Sky.ppt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hyperlink" Target="file:///C:\Documents%20and%20Settings\aemartin\Desktop\Educause_Plan\Final%20Presentation\Ribbons_in_the_Sky.pptx" TargetMode="External"/><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hyperlink" Target="file:///C:\Documents%20and%20Settings\aemartin\Desktop\Educause_Plan\Final%20Presentation\Ribbons_in_the_Sky.pptx" TargetMode="Externa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file:///C:\Documents%20and%20Settings\aemartin\Desktop\Educause_Plan\Final%20Presentation\Ribbons_in_the_Sky.pptx" TargetMode="External"/><Relationship Id="rId3" Type="http://schemas.openxmlformats.org/officeDocument/2006/relationships/audio" Target="file:///C:\Documents%20and%20Settings\bachman\Desktop\EDUCAUSE\chris%20final.mp3" TargetMode="External"/><Relationship Id="rId7" Type="http://schemas.openxmlformats.org/officeDocument/2006/relationships/image" Target="../media/image13.png"/><Relationship Id="rId2" Type="http://schemas.openxmlformats.org/officeDocument/2006/relationships/audio" Target="file:///C:\Documents%20and%20Settings\aemartin\Desktop\Educause_Plan\Final%20Presentation\Adoption%20of%20Change.mp3" TargetMode="External"/><Relationship Id="rId1" Type="http://schemas.openxmlformats.org/officeDocument/2006/relationships/tags" Target="../tags/tag1.xml"/><Relationship Id="rId6" Type="http://schemas.openxmlformats.org/officeDocument/2006/relationships/image" Target="../media/image12.pn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audio" Target="file:///C:\Documents%20and%20Settings\aemartin\Desktop\Educause_Plan\Final%20Presentation\Jen%20Final.mp3" TargetMode="External"/><Relationship Id="rId7" Type="http://schemas.openxmlformats.org/officeDocument/2006/relationships/image" Target="../media/image15.png"/><Relationship Id="rId2" Type="http://schemas.openxmlformats.org/officeDocument/2006/relationships/audio" Target="file:///C:\Documents%20and%20Settings\bachman\Desktop\EDUCAUSE\Matt.mp3" TargetMode="External"/><Relationship Id="rId1" Type="http://schemas.openxmlformats.org/officeDocument/2006/relationships/tags" Target="../tags/tag2.xml"/><Relationship Id="rId6" Type="http://schemas.openxmlformats.org/officeDocument/2006/relationships/image" Target="../media/image14.png"/><Relationship Id="rId5" Type="http://schemas.openxmlformats.org/officeDocument/2006/relationships/notesSlide" Target="../notesSlides/notesSlide4.xml"/><Relationship Id="rId4" Type="http://schemas.openxmlformats.org/officeDocument/2006/relationships/slideLayout" Target="../slideLayouts/slideLayout2.xml"/><Relationship Id="rId9" Type="http://schemas.openxmlformats.org/officeDocument/2006/relationships/hyperlink" Target="file:///C:\Documents%20and%20Settings\aemartin\Desktop\Educause_Plan\Final%20Presentation\Ribbons_in_the_Sky.pptx"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file:///C:\Documents%20and%20Settings\aemartin\Desktop\Educause_Plan\Final%20Presentation\Ribbons_in_the_Sky.pptx" TargetMode="External"/><Relationship Id="rId3" Type="http://schemas.openxmlformats.org/officeDocument/2006/relationships/audio" Target="file:///C:\Documents%20and%20Settings\bachman\Desktop\EDUCAUSE\Working_Relationship.wav" TargetMode="External"/><Relationship Id="rId7" Type="http://schemas.openxmlformats.org/officeDocument/2006/relationships/image" Target="../media/image17.png"/><Relationship Id="rId2" Type="http://schemas.openxmlformats.org/officeDocument/2006/relationships/audio" Target="file:///C:\Documents%20and%20Settings\aemartin\Desktop\Educause_Plan\Departmental%20Schedule.wav" TargetMode="External"/><Relationship Id="rId1" Type="http://schemas.openxmlformats.org/officeDocument/2006/relationships/tags" Target="../tags/tag3.xml"/><Relationship Id="rId6" Type="http://schemas.openxmlformats.org/officeDocument/2006/relationships/image" Target="../media/image16.png"/><Relationship Id="rId5" Type="http://schemas.openxmlformats.org/officeDocument/2006/relationships/notesSlide" Target="../notesSlides/notesSlide5.xml"/><Relationship Id="rId4" Type="http://schemas.openxmlformats.org/officeDocument/2006/relationships/slideLayout" Target="../slideLayouts/slideLayout2.xml"/><Relationship Id="rId9"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amy_ntro_music.mp3">
            <a:hlinkClick r:id="" action="ppaction://media"/>
          </p:cNvPr>
          <p:cNvPicPr>
            <a:picLocks noRot="1" noChangeAspect="1"/>
          </p:cNvPicPr>
          <p:nvPr>
            <a:audioFile r:link="rId1"/>
          </p:nvPr>
        </p:nvPicPr>
        <p:blipFill>
          <a:blip r:embed="rId4"/>
          <a:stretch>
            <a:fillRect/>
          </a:stretch>
        </p:blipFill>
        <p:spPr>
          <a:xfrm>
            <a:off x="2362200" y="1981200"/>
            <a:ext cx="304800" cy="304800"/>
          </a:xfrm>
          <a:prstGeom prst="rect">
            <a:avLst/>
          </a:prstGeom>
        </p:spPr>
      </p:pic>
      <p:sp>
        <p:nvSpPr>
          <p:cNvPr id="7" name="Rectangle 6"/>
          <p:cNvSpPr/>
          <p:nvPr/>
        </p:nvSpPr>
        <p:spPr>
          <a:xfrm>
            <a:off x="762000" y="1828800"/>
            <a:ext cx="8001000" cy="1371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p:cNvSpPr>
            <a:spLocks noGrp="1" noChangeArrowheads="1"/>
          </p:cNvSpPr>
          <p:nvPr>
            <p:ph type="ctrTitle"/>
          </p:nvPr>
        </p:nvSpPr>
        <p:spPr bwMode="auto">
          <a:xfrm>
            <a:off x="3733800" y="1828801"/>
            <a:ext cx="4800600" cy="762000"/>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smtClean="0"/>
              <a:t>Ribbons in the Sky</a:t>
            </a:r>
            <a:endParaRPr lang="en-US" dirty="0"/>
          </a:p>
        </p:txBody>
      </p:sp>
      <p:sp>
        <p:nvSpPr>
          <p:cNvPr id="2051" name="Rectangle 3"/>
          <p:cNvSpPr>
            <a:spLocks noGrp="1" noChangeArrowheads="1"/>
          </p:cNvSpPr>
          <p:nvPr>
            <p:ph type="subTitle" idx="1"/>
          </p:nvPr>
        </p:nvSpPr>
        <p:spPr/>
        <p:txBody>
          <a:bodyPr>
            <a:normAutofit fontScale="92500" lnSpcReduction="10000"/>
          </a:bodyPr>
          <a:lstStyle/>
          <a:p>
            <a:r>
              <a:rPr lang="en-US" b="1" dirty="0" smtClean="0"/>
              <a:t>Julie Leary</a:t>
            </a:r>
          </a:p>
          <a:p>
            <a:r>
              <a:rPr lang="en-US" sz="1800" b="1" dirty="0" smtClean="0"/>
              <a:t>Manager, Distributed Support &amp; Services</a:t>
            </a:r>
          </a:p>
          <a:p>
            <a:r>
              <a:rPr lang="en-US" b="1" dirty="0" smtClean="0"/>
              <a:t>Amy Chase Martin</a:t>
            </a:r>
            <a:r>
              <a:rPr lang="en-US" b="1" dirty="0"/>
              <a:t/>
            </a:r>
            <a:br>
              <a:rPr lang="en-US" b="1" dirty="0"/>
            </a:br>
            <a:r>
              <a:rPr lang="en-US" sz="1800" b="1" dirty="0" smtClean="0"/>
              <a:t>Manager, Teaching and Learning Support</a:t>
            </a:r>
            <a:r>
              <a:rPr lang="en-US" sz="1800" b="1" dirty="0"/>
              <a:t/>
            </a:r>
            <a:br>
              <a:rPr lang="en-US" sz="1800" b="1" dirty="0"/>
            </a:br>
            <a:endParaRPr lang="en-US" sz="1800" b="1" dirty="0"/>
          </a:p>
        </p:txBody>
      </p:sp>
      <p:pic>
        <p:nvPicPr>
          <p:cNvPr id="5" name="Picture 4" descr="tulogo_c.jpg"/>
          <p:cNvPicPr>
            <a:picLocks noChangeAspect="1"/>
          </p:cNvPicPr>
          <p:nvPr/>
        </p:nvPicPr>
        <p:blipFill>
          <a:blip r:embed="rId5" cstate="print"/>
          <a:stretch>
            <a:fillRect/>
          </a:stretch>
        </p:blipFill>
        <p:spPr>
          <a:xfrm>
            <a:off x="762000" y="1828800"/>
            <a:ext cx="2015807" cy="1234168"/>
          </a:xfrm>
          <a:prstGeom prst="rect">
            <a:avLst/>
          </a:prstGeom>
        </p:spPr>
      </p:pic>
      <p:sp>
        <p:nvSpPr>
          <p:cNvPr id="9" name="TextBox 8"/>
          <p:cNvSpPr txBox="1"/>
          <p:nvPr/>
        </p:nvSpPr>
        <p:spPr>
          <a:xfrm>
            <a:off x="0" y="5943600"/>
            <a:ext cx="6019800" cy="861774"/>
          </a:xfrm>
          <a:prstGeom prst="rect">
            <a:avLst/>
          </a:prstGeom>
          <a:noFill/>
        </p:spPr>
        <p:txBody>
          <a:bodyPr wrap="square" rtlCol="0">
            <a:spAutoFit/>
          </a:bodyPr>
          <a:lstStyle/>
          <a:p>
            <a:r>
              <a:rPr lang="en-US" sz="1000" dirty="0" smtClean="0">
                <a:solidFill>
                  <a:schemeClr val="accent1">
                    <a:lumMod val="75000"/>
                  </a:schemeClr>
                </a:solidFill>
              </a:rPr>
              <a:t>Copyright  Martin, Leary (2009).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p>
          <a:p>
            <a:endParaRPr lang="en-US" sz="1000" dirty="0">
              <a:solidFill>
                <a:schemeClr val="accent1">
                  <a:lumMod val="75000"/>
                </a:schemeClr>
              </a:solidFill>
            </a:endParaRPr>
          </a:p>
        </p:txBody>
      </p:sp>
      <p:sp>
        <p:nvSpPr>
          <p:cNvPr id="10" name="TextBox 9"/>
          <p:cNvSpPr txBox="1"/>
          <p:nvPr/>
        </p:nvSpPr>
        <p:spPr>
          <a:xfrm>
            <a:off x="2895600" y="2667000"/>
            <a:ext cx="6172200" cy="707886"/>
          </a:xfrm>
          <a:prstGeom prst="rect">
            <a:avLst/>
          </a:prstGeom>
          <a:noFill/>
        </p:spPr>
        <p:txBody>
          <a:bodyPr wrap="square" rtlCol="0">
            <a:spAutoFit/>
          </a:bodyPr>
          <a:lstStyle/>
          <a:p>
            <a:r>
              <a:rPr lang="en-US" sz="2000" b="1" dirty="0" smtClean="0">
                <a:solidFill>
                  <a:schemeClr val="accent1">
                    <a:lumMod val="50000"/>
                  </a:schemeClr>
                </a:solidFill>
                <a:latin typeface="Arial Narrow" pitchFamily="34" charset="0"/>
              </a:rPr>
              <a:t>A Customer-Focused Approach to Implementing Change</a:t>
            </a:r>
          </a:p>
          <a:p>
            <a:endParaRPr lang="en-US" sz="2000" dirty="0">
              <a:solidFill>
                <a:schemeClr val="accent1">
                  <a:lumMod val="50000"/>
                </a:schemeClr>
              </a:solidFill>
              <a:latin typeface="Arial Narrow" pitchFamily="34" charset="0"/>
            </a:endParaRPr>
          </a:p>
        </p:txBody>
      </p:sp>
      <p:sp>
        <p:nvSpPr>
          <p:cNvPr id="8" name="Action Button: Home 7">
            <a:hlinkClick r:id="rId6"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832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6" presetClass="emph" presetSubtype="0" repeatCount="2000" fill="hold" grpId="0" nodeType="withEffect">
                                  <p:stCondLst>
                                    <p:cond delay="0"/>
                                  </p:stCondLst>
                                  <p:iterate type="lt">
                                    <p:tmPct val="10000"/>
                                  </p:iterate>
                                  <p:childTnLst>
                                    <p:animScale>
                                      <p:cBhvr>
                                        <p:cTn id="6" dur="500" autoRev="1" fill="hold">
                                          <p:stCondLst>
                                            <p:cond delay="0"/>
                                          </p:stCondLst>
                                        </p:cTn>
                                        <p:tgtEl>
                                          <p:spTgt spid="2050"/>
                                        </p:tgtEl>
                                      </p:cBhvr>
                                      <p:to x="80000" y="100000"/>
                                    </p:animScale>
                                    <p:anim by="(#ppt_w*0.10)" calcmode="lin" valueType="num">
                                      <p:cBhvr>
                                        <p:cTn id="7" dur="500" autoRev="1" fill="hold">
                                          <p:stCondLst>
                                            <p:cond delay="0"/>
                                          </p:stCondLst>
                                        </p:cTn>
                                        <p:tgtEl>
                                          <p:spTgt spid="2050"/>
                                        </p:tgtEl>
                                        <p:attrNameLst>
                                          <p:attrName>ppt_x</p:attrName>
                                        </p:attrNameLst>
                                      </p:cBhvr>
                                    </p:anim>
                                    <p:anim by="(-#ppt_w*0.10)" calcmode="lin" valueType="num">
                                      <p:cBhvr>
                                        <p:cTn id="8" dur="500" autoRev="1" fill="hold">
                                          <p:stCondLst>
                                            <p:cond delay="0"/>
                                          </p:stCondLst>
                                        </p:cTn>
                                        <p:tgtEl>
                                          <p:spTgt spid="2050"/>
                                        </p:tgtEl>
                                        <p:attrNameLst>
                                          <p:attrName>ppt_y</p:attrName>
                                        </p:attrNameLst>
                                      </p:cBhvr>
                                    </p:anim>
                                    <p:animRot by="-480000">
                                      <p:cBhvr>
                                        <p:cTn id="9" dur="500" autoRev="1" fill="hold">
                                          <p:stCondLst>
                                            <p:cond delay="0"/>
                                          </p:stCondLst>
                                        </p:cTn>
                                        <p:tgtEl>
                                          <p:spTgt spid="2050"/>
                                        </p:tgtEl>
                                        <p:attrNameLst>
                                          <p:attrName>r</p:attrName>
                                        </p:attrNameLst>
                                      </p:cBhvr>
                                    </p:animRot>
                                  </p:childTnLst>
                                </p:cTn>
                              </p:par>
                              <p:par>
                                <p:cTn id="10" presetID="1" presetClass="mediacall" presetSubtype="0" fill="hold" nodeType="withEffect">
                                  <p:stCondLst>
                                    <p:cond delay="0"/>
                                  </p:stCondLst>
                                  <p:childTnLst>
                                    <p:cmd type="call" cmd="playFrom(0.0)">
                                      <p:cBhvr>
                                        <p:cTn id="11"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33000" numSld="4">
                <p:cTn id="12" fill="hold" display="0">
                  <p:stCondLst>
                    <p:cond delay="indefinite"/>
                  </p:stCondLst>
                  <p:endCondLst>
                    <p:cond evt="onPrev" delay="0">
                      <p:tgtEl>
                        <p:sldTgt/>
                      </p:tgtEl>
                    </p:cond>
                    <p:cond evt="onStopAudio" delay="0">
                      <p:tgtEl>
                        <p:sldTgt/>
                      </p:tgtEl>
                    </p:cond>
                  </p:endCondLst>
                </p:cTn>
                <p:tgtEl>
                  <p:spTgt spid="11"/>
                </p:tgtEl>
              </p:cMediaNode>
            </p:audio>
          </p:childTnLst>
        </p:cTn>
      </p:par>
    </p:tnLst>
    <p:bldLst>
      <p:bldP spid="205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5105400" y="84138"/>
            <a:ext cx="3657600" cy="769441"/>
          </a:xfrm>
          <a:prstGeom prst="rect">
            <a:avLst/>
          </a:prstGeom>
          <a:noFill/>
          <a:ln w="9525">
            <a:noFill/>
            <a:miter lim="800000"/>
            <a:headEnd/>
            <a:tailEnd/>
          </a:ln>
          <a:effectLst/>
        </p:spPr>
        <p:txBody>
          <a:bodyPr wrap="square">
            <a:spAutoFit/>
          </a:bodyPr>
          <a:lstStyle/>
          <a:p>
            <a:pPr algn="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What We Did</a:t>
            </a:r>
          </a:p>
        </p:txBody>
      </p:sp>
      <p:sp>
        <p:nvSpPr>
          <p:cNvPr id="13" name="TextBox 12"/>
          <p:cNvSpPr txBox="1"/>
          <p:nvPr/>
        </p:nvSpPr>
        <p:spPr>
          <a:xfrm>
            <a:off x="762000" y="1447800"/>
            <a:ext cx="8153400" cy="1384995"/>
          </a:xfrm>
          <a:prstGeom prst="rect">
            <a:avLst/>
          </a:prstGeom>
          <a:noFill/>
        </p:spPr>
        <p:txBody>
          <a:bodyPr wrap="square" rtlCol="0">
            <a:spAutoFit/>
          </a:bodyPr>
          <a:lstStyle/>
          <a:p>
            <a:r>
              <a:rPr lang="en-US" sz="2800" dirty="0" smtClean="0">
                <a:solidFill>
                  <a:schemeClr val="bg2">
                    <a:lumMod val="25000"/>
                  </a:schemeClr>
                </a:solidFill>
                <a:latin typeface="Arial Rounded MT Bold" pitchFamily="34" charset="0"/>
              </a:rPr>
              <a:t>Transitioned the entire Towson University campus population from Microsoft Office 2003 to Microsoft Office 2007</a:t>
            </a:r>
            <a:endParaRPr lang="en-US" sz="2800" dirty="0">
              <a:solidFill>
                <a:schemeClr val="bg2">
                  <a:lumMod val="25000"/>
                </a:schemeClr>
              </a:solidFill>
              <a:latin typeface="Arial Rounded MT Bold" pitchFamily="34" charset="0"/>
            </a:endParaRPr>
          </a:p>
        </p:txBody>
      </p:sp>
      <p:sp>
        <p:nvSpPr>
          <p:cNvPr id="15" name="TextBox 14"/>
          <p:cNvSpPr txBox="1"/>
          <p:nvPr/>
        </p:nvSpPr>
        <p:spPr>
          <a:xfrm>
            <a:off x="762000" y="3276600"/>
            <a:ext cx="7239000" cy="1384995"/>
          </a:xfrm>
          <a:prstGeom prst="rect">
            <a:avLst/>
          </a:prstGeom>
          <a:noFill/>
        </p:spPr>
        <p:txBody>
          <a:bodyPr wrap="square" rtlCol="0">
            <a:spAutoFit/>
          </a:bodyPr>
          <a:lstStyle/>
          <a:p>
            <a:r>
              <a:rPr lang="en-US" sz="2800" dirty="0" smtClean="0">
                <a:solidFill>
                  <a:schemeClr val="bg2">
                    <a:lumMod val="25000"/>
                  </a:schemeClr>
                </a:solidFill>
                <a:latin typeface="Arial Rounded MT Bold" pitchFamily="34" charset="0"/>
              </a:rPr>
              <a:t>Provided departments </a:t>
            </a:r>
            <a:r>
              <a:rPr lang="en-US" sz="2800" dirty="0" smtClean="0">
                <a:solidFill>
                  <a:schemeClr val="bg2">
                    <a:lumMod val="25000"/>
                  </a:schemeClr>
                </a:solidFill>
                <a:latin typeface="Arial Rounded MT Bold" pitchFamily="34" charset="0"/>
              </a:rPr>
              <a:t>the opportunity </a:t>
            </a:r>
            <a:r>
              <a:rPr lang="en-US" sz="2800" dirty="0" smtClean="0">
                <a:solidFill>
                  <a:schemeClr val="bg2">
                    <a:lumMod val="25000"/>
                  </a:schemeClr>
                </a:solidFill>
                <a:latin typeface="Arial Rounded MT Bold" pitchFamily="34" charset="0"/>
              </a:rPr>
              <a:t>to self-select transition date and training options</a:t>
            </a:r>
            <a:endParaRPr lang="en-US" sz="2800" dirty="0">
              <a:solidFill>
                <a:schemeClr val="bg2">
                  <a:lumMod val="25000"/>
                </a:schemeClr>
              </a:solidFill>
              <a:latin typeface="Arial Rounded MT Bold" pitchFamily="34" charset="0"/>
            </a:endParaRPr>
          </a:p>
        </p:txBody>
      </p:sp>
      <p:sp>
        <p:nvSpPr>
          <p:cNvPr id="16" name="TextBox 15"/>
          <p:cNvSpPr txBox="1"/>
          <p:nvPr/>
        </p:nvSpPr>
        <p:spPr>
          <a:xfrm>
            <a:off x="762000" y="5029200"/>
            <a:ext cx="7239000" cy="954107"/>
          </a:xfrm>
          <a:prstGeom prst="rect">
            <a:avLst/>
          </a:prstGeom>
          <a:noFill/>
        </p:spPr>
        <p:txBody>
          <a:bodyPr wrap="square" rtlCol="0">
            <a:spAutoFit/>
          </a:bodyPr>
          <a:lstStyle/>
          <a:p>
            <a:r>
              <a:rPr lang="en-US" sz="2800" dirty="0" smtClean="0">
                <a:solidFill>
                  <a:schemeClr val="bg2">
                    <a:lumMod val="25000"/>
                  </a:schemeClr>
                </a:solidFill>
                <a:latin typeface="Arial Rounded MT Bold" pitchFamily="34" charset="0"/>
              </a:rPr>
              <a:t>Provided “Road Shows” to orient users before transition</a:t>
            </a:r>
            <a:endParaRPr lang="en-US" sz="2800" dirty="0">
              <a:solidFill>
                <a:schemeClr val="bg2">
                  <a:lumMod val="25000"/>
                </a:schemeClr>
              </a:solidFill>
              <a:latin typeface="Arial Rounded MT Bold" pitchFamily="34" charset="0"/>
            </a:endParaRPr>
          </a:p>
        </p:txBody>
      </p:sp>
      <p:sp>
        <p:nvSpPr>
          <p:cNvPr id="7" name="Action Button: Home 6">
            <a:hlinkClick r:id="rId2"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advTm="11593"/>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2500"/>
                                  </p:stCondLst>
                                  <p:childTnLst>
                                    <p:set>
                                      <p:cBhvr>
                                        <p:cTn id="9" dur="1" fill="hold">
                                          <p:stCondLst>
                                            <p:cond delay="0"/>
                                          </p:stCondLst>
                                        </p:cTn>
                                        <p:tgtEl>
                                          <p:spTgt spid="15"/>
                                        </p:tgtEl>
                                        <p:attrNameLst>
                                          <p:attrName>style.visibility</p:attrName>
                                        </p:attrNameLst>
                                      </p:cBhvr>
                                      <p:to>
                                        <p:strVal val="visible"/>
                                      </p:to>
                                    </p:set>
                                  </p:childTnLst>
                                </p:cTn>
                              </p:par>
                            </p:childTnLst>
                          </p:cTn>
                        </p:par>
                        <p:par>
                          <p:cTn id="10" fill="hold">
                            <p:stCondLst>
                              <p:cond delay="3500"/>
                            </p:stCondLst>
                            <p:childTnLst>
                              <p:par>
                                <p:cTn id="11" presetID="1" presetClass="entr" presetSubtype="0" fill="hold" grpId="0" nodeType="afterEffect">
                                  <p:stCondLst>
                                    <p:cond delay="250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0" name="Ribbon2Sharp"/>
          <p:cNvSpPr>
            <a:spLocks noEditPoints="1" noChangeArrowheads="1"/>
          </p:cNvSpPr>
          <p:nvPr/>
        </p:nvSpPr>
        <p:spPr bwMode="auto">
          <a:xfrm>
            <a:off x="111381" y="4419600"/>
            <a:ext cx="8885583" cy="1659835"/>
          </a:xfrm>
          <a:custGeom>
            <a:avLst/>
            <a:gdLst>
              <a:gd name="G0" fmla="+- 0 0 0"/>
              <a:gd name="G1" fmla="+- 5400 0 0"/>
              <a:gd name="G2" fmla="+- 5400 2700 0"/>
              <a:gd name="G3" fmla="+- 21600 0 G2"/>
              <a:gd name="G4" fmla="+- 21600 0 G1"/>
              <a:gd name="G5" fmla="+- 2400 0 0"/>
              <a:gd name="G6" fmla="+- 10800 0 2400"/>
              <a:gd name="G7" fmla="*/ 2400 2 1"/>
              <a:gd name="G8" fmla="+- 21600 0 G7"/>
              <a:gd name="G9" fmla="+- 10800 2400 0"/>
              <a:gd name="G10" fmla="+- 21600 0 2400"/>
              <a:gd name="T0" fmla="*/ 10800 w 21600"/>
              <a:gd name="T1" fmla="*/ 2400 h 21600"/>
              <a:gd name="T2" fmla="*/ 2700 w 21600"/>
              <a:gd name="T3" fmla="*/ 8400 h 21600"/>
              <a:gd name="T4" fmla="*/ 10800 w 21600"/>
              <a:gd name="T5" fmla="*/ 19200 h 21600"/>
              <a:gd name="T6" fmla="*/ 18900 w 21600"/>
              <a:gd name="T7" fmla="*/ 13200 h 21600"/>
              <a:gd name="T8" fmla="*/ 17694720 60000 65536"/>
              <a:gd name="T9" fmla="*/ 11796480 60000 65536"/>
              <a:gd name="T10" fmla="*/ 5898240 60000 65536"/>
              <a:gd name="T11" fmla="*/ 0 60000 65536"/>
              <a:gd name="T12" fmla="*/ G1 w 21600"/>
              <a:gd name="T13" fmla="*/ G5 h 21600"/>
              <a:gd name="T14" fmla="*/ G4 w 21600"/>
              <a:gd name="T15" fmla="*/ G10 h 21600"/>
            </a:gdLst>
            <a:ahLst/>
            <a:cxnLst>
              <a:cxn ang="T8">
                <a:pos x="T0" y="T1"/>
              </a:cxn>
              <a:cxn ang="T9">
                <a:pos x="T2" y="T3"/>
              </a:cxn>
              <a:cxn ang="T10">
                <a:pos x="T4" y="T5"/>
              </a:cxn>
              <a:cxn ang="T11">
                <a:pos x="T6" y="T7"/>
              </a:cxn>
            </a:cxnLst>
            <a:rect l="T12" t="T13" r="T14" b="T15"/>
            <a:pathLst>
              <a:path w="21600" h="21600" extrusionOk="0">
                <a:moveTo>
                  <a:pt x="0" y="0"/>
                </a:moveTo>
                <a:lnTo>
                  <a:pt x="2700" y="8400"/>
                </a:lnTo>
                <a:lnTo>
                  <a:pt x="0" y="16800"/>
                </a:lnTo>
                <a:lnTo>
                  <a:pt x="5400" y="16800"/>
                </a:lnTo>
                <a:lnTo>
                  <a:pt x="5400" y="19200"/>
                </a:lnTo>
                <a:lnTo>
                  <a:pt x="13500" y="19200"/>
                </a:lnTo>
                <a:lnTo>
                  <a:pt x="13500" y="21600"/>
                </a:lnTo>
                <a:lnTo>
                  <a:pt x="21600" y="21600"/>
                </a:lnTo>
                <a:lnTo>
                  <a:pt x="18900" y="13200"/>
                </a:lnTo>
                <a:lnTo>
                  <a:pt x="21600" y="4800"/>
                </a:lnTo>
                <a:lnTo>
                  <a:pt x="16200" y="4800"/>
                </a:lnTo>
                <a:lnTo>
                  <a:pt x="16200" y="2400"/>
                </a:lnTo>
                <a:lnTo>
                  <a:pt x="8100" y="2400"/>
                </a:lnTo>
                <a:lnTo>
                  <a:pt x="8100" y="0"/>
                </a:lnTo>
                <a:close/>
              </a:path>
              <a:path w="21600" h="21600" fill="none" extrusionOk="0">
                <a:moveTo>
                  <a:pt x="8100" y="2400"/>
                </a:moveTo>
                <a:lnTo>
                  <a:pt x="5400" y="2400"/>
                </a:lnTo>
                <a:lnTo>
                  <a:pt x="5400" y="16800"/>
                </a:lnTo>
              </a:path>
              <a:path w="21600" h="21600" fill="none" extrusionOk="0">
                <a:moveTo>
                  <a:pt x="8100" y="0"/>
                </a:moveTo>
                <a:lnTo>
                  <a:pt x="5400" y="2400"/>
                </a:lnTo>
              </a:path>
              <a:path w="21600" h="21600" fill="none" extrusionOk="0">
                <a:moveTo>
                  <a:pt x="13500" y="19200"/>
                </a:moveTo>
                <a:lnTo>
                  <a:pt x="16200" y="19200"/>
                </a:lnTo>
                <a:lnTo>
                  <a:pt x="16200" y="4800"/>
                </a:lnTo>
              </a:path>
              <a:path w="21600" h="21600" fill="none" extrusionOk="0">
                <a:moveTo>
                  <a:pt x="13500" y="21600"/>
                </a:moveTo>
                <a:lnTo>
                  <a:pt x="16200" y="19200"/>
                </a:lnTo>
              </a:path>
            </a:pathLst>
          </a:custGeom>
          <a:solidFill>
            <a:schemeClr val="accent1">
              <a:lumMod val="75000"/>
            </a:schemeClr>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pPr algn="ctr"/>
            <a:r>
              <a:rPr lang="en-US" altLang="en-US" sz="4000" b="1" dirty="0">
                <a:ln w="11430"/>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lin ang="18900000" scaled="1"/>
                  <a:tileRect/>
                </a:gradFill>
                <a:effectLst>
                  <a:outerShdw blurRad="38100" dist="38100" dir="2700000" algn="tl">
                    <a:srgbClr val="000000">
                      <a:alpha val="43137"/>
                    </a:srgbClr>
                  </a:outerShdw>
                </a:effectLst>
                <a:latin typeface="Arial Black" pitchFamily="34" charset="0"/>
                <a:ea typeface="+mj-ea"/>
                <a:cs typeface="+mj-cs"/>
              </a:rPr>
              <a:t>Introducing:</a:t>
            </a:r>
          </a:p>
          <a:p>
            <a:pPr algn="ctr"/>
            <a:r>
              <a:rPr lang="en-US" altLang="en-US" sz="4000" b="1" dirty="0">
                <a:ln w="11430"/>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lin ang="18900000" scaled="1"/>
                  <a:tileRect/>
                </a:gradFill>
                <a:effectLst>
                  <a:outerShdw blurRad="38100" dist="38100" dir="2700000" algn="tl">
                    <a:srgbClr val="000000">
                      <a:alpha val="43137"/>
                    </a:srgbClr>
                  </a:outerShdw>
                </a:effectLst>
                <a:latin typeface="Arial Black" pitchFamily="34" charset="0"/>
                <a:ea typeface="+mj-ea"/>
                <a:cs typeface="+mj-cs"/>
              </a:rPr>
              <a:t>The Ribbon</a:t>
            </a:r>
          </a:p>
        </p:txBody>
      </p:sp>
      <p:pic>
        <p:nvPicPr>
          <p:cNvPr id="12292" name="Picture 4"/>
          <p:cNvPicPr>
            <a:picLocks noChangeAspect="1" noChangeArrowheads="1"/>
          </p:cNvPicPr>
          <p:nvPr/>
        </p:nvPicPr>
        <p:blipFill>
          <a:blip r:embed="rId3"/>
          <a:srcRect/>
          <a:stretch>
            <a:fillRect/>
          </a:stretch>
        </p:blipFill>
        <p:spPr bwMode="auto">
          <a:xfrm>
            <a:off x="0" y="2245614"/>
            <a:ext cx="9144000" cy="1467335"/>
          </a:xfrm>
          <a:prstGeom prst="rect">
            <a:avLst/>
          </a:prstGeom>
          <a:noFill/>
          <a:ln w="9525">
            <a:noFill/>
            <a:miter lim="800000"/>
            <a:headEnd/>
            <a:tailEnd/>
          </a:ln>
          <a:effectLst/>
        </p:spPr>
      </p:pic>
      <p:sp>
        <p:nvSpPr>
          <p:cNvPr id="5" name="Rectangle 2"/>
          <p:cNvSpPr txBox="1">
            <a:spLocks noChangeArrowheads="1"/>
          </p:cNvSpPr>
          <p:nvPr/>
        </p:nvSpPr>
        <p:spPr bwMode="auto">
          <a:xfrm>
            <a:off x="3886200" y="1"/>
            <a:ext cx="52578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No more </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Menus and Toolbars</a:t>
            </a:r>
          </a:p>
        </p:txBody>
      </p:sp>
      <p:pic>
        <p:nvPicPr>
          <p:cNvPr id="12293" name="Picture 5"/>
          <p:cNvPicPr>
            <a:picLocks noChangeAspect="1" noChangeArrowheads="1"/>
          </p:cNvPicPr>
          <p:nvPr/>
        </p:nvPicPr>
        <p:blipFill>
          <a:blip r:embed="rId4"/>
          <a:srcRect/>
          <a:stretch>
            <a:fillRect/>
          </a:stretch>
        </p:blipFill>
        <p:spPr bwMode="auto">
          <a:xfrm>
            <a:off x="0" y="2249424"/>
            <a:ext cx="9113045" cy="1152144"/>
          </a:xfrm>
          <a:prstGeom prst="rect">
            <a:avLst/>
          </a:prstGeom>
          <a:noFill/>
          <a:ln w="9525">
            <a:noFill/>
            <a:miter lim="800000"/>
            <a:headEnd/>
            <a:tailEnd/>
          </a:ln>
          <a:effectLst/>
        </p:spPr>
      </p:pic>
      <p:pic>
        <p:nvPicPr>
          <p:cNvPr id="12294" name="Picture 6"/>
          <p:cNvPicPr>
            <a:picLocks noChangeAspect="1" noChangeArrowheads="1"/>
          </p:cNvPicPr>
          <p:nvPr/>
        </p:nvPicPr>
        <p:blipFill>
          <a:blip r:embed="rId5"/>
          <a:srcRect/>
          <a:stretch>
            <a:fillRect/>
          </a:stretch>
        </p:blipFill>
        <p:spPr bwMode="auto">
          <a:xfrm>
            <a:off x="0" y="2273427"/>
            <a:ext cx="9144000" cy="1446609"/>
          </a:xfrm>
          <a:prstGeom prst="rect">
            <a:avLst/>
          </a:prstGeom>
          <a:noFill/>
          <a:ln w="9525">
            <a:noFill/>
            <a:miter lim="800000"/>
            <a:headEnd/>
            <a:tailEnd/>
          </a:ln>
          <a:effectLst/>
        </p:spPr>
      </p:pic>
      <p:pic>
        <p:nvPicPr>
          <p:cNvPr id="12295" name="Picture 7"/>
          <p:cNvPicPr>
            <a:picLocks noChangeAspect="1" noChangeArrowheads="1"/>
          </p:cNvPicPr>
          <p:nvPr/>
        </p:nvPicPr>
        <p:blipFill>
          <a:blip r:embed="rId6"/>
          <a:srcRect/>
          <a:stretch>
            <a:fillRect/>
          </a:stretch>
        </p:blipFill>
        <p:spPr bwMode="auto">
          <a:xfrm>
            <a:off x="0" y="2268665"/>
            <a:ext cx="9144000" cy="1455539"/>
          </a:xfrm>
          <a:prstGeom prst="rect">
            <a:avLst/>
          </a:prstGeom>
          <a:noFill/>
          <a:ln w="9525">
            <a:noFill/>
            <a:miter lim="800000"/>
            <a:headEnd/>
            <a:tailEnd/>
          </a:ln>
          <a:effectLst/>
        </p:spPr>
      </p:pic>
      <p:pic>
        <p:nvPicPr>
          <p:cNvPr id="12296" name="Picture 8"/>
          <p:cNvPicPr>
            <a:picLocks noChangeAspect="1" noChangeArrowheads="1"/>
          </p:cNvPicPr>
          <p:nvPr/>
        </p:nvPicPr>
        <p:blipFill>
          <a:blip r:embed="rId7"/>
          <a:srcRect/>
          <a:stretch>
            <a:fillRect/>
          </a:stretch>
        </p:blipFill>
        <p:spPr bwMode="auto">
          <a:xfrm>
            <a:off x="0" y="2268665"/>
            <a:ext cx="9144000" cy="1455539"/>
          </a:xfrm>
          <a:prstGeom prst="rect">
            <a:avLst/>
          </a:prstGeom>
          <a:noFill/>
          <a:ln w="9525">
            <a:noFill/>
            <a:miter lim="800000"/>
            <a:headEnd/>
            <a:tailEnd/>
          </a:ln>
          <a:effectLst/>
        </p:spPr>
      </p:pic>
      <p:pic>
        <p:nvPicPr>
          <p:cNvPr id="12297" name="Picture 9"/>
          <p:cNvPicPr>
            <a:picLocks noChangeAspect="1" noChangeArrowheads="1"/>
          </p:cNvPicPr>
          <p:nvPr/>
        </p:nvPicPr>
        <p:blipFill>
          <a:blip r:embed="rId8"/>
          <a:srcRect/>
          <a:stretch>
            <a:fillRect/>
          </a:stretch>
        </p:blipFill>
        <p:spPr bwMode="auto">
          <a:xfrm>
            <a:off x="0" y="2273427"/>
            <a:ext cx="9144000" cy="1446609"/>
          </a:xfrm>
          <a:prstGeom prst="rect">
            <a:avLst/>
          </a:prstGeom>
          <a:noFill/>
          <a:ln w="9525">
            <a:noFill/>
            <a:miter lim="800000"/>
            <a:headEnd/>
            <a:tailEnd/>
          </a:ln>
          <a:effectLst/>
        </p:spPr>
      </p:pic>
      <p:pic>
        <p:nvPicPr>
          <p:cNvPr id="12298" name="Picture 10"/>
          <p:cNvPicPr>
            <a:picLocks noChangeAspect="1" noChangeArrowheads="1"/>
          </p:cNvPicPr>
          <p:nvPr/>
        </p:nvPicPr>
        <p:blipFill>
          <a:blip r:embed="rId9"/>
          <a:srcRect/>
          <a:stretch>
            <a:fillRect/>
          </a:stretch>
        </p:blipFill>
        <p:spPr bwMode="auto">
          <a:xfrm>
            <a:off x="0" y="2250377"/>
            <a:ext cx="9144000" cy="1455539"/>
          </a:xfrm>
          <a:prstGeom prst="rect">
            <a:avLst/>
          </a:prstGeom>
          <a:noFill/>
          <a:ln w="9525">
            <a:noFill/>
            <a:miter lim="800000"/>
            <a:headEnd/>
            <a:tailEnd/>
          </a:ln>
          <a:effectLst/>
        </p:spPr>
      </p:pic>
      <p:pic>
        <p:nvPicPr>
          <p:cNvPr id="12299" name="Picture 11"/>
          <p:cNvPicPr>
            <a:picLocks noChangeAspect="1" noChangeArrowheads="1"/>
          </p:cNvPicPr>
          <p:nvPr/>
        </p:nvPicPr>
        <p:blipFill>
          <a:blip r:embed="rId10"/>
          <a:srcRect/>
          <a:stretch>
            <a:fillRect/>
          </a:stretch>
        </p:blipFill>
        <p:spPr bwMode="auto">
          <a:xfrm>
            <a:off x="0" y="2255139"/>
            <a:ext cx="9144000" cy="1446609"/>
          </a:xfrm>
          <a:prstGeom prst="rect">
            <a:avLst/>
          </a:prstGeom>
          <a:noFill/>
          <a:ln w="9525">
            <a:noFill/>
            <a:miter lim="800000"/>
            <a:headEnd/>
            <a:tailEnd/>
          </a:ln>
          <a:effectLst/>
        </p:spPr>
      </p:pic>
      <p:sp>
        <p:nvSpPr>
          <p:cNvPr id="13" name="Action Button: Home 12">
            <a:hlinkClick r:id="rId11"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advTm="19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afterEffect">
                                  <p:stCondLst>
                                    <p:cond delay="2500"/>
                                  </p:stCondLst>
                                  <p:childTnLst>
                                    <p:animEffect transition="out" filter="fade">
                                      <p:cBhvr>
                                        <p:cTn id="6" dur="1000"/>
                                        <p:tgtEl>
                                          <p:spTgt spid="12293"/>
                                        </p:tgtEl>
                                      </p:cBhvr>
                                    </p:animEffect>
                                    <p:set>
                                      <p:cBhvr>
                                        <p:cTn id="7" dur="1" fill="hold">
                                          <p:stCondLst>
                                            <p:cond delay="999"/>
                                          </p:stCondLst>
                                        </p:cTn>
                                        <p:tgtEl>
                                          <p:spTgt spid="12293"/>
                                        </p:tgtEl>
                                        <p:attrNameLst>
                                          <p:attrName>style.visibility</p:attrName>
                                        </p:attrNameLst>
                                      </p:cBhvr>
                                      <p:to>
                                        <p:strVal val="hidden"/>
                                      </p:to>
                                    </p:set>
                                  </p:childTnLst>
                                </p:cTn>
                              </p:par>
                            </p:childTnLst>
                          </p:cTn>
                        </p:par>
                        <p:par>
                          <p:cTn id="8" fill="hold">
                            <p:stCondLst>
                              <p:cond delay="3500"/>
                            </p:stCondLst>
                            <p:childTnLst>
                              <p:par>
                                <p:cTn id="9" presetID="10" presetClass="exit" presetSubtype="0" fill="hold" grpId="0" nodeType="afterEffect">
                                  <p:stCondLst>
                                    <p:cond delay="0"/>
                                  </p:stCondLst>
                                  <p:childTnLst>
                                    <p:animEffect transition="out" filter="fade">
                                      <p:cBhvr>
                                        <p:cTn id="10" dur="500"/>
                                        <p:tgtEl>
                                          <p:spTgt spid="5"/>
                                        </p:tgtEl>
                                      </p:cBhvr>
                                    </p:animEffect>
                                    <p:set>
                                      <p:cBhvr>
                                        <p:cTn id="11" dur="1" fill="hold">
                                          <p:stCondLst>
                                            <p:cond delay="499"/>
                                          </p:stCondLst>
                                        </p:cTn>
                                        <p:tgtEl>
                                          <p:spTgt spid="5"/>
                                        </p:tgtEl>
                                        <p:attrNameLst>
                                          <p:attrName>style.visibility</p:attrName>
                                        </p:attrNameLst>
                                      </p:cBhvr>
                                      <p:to>
                                        <p:strVal val="hidden"/>
                                      </p:to>
                                    </p:se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12292"/>
                                        </p:tgtEl>
                                        <p:attrNameLst>
                                          <p:attrName>style.visibility</p:attrName>
                                        </p:attrNameLst>
                                      </p:cBhvr>
                                      <p:to>
                                        <p:strVal val="visible"/>
                                      </p:to>
                                    </p:set>
                                    <p:animEffect transition="in" filter="fade">
                                      <p:cBhvr>
                                        <p:cTn id="15" dur="2000"/>
                                        <p:tgtEl>
                                          <p:spTgt spid="12292"/>
                                        </p:tgtEl>
                                      </p:cBhvr>
                                    </p:animEffect>
                                  </p:childTnLst>
                                </p:cTn>
                              </p:par>
                              <p:par>
                                <p:cTn id="16" presetID="17" presetClass="entr" presetSubtype="10" fill="hold" grpId="0" nodeType="withEffect">
                                  <p:stCondLst>
                                    <p:cond delay="0"/>
                                  </p:stCondLst>
                                  <p:childTnLst>
                                    <p:set>
                                      <p:cBhvr>
                                        <p:cTn id="17" dur="1" fill="hold">
                                          <p:stCondLst>
                                            <p:cond delay="0"/>
                                          </p:stCondLst>
                                        </p:cTn>
                                        <p:tgtEl>
                                          <p:spTgt spid="12300"/>
                                        </p:tgtEl>
                                        <p:attrNameLst>
                                          <p:attrName>style.visibility</p:attrName>
                                        </p:attrNameLst>
                                      </p:cBhvr>
                                      <p:to>
                                        <p:strVal val="visible"/>
                                      </p:to>
                                    </p:set>
                                    <p:anim calcmode="lin" valueType="num">
                                      <p:cBhvr>
                                        <p:cTn id="18" dur="1000" fill="hold"/>
                                        <p:tgtEl>
                                          <p:spTgt spid="12300"/>
                                        </p:tgtEl>
                                        <p:attrNameLst>
                                          <p:attrName>ppt_w</p:attrName>
                                        </p:attrNameLst>
                                      </p:cBhvr>
                                      <p:tavLst>
                                        <p:tav tm="0">
                                          <p:val>
                                            <p:fltVal val="0"/>
                                          </p:val>
                                        </p:tav>
                                        <p:tav tm="100000">
                                          <p:val>
                                            <p:strVal val="#ppt_w"/>
                                          </p:val>
                                        </p:tav>
                                      </p:tavLst>
                                    </p:anim>
                                    <p:anim calcmode="lin" valueType="num">
                                      <p:cBhvr>
                                        <p:cTn id="19" dur="1000" fill="hold"/>
                                        <p:tgtEl>
                                          <p:spTgt spid="12300"/>
                                        </p:tgtEl>
                                        <p:attrNameLst>
                                          <p:attrName>ppt_h</p:attrName>
                                        </p:attrNameLst>
                                      </p:cBhvr>
                                      <p:tavLst>
                                        <p:tav tm="0">
                                          <p:val>
                                            <p:strVal val="#ppt_h"/>
                                          </p:val>
                                        </p:tav>
                                        <p:tav tm="100000">
                                          <p:val>
                                            <p:strVal val="#ppt_h"/>
                                          </p:val>
                                        </p:tav>
                                      </p:tavLst>
                                    </p:anim>
                                  </p:childTnLst>
                                </p:cTn>
                              </p:par>
                            </p:childTnLst>
                          </p:cTn>
                        </p:par>
                        <p:par>
                          <p:cTn id="20" fill="hold">
                            <p:stCondLst>
                              <p:cond delay="6000"/>
                            </p:stCondLst>
                            <p:childTnLst>
                              <p:par>
                                <p:cTn id="21" presetID="1" presetClass="entr" presetSubtype="0" fill="hold" nodeType="afterEffect">
                                  <p:stCondLst>
                                    <p:cond delay="500"/>
                                  </p:stCondLst>
                                  <p:childTnLst>
                                    <p:set>
                                      <p:cBhvr>
                                        <p:cTn id="22" dur="1" fill="hold">
                                          <p:stCondLst>
                                            <p:cond delay="0"/>
                                          </p:stCondLst>
                                        </p:cTn>
                                        <p:tgtEl>
                                          <p:spTgt spid="12294"/>
                                        </p:tgtEl>
                                        <p:attrNameLst>
                                          <p:attrName>style.visibility</p:attrName>
                                        </p:attrNameLst>
                                      </p:cBhvr>
                                      <p:to>
                                        <p:strVal val="visible"/>
                                      </p:to>
                                    </p:set>
                                  </p:childTnLst>
                                </p:cTn>
                              </p:par>
                            </p:childTnLst>
                          </p:cTn>
                        </p:par>
                        <p:par>
                          <p:cTn id="23" fill="hold">
                            <p:stCondLst>
                              <p:cond delay="6500"/>
                            </p:stCondLst>
                            <p:childTnLst>
                              <p:par>
                                <p:cTn id="24" presetID="1" presetClass="entr" presetSubtype="0" fill="hold" nodeType="afterEffect">
                                  <p:stCondLst>
                                    <p:cond delay="1500"/>
                                  </p:stCondLst>
                                  <p:childTnLst>
                                    <p:set>
                                      <p:cBhvr>
                                        <p:cTn id="25" dur="1" fill="hold">
                                          <p:stCondLst>
                                            <p:cond delay="0"/>
                                          </p:stCondLst>
                                        </p:cTn>
                                        <p:tgtEl>
                                          <p:spTgt spid="12295"/>
                                        </p:tgtEl>
                                        <p:attrNameLst>
                                          <p:attrName>style.visibility</p:attrName>
                                        </p:attrNameLst>
                                      </p:cBhvr>
                                      <p:to>
                                        <p:strVal val="visible"/>
                                      </p:to>
                                    </p:set>
                                  </p:childTnLst>
                                </p:cTn>
                              </p:par>
                            </p:childTnLst>
                          </p:cTn>
                        </p:par>
                        <p:par>
                          <p:cTn id="26" fill="hold">
                            <p:stCondLst>
                              <p:cond delay="8000"/>
                            </p:stCondLst>
                            <p:childTnLst>
                              <p:par>
                                <p:cTn id="27" presetID="1" presetClass="entr" presetSubtype="0" fill="hold" nodeType="afterEffect">
                                  <p:stCondLst>
                                    <p:cond delay="1500"/>
                                  </p:stCondLst>
                                  <p:childTnLst>
                                    <p:set>
                                      <p:cBhvr>
                                        <p:cTn id="28" dur="1" fill="hold">
                                          <p:stCondLst>
                                            <p:cond delay="0"/>
                                          </p:stCondLst>
                                        </p:cTn>
                                        <p:tgtEl>
                                          <p:spTgt spid="12296"/>
                                        </p:tgtEl>
                                        <p:attrNameLst>
                                          <p:attrName>style.visibility</p:attrName>
                                        </p:attrNameLst>
                                      </p:cBhvr>
                                      <p:to>
                                        <p:strVal val="visible"/>
                                      </p:to>
                                    </p:set>
                                  </p:childTnLst>
                                </p:cTn>
                              </p:par>
                            </p:childTnLst>
                          </p:cTn>
                        </p:par>
                        <p:par>
                          <p:cTn id="29" fill="hold">
                            <p:stCondLst>
                              <p:cond delay="9500"/>
                            </p:stCondLst>
                            <p:childTnLst>
                              <p:par>
                                <p:cTn id="30" presetID="1" presetClass="entr" presetSubtype="0" fill="hold" nodeType="afterEffect">
                                  <p:stCondLst>
                                    <p:cond delay="1500"/>
                                  </p:stCondLst>
                                  <p:childTnLst>
                                    <p:set>
                                      <p:cBhvr>
                                        <p:cTn id="31" dur="1" fill="hold">
                                          <p:stCondLst>
                                            <p:cond delay="0"/>
                                          </p:stCondLst>
                                        </p:cTn>
                                        <p:tgtEl>
                                          <p:spTgt spid="12297"/>
                                        </p:tgtEl>
                                        <p:attrNameLst>
                                          <p:attrName>style.visibility</p:attrName>
                                        </p:attrNameLst>
                                      </p:cBhvr>
                                      <p:to>
                                        <p:strVal val="visible"/>
                                      </p:to>
                                    </p:set>
                                  </p:childTnLst>
                                </p:cTn>
                              </p:par>
                            </p:childTnLst>
                          </p:cTn>
                        </p:par>
                        <p:par>
                          <p:cTn id="32" fill="hold">
                            <p:stCondLst>
                              <p:cond delay="11000"/>
                            </p:stCondLst>
                            <p:childTnLst>
                              <p:par>
                                <p:cTn id="33" presetID="1" presetClass="entr" presetSubtype="0" fill="hold" nodeType="afterEffect">
                                  <p:stCondLst>
                                    <p:cond delay="1500"/>
                                  </p:stCondLst>
                                  <p:childTnLst>
                                    <p:set>
                                      <p:cBhvr>
                                        <p:cTn id="34" dur="1" fill="hold">
                                          <p:stCondLst>
                                            <p:cond delay="0"/>
                                          </p:stCondLst>
                                        </p:cTn>
                                        <p:tgtEl>
                                          <p:spTgt spid="12298"/>
                                        </p:tgtEl>
                                        <p:attrNameLst>
                                          <p:attrName>style.visibility</p:attrName>
                                        </p:attrNameLst>
                                      </p:cBhvr>
                                      <p:to>
                                        <p:strVal val="visible"/>
                                      </p:to>
                                    </p:set>
                                  </p:childTnLst>
                                </p:cTn>
                              </p:par>
                            </p:childTnLst>
                          </p:cTn>
                        </p:par>
                        <p:par>
                          <p:cTn id="35" fill="hold">
                            <p:stCondLst>
                              <p:cond delay="12500"/>
                            </p:stCondLst>
                            <p:childTnLst>
                              <p:par>
                                <p:cTn id="36" presetID="1" presetClass="entr" presetSubtype="0" fill="hold" nodeType="afterEffect">
                                  <p:stCondLst>
                                    <p:cond delay="1000"/>
                                  </p:stCondLst>
                                  <p:childTnLst>
                                    <p:set>
                                      <p:cBhvr>
                                        <p:cTn id="37" dur="1" fill="hold">
                                          <p:stCondLst>
                                            <p:cond delay="0"/>
                                          </p:stCondLst>
                                        </p:cTn>
                                        <p:tgtEl>
                                          <p:spTgt spid="122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0"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0" y="274638"/>
            <a:ext cx="4724400" cy="1143000"/>
          </a:xfrm>
        </p:spPr>
        <p:txBody>
          <a:bodyPr>
            <a:normAutofit fontScale="90000"/>
          </a:bodyPr>
          <a:lstStyle/>
          <a:p>
            <a:r>
              <a:rPr lang="en-US" dirty="0" smtClean="0"/>
              <a:t>Upgrade Experience</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600200"/>
          <a:ext cx="82296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1000" y="1143000"/>
            <a:ext cx="7772400" cy="523220"/>
          </a:xfrm>
          <a:prstGeom prst="rect">
            <a:avLst/>
          </a:prstGeom>
          <a:noFill/>
        </p:spPr>
        <p:txBody>
          <a:bodyPr wrap="square" rtlCol="0">
            <a:spAutoFit/>
          </a:bodyPr>
          <a:lstStyle/>
          <a:p>
            <a:pPr>
              <a:defRPr sz="2000" b="0" i="0" u="none" strike="noStrike" kern="1200" baseline="0">
                <a:solidFill>
                  <a:srgbClr val="002060"/>
                </a:solidFill>
                <a:latin typeface="Arial Rounded MT Bold" pitchFamily="34" charset="0"/>
                <a:ea typeface="+mn-ea"/>
                <a:cs typeface="+mn-cs"/>
              </a:defRPr>
            </a:pPr>
            <a:r>
              <a:rPr lang="en-US" sz="2800" dirty="0" smtClean="0">
                <a:solidFill>
                  <a:srgbClr val="002060"/>
                </a:solidFill>
                <a:latin typeface="Arial Rounded MT Bold" pitchFamily="34" charset="0"/>
              </a:rPr>
              <a:t>Users reported their experience was:</a:t>
            </a:r>
            <a:endParaRPr lang="en-US" sz="2800" dirty="0">
              <a:solidFill>
                <a:srgbClr val="002060"/>
              </a:solidFill>
              <a:latin typeface="Arial Rounded MT Bold" pitchFamily="34" charset="0"/>
            </a:endParaRPr>
          </a:p>
        </p:txBody>
      </p:sp>
      <p:sp>
        <p:nvSpPr>
          <p:cNvPr id="7" name="Action Button: Home 6">
            <a:hlinkClick r:id="rId3"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793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ou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4191000" y="84138"/>
            <a:ext cx="4572000" cy="769441"/>
          </a:xfrm>
          <a:prstGeom prst="rect">
            <a:avLst/>
          </a:prstGeom>
          <a:noFill/>
          <a:ln w="9525">
            <a:noFill/>
            <a:miter lim="800000"/>
            <a:headEnd/>
            <a:tailEnd/>
          </a:ln>
          <a:effectLst/>
        </p:spPr>
        <p:txBody>
          <a:bodyPr wrap="square">
            <a:spAutoFit/>
          </a:bodyPr>
          <a:lstStyle/>
          <a:p>
            <a:pPr algn="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What They Said</a:t>
            </a:r>
          </a:p>
        </p:txBody>
      </p:sp>
      <p:sp>
        <p:nvSpPr>
          <p:cNvPr id="57" name="TextBox 56"/>
          <p:cNvSpPr txBox="1"/>
          <p:nvPr/>
        </p:nvSpPr>
        <p:spPr>
          <a:xfrm>
            <a:off x="304800" y="4267200"/>
            <a:ext cx="6019800" cy="1938992"/>
          </a:xfrm>
          <a:prstGeom prst="rect">
            <a:avLst/>
          </a:prstGeom>
          <a:noFill/>
        </p:spPr>
        <p:txBody>
          <a:bodyPr wrap="square" rtlCol="0">
            <a:spAutoFit/>
          </a:bodyPr>
          <a:lstStyle/>
          <a:p>
            <a:r>
              <a:rPr lang="en-US" sz="2000" dirty="0">
                <a:solidFill>
                  <a:schemeClr val="accent1">
                    <a:lumMod val="50000"/>
                  </a:schemeClr>
                </a:solidFill>
                <a:latin typeface="Arial Rounded MT Bold" pitchFamily="34" charset="0"/>
              </a:rPr>
              <a:t>The Road Show made all the difference in feeling prepared for the transition. The presentation was informative and the presenter made us all feel that we would have what we needed without interruption to our work schedules.</a:t>
            </a:r>
          </a:p>
        </p:txBody>
      </p:sp>
      <p:sp>
        <p:nvSpPr>
          <p:cNvPr id="58" name="TextBox 57"/>
          <p:cNvSpPr txBox="1"/>
          <p:nvPr/>
        </p:nvSpPr>
        <p:spPr>
          <a:xfrm>
            <a:off x="304800" y="990600"/>
            <a:ext cx="6248400" cy="1077218"/>
          </a:xfrm>
          <a:prstGeom prst="rect">
            <a:avLst/>
          </a:prstGeom>
          <a:noFill/>
        </p:spPr>
        <p:txBody>
          <a:bodyPr wrap="square" rtlCol="0">
            <a:spAutoFit/>
          </a:bodyPr>
          <a:lstStyle/>
          <a:p>
            <a:r>
              <a:rPr lang="en-US" sz="2000" dirty="0">
                <a:solidFill>
                  <a:schemeClr val="accent1">
                    <a:lumMod val="50000"/>
                  </a:schemeClr>
                </a:solidFill>
                <a:latin typeface="Arial Rounded MT Bold" pitchFamily="34" charset="0"/>
              </a:rPr>
              <a:t>I think it always </a:t>
            </a:r>
            <a:r>
              <a:rPr lang="en-US" sz="2000" dirty="0" smtClean="0">
                <a:solidFill>
                  <a:schemeClr val="accent1">
                    <a:lumMod val="50000"/>
                  </a:schemeClr>
                </a:solidFill>
                <a:latin typeface="Arial Rounded MT Bold" pitchFamily="34" charset="0"/>
              </a:rPr>
              <a:t>aids the </a:t>
            </a:r>
            <a:r>
              <a:rPr lang="en-US" sz="2000" dirty="0">
                <a:solidFill>
                  <a:schemeClr val="accent1">
                    <a:lumMod val="50000"/>
                  </a:schemeClr>
                </a:solidFill>
                <a:latin typeface="Arial Rounded MT Bold" pitchFamily="34" charset="0"/>
              </a:rPr>
              <a:t>adoption of change in an organization to be informed ahead of time to what is coming to pass.</a:t>
            </a:r>
            <a:r>
              <a:rPr lang="en-US" sz="2400" dirty="0" smtClean="0">
                <a:solidFill>
                  <a:schemeClr val="accent1">
                    <a:lumMod val="50000"/>
                  </a:schemeClr>
                </a:solidFill>
              </a:rPr>
              <a:t> </a:t>
            </a:r>
            <a:endParaRPr lang="en-US" sz="2400" dirty="0">
              <a:solidFill>
                <a:schemeClr val="accent1">
                  <a:lumMod val="50000"/>
                </a:schemeClr>
              </a:solidFill>
            </a:endParaRPr>
          </a:p>
        </p:txBody>
      </p:sp>
      <p:sp>
        <p:nvSpPr>
          <p:cNvPr id="19" name="Title 1"/>
          <p:cNvSpPr txBox="1">
            <a:spLocks/>
          </p:cNvSpPr>
          <p:nvPr/>
        </p:nvSpPr>
        <p:spPr>
          <a:xfrm>
            <a:off x="8763000" y="2514600"/>
            <a:ext cx="7772400" cy="1470025"/>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rtlCol="0" anchor="ctr">
            <a:normAutofit/>
            <a:scene3d>
              <a:camera prst="orthographicFront"/>
              <a:lightRig rig="threePt" dir="tl">
                <a:rot lat="0" lon="0" rev="7200000"/>
              </a:lightRig>
            </a:scene3d>
            <a:sp3d contourW="6350">
              <a:contourClr>
                <a:schemeClr val="accent1"/>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4400" b="1" i="0" u="none" strike="noStrike" kern="1200" cap="none" spc="0" normalizeH="0" baseline="0" noProof="0" dirty="0" smtClean="0">
                <a:ln w="11430"/>
                <a:solidFill>
                  <a:schemeClr val="accent2">
                    <a:lumMod val="50000"/>
                  </a:schemeClr>
                </a:solidFill>
                <a:effectLst>
                  <a:outerShdw blurRad="50800" dist="38100" dir="5400000" algn="t" rotWithShape="0">
                    <a:prstClr val="black">
                      <a:alpha val="40000"/>
                    </a:prstClr>
                  </a:outerShdw>
                </a:effectLst>
                <a:uLnTx/>
                <a:uFillTx/>
                <a:latin typeface="Bauhaus 93" pitchFamily="82" charset="0"/>
                <a:ea typeface="+mj-ea"/>
                <a:cs typeface="+mj-cs"/>
              </a:rPr>
              <a:t>The Office 2007 Road Show</a:t>
            </a:r>
            <a:endParaRPr kumimoji="0" lang="en-US" altLang="en-US" sz="4400" b="1" i="0" u="none" strike="noStrike" kern="1200" cap="none" spc="0" normalizeH="0" baseline="0" noProof="0" dirty="0">
              <a:ln w="11430"/>
              <a:solidFill>
                <a:schemeClr val="accent2">
                  <a:lumMod val="50000"/>
                </a:schemeClr>
              </a:solidFill>
              <a:effectLst>
                <a:outerShdw blurRad="50800" dist="38100" dir="5400000" algn="t" rotWithShape="0">
                  <a:prstClr val="black">
                    <a:alpha val="40000"/>
                  </a:prstClr>
                </a:outerShdw>
              </a:effectLst>
              <a:uLnTx/>
              <a:uFillTx/>
              <a:latin typeface="Bauhaus 93" pitchFamily="82" charset="0"/>
              <a:ea typeface="+mj-ea"/>
              <a:cs typeface="+mj-cs"/>
            </a:endParaRPr>
          </a:p>
        </p:txBody>
      </p:sp>
      <p:pic>
        <p:nvPicPr>
          <p:cNvPr id="7" name="Adoption of Change.mp3">
            <a:hlinkClick r:id="" action="ppaction://media"/>
          </p:cNvPr>
          <p:cNvPicPr>
            <a:picLocks noRot="1" noChangeAspect="1"/>
          </p:cNvPicPr>
          <p:nvPr>
            <a:audioFile r:link="rId2"/>
          </p:nvPr>
        </p:nvPicPr>
        <p:blipFill>
          <a:blip r:embed="rId6"/>
          <a:stretch>
            <a:fillRect/>
          </a:stretch>
        </p:blipFill>
        <p:spPr>
          <a:xfrm>
            <a:off x="7010400" y="990600"/>
            <a:ext cx="304800" cy="304800"/>
          </a:xfrm>
          <a:prstGeom prst="rect">
            <a:avLst/>
          </a:prstGeom>
        </p:spPr>
      </p:pic>
      <p:pic>
        <p:nvPicPr>
          <p:cNvPr id="9" name="chris final.mp3">
            <a:hlinkClick r:id="" action="ppaction://media"/>
          </p:cNvPr>
          <p:cNvPicPr>
            <a:picLocks noRot="1" noChangeAspect="1"/>
          </p:cNvPicPr>
          <p:nvPr>
            <a:audioFile r:link="rId3"/>
          </p:nvPr>
        </p:nvPicPr>
        <p:blipFill>
          <a:blip r:embed="rId7"/>
          <a:stretch>
            <a:fillRect/>
          </a:stretch>
        </p:blipFill>
        <p:spPr>
          <a:xfrm>
            <a:off x="7162800" y="4343400"/>
            <a:ext cx="304800" cy="304800"/>
          </a:xfrm>
          <a:prstGeom prst="rect">
            <a:avLst/>
          </a:prstGeom>
        </p:spPr>
      </p:pic>
      <p:sp>
        <p:nvSpPr>
          <p:cNvPr id="11" name="Rectangle 10"/>
          <p:cNvSpPr/>
          <p:nvPr/>
        </p:nvSpPr>
        <p:spPr>
          <a:xfrm>
            <a:off x="6781800" y="5410200"/>
            <a:ext cx="9906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ction Button: Home 11">
            <a:hlinkClick r:id="rId8"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advClick="0" advTm="2870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35" presetClass="path" presetSubtype="0" accel="50000" decel="50000" fill="hold" grpId="0" nodeType="withEffect">
                                  <p:stCondLst>
                                    <p:cond delay="0"/>
                                  </p:stCondLst>
                                  <p:childTnLst>
                                    <p:animMotion origin="layout" path="M -3.33333E-6 -3.76359E-6 L -0.88333 -3.76359E-6 " pathEditMode="relative" rAng="0" ptsTypes="AA">
                                      <p:cBhvr>
                                        <p:cTn id="8" dur="2000" fill="hold"/>
                                        <p:tgtEl>
                                          <p:spTgt spid="19"/>
                                        </p:tgtEl>
                                        <p:attrNameLst>
                                          <p:attrName>ppt_x</p:attrName>
                                          <p:attrName>ppt_y</p:attrName>
                                        </p:attrNameLst>
                                      </p:cBhvr>
                                      <p:rCtr x="-442" y="0"/>
                                    </p:animMotion>
                                  </p:childTnLst>
                                </p:cTn>
                              </p:par>
                            </p:childTnLst>
                          </p:cTn>
                        </p:par>
                        <p:par>
                          <p:cTn id="9" fill="hold">
                            <p:stCondLst>
                              <p:cond delay="2000"/>
                            </p:stCondLst>
                            <p:childTnLst>
                              <p:par>
                                <p:cTn id="10" presetID="10" presetClass="entr" presetSubtype="0" fill="hold" grpId="1" nodeType="afterEffect">
                                  <p:stCondLst>
                                    <p:cond delay="0"/>
                                  </p:stCondLst>
                                  <p:childTnLst>
                                    <p:set>
                                      <p:cBhvr>
                                        <p:cTn id="11" dur="1" fill="hold">
                                          <p:stCondLst>
                                            <p:cond delay="0"/>
                                          </p:stCondLst>
                                        </p:cTn>
                                        <p:tgtEl>
                                          <p:spTgt spid="58"/>
                                        </p:tgtEl>
                                        <p:attrNameLst>
                                          <p:attrName>style.visibility</p:attrName>
                                        </p:attrNameLst>
                                      </p:cBhvr>
                                      <p:to>
                                        <p:strVal val="visible"/>
                                      </p:to>
                                    </p:set>
                                    <p:animEffect transition="in" filter="fade">
                                      <p:cBhvr>
                                        <p:cTn id="12" dur="3000"/>
                                        <p:tgtEl>
                                          <p:spTgt spid="58"/>
                                        </p:tgtEl>
                                      </p:cBhvr>
                                    </p:animEffect>
                                  </p:childTnLst>
                                  <p:subTnLst>
                                    <p:animClr>
                                      <p:cBhvr override="childStyle">
                                        <p:cTn dur="1" fill="hold" display="0" masterRel="nextClick" afterEffect="1"/>
                                        <p:tgtEl>
                                          <p:spTgt spid="58"/>
                                        </p:tgtEl>
                                        <p:attrNameLst>
                                          <p:attrName>ppt_c</p:attrName>
                                        </p:attrNameLst>
                                      </p:cBhvr>
                                      <p:to>
                                        <a:srgbClr val="B2B2B2"/>
                                      </p:to>
                                    </p:animClr>
                                  </p:subTnLst>
                                </p:cTn>
                              </p:par>
                              <p:par>
                                <p:cTn id="13" presetID="1" presetClass="mediacall" presetSubtype="0" fill="hold" nodeType="withEffect">
                                  <p:stCondLst>
                                    <p:cond delay="0"/>
                                  </p:stCondLst>
                                  <p:childTnLst>
                                    <p:cmd type="call" cmd="playFrom(0.0)">
                                      <p:cBhvr>
                                        <p:cTn id="14" dur="6821" fill="hold"/>
                                        <p:tgtEl>
                                          <p:spTgt spid="7"/>
                                        </p:tgtEl>
                                      </p:cBhvr>
                                    </p:cmd>
                                  </p:childTnLst>
                                </p:cTn>
                              </p:par>
                            </p:childTnLst>
                          </p:cTn>
                        </p:par>
                        <p:par>
                          <p:cTn id="15" fill="hold">
                            <p:stCondLst>
                              <p:cond delay="8821"/>
                            </p:stCondLst>
                            <p:childTnLst>
                              <p:par>
                                <p:cTn id="16" presetID="4" presetClass="entr" presetSubtype="32" fill="hold" grpId="0" nodeType="afterEffect">
                                  <p:stCondLst>
                                    <p:cond delay="0"/>
                                  </p:stCondLst>
                                  <p:childTnLst>
                                    <p:set>
                                      <p:cBhvr>
                                        <p:cTn id="17" dur="1" fill="hold">
                                          <p:stCondLst>
                                            <p:cond delay="0"/>
                                          </p:stCondLst>
                                        </p:cTn>
                                        <p:tgtEl>
                                          <p:spTgt spid="57"/>
                                        </p:tgtEl>
                                        <p:attrNameLst>
                                          <p:attrName>style.visibility</p:attrName>
                                        </p:attrNameLst>
                                      </p:cBhvr>
                                      <p:to>
                                        <p:strVal val="visible"/>
                                      </p:to>
                                    </p:set>
                                    <p:animEffect transition="in" filter="box(out)">
                                      <p:cBhvr>
                                        <p:cTn id="18" dur="1000"/>
                                        <p:tgtEl>
                                          <p:spTgt spid="57"/>
                                        </p:tgtEl>
                                      </p:cBhvr>
                                    </p:animEffect>
                                  </p:childTnLst>
                                  <p:subTnLst>
                                    <p:animClr>
                                      <p:cBhvr override="childStyle">
                                        <p:cTn dur="1" fill="hold" display="0" masterRel="nextClick" afterEffect="1"/>
                                        <p:tgtEl>
                                          <p:spTgt spid="57"/>
                                        </p:tgtEl>
                                        <p:attrNameLst>
                                          <p:attrName>ppt_c</p:attrName>
                                        </p:attrNameLst>
                                      </p:cBhvr>
                                      <p:to>
                                        <a:srgbClr val="B2B2B2"/>
                                      </p:to>
                                    </p:animClr>
                                  </p:subTnLst>
                                </p:cTn>
                              </p:par>
                              <p:par>
                                <p:cTn id="19" presetID="1" presetClass="mediacall" presetSubtype="0" fill="hold" nodeType="withEffect">
                                  <p:stCondLst>
                                    <p:cond delay="0"/>
                                  </p:stCondLst>
                                  <p:childTnLst>
                                    <p:cmd type="call" cmd="playFrom(0.0)">
                                      <p:cBhvr>
                                        <p:cTn id="20" dur="11078" fill="hold"/>
                                        <p:tgtEl>
                                          <p:spTgt spid="9"/>
                                        </p:tgtEl>
                                      </p:cBhvr>
                                    </p:cmd>
                                  </p:childTnLst>
                                </p:cTn>
                              </p:par>
                            </p:childTnLst>
                          </p:cTn>
                        </p:par>
                        <p:par>
                          <p:cTn id="21" fill="hold">
                            <p:stCondLst>
                              <p:cond delay="19899"/>
                            </p:stCondLst>
                            <p:childTnLst>
                              <p:par>
                                <p:cTn id="22" presetID="1" presetClass="entr" presetSubtype="0" fill="hold" grpId="0" nodeType="afterEffect" nodePh="1">
                                  <p:stCondLst>
                                    <p:cond delay="0"/>
                                  </p:stCondLst>
                                  <p:endCondLst>
                                    <p:cond evt="begin" delay="0">
                                      <p:tn val="22"/>
                                    </p:cond>
                                  </p:end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4"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audio>
              <p:cMediaNode showWhenStopped="0">
                <p:cTn id="25"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bldLst>
      <p:bldP spid="57" grpId="0"/>
      <p:bldP spid="58" grpId="1"/>
      <p:bldP spid="19" grpId="0" animBg="1"/>
      <p:bldP spid="19" grpId="1" animBg="1"/>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Matt.mp3">
            <a:hlinkClick r:id="" action="ppaction://media"/>
          </p:cNvPr>
          <p:cNvPicPr>
            <a:picLocks noRot="1" noChangeAspect="1"/>
          </p:cNvPicPr>
          <p:nvPr>
            <a:audioFile r:link="rId2"/>
          </p:nvPr>
        </p:nvPicPr>
        <p:blipFill>
          <a:blip r:embed="rId6"/>
          <a:stretch>
            <a:fillRect/>
          </a:stretch>
        </p:blipFill>
        <p:spPr>
          <a:xfrm>
            <a:off x="2057400" y="4648200"/>
            <a:ext cx="304800" cy="304800"/>
          </a:xfrm>
          <a:prstGeom prst="rect">
            <a:avLst/>
          </a:prstGeom>
        </p:spPr>
      </p:pic>
      <p:pic>
        <p:nvPicPr>
          <p:cNvPr id="13" name="Jen Final.mp3">
            <a:hlinkClick r:id="" action="ppaction://media"/>
          </p:cNvPr>
          <p:cNvPicPr>
            <a:picLocks noRot="1" noChangeAspect="1"/>
          </p:cNvPicPr>
          <p:nvPr>
            <a:audioFile r:link="rId3"/>
          </p:nvPr>
        </p:nvPicPr>
        <p:blipFill>
          <a:blip r:embed="rId7"/>
          <a:stretch>
            <a:fillRect/>
          </a:stretch>
        </p:blipFill>
        <p:spPr>
          <a:xfrm>
            <a:off x="3200400" y="4191000"/>
            <a:ext cx="304800" cy="304800"/>
          </a:xfrm>
          <a:prstGeom prst="rect">
            <a:avLst/>
          </a:prstGeom>
        </p:spPr>
      </p:pic>
      <p:sp>
        <p:nvSpPr>
          <p:cNvPr id="3076" name="Rectangle 4"/>
          <p:cNvSpPr>
            <a:spLocks noChangeArrowheads="1"/>
          </p:cNvSpPr>
          <p:nvPr/>
        </p:nvSpPr>
        <p:spPr bwMode="auto">
          <a:xfrm>
            <a:off x="4191000" y="84138"/>
            <a:ext cx="4572000" cy="769441"/>
          </a:xfrm>
          <a:prstGeom prst="rect">
            <a:avLst/>
          </a:prstGeom>
          <a:noFill/>
          <a:ln w="9525">
            <a:noFill/>
            <a:miter lim="800000"/>
            <a:headEnd/>
            <a:tailEnd/>
          </a:ln>
          <a:effectLst/>
        </p:spPr>
        <p:txBody>
          <a:bodyPr wrap="square">
            <a:spAutoFit/>
          </a:bodyPr>
          <a:lstStyle/>
          <a:p>
            <a:pPr algn="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What They Said</a:t>
            </a:r>
          </a:p>
        </p:txBody>
      </p:sp>
      <p:sp>
        <p:nvSpPr>
          <p:cNvPr id="57" name="TextBox 56"/>
          <p:cNvSpPr txBox="1"/>
          <p:nvPr/>
        </p:nvSpPr>
        <p:spPr>
          <a:xfrm>
            <a:off x="6248400" y="2286000"/>
            <a:ext cx="2743200" cy="2246769"/>
          </a:xfrm>
          <a:prstGeom prst="rect">
            <a:avLst/>
          </a:prstGeom>
          <a:noFill/>
        </p:spPr>
        <p:txBody>
          <a:bodyPr wrap="square" rtlCol="0">
            <a:spAutoFit/>
          </a:bodyPr>
          <a:lstStyle/>
          <a:p>
            <a:r>
              <a:rPr lang="en-US" sz="2000" dirty="0">
                <a:solidFill>
                  <a:schemeClr val="accent1">
                    <a:lumMod val="50000"/>
                  </a:schemeClr>
                </a:solidFill>
                <a:latin typeface="Arial Rounded MT Bold" pitchFamily="34" charset="0"/>
              </a:rPr>
              <a:t>I was very pleased with the flexibility of trainer’s schedules to provide training at times that best suit the library faculty and staff.</a:t>
            </a:r>
          </a:p>
        </p:txBody>
      </p:sp>
      <p:sp>
        <p:nvSpPr>
          <p:cNvPr id="8" name="TextBox 7"/>
          <p:cNvSpPr txBox="1"/>
          <p:nvPr/>
        </p:nvSpPr>
        <p:spPr>
          <a:xfrm>
            <a:off x="152400" y="914400"/>
            <a:ext cx="5715000" cy="1323439"/>
          </a:xfrm>
          <a:prstGeom prst="rect">
            <a:avLst/>
          </a:prstGeom>
          <a:noFill/>
        </p:spPr>
        <p:txBody>
          <a:bodyPr wrap="square" rtlCol="0">
            <a:spAutoFit/>
          </a:bodyPr>
          <a:lstStyle/>
          <a:p>
            <a:r>
              <a:rPr lang="en-US" sz="2000" dirty="0" smtClean="0">
                <a:solidFill>
                  <a:schemeClr val="accent1">
                    <a:lumMod val="50000"/>
                  </a:schemeClr>
                </a:solidFill>
                <a:latin typeface="Arial Rounded MT Bold" pitchFamily="34" charset="0"/>
              </a:rPr>
              <a:t>I think everyone at the presentation found it extremely valuable. It was nice to feel included in the transition rather than have the change thrust upon us.</a:t>
            </a:r>
            <a:endParaRPr lang="en-US" sz="2000" dirty="0">
              <a:solidFill>
                <a:schemeClr val="accent1">
                  <a:lumMod val="50000"/>
                </a:schemeClr>
              </a:solidFill>
              <a:latin typeface="Arial Rounded MT Bold" pitchFamily="34" charset="0"/>
            </a:endParaRPr>
          </a:p>
        </p:txBody>
      </p:sp>
      <p:sp>
        <p:nvSpPr>
          <p:cNvPr id="9" name="Title 1"/>
          <p:cNvSpPr txBox="1">
            <a:spLocks/>
          </p:cNvSpPr>
          <p:nvPr/>
        </p:nvSpPr>
        <p:spPr>
          <a:xfrm>
            <a:off x="0" y="5690627"/>
            <a:ext cx="6172200" cy="1167373"/>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54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rtlCol="0" anchor="ctr">
            <a:normAutofit/>
            <a:scene3d>
              <a:camera prst="orthographicFront"/>
              <a:lightRig rig="threePt" dir="tl">
                <a:rot lat="0" lon="0" rev="7200000"/>
              </a:lightRig>
            </a:scene3d>
            <a:sp3d contourW="6350">
              <a:contourClr>
                <a:schemeClr val="accent1"/>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3600" b="1" i="0" u="none" strike="noStrike" kern="1200" cap="none" spc="0" normalizeH="0" baseline="0" noProof="0" dirty="0" smtClean="0">
                <a:ln w="11430"/>
                <a:solidFill>
                  <a:schemeClr val="accent2">
                    <a:lumMod val="50000"/>
                  </a:schemeClr>
                </a:solidFill>
                <a:effectLst>
                  <a:outerShdw blurRad="50800" dist="38100" dir="5400000" algn="t" rotWithShape="0">
                    <a:prstClr val="black">
                      <a:alpha val="40000"/>
                    </a:prstClr>
                  </a:outerShdw>
                </a:effectLst>
                <a:uLnTx/>
                <a:uFillTx/>
                <a:latin typeface="Bauhaus 93" pitchFamily="82" charset="0"/>
                <a:ea typeface="+mj-ea"/>
                <a:cs typeface="+mj-cs"/>
              </a:rPr>
              <a:t>The Office 2007 Road Show</a:t>
            </a:r>
            <a:endParaRPr kumimoji="0" lang="en-US" altLang="en-US" sz="3600" b="1" i="0" u="none" strike="noStrike" kern="1200" cap="none" spc="0" normalizeH="0" baseline="0" noProof="0" dirty="0">
              <a:ln w="11430"/>
              <a:solidFill>
                <a:schemeClr val="accent2">
                  <a:lumMod val="50000"/>
                </a:schemeClr>
              </a:solidFill>
              <a:effectLst>
                <a:outerShdw blurRad="50800" dist="38100" dir="5400000" algn="t" rotWithShape="0">
                  <a:prstClr val="black">
                    <a:alpha val="40000"/>
                  </a:prstClr>
                </a:outerShdw>
              </a:effectLst>
              <a:uLnTx/>
              <a:uFillTx/>
              <a:latin typeface="Bauhaus 93" pitchFamily="82" charset="0"/>
              <a:ea typeface="+mj-ea"/>
              <a:cs typeface="+mj-cs"/>
            </a:endParaRPr>
          </a:p>
        </p:txBody>
      </p:sp>
      <p:graphicFrame>
        <p:nvGraphicFramePr>
          <p:cNvPr id="16" name="Chart 15"/>
          <p:cNvGraphicFramePr/>
          <p:nvPr/>
        </p:nvGraphicFramePr>
        <p:xfrm>
          <a:off x="0" y="2286000"/>
          <a:ext cx="6096000" cy="4064000"/>
        </p:xfrm>
        <a:graphic>
          <a:graphicData uri="http://schemas.openxmlformats.org/drawingml/2006/chart">
            <c:chart xmlns:c="http://schemas.openxmlformats.org/drawingml/2006/chart" xmlns:r="http://schemas.openxmlformats.org/officeDocument/2006/relationships" r:id="rId8"/>
          </a:graphicData>
        </a:graphic>
      </p:graphicFrame>
      <p:sp>
        <p:nvSpPr>
          <p:cNvPr id="12" name="Action Button: Home 11">
            <a:hlinkClick r:id="rId9"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7086600" y="5181600"/>
            <a:ext cx="838200" cy="6858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cSld>
  <p:clrMapOvr>
    <a:masterClrMapping/>
  </p:clrMapOvr>
  <p:transition advClick="0" advTm="2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up)">
                                      <p:cBhvr>
                                        <p:cTn id="7" dur="2000"/>
                                        <p:tgtEl>
                                          <p:spTgt spid="57"/>
                                        </p:tgtEl>
                                      </p:cBhvr>
                                    </p:animEffect>
                                  </p:childTnLst>
                                  <p:subTnLst>
                                    <p:animClr>
                                      <p:cBhvr override="childStyle">
                                        <p:cTn dur="1" fill="hold" display="0" masterRel="nextClick" afterEffect="1"/>
                                        <p:tgtEl>
                                          <p:spTgt spid="57"/>
                                        </p:tgtEl>
                                        <p:attrNameLst>
                                          <p:attrName>ppt_c</p:attrName>
                                        </p:attrNameLst>
                                      </p:cBhvr>
                                      <p:to>
                                        <a:srgbClr val="B2B2B2"/>
                                      </p:to>
                                    </p:animClr>
                                  </p:subTnLst>
                                </p:cTn>
                              </p:par>
                            </p:childTnLst>
                          </p:cTn>
                        </p:par>
                        <p:par>
                          <p:cTn id="8" fill="hold">
                            <p:stCondLst>
                              <p:cond delay="2000"/>
                            </p:stCondLst>
                            <p:childTnLst>
                              <p:par>
                                <p:cTn id="9" presetID="1" presetClass="entr" presetSubtype="0" fill="hold" grpId="0" nodeType="afterEffect" nodePh="1">
                                  <p:stCondLst>
                                    <p:cond delay="500"/>
                                  </p:stCondLst>
                                  <p:endCondLst>
                                    <p:cond evt="begin" delay="0">
                                      <p:tn val="9"/>
                                    </p:cond>
                                  </p:endCondLst>
                                  <p:childTnLst>
                                    <p:set>
                                      <p:cBhvr>
                                        <p:cTn id="10" dur="1" fill="hold">
                                          <p:stCondLst>
                                            <p:cond delay="0"/>
                                          </p:stCondLst>
                                        </p:cTn>
                                        <p:tgtEl>
                                          <p:spTgt spid="11"/>
                                        </p:tgtEl>
                                        <p:attrNameLst>
                                          <p:attrName>style.visibility</p:attrName>
                                        </p:attrNameLst>
                                      </p:cBhvr>
                                      <p:to>
                                        <p:strVal val="visible"/>
                                      </p:to>
                                    </p:set>
                                  </p:childTnLst>
                                </p:cTn>
                              </p:par>
                            </p:childTnLst>
                          </p:cTn>
                        </p:par>
                        <p:par>
                          <p:cTn id="11" fill="hold">
                            <p:stCondLst>
                              <p:cond delay="2500"/>
                            </p:stCondLst>
                            <p:childTnLst>
                              <p:par>
                                <p:cTn id="12" presetID="8" presetClass="entr" presetSubtype="32"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amond(out)">
                                      <p:cBhvr>
                                        <p:cTn id="14" dur="3000"/>
                                        <p:tgtEl>
                                          <p:spTgt spid="8"/>
                                        </p:tgtEl>
                                      </p:cBhvr>
                                    </p:animEffect>
                                  </p:childTnLst>
                                  <p:subTnLst>
                                    <p:animClr>
                                      <p:cBhvr override="childStyle">
                                        <p:cTn dur="1" fill="hold" display="0" masterRel="nextClick" afterEffect="1"/>
                                        <p:tgtEl>
                                          <p:spTgt spid="8"/>
                                        </p:tgtEl>
                                        <p:attrNameLst>
                                          <p:attrName>ppt_c</p:attrName>
                                        </p:attrNameLst>
                                      </p:cBhvr>
                                      <p:to>
                                        <a:srgbClr val="B2B2B2"/>
                                      </p:to>
                                    </p:animClr>
                                  </p:sub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audio>
              <p:cMediaNode vol="90000">
                <p:cTn id="16" fill="hold" display="0">
                  <p:stCondLst>
                    <p:cond delay="indefinite"/>
                  </p:stCondLst>
                  <p:endCondLst>
                    <p:cond evt="onNext" delay="0">
                      <p:tgtEl>
                        <p:sldTgt/>
                      </p:tgtEl>
                    </p:cond>
                    <p:cond evt="onPrev" delay="0">
                      <p:tgtEl>
                        <p:sldTgt/>
                      </p:tgtEl>
                    </p:cond>
                    <p:cond evt="onStopAudio" delay="0">
                      <p:tgtEl>
                        <p:sldTgt/>
                      </p:tgtEl>
                    </p:cond>
                  </p:endCondLst>
                </p:cTn>
                <p:tgtEl>
                  <p:spTgt spid="13"/>
                </p:tgtEl>
              </p:cMediaNode>
            </p:audio>
          </p:childTnLst>
        </p:cTn>
      </p:par>
    </p:tnLst>
    <p:bldLst>
      <p:bldP spid="57" grpId="0"/>
      <p:bldP spid="8"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4191000" y="84138"/>
            <a:ext cx="4572000" cy="769441"/>
          </a:xfrm>
          <a:prstGeom prst="rect">
            <a:avLst/>
          </a:prstGeom>
          <a:noFill/>
          <a:ln w="9525">
            <a:noFill/>
            <a:miter lim="800000"/>
            <a:headEnd/>
            <a:tailEnd/>
          </a:ln>
          <a:effectLst/>
        </p:spPr>
        <p:txBody>
          <a:bodyPr wrap="square">
            <a:spAutoFit/>
          </a:bodyPr>
          <a:lstStyle/>
          <a:p>
            <a:pPr algn="r"/>
            <a:r>
              <a:rPr lang="en-US" altLang="en-US" sz="4400" b="1" dirty="0">
                <a:ln w="11430"/>
                <a:gradFill flip="none" rotWithShape="1">
                  <a:gsLst>
                    <a:gs pos="0">
                      <a:srgbClr val="0066FF">
                        <a:tint val="66000"/>
                        <a:satMod val="160000"/>
                      </a:srgbClr>
                    </a:gs>
                    <a:gs pos="50000">
                      <a:srgbClr val="0066FF">
                        <a:tint val="44500"/>
                        <a:satMod val="160000"/>
                      </a:srgbClr>
                    </a:gs>
                    <a:gs pos="100000">
                      <a:srgbClr val="0066FF">
                        <a:tint val="23500"/>
                        <a:satMod val="160000"/>
                      </a:srgbClr>
                    </a:gs>
                  </a:gsLst>
                  <a:lin ang="8100000" scaled="1"/>
                  <a:tileRect/>
                </a:gradFill>
                <a:effectLst>
                  <a:outerShdw blurRad="44450" dist="41910" dir="3600000" algn="tl">
                    <a:srgbClr val="000000">
                      <a:alpha val="50000"/>
                    </a:srgbClr>
                  </a:outerShdw>
                </a:effectLst>
                <a:latin typeface="Franklin Gothic Demi" pitchFamily="34" charset="0"/>
                <a:ea typeface="+mj-ea"/>
                <a:cs typeface="+mj-cs"/>
              </a:rPr>
              <a:t>What They Said</a:t>
            </a:r>
          </a:p>
        </p:txBody>
      </p:sp>
      <p:sp>
        <p:nvSpPr>
          <p:cNvPr id="57" name="TextBox 56"/>
          <p:cNvSpPr txBox="1"/>
          <p:nvPr/>
        </p:nvSpPr>
        <p:spPr>
          <a:xfrm>
            <a:off x="5867400" y="2895600"/>
            <a:ext cx="3276600" cy="2246769"/>
          </a:xfrm>
          <a:prstGeom prst="rect">
            <a:avLst/>
          </a:prstGeom>
          <a:noFill/>
        </p:spPr>
        <p:txBody>
          <a:bodyPr wrap="square" rtlCol="0">
            <a:spAutoFit/>
          </a:bodyPr>
          <a:lstStyle/>
          <a:p>
            <a:r>
              <a:rPr lang="en-US" sz="2000" dirty="0" smtClean="0">
                <a:solidFill>
                  <a:schemeClr val="accent1">
                    <a:lumMod val="50000"/>
                  </a:schemeClr>
                </a:solidFill>
                <a:latin typeface="Arial Rounded MT Bold" pitchFamily="34" charset="0"/>
              </a:rPr>
              <a:t>The working relationship between OTS and the department’s faculty and staff has improved. I don’t hesitate to call on them now like I did two or three years ago.</a:t>
            </a:r>
            <a:endParaRPr lang="en-US" sz="2000" dirty="0">
              <a:solidFill>
                <a:schemeClr val="accent1">
                  <a:lumMod val="50000"/>
                </a:schemeClr>
              </a:solidFill>
              <a:latin typeface="Arial Rounded MT Bold" pitchFamily="34" charset="0"/>
            </a:endParaRPr>
          </a:p>
        </p:txBody>
      </p:sp>
      <p:sp>
        <p:nvSpPr>
          <p:cNvPr id="8" name="TextBox 7"/>
          <p:cNvSpPr txBox="1"/>
          <p:nvPr/>
        </p:nvSpPr>
        <p:spPr>
          <a:xfrm>
            <a:off x="0" y="838200"/>
            <a:ext cx="5715000" cy="707886"/>
          </a:xfrm>
          <a:prstGeom prst="rect">
            <a:avLst/>
          </a:prstGeom>
          <a:noFill/>
        </p:spPr>
        <p:txBody>
          <a:bodyPr wrap="square" rtlCol="0">
            <a:spAutoFit/>
          </a:bodyPr>
          <a:lstStyle/>
          <a:p>
            <a:r>
              <a:rPr lang="en-US" sz="2000" dirty="0" smtClean="0">
                <a:solidFill>
                  <a:schemeClr val="accent1">
                    <a:lumMod val="50000"/>
                  </a:schemeClr>
                </a:solidFill>
                <a:latin typeface="Arial Rounded MT Bold" pitchFamily="34" charset="0"/>
              </a:rPr>
              <a:t>OTS was wonderful in scheduling time that    </a:t>
            </a:r>
            <a:r>
              <a:rPr lang="en-US" sz="2000" dirty="0" smtClean="0">
                <a:solidFill>
                  <a:schemeClr val="accent1">
                    <a:lumMod val="50000"/>
                  </a:schemeClr>
                </a:solidFill>
                <a:latin typeface="Arial Rounded MT Bold" pitchFamily="34" charset="0"/>
              </a:rPr>
              <a:t> </a:t>
            </a:r>
            <a:r>
              <a:rPr lang="en-US" sz="2000" dirty="0" smtClean="0">
                <a:solidFill>
                  <a:schemeClr val="accent1">
                    <a:lumMod val="50000"/>
                  </a:schemeClr>
                </a:solidFill>
                <a:latin typeface="Arial Rounded MT Bold" pitchFamily="34" charset="0"/>
              </a:rPr>
              <a:t> </a:t>
            </a:r>
            <a:r>
              <a:rPr lang="en-US" sz="2000" dirty="0" smtClean="0">
                <a:solidFill>
                  <a:schemeClr val="accent1">
                    <a:lumMod val="50000"/>
                  </a:schemeClr>
                </a:solidFill>
                <a:latin typeface="Arial Rounded MT Bold" pitchFamily="34" charset="0"/>
              </a:rPr>
              <a:t>worked </a:t>
            </a:r>
            <a:r>
              <a:rPr lang="en-US" sz="2000" dirty="0" smtClean="0">
                <a:solidFill>
                  <a:schemeClr val="accent1">
                    <a:lumMod val="50000"/>
                  </a:schemeClr>
                </a:solidFill>
                <a:latin typeface="Arial Rounded MT Bold" pitchFamily="34" charset="0"/>
              </a:rPr>
              <a:t>with our department’s schedule. </a:t>
            </a:r>
            <a:endParaRPr lang="en-US" sz="2000" dirty="0">
              <a:solidFill>
                <a:schemeClr val="accent1">
                  <a:lumMod val="50000"/>
                </a:schemeClr>
              </a:solidFill>
              <a:latin typeface="Arial Rounded MT Bold" pitchFamily="34" charset="0"/>
            </a:endParaRPr>
          </a:p>
        </p:txBody>
      </p:sp>
      <p:pic>
        <p:nvPicPr>
          <p:cNvPr id="7" name="Departmental Schedule.wav">
            <a:hlinkClick r:id="" action="ppaction://media"/>
          </p:cNvPr>
          <p:cNvPicPr>
            <a:picLocks noRot="1" noChangeAspect="1"/>
          </p:cNvPicPr>
          <p:nvPr>
            <a:audioFile r:link="rId2"/>
          </p:nvPr>
        </p:nvPicPr>
        <p:blipFill>
          <a:blip r:embed="rId6"/>
          <a:stretch>
            <a:fillRect/>
          </a:stretch>
        </p:blipFill>
        <p:spPr>
          <a:xfrm>
            <a:off x="838200" y="2971800"/>
            <a:ext cx="304800" cy="304800"/>
          </a:xfrm>
          <a:prstGeom prst="rect">
            <a:avLst/>
          </a:prstGeom>
        </p:spPr>
      </p:pic>
      <p:pic>
        <p:nvPicPr>
          <p:cNvPr id="10" name="Working_Relationship.wav">
            <a:hlinkClick r:id="" action="ppaction://media"/>
          </p:cNvPr>
          <p:cNvPicPr>
            <a:picLocks noRot="1" noChangeAspect="1"/>
          </p:cNvPicPr>
          <p:nvPr>
            <a:audioFile r:link="rId3"/>
          </p:nvPr>
        </p:nvPicPr>
        <p:blipFill>
          <a:blip r:embed="rId7"/>
          <a:stretch>
            <a:fillRect/>
          </a:stretch>
        </p:blipFill>
        <p:spPr>
          <a:xfrm>
            <a:off x="1524000" y="3048000"/>
            <a:ext cx="304800" cy="304800"/>
          </a:xfrm>
          <a:prstGeom prst="rect">
            <a:avLst/>
          </a:prstGeom>
        </p:spPr>
      </p:pic>
      <p:sp>
        <p:nvSpPr>
          <p:cNvPr id="11" name="Rectangle 10"/>
          <p:cNvSpPr/>
          <p:nvPr/>
        </p:nvSpPr>
        <p:spPr>
          <a:xfrm>
            <a:off x="1295400" y="3048000"/>
            <a:ext cx="457200" cy="381000"/>
          </a:xfrm>
          <a:prstGeom prst="rect">
            <a:avLst/>
          </a:prstGeom>
          <a:solidFill>
            <a:srgbClr val="EBF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2000" y="2971800"/>
            <a:ext cx="457200" cy="381000"/>
          </a:xfrm>
          <a:prstGeom prst="rect">
            <a:avLst/>
          </a:prstGeom>
          <a:solidFill>
            <a:srgbClr val="EBF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rot="5400000">
            <a:off x="114300" y="3314700"/>
            <a:ext cx="838200" cy="1588"/>
          </a:xfrm>
          <a:prstGeom prst="line">
            <a:avLst/>
          </a:prstGeom>
          <a:ln>
            <a:no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04800" y="1905000"/>
            <a:ext cx="5562600" cy="3962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ction Button: Home 15">
            <a:hlinkClick r:id="rId8" action="ppaction://hlinkpres?slideindex=1&amp;slidetitle=Ribbons in the Sky" highlightClick="1"/>
          </p:cNvPr>
          <p:cNvSpPr/>
          <p:nvPr/>
        </p:nvSpPr>
        <p:spPr>
          <a:xfrm>
            <a:off x="0" y="0"/>
            <a:ext cx="457200" cy="457200"/>
          </a:xfrm>
          <a:prstGeom prst="actionButtonHome">
            <a:avLst/>
          </a:prstGeom>
          <a:solidFill>
            <a:srgbClr val="D5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Chart 16"/>
          <p:cNvGraphicFramePr/>
          <p:nvPr/>
        </p:nvGraphicFramePr>
        <p:xfrm>
          <a:off x="304800" y="2286000"/>
          <a:ext cx="5410200" cy="3962400"/>
        </p:xfrm>
        <a:graphic>
          <a:graphicData uri="http://schemas.openxmlformats.org/drawingml/2006/chart">
            <c:chart xmlns:c="http://schemas.openxmlformats.org/drawingml/2006/chart" xmlns:r="http://schemas.openxmlformats.org/officeDocument/2006/relationships" r:id="rId9"/>
          </a:graphicData>
        </a:graphic>
      </p:graphicFrame>
    </p:spTree>
    <p:custDataLst>
      <p:tags r:id="rId1"/>
    </p:custDataLst>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up)">
                                      <p:cBhvr>
                                        <p:cTn id="7" dur="2000"/>
                                        <p:tgtEl>
                                          <p:spTgt spid="57"/>
                                        </p:tgtEl>
                                      </p:cBhvr>
                                    </p:animEffect>
                                  </p:childTnLst>
                                  <p:subTnLst>
                                    <p:animClr>
                                      <p:cBhvr override="childStyle">
                                        <p:cTn dur="1" fill="hold" display="0" masterRel="nextClick" afterEffect="1"/>
                                        <p:tgtEl>
                                          <p:spTgt spid="57"/>
                                        </p:tgtEl>
                                        <p:attrNameLst>
                                          <p:attrName>ppt_c</p:attrName>
                                        </p:attrNameLst>
                                      </p:cBhvr>
                                      <p:to>
                                        <a:srgbClr val="B2B2B2"/>
                                      </p:to>
                                    </p:animClr>
                                  </p:subTnLst>
                                </p:cTn>
                              </p:par>
                              <p:par>
                                <p:cTn id="8" presetID="1" presetClass="mediacall" presetSubtype="0" fill="hold" nodeType="withEffect">
                                  <p:stCondLst>
                                    <p:cond delay="0"/>
                                  </p:stCondLst>
                                  <p:childTnLst>
                                    <p:cmd type="call" cmd="playFrom(0.0)">
                                      <p:cBhvr>
                                        <p:cTn id="9" dur="10589" fill="hold"/>
                                        <p:tgtEl>
                                          <p:spTgt spid="10"/>
                                        </p:tgtEl>
                                      </p:cBhvr>
                                    </p:cmd>
                                  </p:childTnLst>
                                </p:cTn>
                              </p:par>
                            </p:childTnLst>
                          </p:cTn>
                        </p:par>
                        <p:par>
                          <p:cTn id="10" fill="hold">
                            <p:stCondLst>
                              <p:cond delay="10589"/>
                            </p:stCondLst>
                            <p:childTnLst>
                              <p:par>
                                <p:cTn id="11" presetID="8" presetClass="entr" presetSubtype="32"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amond(out)">
                                      <p:cBhvr>
                                        <p:cTn id="13" dur="2000"/>
                                        <p:tgtEl>
                                          <p:spTgt spid="8"/>
                                        </p:tgtEl>
                                      </p:cBhvr>
                                    </p:animEffect>
                                  </p:childTnLst>
                                  <p:subTnLst>
                                    <p:animClr>
                                      <p:cBhvr override="childStyle">
                                        <p:cTn dur="1" fill="hold" display="0" masterRel="nextClick" afterEffect="1"/>
                                        <p:tgtEl>
                                          <p:spTgt spid="8"/>
                                        </p:tgtEl>
                                        <p:attrNameLst>
                                          <p:attrName>ppt_c</p:attrName>
                                        </p:attrNameLst>
                                      </p:cBhvr>
                                      <p:to>
                                        <a:srgbClr val="B2B2B2"/>
                                      </p:to>
                                    </p:animClr>
                                  </p:subTnLst>
                                </p:cTn>
                              </p:par>
                              <p:par>
                                <p:cTn id="14" presetID="1" presetClass="mediacall" presetSubtype="0" fill="hold" nodeType="withEffect">
                                  <p:stCondLst>
                                    <p:cond delay="0"/>
                                  </p:stCondLst>
                                  <p:childTnLst>
                                    <p:cmd type="call" cmd="playFrom(0.0)">
                                      <p:cBhvr>
                                        <p:cTn id="15" dur="6340" fill="hold"/>
                                        <p:tgtEl>
                                          <p:spTgt spid="7"/>
                                        </p:tgtEl>
                                      </p:cBhvr>
                                    </p:cmd>
                                  </p:childTnLst>
                                </p:cTn>
                              </p:par>
                            </p:childTnLst>
                          </p:cTn>
                        </p:par>
                        <p:par>
                          <p:cTn id="16" fill="hold">
                            <p:stCondLst>
                              <p:cond delay="16929"/>
                            </p:stCondLst>
                            <p:childTnLst>
                              <p:par>
                                <p:cTn id="17" presetID="1" presetClass="entr" presetSubtype="0"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bldLst>
      <p:bldP spid="57" grpId="0"/>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1|11.2|12.3"/>
</p:tagLst>
</file>

<file path=ppt/tags/tag2.xml><?xml version="1.0" encoding="utf-8"?>
<p:tagLst xmlns:a="http://schemas.openxmlformats.org/drawingml/2006/main" xmlns:r="http://schemas.openxmlformats.org/officeDocument/2006/relationships" xmlns:p="http://schemas.openxmlformats.org/presentationml/2006/main">
  <p:tag name="TIMING" val="|5.3|8.1|9.1"/>
</p:tagLst>
</file>

<file path=ppt/tags/tag3.xml><?xml version="1.0" encoding="utf-8"?>
<p:tagLst xmlns:a="http://schemas.openxmlformats.org/drawingml/2006/main" xmlns:r="http://schemas.openxmlformats.org/officeDocument/2006/relationships" xmlns:p="http://schemas.openxmlformats.org/presentationml/2006/main">
  <p:tag name="TIMING" val="|12.8|2.5|3.3"/>
</p:tagLst>
</file>

<file path=ppt/theme/theme1.xml><?xml version="1.0" encoding="utf-8"?>
<a:theme xmlns:a="http://schemas.openxmlformats.org/drawingml/2006/main" name="Welcome">
  <a:themeElements>
    <a:clrScheme name="Welcome">
      <a:dk1>
        <a:sysClr val="windowText" lastClr="000000"/>
      </a:dk1>
      <a:lt1>
        <a:sysClr val="window" lastClr="FFFFFF"/>
      </a:lt1>
      <a:dk2>
        <a:srgbClr val="00272B"/>
      </a:dk2>
      <a:lt2>
        <a:srgbClr val="F7F7FF"/>
      </a:lt2>
      <a:accent1>
        <a:srgbClr val="006AED"/>
      </a:accent1>
      <a:accent2>
        <a:srgbClr val="0087BF"/>
      </a:accent2>
      <a:accent3>
        <a:srgbClr val="5D974B"/>
      </a:accent3>
      <a:accent4>
        <a:srgbClr val="9DBB3F"/>
      </a:accent4>
      <a:accent5>
        <a:srgbClr val="C77CC7"/>
      </a:accent5>
      <a:accent6>
        <a:srgbClr val="996699"/>
      </a:accent6>
      <a:hlink>
        <a:srgbClr val="E78707"/>
      </a:hlink>
      <a:folHlink>
        <a:srgbClr val="C618BA"/>
      </a:folHlink>
    </a:clrScheme>
    <a:fontScheme name="Welcome">
      <a:majorFont>
        <a:latin typeface="Book Antiqua"/>
        <a:ea typeface=""/>
        <a:cs typeface=""/>
        <a:font script="Jpan" typeface="ＭＳ Ｐゴシック"/>
        <a:font script="Hang" typeface="돋움"/>
        <a:font script="Hans" typeface="华文中宋"/>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elcome">
      <a:fillStyleLst>
        <a:solidFill>
          <a:schemeClr val="phClr">
            <a:tint val="100000"/>
            <a:shade val="100000"/>
            <a:hueMod val="100000"/>
            <a:satMod val="150000"/>
          </a:schemeClr>
        </a:solidFill>
        <a:gradFill rotWithShape="1">
          <a:gsLst>
            <a:gs pos="0">
              <a:schemeClr val="phClr">
                <a:tint val="10000"/>
                <a:shade val="100000"/>
                <a:hueMod val="100000"/>
                <a:satMod val="1000000"/>
              </a:schemeClr>
            </a:gs>
            <a:gs pos="100000">
              <a:schemeClr val="phClr">
                <a:tint val="100000"/>
                <a:shade val="100000"/>
                <a:hueMod val="100000"/>
                <a:satMod val="300000"/>
              </a:schemeClr>
            </a:gs>
          </a:gsLst>
          <a:lin ang="16200000" scaled="1"/>
        </a:gradFill>
        <a:gradFill flip="none" rotWithShape="1">
          <a:gsLst>
            <a:gs pos="0">
              <a:schemeClr val="phClr">
                <a:tint val="70000"/>
              </a:schemeClr>
            </a:gs>
            <a:gs pos="30000">
              <a:schemeClr val="phClr">
                <a:tint val="90000"/>
              </a:schemeClr>
            </a:gs>
            <a:gs pos="88000">
              <a:schemeClr val="phClr">
                <a:shade val="30000"/>
              </a:schemeClr>
            </a:gs>
            <a:gs pos="100000">
              <a:schemeClr val="phClr">
                <a:shade val="20000"/>
              </a:schemeClr>
            </a:gs>
          </a:gsLst>
          <a:lin ang="5400000" scaled="1"/>
          <a:tileRect/>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outerShdw blurRad="39000" dist="25400" dir="5400000">
              <a:srgbClr val="000000">
                <a:alpha val="40000"/>
              </a:srgbClr>
            </a:outerShdw>
          </a:effectLst>
        </a:effectStyle>
        <a:effectStyle>
          <a:effectLst>
            <a:outerShdw blurRad="39000" dist="25400" dir="5400000">
              <a:srgbClr val="000000">
                <a:alpha val="30000"/>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Ribbons_in_Sky</Template>
  <TotalTime>12904</TotalTime>
  <Words>444</Words>
  <Application>Microsoft Office PowerPoint</Application>
  <PresentationFormat>On-screen Show (4:3)</PresentationFormat>
  <Paragraphs>42</Paragraphs>
  <Slides>7</Slides>
  <Notes>5</Notes>
  <HiddenSlides>0</HiddenSlides>
  <MMClips>7</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Welcome</vt:lpstr>
      <vt:lpstr>Ribbons in the Sky</vt:lpstr>
      <vt:lpstr>Slide 2</vt:lpstr>
      <vt:lpstr>Slide 3</vt:lpstr>
      <vt:lpstr>Upgrade Experience </vt:lpstr>
      <vt:lpstr>Slide 5</vt:lpstr>
      <vt:lpstr>Slide 6</vt:lpstr>
      <vt:lpstr>Slide 7</vt:lpstr>
    </vt:vector>
  </TitlesOfParts>
  <Company>Towson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Ribbons in the Sky: A Customer-Focused Approach to Implementing Change</dc:title>
  <dc:subject>EDUCAUSE Southeast Conference 2009</dc:subject>
  <dc:creator>Amy Chase Martin and Julie Leary</dc:creator>
  <cp:lastModifiedBy>bachman</cp:lastModifiedBy>
  <cp:revision>129</cp:revision>
  <dcterms:created xsi:type="dcterms:W3CDTF">2009-05-14T15:28:30Z</dcterms:created>
  <dcterms:modified xsi:type="dcterms:W3CDTF">2009-06-02T03:06:08Z</dcterms:modified>
</cp:coreProperties>
</file>