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82" r:id="rId2"/>
    <p:sldId id="270" r:id="rId3"/>
    <p:sldId id="271" r:id="rId4"/>
    <p:sldId id="272" r:id="rId5"/>
    <p:sldId id="273" r:id="rId6"/>
    <p:sldId id="274" r:id="rId7"/>
    <p:sldId id="275" r:id="rId8"/>
    <p:sldId id="276" r:id="rId9"/>
    <p:sldId id="278" r:id="rId10"/>
    <p:sldId id="256" r:id="rId11"/>
    <p:sldId id="257" r:id="rId12"/>
    <p:sldId id="263" r:id="rId13"/>
    <p:sldId id="258" r:id="rId14"/>
    <p:sldId id="262" r:id="rId15"/>
    <p:sldId id="261" r:id="rId16"/>
    <p:sldId id="279" r:id="rId17"/>
    <p:sldId id="277" r:id="rId18"/>
    <p:sldId id="28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clrMru>
    <a:srgbClr val="63B7FD"/>
    <a:srgbClr val="FFFFFF"/>
    <a:srgbClr val="E5F1FF"/>
    <a:srgbClr val="D5E9FF"/>
    <a:srgbClr val="D9EBFF"/>
    <a:srgbClr val="DDEDFF"/>
    <a:srgbClr val="E1EFFF"/>
    <a:srgbClr val="EBF4FF"/>
    <a:srgbClr val="EFF6FF"/>
    <a:srgbClr val="0066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1852" autoAdjust="0"/>
    <p:restoredTop sz="85833" autoAdjust="0"/>
  </p:normalViewPr>
  <p:slideViewPr>
    <p:cSldViewPr>
      <p:cViewPr varScale="1">
        <p:scale>
          <a:sx n="40" d="100"/>
          <a:sy n="40" d="100"/>
        </p:scale>
        <p:origin x="-91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2"/>
  <c:chart>
    <c:autoTitleDeleted val="1"/>
    <c:view3D>
      <c:rotX val="30"/>
      <c:perspective val="30"/>
    </c:view3D>
    <c:plotArea>
      <c:layout/>
      <c:pie3DChart>
        <c:varyColors val="1"/>
        <c:ser>
          <c:idx val="0"/>
          <c:order val="0"/>
          <c:tx>
            <c:strRef>
              <c:f>Sheet1!$B$1</c:f>
              <c:strCache>
                <c:ptCount val="1"/>
                <c:pt idx="0">
                  <c:v>Upgrade Experience</c:v>
                </c:pt>
              </c:strCache>
            </c:strRef>
          </c:tx>
          <c:dPt>
            <c:idx val="0"/>
            <c:spPr>
              <a:solidFill>
                <a:schemeClr val="accent5">
                  <a:lumMod val="75000"/>
                </a:schemeClr>
              </a:solidFill>
            </c:spPr>
          </c:dPt>
          <c:dPt>
            <c:idx val="2"/>
            <c:spPr>
              <a:solidFill>
                <a:schemeClr val="accent4">
                  <a:lumMod val="60000"/>
                  <a:lumOff val="40000"/>
                </a:schemeClr>
              </a:solidFill>
            </c:spPr>
          </c:dPt>
          <c:dLbls>
            <c:dLbl>
              <c:idx val="0"/>
              <c:layout>
                <c:manualLayout>
                  <c:x val="-0.23037753961310387"/>
                  <c:y val="-0.14478708730053694"/>
                </c:manualLayout>
              </c:layout>
              <c:showPercent val="1"/>
            </c:dLbl>
            <c:dLbl>
              <c:idx val="2"/>
              <c:layout>
                <c:manualLayout>
                  <c:x val="5.77766234081852E-2"/>
                  <c:y val="9.9765729414933488E-2"/>
                </c:manualLayout>
              </c:layout>
              <c:showPercent val="1"/>
            </c:dLbl>
            <c:txPr>
              <a:bodyPr/>
              <a:lstStyle/>
              <a:p>
                <a:pPr>
                  <a:defRPr sz="3000" b="1">
                    <a:solidFill>
                      <a:srgbClr val="002060"/>
                    </a:solidFill>
                    <a:latin typeface="+mn-lt"/>
                  </a:defRPr>
                </a:pPr>
                <a:endParaRPr lang="en-US"/>
              </a:p>
            </c:txPr>
            <c:showPercent val="1"/>
            <c:showLeaderLines val="1"/>
          </c:dLbls>
          <c:cat>
            <c:strRef>
              <c:f>Sheet1!$A$2:$A$4</c:f>
              <c:strCache>
                <c:ptCount val="3"/>
                <c:pt idx="0">
                  <c:v>Much Better and Better</c:v>
                </c:pt>
                <c:pt idx="1">
                  <c:v>Not Better</c:v>
                </c:pt>
                <c:pt idx="2">
                  <c:v>The Same</c:v>
                </c:pt>
              </c:strCache>
            </c:strRef>
          </c:cat>
          <c:val>
            <c:numRef>
              <c:f>Sheet1!$B$2:$B$4</c:f>
              <c:numCache>
                <c:formatCode>General</c:formatCode>
                <c:ptCount val="3"/>
                <c:pt idx="0">
                  <c:v>63</c:v>
                </c:pt>
                <c:pt idx="1">
                  <c:v>30</c:v>
                </c:pt>
                <c:pt idx="2">
                  <c:v>7</c:v>
                </c:pt>
              </c:numCache>
            </c:numRef>
          </c:val>
        </c:ser>
        <c:dLbls>
          <c:showPercent val="1"/>
        </c:dLbls>
      </c:pie3DChart>
    </c:plotArea>
    <c:legend>
      <c:legendPos val="t"/>
      <c:legendEntry>
        <c:idx val="0"/>
        <c:txPr>
          <a:bodyPr/>
          <a:lstStyle/>
          <a:p>
            <a:pPr>
              <a:defRPr sz="2400">
                <a:solidFill>
                  <a:srgbClr val="002060"/>
                </a:solidFill>
                <a:latin typeface="Arial Rounded MT Bold" pitchFamily="34" charset="0"/>
              </a:defRPr>
            </a:pPr>
            <a:endParaRPr lang="en-US"/>
          </a:p>
        </c:txPr>
      </c:legendEntry>
      <c:legendEntry>
        <c:idx val="1"/>
        <c:txPr>
          <a:bodyPr/>
          <a:lstStyle/>
          <a:p>
            <a:pPr>
              <a:defRPr sz="2400">
                <a:solidFill>
                  <a:srgbClr val="002060"/>
                </a:solidFill>
                <a:latin typeface="Arial Rounded MT Bold" pitchFamily="34" charset="0"/>
              </a:defRPr>
            </a:pPr>
            <a:endParaRPr lang="en-US"/>
          </a:p>
        </c:txPr>
      </c:legendEntry>
      <c:legendEntry>
        <c:idx val="2"/>
        <c:txPr>
          <a:bodyPr/>
          <a:lstStyle/>
          <a:p>
            <a:pPr>
              <a:defRPr sz="2400">
                <a:solidFill>
                  <a:srgbClr val="002060"/>
                </a:solidFill>
                <a:latin typeface="Arial Rounded MT Bold" pitchFamily="34" charset="0"/>
              </a:defRPr>
            </a:pPr>
            <a:endParaRPr lang="en-US"/>
          </a:p>
        </c:txPr>
      </c:legendEntry>
      <c:layout>
        <c:manualLayout>
          <c:xMode val="edge"/>
          <c:yMode val="edge"/>
          <c:x val="5.4247108000388809E-2"/>
          <c:y val="8.0645161290322648E-2"/>
          <c:w val="0.89767862350539596"/>
          <c:h val="7.7724367115400914E-2"/>
        </c:manualLayout>
      </c:layout>
      <c:txPr>
        <a:bodyPr/>
        <a:lstStyle/>
        <a:p>
          <a:pPr>
            <a:defRPr sz="2400">
              <a:solidFill>
                <a:srgbClr val="002060"/>
              </a:solidFill>
            </a:defRPr>
          </a:pPr>
          <a:endParaRPr lang="en-US"/>
        </a:p>
      </c:txPr>
    </c:legend>
    <c:plotVisOnly val="1"/>
  </c:chart>
  <c:txPr>
    <a:bodyPr/>
    <a:lstStyle/>
    <a:p>
      <a:pPr>
        <a:defRPr sz="18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501534-0F49-480E-AD32-9C9A04A224B2}" type="datetimeFigureOut">
              <a:rPr lang="en-US" smtClean="0"/>
              <a:pPr/>
              <a:t>6/1/2009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9DF22C-D4BE-47D7-B64F-9B2E84BC2F0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Fonts – Title Rotisserie sans serif</a:t>
            </a:r>
          </a:p>
          <a:p>
            <a:r>
              <a:rPr lang="en-US" dirty="0" smtClean="0"/>
              <a:t>Paragraph - </a:t>
            </a:r>
            <a:r>
              <a:rPr lang="en-US" dirty="0" err="1" smtClean="0"/>
              <a:t>Sabon</a:t>
            </a:r>
            <a:endParaRPr lang="en-US" dirty="0"/>
          </a:p>
        </p:txBody>
      </p:sp>
      <p:sp>
        <p:nvSpPr>
          <p:cNvPr id="4" name="Slide Number Placeholder 3"/>
          <p:cNvSpPr>
            <a:spLocks noGrp="1"/>
          </p:cNvSpPr>
          <p:nvPr>
            <p:ph type="sldNum" sz="quarter" idx="10"/>
          </p:nvPr>
        </p:nvSpPr>
        <p:spPr/>
        <p:txBody>
          <a:bodyPr/>
          <a:lstStyle/>
          <a:p>
            <a:fld id="{499DF22C-D4BE-47D7-B64F-9B2E84BC2F0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9DF22C-D4BE-47D7-B64F-9B2E84BC2F0A}"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57364"/>
            <a:ext cx="7772400" cy="1470025"/>
          </a:xfrm>
        </p:spPr>
        <p:txBody>
          <a:bodyPr anchor="ctr"/>
          <a:lstStyle>
            <a:lvl1pPr algn="r">
              <a:defRPr>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latin typeface="Eras Medium ITC" pitchFamily="34" charset="0"/>
              </a:defRPr>
            </a:lvl1pPr>
          </a:lstStyle>
          <a:p>
            <a:r>
              <a:rPr kumimoji="0" lang="en-US" smtClean="0"/>
              <a:t>Click to edit Master title style</a:t>
            </a:r>
            <a:endParaRPr kumimoji="0" lang="en-US"/>
          </a:p>
        </p:txBody>
      </p:sp>
      <p:sp>
        <p:nvSpPr>
          <p:cNvPr id="3" name="Subtitle 2"/>
          <p:cNvSpPr>
            <a:spLocks noGrp="1"/>
          </p:cNvSpPr>
          <p:nvPr>
            <p:ph type="subTitle" idx="1"/>
          </p:nvPr>
        </p:nvSpPr>
        <p:spPr>
          <a:xfrm>
            <a:off x="2062792" y="3357562"/>
            <a:ext cx="6400800" cy="1752600"/>
          </a:xfrm>
        </p:spPr>
        <p:txBody>
          <a:bodyPr/>
          <a:lstStyle>
            <a:lvl1pPr marL="0" indent="0" algn="r">
              <a:buNone/>
              <a:defRPr sz="2800">
                <a:solidFill>
                  <a:schemeClr val="tx1">
                    <a:tint val="75000"/>
                  </a:schemeClr>
                </a:solidFill>
                <a:latin typeface="Franklin Gothic Dem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endParaRPr lang="en-US"/>
          </a:p>
        </p:txBody>
      </p:sp>
      <p:sp>
        <p:nvSpPr>
          <p:cNvPr id="9" name="Footer Placeholder 8"/>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grpSp>
        <p:nvGrpSpPr>
          <p:cNvPr id="7" name="Group 23"/>
          <p:cNvGrpSpPr/>
          <p:nvPr/>
        </p:nvGrpSpPr>
        <p:grpSpPr>
          <a:xfrm>
            <a:off x="2207747" y="1332379"/>
            <a:ext cx="6482858" cy="144000"/>
            <a:chOff x="2214546" y="1427612"/>
            <a:chExt cx="6482858" cy="144000"/>
          </a:xfrm>
        </p:grpSpPr>
        <p:sp>
          <p:nvSpPr>
            <p:cNvPr id="10" name="Chevron 9"/>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23" name="Rectangle 22"/>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lvl1pPr>
              <a:defRPr>
                <a:gradFill flip="none" rotWithShape="1">
                  <a:gsLst>
                    <a:gs pos="0">
                      <a:srgbClr val="0066FF">
                        <a:tint val="66000"/>
                        <a:satMod val="160000"/>
                      </a:srgbClr>
                    </a:gs>
                    <a:gs pos="50000">
                      <a:srgbClr val="0066FF">
                        <a:tint val="44500"/>
                        <a:satMod val="160000"/>
                      </a:srgbClr>
                    </a:gs>
                    <a:gs pos="100000">
                      <a:srgbClr val="0066FF">
                        <a:tint val="23500"/>
                        <a:satMod val="160000"/>
                      </a:srgbClr>
                    </a:gs>
                  </a:gsLst>
                  <a:lin ang="8100000" scaled="1"/>
                  <a:tileRect/>
                </a:gradFill>
                <a:latin typeface="Franklin Gothic Demi" pitchFamily="34" charset="0"/>
              </a:defRPr>
            </a:lvl1p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lvl1pPr>
              <a:defRPr>
                <a:solidFill>
                  <a:schemeClr val="accent1">
                    <a:lumMod val="75000"/>
                  </a:schemeClr>
                </a:solidFill>
                <a:latin typeface="Franklin Gothic Medium" pitchFamily="34" charset="0"/>
              </a:defRPr>
            </a:lvl1pPr>
            <a:lvl2pPr>
              <a:defRPr>
                <a:solidFill>
                  <a:schemeClr val="accent1">
                    <a:lumMod val="75000"/>
                  </a:schemeClr>
                </a:solidFill>
                <a:latin typeface="Franklin Gothic Medium" pitchFamily="34" charset="0"/>
              </a:defRPr>
            </a:lvl2pPr>
            <a:lvl3pPr>
              <a:defRPr>
                <a:solidFill>
                  <a:schemeClr val="accent1">
                    <a:lumMod val="75000"/>
                  </a:schemeClr>
                </a:solidFill>
                <a:latin typeface="Franklin Gothic Medium" pitchFamily="34" charset="0"/>
              </a:defRPr>
            </a:lvl3pPr>
            <a:lvl4pPr>
              <a:defRPr>
                <a:solidFill>
                  <a:schemeClr val="accent1">
                    <a:lumMod val="75000"/>
                  </a:schemeClr>
                </a:solidFill>
                <a:latin typeface="Franklin Gothic Medium" pitchFamily="34" charset="0"/>
              </a:defRPr>
            </a:lvl4pPr>
            <a:lvl5pPr>
              <a:defRPr>
                <a:solidFill>
                  <a:schemeClr val="accent1">
                    <a:lumMod val="75000"/>
                  </a:schemeClr>
                </a:solidFill>
                <a:latin typeface="Franklin Gothic Medium"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5F8A3-3174-4F8C-99C8-A9C31B74ABB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blipFill>
            <a:blip r:embed="rId4">
              <a:alphaModFix amt="30000"/>
              <a:duotone>
                <a:schemeClr val="accent1"/>
                <a:srgbClr val="FFFFFF"/>
              </a:duotone>
            </a:blip>
            <a:tile tx="0" ty="0" sx="100000" sy="100000" flip="none" algn="tl"/>
          </a:blipFill>
          <a:ln w="25400" cap="flat" cmpd="sng" algn="ctr">
            <a:noFill/>
            <a:prstDash val="solid"/>
          </a:ln>
          <a:effectLst/>
        </p:spPr>
        <p:style>
          <a:lnRef idx="2">
            <a:schemeClr val="accent1"/>
          </a:lnRef>
          <a:fillRef idx="1">
            <a:schemeClr val="accent1"/>
          </a:fillRef>
          <a:effectRef idx="0">
            <a:schemeClr val="accent1"/>
          </a:effectRef>
          <a:fontRef idx="minor">
            <a:schemeClr val="lt1"/>
          </a:fontRef>
        </p:style>
        <p:txBody>
          <a:bodyPr rtlCol="0" anchor="ctr"/>
          <a:lstStyle/>
          <a:p>
            <a:pPr marL="0" algn="ctr" rtl="0" eaLnBrk="1" latinLnBrk="0" hangingPunct="1"/>
            <a:endParaRPr kumimoji="0" lang="zh-CN" altLang="en-US" kern="1200">
              <a:solidFill>
                <a:schemeClr val="lt1"/>
              </a:solidFill>
              <a:latin typeface="+mn-lt"/>
              <a:ea typeface="+mn-ea"/>
              <a:cs typeface="+mn-cs"/>
            </a:endParaRPr>
          </a:p>
        </p:txBody>
      </p:sp>
      <p:grpSp>
        <p:nvGrpSpPr>
          <p:cNvPr id="8" name="Group 17"/>
          <p:cNvGrpSpPr/>
          <p:nvPr/>
        </p:nvGrpSpPr>
        <p:grpSpPr>
          <a:xfrm>
            <a:off x="0" y="6570024"/>
            <a:ext cx="9144000" cy="288000"/>
            <a:chOff x="0" y="6353387"/>
            <a:chExt cx="9144000" cy="361763"/>
          </a:xfrm>
        </p:grpSpPr>
        <p:grpSp>
          <p:nvGrpSpPr>
            <p:cNvPr id="9" name="Group 16"/>
            <p:cNvGrpSpPr/>
            <p:nvPr/>
          </p:nvGrpSpPr>
          <p:grpSpPr>
            <a:xfrm>
              <a:off x="0" y="6353387"/>
              <a:ext cx="8756597" cy="360000"/>
              <a:chOff x="1" y="6353387"/>
              <a:chExt cx="8756597" cy="360000"/>
            </a:xfrm>
          </p:grpSpPr>
          <p:sp>
            <p:nvSpPr>
              <p:cNvPr id="10" name="Freeform 9"/>
              <p:cNvSpPr/>
              <p:nvPr userDrawn="1"/>
            </p:nvSpPr>
            <p:spPr>
              <a:xfrm>
                <a:off x="1" y="653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50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11" name="Freeform 10"/>
              <p:cNvSpPr/>
              <p:nvPr userDrawn="1"/>
            </p:nvSpPr>
            <p:spPr>
              <a:xfrm flipV="1">
                <a:off x="1" y="635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75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grpSp>
          <p:nvGrpSpPr>
            <p:cNvPr id="15" name="Group 15"/>
            <p:cNvGrpSpPr/>
            <p:nvPr/>
          </p:nvGrpSpPr>
          <p:grpSpPr>
            <a:xfrm>
              <a:off x="8640700" y="6354583"/>
              <a:ext cx="503300" cy="360567"/>
              <a:chOff x="8640700" y="6354583"/>
              <a:chExt cx="503300" cy="360567"/>
            </a:xfrm>
          </p:grpSpPr>
          <p:sp>
            <p:nvSpPr>
              <p:cNvPr id="12" name="Chevron 11"/>
              <p:cNvSpPr/>
              <p:nvPr userDrawn="1"/>
            </p:nvSpPr>
            <p:spPr>
              <a:xfrm flipH="1">
                <a:off x="8640700" y="6354583"/>
                <a:ext cx="249884" cy="360000"/>
              </a:xfrm>
              <a:prstGeom prst="chevron">
                <a:avLst>
                  <a:gd name="adj" fmla="val 50000"/>
                </a:avLst>
              </a:prstGeom>
              <a:gradFill flip="none" rotWithShape="1">
                <a:gsLst>
                  <a:gs pos="0">
                    <a:schemeClr val="accent1">
                      <a:alpha val="60000"/>
                    </a:schemeClr>
                  </a:gs>
                  <a:gs pos="100000">
                    <a:schemeClr val="accent1"/>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3" name="Chevron 12"/>
              <p:cNvSpPr/>
              <p:nvPr userDrawn="1"/>
            </p:nvSpPr>
            <p:spPr>
              <a:xfrm flipH="1">
                <a:off x="8767248" y="6355150"/>
                <a:ext cx="249884" cy="360000"/>
              </a:xfrm>
              <a:prstGeom prst="chevron">
                <a:avLst>
                  <a:gd name="adj" fmla="val 50000"/>
                </a:avLst>
              </a:prstGeom>
              <a:gradFill flip="none" rotWithShape="1">
                <a:gsLst>
                  <a:gs pos="0">
                    <a:schemeClr val="accent1"/>
                  </a:gs>
                  <a:gs pos="100000">
                    <a:schemeClr val="accent1">
                      <a:shade val="7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4" name="Chevron 13"/>
              <p:cNvSpPr/>
              <p:nvPr userDrawn="1"/>
            </p:nvSpPr>
            <p:spPr>
              <a:xfrm flipH="1">
                <a:off x="8894116" y="6355000"/>
                <a:ext cx="249884" cy="360000"/>
              </a:xfrm>
              <a:prstGeom prst="chevron">
                <a:avLst>
                  <a:gd name="adj" fmla="val 50000"/>
                </a:avLst>
              </a:prstGeom>
              <a:gradFill flip="none" rotWithShape="1">
                <a:gsLst>
                  <a:gs pos="0">
                    <a:schemeClr val="accent1">
                      <a:shade val="75000"/>
                    </a:schemeClr>
                  </a:gs>
                  <a:gs pos="100000">
                    <a:schemeClr val="accent1">
                      <a:shade val="50000"/>
                      <a:shade val="2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grpSp>
      </p:grpSp>
      <p:sp>
        <p:nvSpPr>
          <p:cNvPr id="2" name="Title Placeholder 1"/>
          <p:cNvSpPr>
            <a:spLocks noGrp="1"/>
          </p:cNvSpPr>
          <p:nvPr>
            <p:ph type="title"/>
          </p:nvPr>
        </p:nvSpPr>
        <p:spPr>
          <a:xfrm>
            <a:off x="457200" y="274638"/>
            <a:ext cx="8229600" cy="1143000"/>
          </a:xfrm>
          <a:prstGeom prst="rect">
            <a:avLst/>
          </a:prstGeom>
        </p:spPr>
        <p:txBody>
          <a:bodyPr vert="horz" rtlCol="0" anchor="ctr">
            <a:normAutofit/>
            <a:scene3d>
              <a:camera prst="orthographicFront"/>
              <a:lightRig rig="threePt" dir="tl">
                <a:rot lat="0" lon="0" rev="7200000"/>
              </a:lightRig>
            </a:scene3d>
            <a:sp3d contourW="6350">
              <a:contourClr>
                <a:schemeClr val="accent1"/>
              </a:contourClr>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0" y="6570000"/>
            <a:ext cx="1643042" cy="288000"/>
          </a:xfrm>
          <a:prstGeom prst="rect">
            <a:avLst/>
          </a:prstGeom>
        </p:spPr>
        <p:txBody>
          <a:bodyPr vert="horz" rtlCol="0" anchor="ctr"/>
          <a:lstStyle>
            <a:lvl1pPr algn="l" eaLnBrk="1" latinLnBrk="0" hangingPunct="1">
              <a:defRPr kumimoji="0"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1643042" y="6570000"/>
            <a:ext cx="4214842" cy="288000"/>
          </a:xfrm>
          <a:prstGeom prst="rect">
            <a:avLst/>
          </a:prstGeom>
        </p:spPr>
        <p:txBody>
          <a:bodyPr vert="horz" rtlCol="0" anchor="ctr"/>
          <a:lstStyle>
            <a:lvl1pPr algn="l" eaLnBrk="1" latinLnBrk="0" hangingPunct="1">
              <a:defRPr kumimoji="0" sz="1200">
                <a:solidFill>
                  <a:schemeClr val="tx1">
                    <a:tint val="85000"/>
                  </a:schemeClr>
                </a:solidFill>
              </a:defRPr>
            </a:lvl1pPr>
          </a:lstStyle>
          <a:p>
            <a:endParaRPr lang="en-US"/>
          </a:p>
        </p:txBody>
      </p:sp>
      <p:sp>
        <p:nvSpPr>
          <p:cNvPr id="6" name="Slide Number Placeholder 5"/>
          <p:cNvSpPr>
            <a:spLocks noGrp="1"/>
          </p:cNvSpPr>
          <p:nvPr>
            <p:ph type="sldNum" sz="quarter" idx="4"/>
          </p:nvPr>
        </p:nvSpPr>
        <p:spPr>
          <a:xfrm>
            <a:off x="8572528" y="6570000"/>
            <a:ext cx="571472" cy="288000"/>
          </a:xfrm>
          <a:prstGeom prst="rect">
            <a:avLst/>
          </a:prstGeom>
        </p:spPr>
        <p:txBody>
          <a:bodyPr vert="horz" rtlCol="0" anchor="ctr"/>
          <a:lstStyle>
            <a:lvl1pPr algn="ctr" eaLnBrk="1" latinLnBrk="0" hangingPunct="1">
              <a:defRPr kumimoji="0" sz="1200">
                <a:solidFill>
                  <a:schemeClr val="tx1">
                    <a:tint val="95000"/>
                  </a:schemeClr>
                </a:solidFill>
              </a:defRPr>
            </a:lvl1pPr>
          </a:lstStyle>
          <a:p>
            <a:fld id="{A97C370D-78DC-467A-8F16-F4BCC3CCA603}" type="slidenum">
              <a:rPr lang="en-US" smtClean="0"/>
              <a:pPr/>
              <a:t>‹#›</a:t>
            </a:fld>
            <a:endParaRPr lang="en-US"/>
          </a:p>
        </p:txBody>
      </p:sp>
      <p:sp>
        <p:nvSpPr>
          <p:cNvPr id="16" name="Line 9"/>
          <p:cNvSpPr>
            <a:spLocks noChangeShapeType="1"/>
          </p:cNvSpPr>
          <p:nvPr userDrawn="1"/>
        </p:nvSpPr>
        <p:spPr bwMode="auto">
          <a:xfrm>
            <a:off x="152400" y="609600"/>
            <a:ext cx="4343400" cy="0"/>
          </a:xfrm>
          <a:prstGeom prst="line">
            <a:avLst/>
          </a:prstGeom>
          <a:noFill/>
          <a:ln w="28575">
            <a:solidFill>
              <a:schemeClr val="accent2">
                <a:lumMod val="75000"/>
              </a:schemeClr>
            </a:solidFill>
            <a:round/>
            <a:headEnd/>
            <a:tailEnd/>
          </a:ln>
          <a:effectLst/>
        </p:spPr>
        <p:txBody>
          <a:bodyPr wrap="none" anchor="ctr"/>
          <a:lstStyle/>
          <a:p>
            <a:endParaRPr lang="en-US"/>
          </a:p>
        </p:txBody>
      </p:sp>
      <p:sp>
        <p:nvSpPr>
          <p:cNvPr id="17" name="TextBox 16"/>
          <p:cNvSpPr txBox="1"/>
          <p:nvPr userDrawn="1"/>
        </p:nvSpPr>
        <p:spPr>
          <a:xfrm>
            <a:off x="4800600" y="6211669"/>
            <a:ext cx="4343400" cy="646331"/>
          </a:xfrm>
          <a:prstGeom prst="rect">
            <a:avLst/>
          </a:prstGeom>
          <a:noFill/>
        </p:spPr>
        <p:txBody>
          <a:bodyPr wrap="square" rtlCol="0">
            <a:spAutoFit/>
          </a:bodyPr>
          <a:lstStyle/>
          <a:p>
            <a:pPr algn="r"/>
            <a:r>
              <a:rPr lang="en-US" b="1" i="1" dirty="0" smtClean="0">
                <a:solidFill>
                  <a:schemeClr val="accent2">
                    <a:lumMod val="75000"/>
                  </a:schemeClr>
                </a:solidFill>
              </a:rPr>
              <a:t>Leary &amp; Chase Martin 2009</a:t>
            </a:r>
          </a:p>
          <a:p>
            <a:pPr algn="r"/>
            <a:r>
              <a:rPr lang="en-US" b="1" i="1" dirty="0" smtClean="0">
                <a:solidFill>
                  <a:schemeClr val="bg2">
                    <a:lumMod val="90000"/>
                  </a:schemeClr>
                </a:solidFill>
              </a:rPr>
              <a:t>Towson University</a:t>
            </a:r>
            <a:endParaRPr lang="en-US" b="1" i="1" dirty="0">
              <a:solidFill>
                <a:schemeClr val="bg2">
                  <a:lumMod val="90000"/>
                </a:scheme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rtl="0" eaLnBrk="1" latinLnBrk="0" hangingPunct="1">
        <a:spcBef>
          <a:spcPct val="0"/>
        </a:spcBef>
        <a:buNone/>
        <a:defRPr kumimoji="0" lang="zh-CN" altLang="en-US" sz="4400" b="1" kern="1200" dirty="0">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5400000" scaled="1"/>
            <a:tileRect/>
          </a:gradFill>
          <a:effectLst>
            <a:outerShdw blurRad="44450" dist="41910" dir="3600000" algn="tl">
              <a:srgbClr val="000000">
                <a:alpha val="5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towson.edu/adminfinance/ots/Training/documentation/Excel2007/Excel-2007_NewFeatures.pdf" TargetMode="External"/><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hyperlink" Target="http://wwwnew.towson.edu/adminfinance/OTS/Training/documentation/Microsoft%20Office%20Tools/Captivate%20Tutorials/Office2007_Ribbon/Office2007_Ribbon_Draft.htm" TargetMode="External"/><Relationship Id="rId4" Type="http://schemas.openxmlformats.org/officeDocument/2006/relationships/hyperlink" Target="http://www.towson.edu/adminfinance/ots/Training/documentation/Outlook2007/Outlook2007_Maildrop.pd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net.educause.edu/SERC09/1020826"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jleary@towson.edu" TargetMode="External"/><Relationship Id="rId4" Type="http://schemas.openxmlformats.org/officeDocument/2006/relationships/hyperlink" Target="mailto:aemartin@towson.edu"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creativecommons.org/licenses/by-nc/3.0/" TargetMode="External"/><Relationship Id="rId2" Type="http://schemas.openxmlformats.org/officeDocument/2006/relationships/hyperlink" Target="http://ccmixter.org/files/scottaltham/2074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62000" y="1828800"/>
            <a:ext cx="8001000" cy="1371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Rectangle 2"/>
          <p:cNvSpPr>
            <a:spLocks noGrp="1" noChangeArrowheads="1"/>
          </p:cNvSpPr>
          <p:nvPr>
            <p:ph type="ctrTitle"/>
          </p:nvPr>
        </p:nvSpPr>
        <p:spPr bwMode="auto">
          <a:xfrm>
            <a:off x="3733800" y="1828801"/>
            <a:ext cx="4800600" cy="762000"/>
          </a:xfrm>
          <a:noFill/>
          <a:ln>
            <a:miter lim="800000"/>
            <a:headEnd/>
            <a:tailEnd/>
          </a:ln>
        </p:spPr>
        <p:txBody>
          <a:bodyPr vert="horz" wrap="square" lIns="91440" tIns="45720" rIns="91440" bIns="45720" numCol="1" anchor="t" anchorCtr="0" compatLnSpc="1">
            <a:prstTxWarp prst="textNoShape">
              <a:avLst/>
            </a:prstTxWarp>
            <a:normAutofit/>
          </a:bodyPr>
          <a:lstStyle/>
          <a:p>
            <a:r>
              <a:rPr lang="en-US" dirty="0" smtClean="0"/>
              <a:t>Ribbons in the Sky</a:t>
            </a:r>
            <a:endParaRPr lang="en-US" dirty="0"/>
          </a:p>
        </p:txBody>
      </p:sp>
      <p:sp>
        <p:nvSpPr>
          <p:cNvPr id="2051" name="Rectangle 3"/>
          <p:cNvSpPr>
            <a:spLocks noGrp="1" noChangeArrowheads="1"/>
          </p:cNvSpPr>
          <p:nvPr>
            <p:ph type="subTitle" idx="1"/>
          </p:nvPr>
        </p:nvSpPr>
        <p:spPr/>
        <p:txBody>
          <a:bodyPr>
            <a:normAutofit fontScale="92500" lnSpcReduction="10000"/>
          </a:bodyPr>
          <a:lstStyle/>
          <a:p>
            <a:r>
              <a:rPr lang="en-US" b="1" dirty="0" smtClean="0"/>
              <a:t>Julie Leary</a:t>
            </a:r>
          </a:p>
          <a:p>
            <a:r>
              <a:rPr lang="en-US" sz="1800" b="1" dirty="0" smtClean="0"/>
              <a:t>Manager, Distributed Support &amp; Services</a:t>
            </a:r>
          </a:p>
          <a:p>
            <a:r>
              <a:rPr lang="en-US" b="1" dirty="0" smtClean="0"/>
              <a:t>Amy Chase Martin</a:t>
            </a:r>
            <a:r>
              <a:rPr lang="en-US" b="1" dirty="0"/>
              <a:t/>
            </a:r>
            <a:br>
              <a:rPr lang="en-US" b="1" dirty="0"/>
            </a:br>
            <a:r>
              <a:rPr lang="en-US" sz="1800" b="1" dirty="0" smtClean="0"/>
              <a:t>Manager, Teaching and Learning Support</a:t>
            </a:r>
            <a:r>
              <a:rPr lang="en-US" sz="1800" b="1" dirty="0"/>
              <a:t/>
            </a:r>
            <a:br>
              <a:rPr lang="en-US" sz="1800" b="1" dirty="0"/>
            </a:br>
            <a:endParaRPr lang="en-US" sz="1800" b="1" dirty="0"/>
          </a:p>
        </p:txBody>
      </p:sp>
      <p:pic>
        <p:nvPicPr>
          <p:cNvPr id="5" name="Picture 4" descr="tulogo_c.jpg"/>
          <p:cNvPicPr>
            <a:picLocks noChangeAspect="1"/>
          </p:cNvPicPr>
          <p:nvPr/>
        </p:nvPicPr>
        <p:blipFill>
          <a:blip r:embed="rId3" cstate="print"/>
          <a:stretch>
            <a:fillRect/>
          </a:stretch>
        </p:blipFill>
        <p:spPr>
          <a:xfrm>
            <a:off x="762000" y="1828800"/>
            <a:ext cx="2015807" cy="1234168"/>
          </a:xfrm>
          <a:prstGeom prst="rect">
            <a:avLst/>
          </a:prstGeom>
        </p:spPr>
      </p:pic>
      <p:sp>
        <p:nvSpPr>
          <p:cNvPr id="10" name="TextBox 9"/>
          <p:cNvSpPr txBox="1"/>
          <p:nvPr/>
        </p:nvSpPr>
        <p:spPr>
          <a:xfrm>
            <a:off x="2895600" y="2667000"/>
            <a:ext cx="6172200" cy="707886"/>
          </a:xfrm>
          <a:prstGeom prst="rect">
            <a:avLst/>
          </a:prstGeom>
          <a:noFill/>
        </p:spPr>
        <p:txBody>
          <a:bodyPr wrap="square" rtlCol="0">
            <a:spAutoFit/>
          </a:bodyPr>
          <a:lstStyle/>
          <a:p>
            <a:r>
              <a:rPr lang="en-US" sz="2000" b="1" dirty="0" smtClean="0">
                <a:solidFill>
                  <a:schemeClr val="accent1">
                    <a:lumMod val="50000"/>
                  </a:schemeClr>
                </a:solidFill>
                <a:latin typeface="Arial Narrow" pitchFamily="34" charset="0"/>
              </a:rPr>
              <a:t>A Customer-Focused Approach to Implementing Change</a:t>
            </a:r>
          </a:p>
          <a:p>
            <a:endParaRPr lang="en-US" sz="2000" dirty="0">
              <a:solidFill>
                <a:schemeClr val="accent1">
                  <a:lumMod val="50000"/>
                </a:schemeClr>
              </a:solidFill>
              <a:latin typeface="Arial Narrow" pitchFamily="34" charset="0"/>
            </a:endParaRPr>
          </a:p>
        </p:txBody>
      </p:sp>
      <p:sp>
        <p:nvSpPr>
          <p:cNvPr id="8" name="TextBox 7"/>
          <p:cNvSpPr txBox="1"/>
          <p:nvPr/>
        </p:nvSpPr>
        <p:spPr>
          <a:xfrm>
            <a:off x="0" y="5943600"/>
            <a:ext cx="6019800" cy="861774"/>
          </a:xfrm>
          <a:prstGeom prst="rect">
            <a:avLst/>
          </a:prstGeom>
          <a:noFill/>
        </p:spPr>
        <p:txBody>
          <a:bodyPr wrap="square" rtlCol="0">
            <a:spAutoFit/>
          </a:bodyPr>
          <a:lstStyle/>
          <a:p>
            <a:r>
              <a:rPr lang="en-US" sz="1000" dirty="0" smtClean="0">
                <a:solidFill>
                  <a:schemeClr val="accent1">
                    <a:lumMod val="75000"/>
                  </a:schemeClr>
                </a:solidFill>
              </a:rPr>
              <a:t>Copyright  Martin, Leary (2009). 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p>
          <a:p>
            <a:endParaRPr lang="en-US" sz="1000" dirty="0">
              <a:solidFill>
                <a:schemeClr val="accent1">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6" presetClass="emph" presetSubtype="0" repeatCount="2000" fill="hold" grpId="0" nodeType="withEffect">
                                  <p:stCondLst>
                                    <p:cond delay="0"/>
                                  </p:stCondLst>
                                  <p:iterate type="lt">
                                    <p:tmPct val="10000"/>
                                  </p:iterate>
                                  <p:childTnLst>
                                    <p:animScale>
                                      <p:cBhvr>
                                        <p:cTn id="6" dur="500" autoRev="1" fill="hold">
                                          <p:stCondLst>
                                            <p:cond delay="0"/>
                                          </p:stCondLst>
                                        </p:cTn>
                                        <p:tgtEl>
                                          <p:spTgt spid="2050"/>
                                        </p:tgtEl>
                                      </p:cBhvr>
                                      <p:to x="80000" y="100000"/>
                                    </p:animScale>
                                    <p:anim by="(#ppt_w*0.10)" calcmode="lin" valueType="num">
                                      <p:cBhvr>
                                        <p:cTn id="7" dur="500" autoRev="1" fill="hold">
                                          <p:stCondLst>
                                            <p:cond delay="0"/>
                                          </p:stCondLst>
                                        </p:cTn>
                                        <p:tgtEl>
                                          <p:spTgt spid="2050"/>
                                        </p:tgtEl>
                                        <p:attrNameLst>
                                          <p:attrName>ppt_x</p:attrName>
                                        </p:attrNameLst>
                                      </p:cBhvr>
                                    </p:anim>
                                    <p:anim by="(-#ppt_w*0.10)" calcmode="lin" valueType="num">
                                      <p:cBhvr>
                                        <p:cTn id="8" dur="500" autoRev="1" fill="hold">
                                          <p:stCondLst>
                                            <p:cond delay="0"/>
                                          </p:stCondLst>
                                        </p:cTn>
                                        <p:tgtEl>
                                          <p:spTgt spid="2050"/>
                                        </p:tgtEl>
                                        <p:attrNameLst>
                                          <p:attrName>ppt_y</p:attrName>
                                        </p:attrNameLst>
                                      </p:cBhvr>
                                    </p:anim>
                                    <p:animRot by="-480000">
                                      <p:cBhvr>
                                        <p:cTn id="9" dur="500" autoRev="1" fill="hold">
                                          <p:stCondLst>
                                            <p:cond delay="0"/>
                                          </p:stCondLst>
                                        </p:cTn>
                                        <p:tgtEl>
                                          <p:spTgt spid="205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274638"/>
            <a:ext cx="4343400" cy="1143000"/>
          </a:xfrm>
        </p:spPr>
        <p:txBody>
          <a:bodyPr/>
          <a:lstStyle/>
          <a:p>
            <a:r>
              <a:rPr lang="en-US" dirty="0" smtClean="0"/>
              <a:t>Training Plan</a:t>
            </a:r>
            <a:endParaRPr lang="en-US" dirty="0"/>
          </a:p>
        </p:txBody>
      </p:sp>
      <p:sp>
        <p:nvSpPr>
          <p:cNvPr id="3" name="Subtitle 2"/>
          <p:cNvSpPr>
            <a:spLocks noGrp="1"/>
          </p:cNvSpPr>
          <p:nvPr>
            <p:ph idx="1"/>
          </p:nvPr>
        </p:nvSpPr>
        <p:spPr/>
        <p:txBody>
          <a:bodyPr>
            <a:normAutofit/>
          </a:bodyPr>
          <a:lstStyle/>
          <a:p>
            <a:r>
              <a:rPr lang="en-US" sz="2600" dirty="0" smtClean="0">
                <a:solidFill>
                  <a:schemeClr val="accent1">
                    <a:lumMod val="50000"/>
                  </a:schemeClr>
                </a:solidFill>
                <a:latin typeface="Arial Rounded MT Bold" pitchFamily="34" charset="0"/>
              </a:rPr>
              <a:t>Investigate, try, learn software</a:t>
            </a:r>
          </a:p>
          <a:p>
            <a:r>
              <a:rPr lang="en-US" sz="2600" dirty="0" smtClean="0">
                <a:solidFill>
                  <a:schemeClr val="accent1">
                    <a:lumMod val="50000"/>
                  </a:schemeClr>
                </a:solidFill>
                <a:latin typeface="Arial Rounded MT Bold" pitchFamily="34" charset="0"/>
              </a:rPr>
              <a:t>Create a script for demos</a:t>
            </a:r>
          </a:p>
          <a:p>
            <a:r>
              <a:rPr lang="en-US" sz="2600" dirty="0" smtClean="0">
                <a:solidFill>
                  <a:schemeClr val="accent1">
                    <a:lumMod val="50000"/>
                  </a:schemeClr>
                </a:solidFill>
                <a:latin typeface="Arial Rounded MT Bold" pitchFamily="34" charset="0"/>
              </a:rPr>
              <a:t>Create documentation to support demos</a:t>
            </a:r>
          </a:p>
          <a:p>
            <a:r>
              <a:rPr lang="en-US" sz="2600" dirty="0" smtClean="0">
                <a:solidFill>
                  <a:schemeClr val="accent1">
                    <a:lumMod val="50000"/>
                  </a:schemeClr>
                </a:solidFill>
                <a:latin typeface="Arial Rounded MT Bold" pitchFamily="34" charset="0"/>
              </a:rPr>
              <a:t>Create/revise online self-help documents</a:t>
            </a:r>
          </a:p>
          <a:p>
            <a:pPr marL="342900" lvl="1" indent="-342900">
              <a:buSzPct val="50000"/>
              <a:buFont typeface="Wingdings 2"/>
              <a:buChar char=""/>
            </a:pPr>
            <a:r>
              <a:rPr lang="en-US" sz="2600" dirty="0" smtClean="0">
                <a:solidFill>
                  <a:schemeClr val="accent1">
                    <a:lumMod val="50000"/>
                  </a:schemeClr>
                </a:solidFill>
                <a:latin typeface="Arial Rounded MT Bold" pitchFamily="34" charset="0"/>
              </a:rPr>
              <a:t>Investigated repurposing other Higher Ed support docs for Office 2007</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4400" y="0"/>
            <a:ext cx="4419600" cy="1143000"/>
          </a:xfrm>
        </p:spPr>
        <p:txBody>
          <a:bodyPr>
            <a:normAutofit fontScale="90000"/>
          </a:bodyPr>
          <a:lstStyle/>
          <a:p>
            <a:r>
              <a:rPr lang="en-US" dirty="0" smtClean="0"/>
              <a:t>Training Concerns</a:t>
            </a:r>
            <a:endParaRPr lang="en-US" dirty="0"/>
          </a:p>
        </p:txBody>
      </p:sp>
      <p:sp>
        <p:nvSpPr>
          <p:cNvPr id="3" name="Content Placeholder 2"/>
          <p:cNvSpPr>
            <a:spLocks noGrp="1"/>
          </p:cNvSpPr>
          <p:nvPr>
            <p:ph idx="1"/>
          </p:nvPr>
        </p:nvSpPr>
        <p:spPr>
          <a:xfrm>
            <a:off x="457200" y="1143000"/>
            <a:ext cx="8229600" cy="4525963"/>
          </a:xfrm>
        </p:spPr>
        <p:txBody>
          <a:bodyPr>
            <a:noAutofit/>
          </a:bodyPr>
          <a:lstStyle/>
          <a:p>
            <a:r>
              <a:rPr lang="en-US" sz="2600" dirty="0" smtClean="0">
                <a:solidFill>
                  <a:schemeClr val="accent1">
                    <a:lumMod val="50000"/>
                  </a:schemeClr>
                </a:solidFill>
                <a:latin typeface="Arial Rounded MT Bold" pitchFamily="34" charset="0"/>
              </a:rPr>
              <a:t>Identifying critical training topics</a:t>
            </a:r>
          </a:p>
          <a:p>
            <a:r>
              <a:rPr lang="en-US" sz="2600" dirty="0" smtClean="0">
                <a:solidFill>
                  <a:schemeClr val="accent1">
                    <a:lumMod val="50000"/>
                  </a:schemeClr>
                </a:solidFill>
                <a:latin typeface="Arial Rounded MT Bold" pitchFamily="34" charset="0"/>
              </a:rPr>
              <a:t>Creating supporting documentation</a:t>
            </a:r>
          </a:p>
          <a:p>
            <a:r>
              <a:rPr lang="en-US" sz="2600" dirty="0" smtClean="0">
                <a:solidFill>
                  <a:schemeClr val="accent1">
                    <a:lumMod val="50000"/>
                  </a:schemeClr>
                </a:solidFill>
                <a:latin typeface="Arial Rounded MT Bold" pitchFamily="34" charset="0"/>
              </a:rPr>
              <a:t>Creating variety of training options</a:t>
            </a:r>
          </a:p>
          <a:p>
            <a:pPr lvl="1"/>
            <a:r>
              <a:rPr lang="en-US" sz="2600" dirty="0" smtClean="0">
                <a:solidFill>
                  <a:schemeClr val="accent1">
                    <a:lumMod val="50000"/>
                  </a:schemeClr>
                </a:solidFill>
                <a:latin typeface="Arial Rounded MT Bold" pitchFamily="34" charset="0"/>
              </a:rPr>
              <a:t>Different constituencies at Towson</a:t>
            </a:r>
          </a:p>
          <a:p>
            <a:pPr lvl="1"/>
            <a:r>
              <a:rPr lang="en-US" sz="2600" dirty="0" smtClean="0">
                <a:solidFill>
                  <a:schemeClr val="accent1">
                    <a:lumMod val="50000"/>
                  </a:schemeClr>
                </a:solidFill>
                <a:latin typeface="Arial Rounded MT Bold" pitchFamily="34" charset="0"/>
              </a:rPr>
              <a:t>Pro 2003 users versus novice software users</a:t>
            </a:r>
          </a:p>
          <a:p>
            <a:pPr lvl="1"/>
            <a:r>
              <a:rPr lang="en-US" sz="2600" dirty="0" smtClean="0">
                <a:solidFill>
                  <a:schemeClr val="accent1">
                    <a:lumMod val="50000"/>
                  </a:schemeClr>
                </a:solidFill>
                <a:latin typeface="Arial Rounded MT Bold" pitchFamily="34" charset="0"/>
              </a:rPr>
              <a:t>Time constraints</a:t>
            </a:r>
          </a:p>
          <a:p>
            <a:pPr lvl="1"/>
            <a:r>
              <a:rPr lang="en-US" sz="2600" dirty="0" smtClean="0">
                <a:solidFill>
                  <a:schemeClr val="accent1">
                    <a:lumMod val="50000"/>
                  </a:schemeClr>
                </a:solidFill>
                <a:latin typeface="Arial Rounded MT Bold" pitchFamily="34" charset="0"/>
              </a:rPr>
              <a:t>Learner preferences</a:t>
            </a:r>
          </a:p>
          <a:p>
            <a:pPr lvl="1"/>
            <a:r>
              <a:rPr lang="en-US" sz="2600" dirty="0" smtClean="0">
                <a:solidFill>
                  <a:schemeClr val="accent1">
                    <a:lumMod val="50000"/>
                  </a:schemeClr>
                </a:solidFill>
                <a:latin typeface="Arial Rounded MT Bold" pitchFamily="34" charset="0"/>
              </a:rPr>
              <a:t>Various platforms</a:t>
            </a:r>
          </a:p>
          <a:p>
            <a:r>
              <a:rPr lang="en-US" sz="2600" dirty="0" smtClean="0">
                <a:solidFill>
                  <a:schemeClr val="accent1">
                    <a:lumMod val="50000"/>
                  </a:schemeClr>
                </a:solidFill>
                <a:latin typeface="Arial Rounded MT Bold" pitchFamily="34" charset="0"/>
              </a:rPr>
              <a:t>Communicating/Promoting Training to Users</a:t>
            </a:r>
          </a:p>
          <a:p>
            <a:pPr lvl="1"/>
            <a:r>
              <a:rPr lang="en-US" sz="2600" dirty="0" smtClean="0">
                <a:solidFill>
                  <a:schemeClr val="accent1">
                    <a:lumMod val="50000"/>
                  </a:schemeClr>
                </a:solidFill>
                <a:latin typeface="Arial Rounded MT Bold" pitchFamily="34" charset="0"/>
              </a:rPr>
              <a:t>Securing “buy-in” from stakeholders/gatekeepers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5800" y="76200"/>
            <a:ext cx="4648200" cy="1143000"/>
          </a:xfrm>
        </p:spPr>
        <p:txBody>
          <a:bodyPr>
            <a:normAutofit fontScale="90000"/>
          </a:bodyPr>
          <a:lstStyle/>
          <a:p>
            <a:r>
              <a:rPr lang="en-US" dirty="0" smtClean="0"/>
              <a:t>Road Show Concerns</a:t>
            </a:r>
            <a:endParaRPr lang="en-US" dirty="0"/>
          </a:p>
        </p:txBody>
      </p:sp>
      <p:sp>
        <p:nvSpPr>
          <p:cNvPr id="3" name="Content Placeholder 2"/>
          <p:cNvSpPr>
            <a:spLocks noGrp="1"/>
          </p:cNvSpPr>
          <p:nvPr>
            <p:ph idx="1"/>
          </p:nvPr>
        </p:nvSpPr>
        <p:spPr/>
        <p:txBody>
          <a:bodyPr/>
          <a:lstStyle/>
          <a:p>
            <a:r>
              <a:rPr lang="en-US" sz="2600" dirty="0" smtClean="0">
                <a:solidFill>
                  <a:schemeClr val="accent1">
                    <a:lumMod val="50000"/>
                  </a:schemeClr>
                </a:solidFill>
                <a:latin typeface="Arial Rounded MT Bold" pitchFamily="34" charset="0"/>
              </a:rPr>
              <a:t>Equipment availability and reliability </a:t>
            </a:r>
          </a:p>
          <a:p>
            <a:r>
              <a:rPr lang="en-US" sz="2600" dirty="0" smtClean="0">
                <a:solidFill>
                  <a:schemeClr val="accent1">
                    <a:lumMod val="50000"/>
                  </a:schemeClr>
                </a:solidFill>
                <a:latin typeface="Arial Rounded MT Bold" pitchFamily="34" charset="0"/>
              </a:rPr>
              <a:t>Event confirmations</a:t>
            </a:r>
          </a:p>
          <a:p>
            <a:r>
              <a:rPr lang="en-US" sz="2600" dirty="0" smtClean="0">
                <a:solidFill>
                  <a:schemeClr val="accent1">
                    <a:lumMod val="50000"/>
                  </a:schemeClr>
                </a:solidFill>
                <a:latin typeface="Arial Rounded MT Bold" pitchFamily="34" charset="0"/>
              </a:rPr>
              <a:t>Communications – has audience been informed?</a:t>
            </a:r>
          </a:p>
          <a:p>
            <a:r>
              <a:rPr lang="en-US" sz="2600" dirty="0" smtClean="0">
                <a:solidFill>
                  <a:schemeClr val="accent1">
                    <a:lumMod val="50000"/>
                  </a:schemeClr>
                </a:solidFill>
                <a:latin typeface="Arial Rounded MT Bold" pitchFamily="34" charset="0"/>
              </a:rPr>
              <a:t>Scheduling mix-ups</a:t>
            </a:r>
          </a:p>
          <a:p>
            <a:endParaRPr lang="en-US" dirty="0"/>
          </a:p>
          <a:p>
            <a:pPr algn="ctr">
              <a:buNone/>
            </a:pPr>
            <a:r>
              <a:rPr lang="en-US" dirty="0" smtClean="0"/>
              <a:t>CONFIRM – CONFIRM -CONFIRM</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0"/>
            <a:ext cx="4114800" cy="1143000"/>
          </a:xfrm>
        </p:spPr>
        <p:txBody>
          <a:bodyPr>
            <a:normAutofit/>
          </a:bodyPr>
          <a:lstStyle/>
          <a:p>
            <a:r>
              <a:rPr lang="en-US" dirty="0" smtClean="0"/>
              <a:t>User</a:t>
            </a:r>
            <a:r>
              <a:rPr lang="en-US" baseline="0" dirty="0" smtClean="0"/>
              <a:t> Questions</a:t>
            </a:r>
            <a:endParaRPr lang="en-US" dirty="0"/>
          </a:p>
        </p:txBody>
      </p:sp>
      <p:sp>
        <p:nvSpPr>
          <p:cNvPr id="3" name="Content Placeholder 2"/>
          <p:cNvSpPr>
            <a:spLocks noGrp="1"/>
          </p:cNvSpPr>
          <p:nvPr>
            <p:ph idx="1"/>
          </p:nvPr>
        </p:nvSpPr>
        <p:spPr/>
        <p:txBody>
          <a:bodyPr/>
          <a:lstStyle/>
          <a:p>
            <a:pPr lvl="1"/>
            <a:r>
              <a:rPr lang="en-US" sz="2600" dirty="0" smtClean="0">
                <a:solidFill>
                  <a:schemeClr val="accent1">
                    <a:lumMod val="50000"/>
                  </a:schemeClr>
                </a:solidFill>
                <a:latin typeface="Arial Rounded MT Bold" pitchFamily="34" charset="0"/>
              </a:rPr>
              <a:t>Just how different is it?</a:t>
            </a:r>
          </a:p>
          <a:p>
            <a:pPr lvl="1"/>
            <a:r>
              <a:rPr lang="en-US" sz="2600" dirty="0" smtClean="0">
                <a:solidFill>
                  <a:schemeClr val="accent1">
                    <a:lumMod val="50000"/>
                  </a:schemeClr>
                </a:solidFill>
                <a:latin typeface="Arial Rounded MT Bold" pitchFamily="34" charset="0"/>
              </a:rPr>
              <a:t>Do I really need training?</a:t>
            </a:r>
          </a:p>
          <a:p>
            <a:pPr lvl="1"/>
            <a:r>
              <a:rPr lang="en-US" sz="2600" dirty="0" smtClean="0">
                <a:solidFill>
                  <a:schemeClr val="accent1">
                    <a:lumMod val="50000"/>
                  </a:schemeClr>
                </a:solidFill>
                <a:latin typeface="Arial Rounded MT Bold" pitchFamily="34" charset="0"/>
              </a:rPr>
              <a:t>Why did you switch?</a:t>
            </a:r>
          </a:p>
          <a:p>
            <a:pPr lvl="1"/>
            <a:r>
              <a:rPr lang="en-US" sz="2600" dirty="0" smtClean="0">
                <a:solidFill>
                  <a:schemeClr val="accent1">
                    <a:lumMod val="50000"/>
                  </a:schemeClr>
                </a:solidFill>
                <a:latin typeface="Arial Rounded MT Bold" pitchFamily="34" charset="0"/>
              </a:rPr>
              <a:t>Do I have to switch?</a:t>
            </a:r>
          </a:p>
          <a:p>
            <a:pPr lvl="1"/>
            <a:r>
              <a:rPr lang="en-US" sz="2600" dirty="0" smtClean="0">
                <a:solidFill>
                  <a:schemeClr val="accent1">
                    <a:lumMod val="50000"/>
                  </a:schemeClr>
                </a:solidFill>
                <a:latin typeface="Arial Rounded MT Bold" pitchFamily="34" charset="0"/>
              </a:rPr>
              <a:t>When are we switching?</a:t>
            </a:r>
          </a:p>
          <a:p>
            <a:pPr lvl="1"/>
            <a:r>
              <a:rPr lang="en-US" sz="2600" dirty="0" smtClean="0">
                <a:solidFill>
                  <a:schemeClr val="accent1">
                    <a:lumMod val="50000"/>
                  </a:schemeClr>
                </a:solidFill>
                <a:latin typeface="Arial Rounded MT Bold" pitchFamily="34" charset="0"/>
              </a:rPr>
              <a:t>What will you do if I won’t switch?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0"/>
            <a:ext cx="4724400" cy="1600200"/>
          </a:xfrm>
        </p:spPr>
        <p:txBody>
          <a:bodyPr>
            <a:normAutofit/>
          </a:bodyPr>
          <a:lstStyle/>
          <a:p>
            <a:r>
              <a:rPr lang="en-US" sz="4000" dirty="0" smtClean="0"/>
              <a:t>Self-Help</a:t>
            </a:r>
            <a:r>
              <a:rPr lang="en-US" sz="4000" baseline="0" dirty="0" smtClean="0"/>
              <a:t> Documents</a:t>
            </a:r>
            <a:endParaRPr lang="en-US" sz="4000" dirty="0"/>
          </a:p>
        </p:txBody>
      </p:sp>
      <p:pic>
        <p:nvPicPr>
          <p:cNvPr id="3074" name="Picture 2"/>
          <p:cNvPicPr>
            <a:picLocks noChangeAspect="1" noChangeArrowheads="1"/>
          </p:cNvPicPr>
          <p:nvPr/>
        </p:nvPicPr>
        <p:blipFill>
          <a:blip r:embed="rId2"/>
          <a:srcRect/>
          <a:stretch>
            <a:fillRect/>
          </a:stretch>
        </p:blipFill>
        <p:spPr bwMode="auto">
          <a:xfrm>
            <a:off x="0" y="2891605"/>
            <a:ext cx="6172200" cy="3966395"/>
          </a:xfrm>
          <a:prstGeom prst="rect">
            <a:avLst/>
          </a:prstGeom>
          <a:noFill/>
          <a:ln w="9525">
            <a:noFill/>
            <a:miter lim="800000"/>
            <a:headEnd/>
            <a:tailEnd/>
          </a:ln>
          <a:effectLst/>
        </p:spPr>
      </p:pic>
      <p:graphicFrame>
        <p:nvGraphicFramePr>
          <p:cNvPr id="4" name="Content Placeholder 3"/>
          <p:cNvGraphicFramePr>
            <a:graphicFrameLocks noGrp="1"/>
          </p:cNvGraphicFramePr>
          <p:nvPr>
            <p:ph idx="1"/>
          </p:nvPr>
        </p:nvGraphicFramePr>
        <p:xfrm>
          <a:off x="4648200" y="1600200"/>
          <a:ext cx="4114800" cy="1483360"/>
        </p:xfrm>
        <a:graphic>
          <a:graphicData uri="http://schemas.openxmlformats.org/drawingml/2006/table">
            <a:tbl>
              <a:tblPr firstRow="1" bandRow="1">
                <a:tableStyleId>{5C22544A-7EE6-4342-B048-85BDC9FD1C3A}</a:tableStyleId>
              </a:tblPr>
              <a:tblGrid>
                <a:gridCol w="4114800"/>
              </a:tblGrid>
              <a:tr h="370840">
                <a:tc>
                  <a:txBody>
                    <a:bodyPr/>
                    <a:lstStyle/>
                    <a:p>
                      <a:r>
                        <a:rPr lang="en-US" dirty="0" smtClean="0"/>
                        <a:t>Sample</a:t>
                      </a:r>
                      <a:r>
                        <a:rPr lang="en-US" baseline="0" dirty="0" smtClean="0"/>
                        <a:t> Online Resources</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hlinkClick r:id="rId3"/>
                        </a:rPr>
                        <a:t>Microsoft Excel</a:t>
                      </a:r>
                      <a:endParaRPr lang="en-US" dirty="0" smtClean="0"/>
                    </a:p>
                  </a:txBody>
                  <a:tcPr/>
                </a:tc>
              </a:tr>
              <a:tr h="370840">
                <a:tc>
                  <a:txBody>
                    <a:bodyPr/>
                    <a:lstStyle/>
                    <a:p>
                      <a:r>
                        <a:rPr lang="en-US" dirty="0" smtClean="0">
                          <a:hlinkClick r:id="rId4"/>
                        </a:rPr>
                        <a:t>Outlook</a:t>
                      </a:r>
                      <a:endParaRPr lang="en-US" dirty="0"/>
                    </a:p>
                  </a:txBody>
                  <a:tcPr/>
                </a:tc>
              </a:tr>
              <a:tr h="370840">
                <a:tc>
                  <a:txBody>
                    <a:bodyPr/>
                    <a:lstStyle/>
                    <a:p>
                      <a:r>
                        <a:rPr lang="en-US" dirty="0" smtClean="0">
                          <a:hlinkClick r:id="rId5"/>
                        </a:rPr>
                        <a:t>Ribbon – Movie Tutorial</a:t>
                      </a:r>
                      <a:endParaRPr lang="en-US"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228600"/>
            <a:ext cx="4267200" cy="1417638"/>
          </a:xfrm>
        </p:spPr>
        <p:txBody>
          <a:bodyPr>
            <a:normAutofit fontScale="90000"/>
          </a:bodyPr>
          <a:lstStyle/>
          <a:p>
            <a:r>
              <a:rPr lang="en-US" dirty="0" smtClean="0"/>
              <a:t>Lessons Learned</a:t>
            </a:r>
            <a:endParaRPr lang="en-US" dirty="0"/>
          </a:p>
        </p:txBody>
      </p:sp>
      <p:sp>
        <p:nvSpPr>
          <p:cNvPr id="3" name="Content Placeholder 2"/>
          <p:cNvSpPr>
            <a:spLocks noGrp="1"/>
          </p:cNvSpPr>
          <p:nvPr>
            <p:ph idx="1"/>
          </p:nvPr>
        </p:nvSpPr>
        <p:spPr/>
        <p:txBody>
          <a:bodyPr>
            <a:normAutofit/>
          </a:bodyPr>
          <a:lstStyle/>
          <a:p>
            <a:r>
              <a:rPr lang="en-US" sz="2800" dirty="0" smtClean="0">
                <a:solidFill>
                  <a:schemeClr val="accent1">
                    <a:lumMod val="50000"/>
                  </a:schemeClr>
                </a:solidFill>
                <a:latin typeface="Arial Rounded MT Bold" pitchFamily="34" charset="0"/>
              </a:rPr>
              <a:t>Essential for field support and training to work together</a:t>
            </a:r>
          </a:p>
          <a:p>
            <a:r>
              <a:rPr lang="en-US" sz="2800" dirty="0" smtClean="0">
                <a:solidFill>
                  <a:schemeClr val="accent1">
                    <a:lumMod val="50000"/>
                  </a:schemeClr>
                </a:solidFill>
                <a:latin typeface="Arial Rounded MT Bold" pitchFamily="34" charset="0"/>
              </a:rPr>
              <a:t>Training = Sales Pitch</a:t>
            </a:r>
          </a:p>
          <a:p>
            <a:r>
              <a:rPr lang="en-US" sz="2800" dirty="0" smtClean="0">
                <a:solidFill>
                  <a:schemeClr val="accent1">
                    <a:lumMod val="50000"/>
                  </a:schemeClr>
                </a:solidFill>
                <a:latin typeface="Arial Rounded MT Bold" pitchFamily="34" charset="0"/>
              </a:rPr>
              <a:t>Log attendance numbers for all demos and training events</a:t>
            </a:r>
          </a:p>
          <a:p>
            <a:r>
              <a:rPr lang="en-US" sz="2800" dirty="0" smtClean="0">
                <a:solidFill>
                  <a:schemeClr val="accent1">
                    <a:lumMod val="50000"/>
                  </a:schemeClr>
                </a:solidFill>
                <a:latin typeface="Arial Rounded MT Bold" pitchFamily="34" charset="0"/>
              </a:rPr>
              <a:t>Provide online recordings of demo topics</a:t>
            </a:r>
          </a:p>
          <a:p>
            <a:r>
              <a:rPr lang="en-US" sz="2800" dirty="0" smtClean="0">
                <a:solidFill>
                  <a:schemeClr val="accent1">
                    <a:lumMod val="50000"/>
                  </a:schemeClr>
                </a:solidFill>
                <a:latin typeface="Arial Rounded MT Bold" pitchFamily="34" charset="0"/>
              </a:rPr>
              <a:t>Ensure appropriate number of training personnel attached to task</a:t>
            </a:r>
          </a:p>
          <a:p>
            <a:r>
              <a:rPr lang="en-US" sz="2800" dirty="0" smtClean="0">
                <a:solidFill>
                  <a:schemeClr val="accent1">
                    <a:lumMod val="50000"/>
                  </a:schemeClr>
                </a:solidFill>
                <a:latin typeface="Arial Rounded MT Bold" pitchFamily="34" charset="0"/>
              </a:rPr>
              <a:t>More comprehensive marketing efforts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0"/>
            <a:ext cx="4191000" cy="1143000"/>
          </a:xfrm>
        </p:spPr>
        <p:txBody>
          <a:bodyPr/>
          <a:lstStyle/>
          <a:p>
            <a:r>
              <a:rPr lang="en-US" dirty="0" smtClean="0"/>
              <a:t>Our Report Card</a:t>
            </a:r>
            <a:endParaRPr lang="en-US" dirty="0"/>
          </a:p>
        </p:txBody>
      </p:sp>
      <p:graphicFrame>
        <p:nvGraphicFramePr>
          <p:cNvPr id="5" name="Content Placeholder 3"/>
          <p:cNvGraphicFramePr>
            <a:graphicFrameLocks noGrp="1"/>
          </p:cNvGraphicFramePr>
          <p:nvPr>
            <p:ph idx="1"/>
          </p:nvPr>
        </p:nvGraphicFramePr>
        <p:xfrm>
          <a:off x="457200" y="1600200"/>
          <a:ext cx="82296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81000" y="1143000"/>
            <a:ext cx="7772400" cy="523220"/>
          </a:xfrm>
          <a:prstGeom prst="rect">
            <a:avLst/>
          </a:prstGeom>
          <a:noFill/>
        </p:spPr>
        <p:txBody>
          <a:bodyPr wrap="square" rtlCol="0">
            <a:spAutoFit/>
          </a:bodyPr>
          <a:lstStyle/>
          <a:p>
            <a:pPr>
              <a:defRPr sz="2000" b="0" i="0" u="none" strike="noStrike" kern="1200" baseline="0">
                <a:solidFill>
                  <a:srgbClr val="002060"/>
                </a:solidFill>
                <a:latin typeface="Arial Rounded MT Bold" pitchFamily="34" charset="0"/>
                <a:ea typeface="+mn-ea"/>
                <a:cs typeface="+mn-cs"/>
              </a:defRPr>
            </a:pPr>
            <a:r>
              <a:rPr lang="en-US" sz="2800" dirty="0" smtClean="0">
                <a:solidFill>
                  <a:srgbClr val="002060"/>
                </a:solidFill>
                <a:latin typeface="Arial Rounded MT Bold" pitchFamily="34" charset="0"/>
              </a:rPr>
              <a:t>Users reported their experience was:</a:t>
            </a:r>
            <a:endParaRPr lang="en-US" sz="2800" dirty="0">
              <a:solidFill>
                <a:srgbClr val="002060"/>
              </a:solidFill>
              <a:latin typeface="Arial Rounded MT 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3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out)">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0"/>
            <a:ext cx="4267200" cy="1143000"/>
          </a:xfrm>
        </p:spPr>
        <p:txBody>
          <a:bodyPr>
            <a:normAutofit/>
          </a:bodyPr>
          <a:lstStyle/>
          <a:p>
            <a:pPr algn="ctr"/>
            <a:r>
              <a:rPr lang="en-US" dirty="0" smtClean="0"/>
              <a:t>Questions?</a:t>
            </a:r>
            <a:endParaRPr lang="en-US" dirty="0"/>
          </a:p>
        </p:txBody>
      </p:sp>
      <p:sp>
        <p:nvSpPr>
          <p:cNvPr id="3" name="Content Placeholder 2"/>
          <p:cNvSpPr>
            <a:spLocks noGrp="1"/>
          </p:cNvSpPr>
          <p:nvPr>
            <p:ph idx="1"/>
          </p:nvPr>
        </p:nvSpPr>
        <p:spPr>
          <a:xfrm>
            <a:off x="228600" y="1295400"/>
            <a:ext cx="8610600" cy="4527177"/>
          </a:xfrm>
        </p:spPr>
        <p:txBody>
          <a:bodyPr>
            <a:noAutofit/>
          </a:bodyPr>
          <a:lstStyle/>
          <a:p>
            <a:r>
              <a:rPr lang="en-US" sz="2600" dirty="0" smtClean="0">
                <a:solidFill>
                  <a:schemeClr val="accent1">
                    <a:lumMod val="50000"/>
                  </a:schemeClr>
                </a:solidFill>
                <a:latin typeface="Arial Rounded MT Bold" pitchFamily="34" charset="0"/>
              </a:rPr>
              <a:t>A copy of the presentation and additional resources </a:t>
            </a:r>
            <a:r>
              <a:rPr lang="en-US" sz="2600" dirty="0" smtClean="0">
                <a:solidFill>
                  <a:schemeClr val="accent1">
                    <a:lumMod val="50000"/>
                  </a:schemeClr>
                </a:solidFill>
                <a:latin typeface="Arial Rounded MT Bold" pitchFamily="34" charset="0"/>
              </a:rPr>
              <a:t>are</a:t>
            </a:r>
            <a:r>
              <a:rPr lang="en-US" sz="2600" dirty="0" smtClean="0">
                <a:solidFill>
                  <a:schemeClr val="accent1">
                    <a:lumMod val="50000"/>
                  </a:schemeClr>
                </a:solidFill>
                <a:latin typeface="Arial Rounded MT Bold" pitchFamily="34" charset="0"/>
              </a:rPr>
              <a:t> </a:t>
            </a:r>
            <a:r>
              <a:rPr lang="en-US" sz="2600" dirty="0" smtClean="0">
                <a:solidFill>
                  <a:schemeClr val="accent1">
                    <a:lumMod val="50000"/>
                  </a:schemeClr>
                </a:solidFill>
                <a:latin typeface="Arial Rounded MT Bold" pitchFamily="34" charset="0"/>
              </a:rPr>
              <a:t>available at </a:t>
            </a:r>
            <a:r>
              <a:rPr lang="en-US" sz="2800" dirty="0" smtClean="0">
                <a:solidFill>
                  <a:schemeClr val="tx1"/>
                </a:solidFill>
                <a:hlinkClick r:id="rId3" action="ppaction://hlinkfile"/>
              </a:rPr>
              <a:t>http://net.educause.edu/SERC09/1020826</a:t>
            </a:r>
            <a:r>
              <a:rPr lang="en-US" sz="2800" dirty="0" smtClean="0">
                <a:solidFill>
                  <a:schemeClr val="tx1"/>
                </a:solidFill>
              </a:rPr>
              <a:t> </a:t>
            </a:r>
          </a:p>
          <a:p>
            <a:pPr>
              <a:spcBef>
                <a:spcPts val="600"/>
              </a:spcBef>
              <a:buNone/>
            </a:pPr>
            <a:endParaRPr lang="en-US" sz="1400" dirty="0" smtClean="0">
              <a:solidFill>
                <a:schemeClr val="tx1"/>
              </a:solidFill>
            </a:endParaRPr>
          </a:p>
          <a:p>
            <a:pPr lvl="4">
              <a:spcBef>
                <a:spcPts val="600"/>
              </a:spcBef>
              <a:buNone/>
            </a:pPr>
            <a:r>
              <a:rPr lang="en-US" sz="2400" dirty="0" smtClean="0">
                <a:solidFill>
                  <a:schemeClr val="accent1">
                    <a:lumMod val="50000"/>
                  </a:schemeClr>
                </a:solidFill>
                <a:latin typeface="Arial Rounded MT Bold" pitchFamily="34" charset="0"/>
              </a:rPr>
              <a:t>Amy Chase Martin</a:t>
            </a:r>
          </a:p>
          <a:p>
            <a:pPr lvl="4">
              <a:spcBef>
                <a:spcPts val="600"/>
              </a:spcBef>
              <a:buNone/>
            </a:pPr>
            <a:r>
              <a:rPr lang="en-US" sz="2400" dirty="0" smtClean="0">
                <a:solidFill>
                  <a:schemeClr val="accent1">
                    <a:lumMod val="50000"/>
                  </a:schemeClr>
                </a:solidFill>
                <a:latin typeface="Arial Rounded MT Bold" pitchFamily="34" charset="0"/>
              </a:rPr>
              <a:t>Manager, Teaching and Learning Support</a:t>
            </a:r>
          </a:p>
          <a:p>
            <a:pPr lvl="4">
              <a:spcBef>
                <a:spcPts val="600"/>
              </a:spcBef>
              <a:buNone/>
            </a:pPr>
            <a:r>
              <a:rPr lang="en-US" sz="2400" dirty="0" smtClean="0">
                <a:hlinkClick r:id="rId4"/>
              </a:rPr>
              <a:t>aemartin@towson.edu</a:t>
            </a:r>
            <a:r>
              <a:rPr lang="en-US" sz="2400" dirty="0" smtClean="0"/>
              <a:t> </a:t>
            </a:r>
            <a:r>
              <a:rPr lang="en-US" sz="2400" dirty="0" smtClean="0">
                <a:solidFill>
                  <a:schemeClr val="tx1"/>
                </a:solidFill>
              </a:rPr>
              <a:t>/ </a:t>
            </a:r>
            <a:r>
              <a:rPr lang="en-US" sz="2400" dirty="0" smtClean="0">
                <a:solidFill>
                  <a:schemeClr val="accent1">
                    <a:lumMod val="50000"/>
                  </a:schemeClr>
                </a:solidFill>
                <a:latin typeface="Arial Rounded MT Bold" pitchFamily="34" charset="0"/>
              </a:rPr>
              <a:t>410-704-6035</a:t>
            </a:r>
          </a:p>
          <a:p>
            <a:pPr lvl="4">
              <a:spcBef>
                <a:spcPts val="600"/>
              </a:spcBef>
              <a:buNone/>
            </a:pPr>
            <a:endParaRPr lang="en-US" sz="2400" dirty="0" smtClean="0"/>
          </a:p>
          <a:p>
            <a:pPr lvl="4">
              <a:spcBef>
                <a:spcPts val="600"/>
              </a:spcBef>
              <a:buNone/>
            </a:pPr>
            <a:r>
              <a:rPr lang="en-US" sz="2400" dirty="0" smtClean="0">
                <a:solidFill>
                  <a:schemeClr val="accent1">
                    <a:lumMod val="50000"/>
                  </a:schemeClr>
                </a:solidFill>
                <a:latin typeface="Arial Rounded MT Bold" pitchFamily="34" charset="0"/>
              </a:rPr>
              <a:t>Julie Leary</a:t>
            </a:r>
          </a:p>
          <a:p>
            <a:pPr lvl="4">
              <a:spcBef>
                <a:spcPts val="600"/>
              </a:spcBef>
              <a:buNone/>
            </a:pPr>
            <a:r>
              <a:rPr lang="en-US" sz="2400" dirty="0" smtClean="0">
                <a:solidFill>
                  <a:schemeClr val="accent1">
                    <a:lumMod val="50000"/>
                  </a:schemeClr>
                </a:solidFill>
                <a:latin typeface="Arial Rounded MT Bold" pitchFamily="34" charset="0"/>
              </a:rPr>
              <a:t>Manager, Distributed Support &amp; Services</a:t>
            </a:r>
          </a:p>
          <a:p>
            <a:pPr lvl="4">
              <a:spcBef>
                <a:spcPts val="600"/>
              </a:spcBef>
              <a:buNone/>
            </a:pPr>
            <a:r>
              <a:rPr lang="en-US" sz="2400" dirty="0" smtClean="0">
                <a:hlinkClick r:id="rId5"/>
              </a:rPr>
              <a:t>jleary@towson.edu</a:t>
            </a:r>
            <a:r>
              <a:rPr lang="en-US" sz="2400" dirty="0" smtClean="0"/>
              <a:t> </a:t>
            </a:r>
            <a:r>
              <a:rPr lang="en-US" sz="2400" dirty="0" smtClean="0">
                <a:solidFill>
                  <a:schemeClr val="tx1"/>
                </a:solidFill>
              </a:rPr>
              <a:t>/ </a:t>
            </a:r>
            <a:r>
              <a:rPr lang="en-US" sz="2400" dirty="0" smtClean="0">
                <a:solidFill>
                  <a:schemeClr val="accent1">
                    <a:lumMod val="50000"/>
                  </a:schemeClr>
                </a:solidFill>
                <a:latin typeface="Arial Rounded MT Bold" pitchFamily="34" charset="0"/>
              </a:rPr>
              <a:t>410-704-4561</a:t>
            </a:r>
            <a:endParaRPr lang="en-US" sz="2400" dirty="0">
              <a:solidFill>
                <a:schemeClr val="accent1">
                  <a:lumMod val="50000"/>
                </a:schemeClr>
              </a:solidFill>
              <a:latin typeface="Arial Rounded MT Bold"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Credits</a:t>
            </a:r>
            <a:endParaRPr lang="en-US" dirty="0"/>
          </a:p>
        </p:txBody>
      </p:sp>
      <p:sp>
        <p:nvSpPr>
          <p:cNvPr id="3" name="Content Placeholder 2"/>
          <p:cNvSpPr>
            <a:spLocks noGrp="1"/>
          </p:cNvSpPr>
          <p:nvPr>
            <p:ph idx="1"/>
          </p:nvPr>
        </p:nvSpPr>
        <p:spPr/>
        <p:txBody>
          <a:bodyPr/>
          <a:lstStyle/>
          <a:p>
            <a:r>
              <a:rPr lang="en-US" dirty="0" smtClean="0"/>
              <a:t>Music</a:t>
            </a:r>
          </a:p>
          <a:p>
            <a:endParaRPr lang="en-US" dirty="0" smtClean="0"/>
          </a:p>
          <a:p>
            <a:pPr lvl="1"/>
            <a:r>
              <a:rPr lang="en-US" sz="2000" dirty="0" smtClean="0"/>
              <a:t>"</a:t>
            </a:r>
            <a:r>
              <a:rPr lang="en-US" sz="2000" dirty="0" smtClean="0">
                <a:hlinkClick r:id="rId2"/>
              </a:rPr>
              <a:t>Hear Us Now (</a:t>
            </a:r>
            <a:r>
              <a:rPr lang="en-US" sz="2000" dirty="0" err="1" smtClean="0">
                <a:hlinkClick r:id="rId2"/>
              </a:rPr>
              <a:t>poptastic</a:t>
            </a:r>
            <a:r>
              <a:rPr lang="en-US" sz="2000" dirty="0" smtClean="0">
                <a:hlinkClick r:id="rId2"/>
              </a:rPr>
              <a:t> mix)</a:t>
            </a:r>
            <a:r>
              <a:rPr lang="en-US" sz="2000" dirty="0" smtClean="0"/>
              <a:t>" </a:t>
            </a:r>
            <a:br>
              <a:rPr lang="en-US" sz="2000" dirty="0" smtClean="0"/>
            </a:br>
            <a:r>
              <a:rPr lang="en-US" sz="2000" dirty="0" smtClean="0"/>
              <a:t>by </a:t>
            </a:r>
            <a:r>
              <a:rPr lang="en-US" sz="2000" dirty="0" err="1" smtClean="0"/>
              <a:t>scottaltham</a:t>
            </a:r>
            <a:r>
              <a:rPr lang="en-US" sz="2000" dirty="0" smtClean="0"/>
              <a:t/>
            </a:r>
            <a:br>
              <a:rPr lang="en-US" sz="2000" dirty="0" smtClean="0"/>
            </a:br>
            <a:r>
              <a:rPr lang="en-US" sz="2000" dirty="0" smtClean="0"/>
              <a:t/>
            </a:r>
            <a:br>
              <a:rPr lang="en-US" sz="2000" dirty="0" smtClean="0"/>
            </a:br>
            <a:r>
              <a:rPr lang="en-US" sz="2000" dirty="0" smtClean="0"/>
              <a:t>2009 - Licensed under</a:t>
            </a:r>
            <a:br>
              <a:rPr lang="en-US" sz="2000" dirty="0" smtClean="0"/>
            </a:br>
            <a:r>
              <a:rPr lang="en-US" sz="2000" dirty="0" smtClean="0"/>
              <a:t>Creative Commons</a:t>
            </a:r>
            <a:br>
              <a:rPr lang="en-US" sz="2000" dirty="0" smtClean="0"/>
            </a:br>
            <a:r>
              <a:rPr lang="en-US" sz="2000" dirty="0" smtClean="0">
                <a:hlinkClick r:id="rId3" tooltip="Attribution Noncommercial  (3.0)"/>
              </a:rPr>
              <a:t>Attribution Noncommercial (3.0)</a:t>
            </a:r>
            <a:endParaRPr lang="en-US" sz="2000"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0" y="0"/>
            <a:ext cx="3733800" cy="1143000"/>
          </a:xfrm>
        </p:spPr>
        <p:txBody>
          <a:bodyPr>
            <a:normAutofit fontScale="90000"/>
          </a:bodyPr>
          <a:lstStyle/>
          <a:p>
            <a:pPr algn="ctr"/>
            <a:r>
              <a:rPr lang="en-US" dirty="0" smtClean="0"/>
              <a:t>Towson University</a:t>
            </a:r>
            <a:endParaRPr lang="en-US" dirty="0"/>
          </a:p>
        </p:txBody>
      </p:sp>
      <p:sp>
        <p:nvSpPr>
          <p:cNvPr id="3" name="Content Placeholder 2"/>
          <p:cNvSpPr>
            <a:spLocks noGrp="1"/>
          </p:cNvSpPr>
          <p:nvPr>
            <p:ph idx="1"/>
          </p:nvPr>
        </p:nvSpPr>
        <p:spPr>
          <a:xfrm>
            <a:off x="762000" y="1371600"/>
            <a:ext cx="7696200" cy="4450977"/>
          </a:xfrm>
        </p:spPr>
        <p:txBody>
          <a:bodyPr>
            <a:normAutofit fontScale="92500"/>
          </a:bodyPr>
          <a:lstStyle/>
          <a:p>
            <a:r>
              <a:rPr lang="en-US" sz="2800" dirty="0" smtClean="0">
                <a:solidFill>
                  <a:schemeClr val="accent1">
                    <a:lumMod val="50000"/>
                  </a:schemeClr>
                </a:solidFill>
                <a:latin typeface="Arial Rounded MT Bold" pitchFamily="34" charset="0"/>
              </a:rPr>
              <a:t>Founded in 1866</a:t>
            </a:r>
          </a:p>
          <a:p>
            <a:r>
              <a:rPr lang="en-US" sz="2800" dirty="0" smtClean="0">
                <a:solidFill>
                  <a:schemeClr val="accent1">
                    <a:lumMod val="50000"/>
                  </a:schemeClr>
                </a:solidFill>
                <a:latin typeface="Arial Rounded MT Bold" pitchFamily="34" charset="0"/>
              </a:rPr>
              <a:t>Second-largest public university in Maryland</a:t>
            </a:r>
          </a:p>
          <a:p>
            <a:r>
              <a:rPr lang="en-US" sz="2800" dirty="0" smtClean="0">
                <a:solidFill>
                  <a:schemeClr val="accent1">
                    <a:lumMod val="50000"/>
                  </a:schemeClr>
                </a:solidFill>
                <a:latin typeface="Arial Rounded MT Bold" pitchFamily="34" charset="0"/>
              </a:rPr>
              <a:t>A metropolitan university located in suburban Towson, eight miles north of Baltimore</a:t>
            </a:r>
          </a:p>
          <a:p>
            <a:r>
              <a:rPr lang="en-US" sz="2800" dirty="0" smtClean="0">
                <a:solidFill>
                  <a:schemeClr val="accent1">
                    <a:lumMod val="50000"/>
                  </a:schemeClr>
                </a:solidFill>
                <a:latin typeface="Arial Rounded MT Bold" pitchFamily="34" charset="0"/>
              </a:rPr>
              <a:t>Offers over 100 bachelor’s, master’s, and doctoral degrees and certificate programs</a:t>
            </a:r>
          </a:p>
          <a:p>
            <a:pPr lvl="2"/>
            <a:r>
              <a:rPr lang="en-US" sz="2800" dirty="0" smtClean="0">
                <a:solidFill>
                  <a:schemeClr val="accent1">
                    <a:lumMod val="50000"/>
                  </a:schemeClr>
                </a:solidFill>
                <a:latin typeface="Arial Rounded MT Bold" pitchFamily="34" charset="0"/>
              </a:rPr>
              <a:t>Over 21,000 students</a:t>
            </a:r>
          </a:p>
          <a:p>
            <a:pPr lvl="2"/>
            <a:r>
              <a:rPr lang="en-US" sz="2800" dirty="0" smtClean="0">
                <a:solidFill>
                  <a:schemeClr val="accent1">
                    <a:lumMod val="50000"/>
                  </a:schemeClr>
                </a:solidFill>
                <a:latin typeface="Arial Rounded MT Bold" pitchFamily="34" charset="0"/>
              </a:rPr>
              <a:t>1,456 faculty / 3,123 staff </a:t>
            </a:r>
            <a:r>
              <a:rPr lang="en-US" sz="2400" i="1" dirty="0" smtClean="0">
                <a:solidFill>
                  <a:schemeClr val="accent1">
                    <a:lumMod val="50000"/>
                  </a:schemeClr>
                </a:solidFill>
                <a:latin typeface="Arial Rounded MT Bold" pitchFamily="34" charset="0"/>
              </a:rPr>
              <a:t>(Fall 2008)</a:t>
            </a:r>
          </a:p>
          <a:p>
            <a:pPr lvl="2">
              <a:buNone/>
            </a:pPr>
            <a:endParaRPr lang="en-US" dirty="0">
              <a:solidFill>
                <a:schemeClr val="accent1">
                  <a:lumMod val="50000"/>
                </a:schemeClr>
              </a:solidFill>
              <a:latin typeface="Arial Rounded MT Bold" pitchFamily="34" charset="0"/>
            </a:endParaRPr>
          </a:p>
        </p:txBody>
      </p:sp>
      <p:pic>
        <p:nvPicPr>
          <p:cNvPr id="4" name="Picture 3" descr="tulogo_c.jpg"/>
          <p:cNvPicPr>
            <a:picLocks noChangeAspect="1"/>
          </p:cNvPicPr>
          <p:nvPr/>
        </p:nvPicPr>
        <p:blipFill>
          <a:blip r:embed="rId2" cstate="print"/>
          <a:stretch>
            <a:fillRect/>
          </a:stretch>
        </p:blipFill>
        <p:spPr>
          <a:xfrm>
            <a:off x="1" y="5775066"/>
            <a:ext cx="1295400" cy="79310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6200" y="152400"/>
            <a:ext cx="4800600" cy="838200"/>
          </a:xfrm>
        </p:spPr>
        <p:txBody>
          <a:bodyPr>
            <a:normAutofit/>
          </a:bodyPr>
          <a:lstStyle/>
          <a:p>
            <a:pPr algn="ctr"/>
            <a:r>
              <a:rPr lang="en-US" dirty="0" smtClean="0"/>
              <a:t>History</a:t>
            </a:r>
            <a:endParaRPr lang="en-US" dirty="0"/>
          </a:p>
        </p:txBody>
      </p:sp>
      <p:sp>
        <p:nvSpPr>
          <p:cNvPr id="3" name="Content Placeholder 2"/>
          <p:cNvSpPr>
            <a:spLocks noGrp="1"/>
          </p:cNvSpPr>
          <p:nvPr>
            <p:ph idx="1"/>
          </p:nvPr>
        </p:nvSpPr>
        <p:spPr>
          <a:xfrm>
            <a:off x="457200" y="1219200"/>
            <a:ext cx="8153400" cy="4603377"/>
          </a:xfrm>
        </p:spPr>
        <p:txBody>
          <a:bodyPr>
            <a:noAutofit/>
          </a:bodyPr>
          <a:lstStyle/>
          <a:p>
            <a:r>
              <a:rPr lang="en-US" sz="2600" dirty="0" smtClean="0">
                <a:solidFill>
                  <a:schemeClr val="accent1">
                    <a:lumMod val="50000"/>
                  </a:schemeClr>
                </a:solidFill>
                <a:latin typeface="Arial Rounded MT Bold" pitchFamily="34" charset="0"/>
              </a:rPr>
              <a:t>Upgrade plan did not consider the client’s perspective or scheduling needs</a:t>
            </a:r>
          </a:p>
          <a:p>
            <a:r>
              <a:rPr lang="en-US" sz="2600" dirty="0" smtClean="0">
                <a:solidFill>
                  <a:schemeClr val="accent1">
                    <a:lumMod val="50000"/>
                  </a:schemeClr>
                </a:solidFill>
                <a:latin typeface="Arial Rounded MT Bold" pitchFamily="34" charset="0"/>
              </a:rPr>
              <a:t>Communications were limited to university wide announcements and alerts; a warning</a:t>
            </a:r>
          </a:p>
          <a:p>
            <a:r>
              <a:rPr lang="en-US" sz="2600" dirty="0" smtClean="0">
                <a:solidFill>
                  <a:schemeClr val="accent1">
                    <a:lumMod val="50000"/>
                  </a:schemeClr>
                </a:solidFill>
                <a:latin typeface="Arial Rounded MT Bold" pitchFamily="34" charset="0"/>
              </a:rPr>
              <a:t>Upgrade was pushed out remotely building by building</a:t>
            </a:r>
          </a:p>
          <a:p>
            <a:r>
              <a:rPr lang="en-US" sz="2600" dirty="0" smtClean="0">
                <a:solidFill>
                  <a:schemeClr val="accent1">
                    <a:lumMod val="50000"/>
                  </a:schemeClr>
                </a:solidFill>
                <a:latin typeface="Arial Rounded MT Bold" pitchFamily="34" charset="0"/>
              </a:rPr>
              <a:t>No visibility unless there were problems</a:t>
            </a:r>
          </a:p>
          <a:p>
            <a:r>
              <a:rPr lang="en-US" sz="2600" dirty="0" smtClean="0">
                <a:solidFill>
                  <a:schemeClr val="accent1">
                    <a:lumMod val="50000"/>
                  </a:schemeClr>
                </a:solidFill>
                <a:latin typeface="Arial Rounded MT Bold" pitchFamily="34" charset="0"/>
              </a:rPr>
              <a:t>Limited training options; clients responsible to find and attend a scheduled session or use self-help resources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7800" y="0"/>
            <a:ext cx="3810000" cy="1143000"/>
          </a:xfrm>
        </p:spPr>
        <p:txBody>
          <a:bodyPr>
            <a:normAutofit fontScale="90000"/>
          </a:bodyPr>
          <a:lstStyle/>
          <a:p>
            <a:pPr algn="ctr"/>
            <a:r>
              <a:rPr lang="en-US" dirty="0" smtClean="0"/>
              <a:t>Past Environment</a:t>
            </a:r>
            <a:endParaRPr lang="en-US" dirty="0"/>
          </a:p>
        </p:txBody>
      </p:sp>
      <p:sp>
        <p:nvSpPr>
          <p:cNvPr id="3" name="Content Placeholder 2"/>
          <p:cNvSpPr>
            <a:spLocks noGrp="1"/>
          </p:cNvSpPr>
          <p:nvPr>
            <p:ph idx="1"/>
          </p:nvPr>
        </p:nvSpPr>
        <p:spPr>
          <a:xfrm>
            <a:off x="533400" y="1447800"/>
            <a:ext cx="8229600" cy="4952999"/>
          </a:xfrm>
        </p:spPr>
        <p:txBody>
          <a:bodyPr>
            <a:noAutofit/>
          </a:bodyPr>
          <a:lstStyle/>
          <a:p>
            <a:r>
              <a:rPr lang="en-US" sz="2600" dirty="0" smtClean="0">
                <a:solidFill>
                  <a:schemeClr val="accent1">
                    <a:lumMod val="50000"/>
                  </a:schemeClr>
                </a:solidFill>
                <a:latin typeface="Arial Rounded MT Bold" pitchFamily="34" charset="0"/>
              </a:rPr>
              <a:t>Strained relationships; at times broken relationships</a:t>
            </a:r>
          </a:p>
          <a:p>
            <a:r>
              <a:rPr lang="en-US" sz="2600" dirty="0" smtClean="0">
                <a:solidFill>
                  <a:schemeClr val="accent1">
                    <a:lumMod val="50000"/>
                  </a:schemeClr>
                </a:solidFill>
                <a:latin typeface="Arial Rounded MT Bold" pitchFamily="34" charset="0"/>
              </a:rPr>
              <a:t>Bad impressions</a:t>
            </a:r>
          </a:p>
          <a:p>
            <a:r>
              <a:rPr lang="en-US" sz="2600" dirty="0" smtClean="0">
                <a:solidFill>
                  <a:schemeClr val="accent1">
                    <a:lumMod val="50000"/>
                  </a:schemeClr>
                </a:solidFill>
                <a:latin typeface="Arial Rounded MT Bold" pitchFamily="34" charset="0"/>
              </a:rPr>
              <a:t>Negative perception of all support and services offered</a:t>
            </a:r>
          </a:p>
          <a:p>
            <a:r>
              <a:rPr lang="en-US" sz="2600" dirty="0" smtClean="0">
                <a:solidFill>
                  <a:schemeClr val="accent1">
                    <a:lumMod val="50000"/>
                  </a:schemeClr>
                </a:solidFill>
                <a:latin typeface="Arial Rounded MT Bold" pitchFamily="34" charset="0"/>
              </a:rPr>
              <a:t>Distrust</a:t>
            </a:r>
          </a:p>
          <a:p>
            <a:r>
              <a:rPr lang="en-US" sz="2600" dirty="0" smtClean="0">
                <a:solidFill>
                  <a:schemeClr val="accent1">
                    <a:lumMod val="50000"/>
                  </a:schemeClr>
                </a:solidFill>
                <a:latin typeface="Arial Rounded MT Bold" pitchFamily="34" charset="0"/>
              </a:rPr>
              <a:t>Defensive mechanisms towards IT</a:t>
            </a:r>
          </a:p>
          <a:p>
            <a:r>
              <a:rPr lang="en-US" sz="2600" dirty="0" smtClean="0">
                <a:solidFill>
                  <a:schemeClr val="accent1">
                    <a:lumMod val="50000"/>
                  </a:schemeClr>
                </a:solidFill>
                <a:latin typeface="Arial Rounded MT Bold" pitchFamily="34" charset="0"/>
              </a:rPr>
              <a:t>Individual department and colleges relying on their own IT resources</a:t>
            </a:r>
            <a:endParaRPr lang="en-US" sz="2600" dirty="0">
              <a:solidFill>
                <a:schemeClr val="accent1">
                  <a:lumMod val="50000"/>
                </a:schemeClr>
              </a:solidFill>
              <a:latin typeface="Arial Rounded MT Bold"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0"/>
            <a:ext cx="4038600" cy="1143000"/>
          </a:xfrm>
        </p:spPr>
        <p:txBody>
          <a:bodyPr>
            <a:normAutofit/>
          </a:bodyPr>
          <a:lstStyle/>
          <a:p>
            <a:pPr algn="ctr"/>
            <a:r>
              <a:rPr lang="en-US" dirty="0" smtClean="0"/>
              <a:t>Goals</a:t>
            </a:r>
            <a:endParaRPr lang="en-US" dirty="0"/>
          </a:p>
        </p:txBody>
      </p:sp>
      <p:sp>
        <p:nvSpPr>
          <p:cNvPr id="3" name="Content Placeholder 2"/>
          <p:cNvSpPr>
            <a:spLocks noGrp="1"/>
          </p:cNvSpPr>
          <p:nvPr>
            <p:ph idx="1"/>
          </p:nvPr>
        </p:nvSpPr>
        <p:spPr>
          <a:xfrm>
            <a:off x="1066800" y="1752600"/>
            <a:ext cx="7239000" cy="3810000"/>
          </a:xfrm>
        </p:spPr>
        <p:txBody>
          <a:bodyPr>
            <a:normAutofit lnSpcReduction="10000"/>
          </a:bodyPr>
          <a:lstStyle/>
          <a:p>
            <a:r>
              <a:rPr lang="en-US" sz="2600" dirty="0" smtClean="0">
                <a:solidFill>
                  <a:schemeClr val="accent1">
                    <a:lumMod val="50000"/>
                  </a:schemeClr>
                </a:solidFill>
                <a:latin typeface="Arial Rounded MT Bold" pitchFamily="34" charset="0"/>
              </a:rPr>
              <a:t>Focus on the customer</a:t>
            </a:r>
          </a:p>
          <a:p>
            <a:r>
              <a:rPr lang="en-US" sz="2600" dirty="0" smtClean="0">
                <a:solidFill>
                  <a:schemeClr val="accent1">
                    <a:lumMod val="50000"/>
                  </a:schemeClr>
                </a:solidFill>
                <a:latin typeface="Arial Rounded MT Bold" pitchFamily="34" charset="0"/>
              </a:rPr>
              <a:t>Minimize stress and frustration</a:t>
            </a:r>
          </a:p>
          <a:p>
            <a:r>
              <a:rPr lang="en-US" sz="2600" dirty="0" smtClean="0">
                <a:solidFill>
                  <a:schemeClr val="accent1">
                    <a:lumMod val="50000"/>
                  </a:schemeClr>
                </a:solidFill>
                <a:latin typeface="Arial Rounded MT Bold" pitchFamily="34" charset="0"/>
              </a:rPr>
              <a:t>Provide clients with choices and flexibility regarding timing</a:t>
            </a:r>
          </a:p>
          <a:p>
            <a:r>
              <a:rPr lang="en-US" sz="2600" dirty="0" smtClean="0">
                <a:solidFill>
                  <a:schemeClr val="accent1">
                    <a:lumMod val="50000"/>
                  </a:schemeClr>
                </a:solidFill>
                <a:latin typeface="Arial Rounded MT Bold" pitchFamily="34" charset="0"/>
              </a:rPr>
              <a:t>Help people quickly and easily become productive users</a:t>
            </a:r>
          </a:p>
          <a:p>
            <a:r>
              <a:rPr lang="en-US" sz="2600" dirty="0" smtClean="0">
                <a:solidFill>
                  <a:schemeClr val="accent1">
                    <a:lumMod val="50000"/>
                  </a:schemeClr>
                </a:solidFill>
                <a:latin typeface="Arial Rounded MT Bold" pitchFamily="34" charset="0"/>
              </a:rPr>
              <a:t>Enhance and build strong relationships</a:t>
            </a:r>
          </a:p>
          <a:p>
            <a:r>
              <a:rPr lang="en-US" sz="2600" dirty="0" smtClean="0">
                <a:solidFill>
                  <a:schemeClr val="accent1">
                    <a:lumMod val="50000"/>
                  </a:schemeClr>
                </a:solidFill>
                <a:latin typeface="Arial Rounded MT Bold" pitchFamily="34" charset="0"/>
              </a:rPr>
              <a:t>Leverage Microsoft SharePoint as a project management tool</a:t>
            </a:r>
          </a:p>
          <a:p>
            <a:pPr lvl="3"/>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0"/>
            <a:ext cx="4191000" cy="1858962"/>
          </a:xfrm>
        </p:spPr>
        <p:txBody>
          <a:bodyPr>
            <a:noAutofit/>
          </a:bodyPr>
          <a:lstStyle/>
          <a:p>
            <a:pPr algn="ctr"/>
            <a:r>
              <a:rPr lang="en-US" dirty="0" smtClean="0"/>
              <a:t>Primary Points of  the</a:t>
            </a:r>
            <a:br>
              <a:rPr lang="en-US" dirty="0" smtClean="0"/>
            </a:br>
            <a:r>
              <a:rPr lang="en-US" dirty="0" smtClean="0"/>
              <a:t> Action Plan</a:t>
            </a:r>
            <a:endParaRPr lang="en-US" dirty="0"/>
          </a:p>
        </p:txBody>
      </p:sp>
      <p:sp>
        <p:nvSpPr>
          <p:cNvPr id="3" name="Content Placeholder 2"/>
          <p:cNvSpPr>
            <a:spLocks noGrp="1"/>
          </p:cNvSpPr>
          <p:nvPr>
            <p:ph idx="1"/>
          </p:nvPr>
        </p:nvSpPr>
        <p:spPr>
          <a:xfrm>
            <a:off x="762000" y="1828800"/>
            <a:ext cx="7772400" cy="4267200"/>
          </a:xfrm>
        </p:spPr>
        <p:txBody>
          <a:bodyPr>
            <a:normAutofit/>
          </a:bodyPr>
          <a:lstStyle/>
          <a:p>
            <a:r>
              <a:rPr lang="en-US" sz="2600" dirty="0" smtClean="0">
                <a:solidFill>
                  <a:schemeClr val="accent1">
                    <a:lumMod val="50000"/>
                  </a:schemeClr>
                </a:solidFill>
                <a:latin typeface="Arial Rounded MT Bold" pitchFamily="34" charset="0"/>
              </a:rPr>
              <a:t>Communication</a:t>
            </a:r>
          </a:p>
          <a:p>
            <a:r>
              <a:rPr lang="en-US" sz="2600" dirty="0" smtClean="0">
                <a:solidFill>
                  <a:schemeClr val="accent1">
                    <a:lumMod val="50000"/>
                  </a:schemeClr>
                </a:solidFill>
                <a:latin typeface="Arial Rounded MT Bold" pitchFamily="34" charset="0"/>
              </a:rPr>
              <a:t>Designated Office 2007 upgrade coordinator</a:t>
            </a:r>
          </a:p>
          <a:p>
            <a:r>
              <a:rPr lang="en-US" sz="2600" dirty="0" smtClean="0">
                <a:solidFill>
                  <a:schemeClr val="accent1">
                    <a:lumMod val="50000"/>
                  </a:schemeClr>
                </a:solidFill>
                <a:latin typeface="Arial Rounded MT Bold" pitchFamily="34" charset="0"/>
              </a:rPr>
              <a:t>Assist with planning and preparation</a:t>
            </a:r>
          </a:p>
          <a:p>
            <a:r>
              <a:rPr lang="en-US" sz="2600" dirty="0" smtClean="0">
                <a:solidFill>
                  <a:schemeClr val="accent1">
                    <a:lumMod val="50000"/>
                  </a:schemeClr>
                </a:solidFill>
                <a:latin typeface="Arial Rounded MT Bold" pitchFamily="34" charset="0"/>
              </a:rPr>
              <a:t>Options for previewing software prior to upgrade</a:t>
            </a:r>
          </a:p>
          <a:p>
            <a:r>
              <a:rPr lang="en-US" sz="2600" dirty="0" smtClean="0">
                <a:solidFill>
                  <a:schemeClr val="accent1">
                    <a:lumMod val="50000"/>
                  </a:schemeClr>
                </a:solidFill>
                <a:latin typeface="Arial Rounded MT Bold" pitchFamily="34" charset="0"/>
              </a:rPr>
              <a:t>Flexibility – let the client decide when</a:t>
            </a:r>
          </a:p>
          <a:p>
            <a:r>
              <a:rPr lang="en-US" sz="2600" dirty="0" smtClean="0">
                <a:solidFill>
                  <a:schemeClr val="accent1">
                    <a:lumMod val="50000"/>
                  </a:schemeClr>
                </a:solidFill>
                <a:latin typeface="Arial Rounded MT Bold" pitchFamily="34" charset="0"/>
              </a:rPr>
              <a:t>Training options, including specialized and custom training</a:t>
            </a:r>
          </a:p>
          <a:p>
            <a:r>
              <a:rPr lang="en-US" sz="2600" dirty="0" smtClean="0">
                <a:solidFill>
                  <a:schemeClr val="accent1">
                    <a:lumMod val="50000"/>
                  </a:schemeClr>
                </a:solidFill>
                <a:latin typeface="Arial Rounded MT Bold" pitchFamily="34" charset="0"/>
              </a:rPr>
              <a:t>Visibility before, during, and after upgrade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0"/>
            <a:ext cx="4572000" cy="1143000"/>
          </a:xfrm>
        </p:spPr>
        <p:txBody>
          <a:bodyPr>
            <a:normAutofit fontScale="90000"/>
          </a:bodyPr>
          <a:lstStyle/>
          <a:p>
            <a:pPr algn="ctr"/>
            <a:r>
              <a:rPr lang="en-US" dirty="0" smtClean="0"/>
              <a:t>Behind the Scenes</a:t>
            </a:r>
            <a:endParaRPr lang="en-US" dirty="0"/>
          </a:p>
        </p:txBody>
      </p:sp>
      <p:sp>
        <p:nvSpPr>
          <p:cNvPr id="4" name="Content Placeholder 3"/>
          <p:cNvSpPr>
            <a:spLocks noGrp="1"/>
          </p:cNvSpPr>
          <p:nvPr>
            <p:ph idx="1"/>
          </p:nvPr>
        </p:nvSpPr>
        <p:spPr>
          <a:xfrm>
            <a:off x="685800" y="1600200"/>
            <a:ext cx="7924800" cy="4525963"/>
          </a:xfrm>
        </p:spPr>
        <p:txBody>
          <a:bodyPr>
            <a:normAutofit/>
          </a:bodyPr>
          <a:lstStyle/>
          <a:p>
            <a:r>
              <a:rPr lang="en-US" sz="2600" dirty="0" smtClean="0">
                <a:solidFill>
                  <a:schemeClr val="accent1">
                    <a:lumMod val="50000"/>
                  </a:schemeClr>
                </a:solidFill>
                <a:latin typeface="Arial Rounded MT Bold" pitchFamily="34" charset="0"/>
              </a:rPr>
              <a:t>Collaboration; Teaching and Learning Support, Faculty Staff Help Center, </a:t>
            </a:r>
            <a:br>
              <a:rPr lang="en-US" sz="2600" dirty="0" smtClean="0">
                <a:solidFill>
                  <a:schemeClr val="accent1">
                    <a:lumMod val="50000"/>
                  </a:schemeClr>
                </a:solidFill>
                <a:latin typeface="Arial Rounded MT Bold" pitchFamily="34" charset="0"/>
              </a:rPr>
            </a:br>
            <a:r>
              <a:rPr lang="en-US" sz="2600" dirty="0" smtClean="0">
                <a:solidFill>
                  <a:schemeClr val="accent1">
                    <a:lumMod val="50000"/>
                  </a:schemeClr>
                </a:solidFill>
                <a:latin typeface="Arial Rounded MT Bold" pitchFamily="34" charset="0"/>
              </a:rPr>
              <a:t>Distributed Support, and Collaboration Services </a:t>
            </a:r>
          </a:p>
          <a:p>
            <a:pPr>
              <a:spcBef>
                <a:spcPts val="624"/>
              </a:spcBef>
            </a:pPr>
            <a:r>
              <a:rPr lang="en-US" sz="2600" dirty="0" smtClean="0">
                <a:solidFill>
                  <a:schemeClr val="accent1">
                    <a:lumMod val="50000"/>
                  </a:schemeClr>
                </a:solidFill>
                <a:latin typeface="Arial Rounded MT Bold" pitchFamily="34" charset="0"/>
              </a:rPr>
              <a:t>Centralized tracking of communications, </a:t>
            </a:r>
          </a:p>
          <a:p>
            <a:pPr marL="396875" indent="0">
              <a:spcBef>
                <a:spcPts val="0"/>
              </a:spcBef>
              <a:buNone/>
            </a:pPr>
            <a:r>
              <a:rPr lang="en-US" sz="2600" dirty="0" smtClean="0">
                <a:solidFill>
                  <a:schemeClr val="accent1">
                    <a:lumMod val="50000"/>
                  </a:schemeClr>
                </a:solidFill>
                <a:latin typeface="Arial Rounded MT Bold" pitchFamily="34" charset="0"/>
              </a:rPr>
              <a:t>progress, scheduling, problems, and resolutions</a:t>
            </a:r>
          </a:p>
          <a:p>
            <a:r>
              <a:rPr lang="en-US" sz="2600" dirty="0" smtClean="0">
                <a:solidFill>
                  <a:schemeClr val="accent1">
                    <a:lumMod val="50000"/>
                  </a:schemeClr>
                </a:solidFill>
                <a:latin typeface="Arial Rounded MT Bold" pitchFamily="34" charset="0"/>
              </a:rPr>
              <a:t>Check lists and scripts for calling and meeting with the clients</a:t>
            </a:r>
          </a:p>
          <a:p>
            <a:r>
              <a:rPr lang="en-US" sz="2600" dirty="0" smtClean="0">
                <a:solidFill>
                  <a:schemeClr val="accent1">
                    <a:lumMod val="50000"/>
                  </a:schemeClr>
                </a:solidFill>
                <a:latin typeface="Arial Rounded MT Bold" pitchFamily="34" charset="0"/>
              </a:rPr>
              <a:t>Documentation; self-help and handouts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76200"/>
            <a:ext cx="4419600" cy="990600"/>
          </a:xfrm>
        </p:spPr>
        <p:txBody>
          <a:bodyPr>
            <a:noAutofit/>
          </a:bodyPr>
          <a:lstStyle/>
          <a:p>
            <a:r>
              <a:rPr lang="en-US" dirty="0" smtClean="0"/>
              <a:t>Lessons Learned</a:t>
            </a:r>
            <a:endParaRPr lang="en-US" dirty="0"/>
          </a:p>
        </p:txBody>
      </p:sp>
      <p:sp>
        <p:nvSpPr>
          <p:cNvPr id="3" name="Content Placeholder 2"/>
          <p:cNvSpPr>
            <a:spLocks noGrp="1"/>
          </p:cNvSpPr>
          <p:nvPr>
            <p:ph idx="1"/>
          </p:nvPr>
        </p:nvSpPr>
        <p:spPr>
          <a:xfrm>
            <a:off x="457200" y="1066800"/>
            <a:ext cx="8153400" cy="4755777"/>
          </a:xfrm>
        </p:spPr>
        <p:txBody>
          <a:bodyPr>
            <a:noAutofit/>
          </a:bodyPr>
          <a:lstStyle/>
          <a:p>
            <a:r>
              <a:rPr lang="en-US" sz="2600" dirty="0" smtClean="0">
                <a:solidFill>
                  <a:schemeClr val="accent1">
                    <a:lumMod val="50000"/>
                  </a:schemeClr>
                </a:solidFill>
                <a:latin typeface="Arial Rounded MT Bold" pitchFamily="34" charset="0"/>
              </a:rPr>
              <a:t>OTS standard practices for testing</a:t>
            </a:r>
          </a:p>
          <a:p>
            <a:pPr lvl="1"/>
            <a:r>
              <a:rPr lang="en-US" sz="2600" dirty="0" smtClean="0">
                <a:solidFill>
                  <a:schemeClr val="accent1">
                    <a:lumMod val="50000"/>
                  </a:schemeClr>
                </a:solidFill>
                <a:latin typeface="Arial Rounded MT Bold" pitchFamily="34" charset="0"/>
              </a:rPr>
              <a:t>Test on computers used for day to day operations</a:t>
            </a:r>
          </a:p>
          <a:p>
            <a:r>
              <a:rPr lang="en-US" sz="2600" dirty="0" smtClean="0">
                <a:solidFill>
                  <a:schemeClr val="accent1">
                    <a:lumMod val="50000"/>
                  </a:schemeClr>
                </a:solidFill>
                <a:latin typeface="Arial Rounded MT Bold" pitchFamily="34" charset="0"/>
              </a:rPr>
              <a:t>Deal with memory upgrades from the beginning</a:t>
            </a:r>
          </a:p>
          <a:p>
            <a:pPr lvl="1">
              <a:spcBef>
                <a:spcPts val="600"/>
              </a:spcBef>
            </a:pPr>
            <a:r>
              <a:rPr lang="en-US" sz="2600" dirty="0" smtClean="0">
                <a:solidFill>
                  <a:schemeClr val="accent1">
                    <a:lumMod val="50000"/>
                  </a:schemeClr>
                </a:solidFill>
                <a:latin typeface="Arial Rounded MT Bold" pitchFamily="34" charset="0"/>
              </a:rPr>
              <a:t>Clear recommendations</a:t>
            </a:r>
          </a:p>
          <a:p>
            <a:pPr lvl="1">
              <a:spcBef>
                <a:spcPts val="600"/>
              </a:spcBef>
            </a:pPr>
            <a:r>
              <a:rPr lang="en-US" sz="2600" dirty="0" smtClean="0">
                <a:solidFill>
                  <a:schemeClr val="accent1">
                    <a:lumMod val="50000"/>
                  </a:schemeClr>
                </a:solidFill>
                <a:latin typeface="Arial Rounded MT Bold" pitchFamily="34" charset="0"/>
              </a:rPr>
              <a:t>Provide memory upgrade through OTS for older computers</a:t>
            </a:r>
          </a:p>
          <a:p>
            <a:r>
              <a:rPr lang="en-US" sz="2600" dirty="0" smtClean="0">
                <a:solidFill>
                  <a:schemeClr val="accent1">
                    <a:lumMod val="50000"/>
                  </a:schemeClr>
                </a:solidFill>
                <a:latin typeface="Arial Rounded MT Bold" pitchFamily="34" charset="0"/>
              </a:rPr>
              <a:t>Provide Office 2007 upgrade coordinator a marketing packet</a:t>
            </a:r>
          </a:p>
          <a:p>
            <a:pPr lvl="1">
              <a:spcBef>
                <a:spcPts val="600"/>
              </a:spcBef>
            </a:pPr>
            <a:r>
              <a:rPr lang="en-US" sz="2600" dirty="0" smtClean="0">
                <a:solidFill>
                  <a:schemeClr val="accent1">
                    <a:lumMod val="50000"/>
                  </a:schemeClr>
                </a:solidFill>
                <a:latin typeface="Arial Rounded MT Bold" pitchFamily="34" charset="0"/>
              </a:rPr>
              <a:t>Template e-mails</a:t>
            </a:r>
          </a:p>
          <a:p>
            <a:pPr lvl="1">
              <a:spcBef>
                <a:spcPts val="600"/>
              </a:spcBef>
            </a:pPr>
            <a:r>
              <a:rPr lang="en-US" sz="2600" dirty="0" smtClean="0">
                <a:solidFill>
                  <a:schemeClr val="accent1">
                    <a:lumMod val="50000"/>
                  </a:schemeClr>
                </a:solidFill>
                <a:latin typeface="Arial Rounded MT Bold" pitchFamily="34" charset="0"/>
              </a:rPr>
              <a:t>Handouts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685800" y="685800"/>
            <a:ext cx="7924800" cy="3471227"/>
          </a:xfrm>
          <a:prstGeom prst="rect">
            <a:avLst/>
          </a:prstGeom>
          <a:noFill/>
          <a:ln w="9525">
            <a:noFill/>
            <a:miter lim="800000"/>
            <a:headEnd/>
            <a:tailEnd/>
          </a:ln>
          <a:effectLst/>
        </p:spPr>
      </p:pic>
      <p:sp>
        <p:nvSpPr>
          <p:cNvPr id="5" name="TextBox 4"/>
          <p:cNvSpPr txBox="1"/>
          <p:nvPr/>
        </p:nvSpPr>
        <p:spPr>
          <a:xfrm>
            <a:off x="762000" y="4419600"/>
            <a:ext cx="7772400" cy="1754326"/>
          </a:xfrm>
          <a:prstGeom prst="rect">
            <a:avLst/>
          </a:prstGeom>
          <a:noFill/>
        </p:spPr>
        <p:txBody>
          <a:bodyPr wrap="square" rtlCol="0">
            <a:spAutoFit/>
          </a:bodyPr>
          <a:lstStyle/>
          <a:p>
            <a:r>
              <a:rPr lang="en-US" dirty="0" smtClean="0"/>
              <a:t>Adopter categories based relative time of</a:t>
            </a:r>
          </a:p>
          <a:p>
            <a:r>
              <a:rPr lang="en-US" dirty="0" smtClean="0"/>
              <a:t>adoption in the normal distribution of adoption times</a:t>
            </a:r>
          </a:p>
          <a:p>
            <a:r>
              <a:rPr lang="en-US" dirty="0" smtClean="0"/>
              <a:t>(innovativeness) (Rogers 1995, p. 262).</a:t>
            </a:r>
          </a:p>
          <a:p>
            <a:endParaRPr lang="en-US" dirty="0" smtClean="0"/>
          </a:p>
          <a:p>
            <a:r>
              <a:rPr lang="en-US" dirty="0" smtClean="0"/>
              <a:t>Rogers, Everett M. 1962. </a:t>
            </a:r>
            <a:r>
              <a:rPr lang="en-US" i="1" dirty="0" smtClean="0"/>
              <a:t>Diffusion of innovations. 1st ed.</a:t>
            </a:r>
          </a:p>
          <a:p>
            <a:r>
              <a:rPr lang="en-US" dirty="0" smtClean="0"/>
              <a:t>New York, NY: Free Press.</a:t>
            </a:r>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Welcome">
  <a:themeElements>
    <a:clrScheme name="Welcome">
      <a:dk1>
        <a:sysClr val="windowText" lastClr="000000"/>
      </a:dk1>
      <a:lt1>
        <a:sysClr val="window" lastClr="FFFFFF"/>
      </a:lt1>
      <a:dk2>
        <a:srgbClr val="00272B"/>
      </a:dk2>
      <a:lt2>
        <a:srgbClr val="F7F7FF"/>
      </a:lt2>
      <a:accent1>
        <a:srgbClr val="006AED"/>
      </a:accent1>
      <a:accent2>
        <a:srgbClr val="0087BF"/>
      </a:accent2>
      <a:accent3>
        <a:srgbClr val="5D974B"/>
      </a:accent3>
      <a:accent4>
        <a:srgbClr val="9DBB3F"/>
      </a:accent4>
      <a:accent5>
        <a:srgbClr val="C77CC7"/>
      </a:accent5>
      <a:accent6>
        <a:srgbClr val="996699"/>
      </a:accent6>
      <a:hlink>
        <a:srgbClr val="E78707"/>
      </a:hlink>
      <a:folHlink>
        <a:srgbClr val="C618BA"/>
      </a:folHlink>
    </a:clrScheme>
    <a:fontScheme name="Welcome">
      <a:majorFont>
        <a:latin typeface="Book Antiqua"/>
        <a:ea typeface=""/>
        <a:cs typeface=""/>
        <a:font script="Jpan" typeface="ＭＳ Ｐゴシック"/>
        <a:font script="Hang" typeface="돋움"/>
        <a:font script="Hans" typeface="华文中宋"/>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elcome">
      <a:fillStyleLst>
        <a:solidFill>
          <a:schemeClr val="phClr">
            <a:tint val="100000"/>
            <a:shade val="100000"/>
            <a:hueMod val="100000"/>
            <a:satMod val="150000"/>
          </a:schemeClr>
        </a:solidFill>
        <a:gradFill rotWithShape="1">
          <a:gsLst>
            <a:gs pos="0">
              <a:schemeClr val="phClr">
                <a:tint val="10000"/>
                <a:shade val="100000"/>
                <a:hueMod val="100000"/>
                <a:satMod val="1000000"/>
              </a:schemeClr>
            </a:gs>
            <a:gs pos="100000">
              <a:schemeClr val="phClr">
                <a:tint val="100000"/>
                <a:shade val="100000"/>
                <a:hueMod val="100000"/>
                <a:satMod val="300000"/>
              </a:schemeClr>
            </a:gs>
          </a:gsLst>
          <a:lin ang="16200000" scaled="1"/>
        </a:gradFill>
        <a:gradFill flip="none" rotWithShape="1">
          <a:gsLst>
            <a:gs pos="0">
              <a:schemeClr val="phClr">
                <a:tint val="70000"/>
              </a:schemeClr>
            </a:gs>
            <a:gs pos="30000">
              <a:schemeClr val="phClr">
                <a:tint val="90000"/>
              </a:schemeClr>
            </a:gs>
            <a:gs pos="88000">
              <a:schemeClr val="phClr">
                <a:shade val="30000"/>
              </a:schemeClr>
            </a:gs>
            <a:gs pos="100000">
              <a:schemeClr val="phClr">
                <a:shade val="20000"/>
              </a:schemeClr>
            </a:gs>
          </a:gsLst>
          <a:lin ang="5400000" scaled="1"/>
          <a:tileRect/>
        </a:grad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outerShdw blurRad="39000" dist="25400" dir="5400000">
              <a:srgbClr val="000000">
                <a:alpha val="40000"/>
              </a:srgbClr>
            </a:outerShdw>
          </a:effectLst>
        </a:effectStyle>
        <a:effectStyle>
          <a:effectLst>
            <a:outerShdw blurRad="39000" dist="25400" dir="5400000">
              <a:srgbClr val="000000">
                <a:alpha val="30000"/>
              </a:srgbClr>
            </a:outerShdw>
          </a:effectLst>
          <a:scene3d>
            <a:camera prst="orthographicFront" fov="0">
              <a:rot lat="0" lon="0" rev="0"/>
            </a:camera>
            <a:lightRig rig="contrasting" dir="t">
              <a:rot lat="0" lon="0" rev="16500000"/>
            </a:lightRig>
          </a:scene3d>
          <a:sp3d prstMaterial="powder">
            <a:bevelT w="152400"/>
            <a:contourClr>
              <a:schemeClr val="phClr"/>
            </a:contourClr>
          </a:sp3d>
        </a:effectStyle>
      </a:effectStyleLst>
      <a:bgFillStyleLst>
        <a:solidFill>
          <a:schemeClr val="phClr">
            <a:tint val="100000"/>
            <a:shade val="100000"/>
            <a:hueMod val="100000"/>
            <a:satMod val="100000"/>
          </a:schemeClr>
        </a:solidFill>
        <a:gradFill rotWithShape="1">
          <a:gsLst>
            <a:gs pos="0">
              <a:schemeClr val="phClr">
                <a:tint val="100000"/>
                <a:shade val="30000"/>
                <a:hueMod val="100000"/>
              </a:schemeClr>
            </a:gs>
            <a:gs pos="20000">
              <a:schemeClr val="phClr">
                <a:tint val="100000"/>
                <a:shade val="100000"/>
                <a:hueMod val="100000"/>
              </a:schemeClr>
            </a:gs>
            <a:gs pos="100000">
              <a:schemeClr val="phClr">
                <a:tint val="90000"/>
                <a:shade val="100000"/>
                <a:hueMod val="100000"/>
                <a:satMod val="1600000"/>
              </a:schemeClr>
            </a:gs>
          </a:gsLst>
          <a:lin ang="16200000" scaled="1"/>
        </a:gradFill>
        <a:gradFill rotWithShape="1">
          <a:gsLst>
            <a:gs pos="0">
              <a:schemeClr val="phClr">
                <a:tint val="100000"/>
                <a:shade val="30000"/>
                <a:hueMod val="100000"/>
                <a:satMod val="1600000"/>
              </a:schemeClr>
            </a:gs>
            <a:gs pos="20000">
              <a:schemeClr val="phClr">
                <a:tint val="100000"/>
                <a:shade val="100000"/>
                <a:hueMod val="100000"/>
                <a:satMod val="500000"/>
              </a:schemeClr>
            </a:gs>
            <a:gs pos="100000">
              <a:schemeClr val="phClr">
                <a:tint val="90000"/>
                <a:shade val="100000"/>
                <a:hueMod val="100000"/>
                <a:satMod val="160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Ribbons_in_Sky</Template>
  <TotalTime>11953</TotalTime>
  <Words>679</Words>
  <Application>Microsoft Office PowerPoint</Application>
  <PresentationFormat>On-screen Show (4:3)</PresentationFormat>
  <Paragraphs>127</Paragraphs>
  <Slides>18</Slides>
  <Notes>2</Notes>
  <HiddenSlides>1</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Welcome</vt:lpstr>
      <vt:lpstr>Ribbons in the Sky</vt:lpstr>
      <vt:lpstr>Towson University</vt:lpstr>
      <vt:lpstr>History</vt:lpstr>
      <vt:lpstr>Past Environment</vt:lpstr>
      <vt:lpstr>Goals</vt:lpstr>
      <vt:lpstr>Primary Points of  the  Action Plan</vt:lpstr>
      <vt:lpstr>Behind the Scenes</vt:lpstr>
      <vt:lpstr>Lessons Learned</vt:lpstr>
      <vt:lpstr>Slide 9</vt:lpstr>
      <vt:lpstr>Training Plan</vt:lpstr>
      <vt:lpstr>Training Concerns</vt:lpstr>
      <vt:lpstr>Road Show Concerns</vt:lpstr>
      <vt:lpstr>User Questions</vt:lpstr>
      <vt:lpstr>Self-Help Documents</vt:lpstr>
      <vt:lpstr>Lessons Learned</vt:lpstr>
      <vt:lpstr>Our Report Card</vt:lpstr>
      <vt:lpstr>Questions?</vt:lpstr>
      <vt:lpstr>Credits</vt:lpstr>
    </vt:vector>
  </TitlesOfParts>
  <Company>Towson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Ribbons in the Sky: A Customer-Focused Approach to Implementing Change</dc:title>
  <dc:subject>EDUCAUSE Southeast Conference 2009</dc:subject>
  <dc:creator>Amy Chase Martin and Julie Leary</dc:creator>
  <cp:lastModifiedBy>bachman</cp:lastModifiedBy>
  <cp:revision>109</cp:revision>
  <dcterms:created xsi:type="dcterms:W3CDTF">2009-05-14T15:28:30Z</dcterms:created>
  <dcterms:modified xsi:type="dcterms:W3CDTF">2009-06-02T03:06:02Z</dcterms:modified>
</cp:coreProperties>
</file>