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73" r:id="rId13"/>
    <p:sldId id="266" r:id="rId14"/>
    <p:sldId id="265" r:id="rId15"/>
    <p:sldId id="268" r:id="rId16"/>
    <p:sldId id="269" r:id="rId17"/>
    <p:sldId id="270" r:id="rId18"/>
    <p:sldId id="272" r:id="rId19"/>
    <p:sldId id="289" r:id="rId20"/>
    <p:sldId id="274" r:id="rId21"/>
    <p:sldId id="275" r:id="rId22"/>
    <p:sldId id="278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276" r:id="rId35"/>
    <p:sldId id="277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597B"/>
    <a:srgbClr val="79551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79976" autoAdjust="0"/>
  </p:normalViewPr>
  <p:slideViewPr>
    <p:cSldViewPr>
      <p:cViewPr varScale="1">
        <p:scale>
          <a:sx n="40" d="100"/>
          <a:sy n="40" d="100"/>
        </p:scale>
        <p:origin x="-2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D64DB7-56D8-4C3A-B4C9-13B0ECF3F80B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5FC1EE3C-8780-446B-A5D8-935F9E3CD187}">
      <dgm:prSet/>
      <dgm:spPr/>
      <dgm:t>
        <a:bodyPr/>
        <a:lstStyle/>
        <a:p>
          <a:pPr rtl="0"/>
          <a:r>
            <a:rPr lang="en-US" dirty="0" smtClean="0"/>
            <a:t>Become familiar with Inst. Tech issues</a:t>
          </a:r>
          <a:endParaRPr lang="en-US" dirty="0"/>
        </a:p>
      </dgm:t>
    </dgm:pt>
    <dgm:pt modelId="{AA83BB90-6F30-45E3-A881-1ED7F84BFE7F}" type="parTrans" cxnId="{DFEBE9EB-83F0-4649-B8D9-9CBCC0890A7C}">
      <dgm:prSet/>
      <dgm:spPr/>
      <dgm:t>
        <a:bodyPr/>
        <a:lstStyle/>
        <a:p>
          <a:endParaRPr lang="en-US"/>
        </a:p>
      </dgm:t>
    </dgm:pt>
    <dgm:pt modelId="{4D64841D-8E29-483F-A3F4-AAFA2616C479}" type="sibTrans" cxnId="{DFEBE9EB-83F0-4649-B8D9-9CBCC0890A7C}">
      <dgm:prSet/>
      <dgm:spPr/>
      <dgm:t>
        <a:bodyPr/>
        <a:lstStyle/>
        <a:p>
          <a:endParaRPr lang="en-US"/>
        </a:p>
      </dgm:t>
    </dgm:pt>
    <dgm:pt modelId="{87CEFD09-C6A7-4A65-B263-785A0D9C6010}">
      <dgm:prSet/>
      <dgm:spPr/>
      <dgm:t>
        <a:bodyPr/>
        <a:lstStyle/>
        <a:p>
          <a:pPr rtl="0"/>
          <a:r>
            <a:rPr lang="en-US" dirty="0" smtClean="0"/>
            <a:t>Make recommendations about EKU Inst. Tech </a:t>
          </a:r>
          <a:endParaRPr lang="en-US" dirty="0"/>
        </a:p>
      </dgm:t>
    </dgm:pt>
    <dgm:pt modelId="{8E8A7A19-0571-40D4-B0D9-B428C8FDC7BE}" type="parTrans" cxnId="{9BC30E57-DE5C-4F4B-9C40-AD67520607C7}">
      <dgm:prSet/>
      <dgm:spPr/>
      <dgm:t>
        <a:bodyPr/>
        <a:lstStyle/>
        <a:p>
          <a:endParaRPr lang="en-US"/>
        </a:p>
      </dgm:t>
    </dgm:pt>
    <dgm:pt modelId="{8AC2EFF1-1CD8-4B75-B129-6E3AE2CA431A}" type="sibTrans" cxnId="{9BC30E57-DE5C-4F4B-9C40-AD67520607C7}">
      <dgm:prSet/>
      <dgm:spPr/>
      <dgm:t>
        <a:bodyPr/>
        <a:lstStyle/>
        <a:p>
          <a:endParaRPr lang="en-US"/>
        </a:p>
      </dgm:t>
    </dgm:pt>
    <dgm:pt modelId="{0AD5C586-0950-4DC1-BC55-5A14A5A82AEE}" type="pres">
      <dgm:prSet presAssocID="{EFD64DB7-56D8-4C3A-B4C9-13B0ECF3F8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4E7838-BBAB-4892-A472-4760D616CC3A}" type="pres">
      <dgm:prSet presAssocID="{5FC1EE3C-8780-446B-A5D8-935F9E3CD18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02EA1F-A3EA-41A4-BC6F-E605CE849342}" type="pres">
      <dgm:prSet presAssocID="{4D64841D-8E29-483F-A3F4-AAFA2616C479}" presName="spacer" presStyleCnt="0"/>
      <dgm:spPr/>
      <dgm:t>
        <a:bodyPr/>
        <a:lstStyle/>
        <a:p>
          <a:endParaRPr lang="en-US"/>
        </a:p>
      </dgm:t>
    </dgm:pt>
    <dgm:pt modelId="{3B2B42CD-D64E-448B-AA18-4696DC39D5E6}" type="pres">
      <dgm:prSet presAssocID="{87CEFD09-C6A7-4A65-B263-785A0D9C601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8BA59A-304F-4CB4-8AC8-04B6672A28A7}" type="presOf" srcId="{5FC1EE3C-8780-446B-A5D8-935F9E3CD187}" destId="{C34E7838-BBAB-4892-A472-4760D616CC3A}" srcOrd="0" destOrd="0" presId="urn:microsoft.com/office/officeart/2005/8/layout/vList2"/>
    <dgm:cxn modelId="{1222336E-1D36-407D-AFC2-2D2198B308A0}" type="presOf" srcId="{87CEFD09-C6A7-4A65-B263-785A0D9C6010}" destId="{3B2B42CD-D64E-448B-AA18-4696DC39D5E6}" srcOrd="0" destOrd="0" presId="urn:microsoft.com/office/officeart/2005/8/layout/vList2"/>
    <dgm:cxn modelId="{9BC30E57-DE5C-4F4B-9C40-AD67520607C7}" srcId="{EFD64DB7-56D8-4C3A-B4C9-13B0ECF3F80B}" destId="{87CEFD09-C6A7-4A65-B263-785A0D9C6010}" srcOrd="1" destOrd="0" parTransId="{8E8A7A19-0571-40D4-B0D9-B428C8FDC7BE}" sibTransId="{8AC2EFF1-1CD8-4B75-B129-6E3AE2CA431A}"/>
    <dgm:cxn modelId="{DFEBE9EB-83F0-4649-B8D9-9CBCC0890A7C}" srcId="{EFD64DB7-56D8-4C3A-B4C9-13B0ECF3F80B}" destId="{5FC1EE3C-8780-446B-A5D8-935F9E3CD187}" srcOrd="0" destOrd="0" parTransId="{AA83BB90-6F30-45E3-A881-1ED7F84BFE7F}" sibTransId="{4D64841D-8E29-483F-A3F4-AAFA2616C479}"/>
    <dgm:cxn modelId="{78DC3DF4-857B-400F-94F8-F0B45773C441}" type="presOf" srcId="{EFD64DB7-56D8-4C3A-B4C9-13B0ECF3F80B}" destId="{0AD5C586-0950-4DC1-BC55-5A14A5A82AEE}" srcOrd="0" destOrd="0" presId="urn:microsoft.com/office/officeart/2005/8/layout/vList2"/>
    <dgm:cxn modelId="{02B0A47B-2BDE-4D53-80FD-F6D032AADD59}" type="presParOf" srcId="{0AD5C586-0950-4DC1-BC55-5A14A5A82AEE}" destId="{C34E7838-BBAB-4892-A472-4760D616CC3A}" srcOrd="0" destOrd="0" presId="urn:microsoft.com/office/officeart/2005/8/layout/vList2"/>
    <dgm:cxn modelId="{84299D4F-48B2-4C0D-BE30-475F8DD4C932}" type="presParOf" srcId="{0AD5C586-0950-4DC1-BC55-5A14A5A82AEE}" destId="{7202EA1F-A3EA-41A4-BC6F-E605CE849342}" srcOrd="1" destOrd="0" presId="urn:microsoft.com/office/officeart/2005/8/layout/vList2"/>
    <dgm:cxn modelId="{F17DF2EB-56ED-46B2-9B87-B0EBC9FF0C2B}" type="presParOf" srcId="{0AD5C586-0950-4DC1-BC55-5A14A5A82AEE}" destId="{3B2B42CD-D64E-448B-AA18-4696DC39D5E6}" srcOrd="2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68A115-4F63-4116-888E-3397A78A0A07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C64F79-5784-40D1-8140-1AB6193A67F5}">
      <dgm:prSet/>
      <dgm:spPr/>
      <dgm:t>
        <a:bodyPr/>
        <a:lstStyle/>
        <a:p>
          <a:pPr rtl="0"/>
          <a:r>
            <a:rPr lang="en-US" dirty="0" smtClean="0"/>
            <a:t>Understand Current Status</a:t>
          </a:r>
          <a:endParaRPr lang="en-US" dirty="0"/>
        </a:p>
      </dgm:t>
    </dgm:pt>
    <dgm:pt modelId="{DBCE209D-13C7-4666-904D-1D7C101B375A}" type="parTrans" cxnId="{E4EAE6CF-8E53-4DB3-BEAF-251D7D1D2213}">
      <dgm:prSet/>
      <dgm:spPr/>
      <dgm:t>
        <a:bodyPr/>
        <a:lstStyle/>
        <a:p>
          <a:endParaRPr lang="en-US"/>
        </a:p>
      </dgm:t>
    </dgm:pt>
    <dgm:pt modelId="{5C32D5FC-6A09-403C-92BA-C6F45BB1C81E}" type="sibTrans" cxnId="{E4EAE6CF-8E53-4DB3-BEAF-251D7D1D2213}">
      <dgm:prSet/>
      <dgm:spPr/>
      <dgm:t>
        <a:bodyPr/>
        <a:lstStyle/>
        <a:p>
          <a:endParaRPr lang="en-US"/>
        </a:p>
      </dgm:t>
    </dgm:pt>
    <dgm:pt modelId="{A9D3440B-1BCF-43D3-BF15-6B5E8F3BE944}">
      <dgm:prSet/>
      <dgm:spPr/>
      <dgm:t>
        <a:bodyPr/>
        <a:lstStyle/>
        <a:p>
          <a:pPr rtl="0"/>
          <a:r>
            <a:rPr lang="en-US" dirty="0" smtClean="0"/>
            <a:t>Discover Trends</a:t>
          </a:r>
          <a:endParaRPr lang="en-US" dirty="0"/>
        </a:p>
      </dgm:t>
    </dgm:pt>
    <dgm:pt modelId="{C0DA641D-F3FE-469B-80D1-92BCCDE8BEC7}" type="parTrans" cxnId="{39B4A9A7-0274-4EAE-AFA2-52B7F678011A}">
      <dgm:prSet/>
      <dgm:spPr/>
      <dgm:t>
        <a:bodyPr/>
        <a:lstStyle/>
        <a:p>
          <a:endParaRPr lang="en-US"/>
        </a:p>
      </dgm:t>
    </dgm:pt>
    <dgm:pt modelId="{6DA06B69-E95F-4B7F-A178-CAA3BD959B9D}" type="sibTrans" cxnId="{39B4A9A7-0274-4EAE-AFA2-52B7F678011A}">
      <dgm:prSet/>
      <dgm:spPr/>
      <dgm:t>
        <a:bodyPr/>
        <a:lstStyle/>
        <a:p>
          <a:endParaRPr lang="en-US"/>
        </a:p>
      </dgm:t>
    </dgm:pt>
    <dgm:pt modelId="{CB901C2F-E731-4EEB-BDD8-50F416F7690E}">
      <dgm:prSet/>
      <dgm:spPr/>
      <dgm:t>
        <a:bodyPr/>
        <a:lstStyle/>
        <a:p>
          <a:pPr rtl="0"/>
          <a:r>
            <a:rPr lang="en-US" dirty="0" smtClean="0"/>
            <a:t>Survey Area Technology</a:t>
          </a:r>
          <a:endParaRPr lang="en-US" dirty="0"/>
        </a:p>
      </dgm:t>
    </dgm:pt>
    <dgm:pt modelId="{05632388-B9B2-4105-B746-1CF71A164017}" type="parTrans" cxnId="{FA8A5D0D-2D50-439E-A797-B7418F597F06}">
      <dgm:prSet/>
      <dgm:spPr/>
      <dgm:t>
        <a:bodyPr/>
        <a:lstStyle/>
        <a:p>
          <a:endParaRPr lang="en-US"/>
        </a:p>
      </dgm:t>
    </dgm:pt>
    <dgm:pt modelId="{E5D6F16C-A6E7-4167-8327-989FED0F315D}" type="sibTrans" cxnId="{FA8A5D0D-2D50-439E-A797-B7418F597F06}">
      <dgm:prSet/>
      <dgm:spPr/>
      <dgm:t>
        <a:bodyPr/>
        <a:lstStyle/>
        <a:p>
          <a:endParaRPr lang="en-US"/>
        </a:p>
      </dgm:t>
    </dgm:pt>
    <dgm:pt modelId="{6CC4D004-D3DB-426F-A392-D2645244D715}" type="pres">
      <dgm:prSet presAssocID="{1468A115-4F63-4116-888E-3397A78A0A0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569D4F-BAD0-4291-A236-A9CC2D425571}" type="pres">
      <dgm:prSet presAssocID="{1468A115-4F63-4116-888E-3397A78A0A07}" presName="arrow" presStyleLbl="bgShp" presStyleIdx="0" presStyleCn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E0A453D8-8DFE-4DAB-970C-86F84A4DD519}" type="pres">
      <dgm:prSet presAssocID="{1468A115-4F63-4116-888E-3397A78A0A07}" presName="linearProcess" presStyleCnt="0"/>
      <dgm:spPr/>
      <dgm:t>
        <a:bodyPr/>
        <a:lstStyle/>
        <a:p>
          <a:endParaRPr lang="en-US"/>
        </a:p>
      </dgm:t>
    </dgm:pt>
    <dgm:pt modelId="{A445B2BD-29EA-4A41-AA43-1BBC80E68364}" type="pres">
      <dgm:prSet presAssocID="{20C64F79-5784-40D1-8140-1AB6193A67F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351C1B-6E81-405B-B23F-EB3A7D926A2E}" type="pres">
      <dgm:prSet presAssocID="{5C32D5FC-6A09-403C-92BA-C6F45BB1C81E}" presName="sibTrans" presStyleCnt="0"/>
      <dgm:spPr/>
      <dgm:t>
        <a:bodyPr/>
        <a:lstStyle/>
        <a:p>
          <a:endParaRPr lang="en-US"/>
        </a:p>
      </dgm:t>
    </dgm:pt>
    <dgm:pt modelId="{E9B4804A-DEC5-490B-B07E-84ACA4AF5E14}" type="pres">
      <dgm:prSet presAssocID="{A9D3440B-1BCF-43D3-BF15-6B5E8F3BE94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F07DA1-25D8-4E82-8B09-B88E7F67CF48}" type="pres">
      <dgm:prSet presAssocID="{6DA06B69-E95F-4B7F-A178-CAA3BD959B9D}" presName="sibTrans" presStyleCnt="0"/>
      <dgm:spPr/>
      <dgm:t>
        <a:bodyPr/>
        <a:lstStyle/>
        <a:p>
          <a:endParaRPr lang="en-US"/>
        </a:p>
      </dgm:t>
    </dgm:pt>
    <dgm:pt modelId="{17D67B95-D4A0-417F-AAEF-244F2B870E0E}" type="pres">
      <dgm:prSet presAssocID="{CB901C2F-E731-4EEB-BDD8-50F416F7690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8A5D0D-2D50-439E-A797-B7418F597F06}" srcId="{1468A115-4F63-4116-888E-3397A78A0A07}" destId="{CB901C2F-E731-4EEB-BDD8-50F416F7690E}" srcOrd="2" destOrd="0" parTransId="{05632388-B9B2-4105-B746-1CF71A164017}" sibTransId="{E5D6F16C-A6E7-4167-8327-989FED0F315D}"/>
    <dgm:cxn modelId="{5569970E-9C4E-4FC1-A867-1F0E052C4BAC}" type="presOf" srcId="{20C64F79-5784-40D1-8140-1AB6193A67F5}" destId="{A445B2BD-29EA-4A41-AA43-1BBC80E68364}" srcOrd="0" destOrd="0" presId="urn:microsoft.com/office/officeart/2005/8/layout/hProcess9"/>
    <dgm:cxn modelId="{E4EAE6CF-8E53-4DB3-BEAF-251D7D1D2213}" srcId="{1468A115-4F63-4116-888E-3397A78A0A07}" destId="{20C64F79-5784-40D1-8140-1AB6193A67F5}" srcOrd="0" destOrd="0" parTransId="{DBCE209D-13C7-4666-904D-1D7C101B375A}" sibTransId="{5C32D5FC-6A09-403C-92BA-C6F45BB1C81E}"/>
    <dgm:cxn modelId="{6C74D903-86F1-4A57-AC10-E7BE0488783B}" type="presOf" srcId="{CB901C2F-E731-4EEB-BDD8-50F416F7690E}" destId="{17D67B95-D4A0-417F-AAEF-244F2B870E0E}" srcOrd="0" destOrd="0" presId="urn:microsoft.com/office/officeart/2005/8/layout/hProcess9"/>
    <dgm:cxn modelId="{39B4A9A7-0274-4EAE-AFA2-52B7F678011A}" srcId="{1468A115-4F63-4116-888E-3397A78A0A07}" destId="{A9D3440B-1BCF-43D3-BF15-6B5E8F3BE944}" srcOrd="1" destOrd="0" parTransId="{C0DA641D-F3FE-469B-80D1-92BCCDE8BEC7}" sibTransId="{6DA06B69-E95F-4B7F-A178-CAA3BD959B9D}"/>
    <dgm:cxn modelId="{55C55BE7-8129-4C9E-8E96-A71EB3445762}" type="presOf" srcId="{1468A115-4F63-4116-888E-3397A78A0A07}" destId="{6CC4D004-D3DB-426F-A392-D2645244D715}" srcOrd="0" destOrd="0" presId="urn:microsoft.com/office/officeart/2005/8/layout/hProcess9"/>
    <dgm:cxn modelId="{0EE05246-FAB2-4374-954A-E94103F4FF3C}" type="presOf" srcId="{A9D3440B-1BCF-43D3-BF15-6B5E8F3BE944}" destId="{E9B4804A-DEC5-490B-B07E-84ACA4AF5E14}" srcOrd="0" destOrd="0" presId="urn:microsoft.com/office/officeart/2005/8/layout/hProcess9"/>
    <dgm:cxn modelId="{8C18E9A5-FD16-4A14-B5C6-2134B538DD96}" type="presParOf" srcId="{6CC4D004-D3DB-426F-A392-D2645244D715}" destId="{23569D4F-BAD0-4291-A236-A9CC2D425571}" srcOrd="0" destOrd="0" presId="urn:microsoft.com/office/officeart/2005/8/layout/hProcess9"/>
    <dgm:cxn modelId="{5B139E35-454E-4BE5-A29E-9E2B33520811}" type="presParOf" srcId="{6CC4D004-D3DB-426F-A392-D2645244D715}" destId="{E0A453D8-8DFE-4DAB-970C-86F84A4DD519}" srcOrd="1" destOrd="0" presId="urn:microsoft.com/office/officeart/2005/8/layout/hProcess9"/>
    <dgm:cxn modelId="{3E06F87A-6B61-481C-8958-999F818244BC}" type="presParOf" srcId="{E0A453D8-8DFE-4DAB-970C-86F84A4DD519}" destId="{A445B2BD-29EA-4A41-AA43-1BBC80E68364}" srcOrd="0" destOrd="0" presId="urn:microsoft.com/office/officeart/2005/8/layout/hProcess9"/>
    <dgm:cxn modelId="{8944D833-1015-4774-AF86-310A52831576}" type="presParOf" srcId="{E0A453D8-8DFE-4DAB-970C-86F84A4DD519}" destId="{A4351C1B-6E81-405B-B23F-EB3A7D926A2E}" srcOrd="1" destOrd="0" presId="urn:microsoft.com/office/officeart/2005/8/layout/hProcess9"/>
    <dgm:cxn modelId="{C3184DF3-AE1A-47E1-8E23-A8F1D62F089E}" type="presParOf" srcId="{E0A453D8-8DFE-4DAB-970C-86F84A4DD519}" destId="{E9B4804A-DEC5-490B-B07E-84ACA4AF5E14}" srcOrd="2" destOrd="0" presId="urn:microsoft.com/office/officeart/2005/8/layout/hProcess9"/>
    <dgm:cxn modelId="{D32CE353-1786-4E65-9BEC-CDBE2DD0AEB6}" type="presParOf" srcId="{E0A453D8-8DFE-4DAB-970C-86F84A4DD519}" destId="{59F07DA1-25D8-4E82-8B09-B88E7F67CF48}" srcOrd="3" destOrd="0" presId="urn:microsoft.com/office/officeart/2005/8/layout/hProcess9"/>
    <dgm:cxn modelId="{7F4E2776-FBF0-43AD-A9E5-DD3ADFCE758A}" type="presParOf" srcId="{E0A453D8-8DFE-4DAB-970C-86F84A4DD519}" destId="{17D67B95-D4A0-417F-AAEF-244F2B870E0E}" srcOrd="4" destOrd="0" presId="urn:microsoft.com/office/officeart/2005/8/layout/hProcess9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5F96A2-74F4-4D83-BE5A-CEE705A674D7}" type="doc">
      <dgm:prSet loTypeId="urn:microsoft.com/office/officeart/2005/8/layout/pyramid4" loCatId="pyramid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A1AFF2-DC69-446B-B0F9-9D1BB2C70F58}">
      <dgm:prSet/>
      <dgm:spPr/>
      <dgm:t>
        <a:bodyPr/>
        <a:lstStyle/>
        <a:p>
          <a:r>
            <a:rPr lang="en-US" b="1" dirty="0" smtClean="0">
              <a:solidFill>
                <a:schemeClr val="tx2"/>
              </a:solidFill>
            </a:rPr>
            <a:t>Secure Wireless Access</a:t>
          </a:r>
        </a:p>
      </dgm:t>
    </dgm:pt>
    <dgm:pt modelId="{4A43E3C9-17F5-441D-BE28-B3540A6BCA85}" type="parTrans" cxnId="{82ABDE50-A952-4094-8543-DFF719EDB707}">
      <dgm:prSet/>
      <dgm:spPr/>
      <dgm:t>
        <a:bodyPr/>
        <a:lstStyle/>
        <a:p>
          <a:endParaRPr lang="en-US"/>
        </a:p>
      </dgm:t>
    </dgm:pt>
    <dgm:pt modelId="{F5BCC9B2-CFCC-48B9-ACAF-202779CFB404}" type="sibTrans" cxnId="{82ABDE50-A952-4094-8543-DFF719EDB707}">
      <dgm:prSet/>
      <dgm:spPr/>
      <dgm:t>
        <a:bodyPr/>
        <a:lstStyle/>
        <a:p>
          <a:endParaRPr lang="en-US"/>
        </a:p>
      </dgm:t>
    </dgm:pt>
    <dgm:pt modelId="{30186EAE-6448-4306-8E49-BB6555ED6CB9}">
      <dgm:prSet/>
      <dgm:spPr/>
      <dgm:t>
        <a:bodyPr/>
        <a:lstStyle/>
        <a:p>
          <a:r>
            <a:rPr lang="en-US" b="1" dirty="0" smtClean="0">
              <a:solidFill>
                <a:schemeClr val="tx2"/>
              </a:solidFill>
            </a:rPr>
            <a:t>Computers &lt; 4 Years Old</a:t>
          </a:r>
        </a:p>
      </dgm:t>
    </dgm:pt>
    <dgm:pt modelId="{542436E2-6CF5-4015-8E6D-8C1729E45FFD}" type="parTrans" cxnId="{F700ABD0-02CD-4609-A615-06494C14BBDE}">
      <dgm:prSet/>
      <dgm:spPr/>
      <dgm:t>
        <a:bodyPr/>
        <a:lstStyle/>
        <a:p>
          <a:endParaRPr lang="en-US"/>
        </a:p>
      </dgm:t>
    </dgm:pt>
    <dgm:pt modelId="{9D47C7FC-7F76-4AEB-9B23-14E93C66A59E}" type="sibTrans" cxnId="{F700ABD0-02CD-4609-A615-06494C14BBDE}">
      <dgm:prSet/>
      <dgm:spPr/>
      <dgm:t>
        <a:bodyPr/>
        <a:lstStyle/>
        <a:p>
          <a:endParaRPr lang="en-US"/>
        </a:p>
      </dgm:t>
    </dgm:pt>
    <dgm:pt modelId="{D53FC54C-01E8-4CA0-A49A-D53C7322B1B5}">
      <dgm:prSet custT="1"/>
      <dgm:spPr/>
      <dgm:t>
        <a:bodyPr/>
        <a:lstStyle/>
        <a:p>
          <a:r>
            <a:rPr lang="en-US" sz="1600" b="1" dirty="0" smtClean="0"/>
            <a:t>&gt;= 80% satisfaction</a:t>
          </a:r>
        </a:p>
      </dgm:t>
    </dgm:pt>
    <dgm:pt modelId="{19B1ADFB-5320-4F76-B307-2E96D464107D}" type="parTrans" cxnId="{C93310AB-5DFA-4D29-BAAE-181EDEDBBC26}">
      <dgm:prSet/>
      <dgm:spPr/>
      <dgm:t>
        <a:bodyPr/>
        <a:lstStyle/>
        <a:p>
          <a:endParaRPr lang="en-US"/>
        </a:p>
      </dgm:t>
    </dgm:pt>
    <dgm:pt modelId="{07132A38-1B01-4E47-9C6F-093E621C0A65}" type="sibTrans" cxnId="{C93310AB-5DFA-4D29-BAAE-181EDEDBBC26}">
      <dgm:prSet/>
      <dgm:spPr/>
      <dgm:t>
        <a:bodyPr/>
        <a:lstStyle/>
        <a:p>
          <a:endParaRPr lang="en-US"/>
        </a:p>
      </dgm:t>
    </dgm:pt>
    <dgm:pt modelId="{00952751-9350-494C-AC5E-649885827F4D}">
      <dgm:prSet phldrT="[Text]"/>
      <dgm:spPr/>
      <dgm:t>
        <a:bodyPr/>
        <a:lstStyle/>
        <a:p>
          <a:r>
            <a:rPr lang="en-US" b="1" dirty="0" smtClean="0">
              <a:solidFill>
                <a:schemeClr val="tx2"/>
              </a:solidFill>
            </a:rPr>
            <a:t>Appropriate</a:t>
          </a:r>
        </a:p>
        <a:p>
          <a:r>
            <a:rPr lang="en-US" b="1" dirty="0" smtClean="0">
              <a:solidFill>
                <a:schemeClr val="tx2"/>
              </a:solidFill>
            </a:rPr>
            <a:t>Tech in Every Class</a:t>
          </a:r>
          <a:endParaRPr lang="en-US" b="1" dirty="0">
            <a:solidFill>
              <a:schemeClr val="tx2"/>
            </a:solidFill>
          </a:endParaRPr>
        </a:p>
      </dgm:t>
    </dgm:pt>
    <dgm:pt modelId="{8DAFBC2D-7486-405B-93FD-F1275E61C983}" type="sibTrans" cxnId="{54DF040D-14D6-4871-AFDA-A9831350CB0D}">
      <dgm:prSet/>
      <dgm:spPr/>
      <dgm:t>
        <a:bodyPr/>
        <a:lstStyle/>
        <a:p>
          <a:endParaRPr lang="en-US"/>
        </a:p>
      </dgm:t>
    </dgm:pt>
    <dgm:pt modelId="{E6625C26-55A0-45F1-9549-043C13072E4D}" type="parTrans" cxnId="{54DF040D-14D6-4871-AFDA-A9831350CB0D}">
      <dgm:prSet/>
      <dgm:spPr/>
      <dgm:t>
        <a:bodyPr/>
        <a:lstStyle/>
        <a:p>
          <a:endParaRPr lang="en-US"/>
        </a:p>
      </dgm:t>
    </dgm:pt>
    <dgm:pt modelId="{3C066C52-0EC6-4796-83EA-80B24A68897A}" type="pres">
      <dgm:prSet presAssocID="{3D5F96A2-74F4-4D83-BE5A-CEE705A674D7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63FFE7-BBD2-4BBC-906D-3C08D5E74655}" type="pres">
      <dgm:prSet presAssocID="{3D5F96A2-74F4-4D83-BE5A-CEE705A674D7}" presName="triangle1" presStyleLbl="node1" presStyleIdx="0" presStyleCnt="4" custLinFactNeighborY="-27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3597D-3C15-4ABE-B23A-98A19DC8B850}" type="pres">
      <dgm:prSet presAssocID="{3D5F96A2-74F4-4D83-BE5A-CEE705A674D7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CCF4F9-3F5B-498C-B727-D64372CF31AF}" type="pres">
      <dgm:prSet presAssocID="{3D5F96A2-74F4-4D83-BE5A-CEE705A674D7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DE7EBA-2AE5-47C5-89C7-1C75CCB7773F}" type="pres">
      <dgm:prSet presAssocID="{3D5F96A2-74F4-4D83-BE5A-CEE705A674D7}" presName="triangle4" presStyleLbl="node1" presStyleIdx="3" presStyleCnt="4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31FA48-FAE4-420D-9E5D-74A356D4A3BB}" type="presOf" srcId="{30186EAE-6448-4306-8E49-BB6555ED6CB9}" destId="{57CCF4F9-3F5B-498C-B727-D64372CF31AF}" srcOrd="0" destOrd="0" presId="urn:microsoft.com/office/officeart/2005/8/layout/pyramid4"/>
    <dgm:cxn modelId="{6C871F99-B9FE-4C77-B5A7-2C742706E79B}" type="presOf" srcId="{00952751-9350-494C-AC5E-649885827F4D}" destId="{0B63FFE7-BBD2-4BBC-906D-3C08D5E74655}" srcOrd="0" destOrd="0" presId="urn:microsoft.com/office/officeart/2005/8/layout/pyramid4"/>
    <dgm:cxn modelId="{F700ABD0-02CD-4609-A615-06494C14BBDE}" srcId="{3D5F96A2-74F4-4D83-BE5A-CEE705A674D7}" destId="{30186EAE-6448-4306-8E49-BB6555ED6CB9}" srcOrd="2" destOrd="0" parTransId="{542436E2-6CF5-4015-8E6D-8C1729E45FFD}" sibTransId="{9D47C7FC-7F76-4AEB-9B23-14E93C66A59E}"/>
    <dgm:cxn modelId="{C93310AB-5DFA-4D29-BAAE-181EDEDBBC26}" srcId="{3D5F96A2-74F4-4D83-BE5A-CEE705A674D7}" destId="{D53FC54C-01E8-4CA0-A49A-D53C7322B1B5}" srcOrd="3" destOrd="0" parTransId="{19B1ADFB-5320-4F76-B307-2E96D464107D}" sibTransId="{07132A38-1B01-4E47-9C6F-093E621C0A65}"/>
    <dgm:cxn modelId="{503C9179-56C7-4C2D-9EB0-3D39FF9D3968}" type="presOf" srcId="{3D5F96A2-74F4-4D83-BE5A-CEE705A674D7}" destId="{3C066C52-0EC6-4796-83EA-80B24A68897A}" srcOrd="0" destOrd="0" presId="urn:microsoft.com/office/officeart/2005/8/layout/pyramid4"/>
    <dgm:cxn modelId="{CBAE3C97-7D42-4E9E-AC80-02DA0F37BB7F}" type="presOf" srcId="{D53FC54C-01E8-4CA0-A49A-D53C7322B1B5}" destId="{66DE7EBA-2AE5-47C5-89C7-1C75CCB7773F}" srcOrd="0" destOrd="0" presId="urn:microsoft.com/office/officeart/2005/8/layout/pyramid4"/>
    <dgm:cxn modelId="{97BCE5BB-D25B-417E-B1C3-C4462F7AEC6D}" type="presOf" srcId="{3AA1AFF2-DC69-446B-B0F9-9D1BB2C70F58}" destId="{1CF3597D-3C15-4ABE-B23A-98A19DC8B850}" srcOrd="0" destOrd="0" presId="urn:microsoft.com/office/officeart/2005/8/layout/pyramid4"/>
    <dgm:cxn modelId="{82ABDE50-A952-4094-8543-DFF719EDB707}" srcId="{3D5F96A2-74F4-4D83-BE5A-CEE705A674D7}" destId="{3AA1AFF2-DC69-446B-B0F9-9D1BB2C70F58}" srcOrd="1" destOrd="0" parTransId="{4A43E3C9-17F5-441D-BE28-B3540A6BCA85}" sibTransId="{F5BCC9B2-CFCC-48B9-ACAF-202779CFB404}"/>
    <dgm:cxn modelId="{54DF040D-14D6-4871-AFDA-A9831350CB0D}" srcId="{3D5F96A2-74F4-4D83-BE5A-CEE705A674D7}" destId="{00952751-9350-494C-AC5E-649885827F4D}" srcOrd="0" destOrd="0" parTransId="{E6625C26-55A0-45F1-9549-043C13072E4D}" sibTransId="{8DAFBC2D-7486-405B-93FD-F1275E61C983}"/>
    <dgm:cxn modelId="{3CC6B560-B9AE-46AD-B6EA-3CFAB2D71784}" type="presParOf" srcId="{3C066C52-0EC6-4796-83EA-80B24A68897A}" destId="{0B63FFE7-BBD2-4BBC-906D-3C08D5E74655}" srcOrd="0" destOrd="0" presId="urn:microsoft.com/office/officeart/2005/8/layout/pyramid4"/>
    <dgm:cxn modelId="{1AB039B7-B17F-43CE-9F08-3F53E1C17AC5}" type="presParOf" srcId="{3C066C52-0EC6-4796-83EA-80B24A68897A}" destId="{1CF3597D-3C15-4ABE-B23A-98A19DC8B850}" srcOrd="1" destOrd="0" presId="urn:microsoft.com/office/officeart/2005/8/layout/pyramid4"/>
    <dgm:cxn modelId="{00656FCB-1FA6-41C3-9649-A8210413A4E4}" type="presParOf" srcId="{3C066C52-0EC6-4796-83EA-80B24A68897A}" destId="{57CCF4F9-3F5B-498C-B727-D64372CF31AF}" srcOrd="2" destOrd="0" presId="urn:microsoft.com/office/officeart/2005/8/layout/pyramid4"/>
    <dgm:cxn modelId="{31BA4F60-9EB3-4F66-81ED-49FAFB996652}" type="presParOf" srcId="{3C066C52-0EC6-4796-83EA-80B24A68897A}" destId="{66DE7EBA-2AE5-47C5-89C7-1C75CCB7773F}" srcOrd="3" destOrd="0" presId="urn:microsoft.com/office/officeart/2005/8/layout/pyramid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16224E-5E4D-45AF-8C4D-B489F9127F79}" type="doc">
      <dgm:prSet loTypeId="urn:microsoft.com/office/officeart/2005/8/layout/rings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8CD4871-FD6E-49F1-9E56-53B9A32683F2}">
      <dgm:prSet/>
      <dgm:spPr/>
      <dgm:t>
        <a:bodyPr/>
        <a:lstStyle/>
        <a:p>
          <a:pPr rtl="0"/>
          <a:r>
            <a:rPr lang="en-US" dirty="0" smtClean="0">
              <a:solidFill>
                <a:schemeClr val="bg2"/>
              </a:solidFill>
            </a:rPr>
            <a:t>Proactive maintenance</a:t>
          </a:r>
          <a:endParaRPr lang="en-US" dirty="0">
            <a:solidFill>
              <a:schemeClr val="bg2"/>
            </a:solidFill>
          </a:endParaRPr>
        </a:p>
      </dgm:t>
    </dgm:pt>
    <dgm:pt modelId="{F2702EFD-0267-4CCD-A2DB-388DEC351B94}" type="parTrans" cxnId="{3D621433-13AC-4978-A862-DD1539077AF9}">
      <dgm:prSet/>
      <dgm:spPr/>
      <dgm:t>
        <a:bodyPr/>
        <a:lstStyle/>
        <a:p>
          <a:endParaRPr lang="en-US"/>
        </a:p>
      </dgm:t>
    </dgm:pt>
    <dgm:pt modelId="{8C2B53FE-631D-4F9A-887F-5288556AE467}" type="sibTrans" cxnId="{3D621433-13AC-4978-A862-DD1539077AF9}">
      <dgm:prSet/>
      <dgm:spPr/>
      <dgm:t>
        <a:bodyPr/>
        <a:lstStyle/>
        <a:p>
          <a:endParaRPr lang="en-US"/>
        </a:p>
      </dgm:t>
    </dgm:pt>
    <dgm:pt modelId="{D379CC06-A0EE-4D16-8614-8EE08D356D77}">
      <dgm:prSet/>
      <dgm:spPr/>
      <dgm:t>
        <a:bodyPr/>
        <a:lstStyle/>
        <a:p>
          <a:pPr rtl="0"/>
          <a:r>
            <a:rPr lang="en-US" dirty="0" smtClean="0">
              <a:solidFill>
                <a:schemeClr val="bg2"/>
              </a:solidFill>
            </a:rPr>
            <a:t>Replace aging equipment</a:t>
          </a:r>
          <a:endParaRPr lang="en-US" dirty="0">
            <a:solidFill>
              <a:schemeClr val="bg2"/>
            </a:solidFill>
          </a:endParaRPr>
        </a:p>
      </dgm:t>
    </dgm:pt>
    <dgm:pt modelId="{EAC18160-3B67-46FA-9CBB-49E9048D1336}" type="parTrans" cxnId="{90640FC3-1B26-4C30-9B94-B80BFDB9F199}">
      <dgm:prSet/>
      <dgm:spPr/>
      <dgm:t>
        <a:bodyPr/>
        <a:lstStyle/>
        <a:p>
          <a:endParaRPr lang="en-US"/>
        </a:p>
      </dgm:t>
    </dgm:pt>
    <dgm:pt modelId="{A2668E2D-D614-4B70-9BC4-828A9040A5A1}" type="sibTrans" cxnId="{90640FC3-1B26-4C30-9B94-B80BFDB9F199}">
      <dgm:prSet/>
      <dgm:spPr/>
      <dgm:t>
        <a:bodyPr/>
        <a:lstStyle/>
        <a:p>
          <a:endParaRPr lang="en-US"/>
        </a:p>
      </dgm:t>
    </dgm:pt>
    <dgm:pt modelId="{6735999F-E681-4DFD-A981-212867956439}">
      <dgm:prSet/>
      <dgm:spPr/>
      <dgm:t>
        <a:bodyPr/>
        <a:lstStyle/>
        <a:p>
          <a:pPr rtl="0"/>
          <a:r>
            <a:rPr lang="en-US" dirty="0" smtClean="0">
              <a:solidFill>
                <a:schemeClr val="bg2"/>
              </a:solidFill>
            </a:rPr>
            <a:t>Staffing</a:t>
          </a:r>
          <a:endParaRPr lang="en-US" dirty="0">
            <a:solidFill>
              <a:schemeClr val="bg2"/>
            </a:solidFill>
          </a:endParaRPr>
        </a:p>
      </dgm:t>
    </dgm:pt>
    <dgm:pt modelId="{83328585-0F4B-43CF-9C60-ECCFADF1B34E}" type="parTrans" cxnId="{ACF145A5-0351-4098-964A-2CCA10CBECBA}">
      <dgm:prSet/>
      <dgm:spPr/>
      <dgm:t>
        <a:bodyPr/>
        <a:lstStyle/>
        <a:p>
          <a:endParaRPr lang="en-US"/>
        </a:p>
      </dgm:t>
    </dgm:pt>
    <dgm:pt modelId="{BA92D7C8-B197-4503-9CCF-7EEEE24DC240}" type="sibTrans" cxnId="{ACF145A5-0351-4098-964A-2CCA10CBECBA}">
      <dgm:prSet/>
      <dgm:spPr/>
      <dgm:t>
        <a:bodyPr/>
        <a:lstStyle/>
        <a:p>
          <a:endParaRPr lang="en-US"/>
        </a:p>
      </dgm:t>
    </dgm:pt>
    <dgm:pt modelId="{3E699ECC-6D0C-4386-B88F-5F77875B294F}" type="pres">
      <dgm:prSet presAssocID="{1E16224E-5E4D-45AF-8C4D-B489F9127F79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9482DB-3BC4-4536-AA3E-CFF3BB16E60C}" type="pres">
      <dgm:prSet presAssocID="{1E16224E-5E4D-45AF-8C4D-B489F9127F79}" presName="ellipse1" presStyleLbl="vennNode1" presStyleIdx="0" presStyleCnt="3" custLinFactNeighborX="12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B5C8F1-6BDF-4F72-A1EF-3418D8EB1B67}" type="pres">
      <dgm:prSet presAssocID="{1E16224E-5E4D-45AF-8C4D-B489F9127F79}" presName="ellipse2" presStyleLbl="vennNode1" presStyleIdx="1" presStyleCnt="3" custLinFactNeighborY="25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1AA3AB-1FA1-4AB6-BB72-6094A0325B15}" type="pres">
      <dgm:prSet presAssocID="{1E16224E-5E4D-45AF-8C4D-B489F9127F79}" presName="ellipse3" presStyleLbl="vennNode1" presStyleIdx="2" presStyleCnt="3" custLinFactNeighborX="-77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4B4594-E713-4081-A20A-2DE2B80B95CB}" type="presOf" srcId="{D379CC06-A0EE-4D16-8614-8EE08D356D77}" destId="{E3B5C8F1-6BDF-4F72-A1EF-3418D8EB1B67}" srcOrd="0" destOrd="0" presId="urn:microsoft.com/office/officeart/2005/8/layout/rings"/>
    <dgm:cxn modelId="{F566C123-F158-4358-BB59-2C0DD0ABC816}" type="presOf" srcId="{1E16224E-5E4D-45AF-8C4D-B489F9127F79}" destId="{3E699ECC-6D0C-4386-B88F-5F77875B294F}" srcOrd="0" destOrd="0" presId="urn:microsoft.com/office/officeart/2005/8/layout/rings"/>
    <dgm:cxn modelId="{ACF145A5-0351-4098-964A-2CCA10CBECBA}" srcId="{1E16224E-5E4D-45AF-8C4D-B489F9127F79}" destId="{6735999F-E681-4DFD-A981-212867956439}" srcOrd="2" destOrd="0" parTransId="{83328585-0F4B-43CF-9C60-ECCFADF1B34E}" sibTransId="{BA92D7C8-B197-4503-9CCF-7EEEE24DC240}"/>
    <dgm:cxn modelId="{62BC4292-8BA5-4F4E-93FC-72C977F2943C}" type="presOf" srcId="{88CD4871-FD6E-49F1-9E56-53B9A32683F2}" destId="{1B9482DB-3BC4-4536-AA3E-CFF3BB16E60C}" srcOrd="0" destOrd="0" presId="urn:microsoft.com/office/officeart/2005/8/layout/rings"/>
    <dgm:cxn modelId="{4C3F525C-D37A-4AF1-B15F-7295AB963F1E}" type="presOf" srcId="{6735999F-E681-4DFD-A981-212867956439}" destId="{5D1AA3AB-1FA1-4AB6-BB72-6094A0325B15}" srcOrd="0" destOrd="0" presId="urn:microsoft.com/office/officeart/2005/8/layout/rings"/>
    <dgm:cxn modelId="{90640FC3-1B26-4C30-9B94-B80BFDB9F199}" srcId="{1E16224E-5E4D-45AF-8C4D-B489F9127F79}" destId="{D379CC06-A0EE-4D16-8614-8EE08D356D77}" srcOrd="1" destOrd="0" parTransId="{EAC18160-3B67-46FA-9CBB-49E9048D1336}" sibTransId="{A2668E2D-D614-4B70-9BC4-828A9040A5A1}"/>
    <dgm:cxn modelId="{3D621433-13AC-4978-A862-DD1539077AF9}" srcId="{1E16224E-5E4D-45AF-8C4D-B489F9127F79}" destId="{88CD4871-FD6E-49F1-9E56-53B9A32683F2}" srcOrd="0" destOrd="0" parTransId="{F2702EFD-0267-4CCD-A2DB-388DEC351B94}" sibTransId="{8C2B53FE-631D-4F9A-887F-5288556AE467}"/>
    <dgm:cxn modelId="{427ADA46-45FE-445A-A5B7-F3BBDF5CFC2C}" type="presParOf" srcId="{3E699ECC-6D0C-4386-B88F-5F77875B294F}" destId="{1B9482DB-3BC4-4536-AA3E-CFF3BB16E60C}" srcOrd="0" destOrd="0" presId="urn:microsoft.com/office/officeart/2005/8/layout/rings"/>
    <dgm:cxn modelId="{41E9F801-0AC3-49D7-AB98-BB662D9E05C8}" type="presParOf" srcId="{3E699ECC-6D0C-4386-B88F-5F77875B294F}" destId="{E3B5C8F1-6BDF-4F72-A1EF-3418D8EB1B67}" srcOrd="1" destOrd="0" presId="urn:microsoft.com/office/officeart/2005/8/layout/rings"/>
    <dgm:cxn modelId="{FD7B791B-8CA6-4B04-B89B-A5559146A3A6}" type="presParOf" srcId="{3E699ECC-6D0C-4386-B88F-5F77875B294F}" destId="{5D1AA3AB-1FA1-4AB6-BB72-6094A0325B15}" srcOrd="2" destOrd="0" presId="urn:microsoft.com/office/officeart/2005/8/layout/rings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0347F2-7177-46D9-A974-5EE6013D93D5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8D5A68-6328-4F63-B18E-6993A129BFE5}">
      <dgm:prSet/>
      <dgm:spPr/>
      <dgm:t>
        <a:bodyPr/>
        <a:lstStyle/>
        <a:p>
          <a:pPr rtl="0"/>
          <a:r>
            <a:rPr lang="en-US" dirty="0" smtClean="0"/>
            <a:t>ECAR Report</a:t>
          </a:r>
          <a:endParaRPr lang="en-US" dirty="0"/>
        </a:p>
      </dgm:t>
    </dgm:pt>
    <dgm:pt modelId="{7C8C08C3-731C-42B4-8F61-C5587A53EFAE}" type="parTrans" cxnId="{24577C34-3DA1-4D03-9F54-DE0E0886AB95}">
      <dgm:prSet/>
      <dgm:spPr/>
      <dgm:t>
        <a:bodyPr/>
        <a:lstStyle/>
        <a:p>
          <a:endParaRPr lang="en-US"/>
        </a:p>
      </dgm:t>
    </dgm:pt>
    <dgm:pt modelId="{274CD72A-DD28-4B49-8123-2C518926894A}" type="sibTrans" cxnId="{24577C34-3DA1-4D03-9F54-DE0E0886AB95}">
      <dgm:prSet/>
      <dgm:spPr/>
      <dgm:t>
        <a:bodyPr/>
        <a:lstStyle/>
        <a:p>
          <a:endParaRPr lang="en-US"/>
        </a:p>
      </dgm:t>
    </dgm:pt>
    <dgm:pt modelId="{D6BA2219-F1E8-4DFC-AB6B-9D616BBAC9C8}">
      <dgm:prSet/>
      <dgm:spPr/>
      <dgm:t>
        <a:bodyPr/>
        <a:lstStyle/>
        <a:p>
          <a:pPr rtl="0"/>
          <a:r>
            <a:rPr lang="en-US" dirty="0" smtClean="0"/>
            <a:t>Bates and Pool text</a:t>
          </a:r>
          <a:endParaRPr lang="en-US" dirty="0"/>
        </a:p>
      </dgm:t>
    </dgm:pt>
    <dgm:pt modelId="{F558A37A-0566-4696-AEED-E5637EFE19BE}" type="parTrans" cxnId="{3D08D2A9-1FF8-4141-AE1F-201AB36EFDDD}">
      <dgm:prSet/>
      <dgm:spPr/>
      <dgm:t>
        <a:bodyPr/>
        <a:lstStyle/>
        <a:p>
          <a:endParaRPr lang="en-US"/>
        </a:p>
      </dgm:t>
    </dgm:pt>
    <dgm:pt modelId="{904CE235-DB64-45EB-90E5-9ED6B9092F8D}" type="sibTrans" cxnId="{3D08D2A9-1FF8-4141-AE1F-201AB36EFDDD}">
      <dgm:prSet/>
      <dgm:spPr/>
      <dgm:t>
        <a:bodyPr/>
        <a:lstStyle/>
        <a:p>
          <a:endParaRPr lang="en-US"/>
        </a:p>
      </dgm:t>
    </dgm:pt>
    <dgm:pt modelId="{6ACFB2C8-630F-46C7-8237-022ACB2D3D8D}">
      <dgm:prSet/>
      <dgm:spPr/>
      <dgm:t>
        <a:bodyPr/>
        <a:lstStyle/>
        <a:p>
          <a:pPr rtl="0"/>
          <a:r>
            <a:rPr lang="en-US" dirty="0" smtClean="0"/>
            <a:t>Journal articles</a:t>
          </a:r>
          <a:endParaRPr lang="en-US" dirty="0"/>
        </a:p>
      </dgm:t>
    </dgm:pt>
    <dgm:pt modelId="{5DE846CD-FDA6-4A44-81AA-7FB1147D5C6F}" type="parTrans" cxnId="{3AD9424C-A572-4416-A430-E2B6813B77D5}">
      <dgm:prSet/>
      <dgm:spPr/>
      <dgm:t>
        <a:bodyPr/>
        <a:lstStyle/>
        <a:p>
          <a:endParaRPr lang="en-US"/>
        </a:p>
      </dgm:t>
    </dgm:pt>
    <dgm:pt modelId="{12DCDDEE-61A8-44B3-9085-2BE7A3EE60C8}" type="sibTrans" cxnId="{3AD9424C-A572-4416-A430-E2B6813B77D5}">
      <dgm:prSet/>
      <dgm:spPr/>
      <dgm:t>
        <a:bodyPr/>
        <a:lstStyle/>
        <a:p>
          <a:endParaRPr lang="en-US"/>
        </a:p>
      </dgm:t>
    </dgm:pt>
    <dgm:pt modelId="{E1445F2A-1AE3-45F8-9B09-C14626DB6EE9}" type="pres">
      <dgm:prSet presAssocID="{400347F2-7177-46D9-A974-5EE6013D93D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AB1F56-2486-480B-8E41-7B7C3CEED9D4}" type="pres">
      <dgm:prSet presAssocID="{648D5A68-6328-4F63-B18E-6993A129BFE5}" presName="arrow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618FC-E389-4FF3-9985-08F116BFBE92}" type="pres">
      <dgm:prSet presAssocID="{D6BA2219-F1E8-4DFC-AB6B-9D616BBAC9C8}" presName="arrow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0C619-FD92-4BD7-82A6-41F0F9F8456C}" type="pres">
      <dgm:prSet presAssocID="{6ACFB2C8-630F-46C7-8237-022ACB2D3D8D}" presName="arrow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10444F-B314-4D65-90F6-62CB4D56F43B}" type="presOf" srcId="{6ACFB2C8-630F-46C7-8237-022ACB2D3D8D}" destId="{EA90C619-FD92-4BD7-82A6-41F0F9F8456C}" srcOrd="0" destOrd="0" presId="urn:microsoft.com/office/officeart/2005/8/layout/arrow5"/>
    <dgm:cxn modelId="{18F0EA28-2C17-4228-AF22-893E36708FF8}" type="presOf" srcId="{400347F2-7177-46D9-A974-5EE6013D93D5}" destId="{E1445F2A-1AE3-45F8-9B09-C14626DB6EE9}" srcOrd="0" destOrd="0" presId="urn:microsoft.com/office/officeart/2005/8/layout/arrow5"/>
    <dgm:cxn modelId="{3D08D2A9-1FF8-4141-AE1F-201AB36EFDDD}" srcId="{400347F2-7177-46D9-A974-5EE6013D93D5}" destId="{D6BA2219-F1E8-4DFC-AB6B-9D616BBAC9C8}" srcOrd="1" destOrd="0" parTransId="{F558A37A-0566-4696-AEED-E5637EFE19BE}" sibTransId="{904CE235-DB64-45EB-90E5-9ED6B9092F8D}"/>
    <dgm:cxn modelId="{2A97A006-BEBC-4682-9AC2-C473C89C3818}" type="presOf" srcId="{648D5A68-6328-4F63-B18E-6993A129BFE5}" destId="{2CAB1F56-2486-480B-8E41-7B7C3CEED9D4}" srcOrd="0" destOrd="0" presId="urn:microsoft.com/office/officeart/2005/8/layout/arrow5"/>
    <dgm:cxn modelId="{CBA38530-E15E-4A7A-B90D-4B0AF885E839}" type="presOf" srcId="{D6BA2219-F1E8-4DFC-AB6B-9D616BBAC9C8}" destId="{7DD618FC-E389-4FF3-9985-08F116BFBE92}" srcOrd="0" destOrd="0" presId="urn:microsoft.com/office/officeart/2005/8/layout/arrow5"/>
    <dgm:cxn modelId="{24577C34-3DA1-4D03-9F54-DE0E0886AB95}" srcId="{400347F2-7177-46D9-A974-5EE6013D93D5}" destId="{648D5A68-6328-4F63-B18E-6993A129BFE5}" srcOrd="0" destOrd="0" parTransId="{7C8C08C3-731C-42B4-8F61-C5587A53EFAE}" sibTransId="{274CD72A-DD28-4B49-8123-2C518926894A}"/>
    <dgm:cxn modelId="{3AD9424C-A572-4416-A430-E2B6813B77D5}" srcId="{400347F2-7177-46D9-A974-5EE6013D93D5}" destId="{6ACFB2C8-630F-46C7-8237-022ACB2D3D8D}" srcOrd="2" destOrd="0" parTransId="{5DE846CD-FDA6-4A44-81AA-7FB1147D5C6F}" sibTransId="{12DCDDEE-61A8-44B3-9085-2BE7A3EE60C8}"/>
    <dgm:cxn modelId="{1E12ED8B-3477-4023-BAF9-B37BAB7DBC7C}" type="presParOf" srcId="{E1445F2A-1AE3-45F8-9B09-C14626DB6EE9}" destId="{2CAB1F56-2486-480B-8E41-7B7C3CEED9D4}" srcOrd="0" destOrd="0" presId="urn:microsoft.com/office/officeart/2005/8/layout/arrow5"/>
    <dgm:cxn modelId="{5BFE6CC1-5A99-4892-8FE6-FEA47399FC4B}" type="presParOf" srcId="{E1445F2A-1AE3-45F8-9B09-C14626DB6EE9}" destId="{7DD618FC-E389-4FF3-9985-08F116BFBE92}" srcOrd="1" destOrd="0" presId="urn:microsoft.com/office/officeart/2005/8/layout/arrow5"/>
    <dgm:cxn modelId="{807FED47-5DEE-452E-8F83-212EC4510A59}" type="presParOf" srcId="{E1445F2A-1AE3-45F8-9B09-C14626DB6EE9}" destId="{EA90C619-FD92-4BD7-82A6-41F0F9F8456C}" srcOrd="2" destOrd="0" presId="urn:microsoft.com/office/officeart/2005/8/layout/arrow5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68A115-4F63-4116-888E-3397A78A0A07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C64F79-5784-40D1-8140-1AB6193A67F5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en-US" dirty="0" smtClean="0">
              <a:solidFill>
                <a:schemeClr val="tx1">
                  <a:lumMod val="50000"/>
                </a:schemeClr>
              </a:solidFill>
            </a:rPr>
            <a:t>Understand current state of classroom technology at EKU</a:t>
          </a:r>
          <a:endParaRPr lang="en-US" dirty="0">
            <a:solidFill>
              <a:schemeClr val="tx1">
                <a:lumMod val="50000"/>
              </a:schemeClr>
            </a:solidFill>
          </a:endParaRPr>
        </a:p>
      </dgm:t>
    </dgm:pt>
    <dgm:pt modelId="{DBCE209D-13C7-4666-904D-1D7C101B375A}" type="parTrans" cxnId="{E4EAE6CF-8E53-4DB3-BEAF-251D7D1D2213}">
      <dgm:prSet/>
      <dgm:spPr/>
      <dgm:t>
        <a:bodyPr/>
        <a:lstStyle/>
        <a:p>
          <a:endParaRPr lang="en-US"/>
        </a:p>
      </dgm:t>
    </dgm:pt>
    <dgm:pt modelId="{5C32D5FC-6A09-403C-92BA-C6F45BB1C81E}" type="sibTrans" cxnId="{E4EAE6CF-8E53-4DB3-BEAF-251D7D1D2213}">
      <dgm:prSet/>
      <dgm:spPr/>
      <dgm:t>
        <a:bodyPr/>
        <a:lstStyle/>
        <a:p>
          <a:endParaRPr lang="en-US"/>
        </a:p>
      </dgm:t>
    </dgm:pt>
    <dgm:pt modelId="{A9D3440B-1BCF-43D3-BF15-6B5E8F3BE944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en-US" dirty="0" smtClean="0">
              <a:solidFill>
                <a:schemeClr val="tx1">
                  <a:lumMod val="50000"/>
                </a:schemeClr>
              </a:solidFill>
            </a:rPr>
            <a:t>Discover current and future trends</a:t>
          </a:r>
          <a:endParaRPr lang="en-US" dirty="0">
            <a:solidFill>
              <a:schemeClr val="tx1">
                <a:lumMod val="50000"/>
              </a:schemeClr>
            </a:solidFill>
          </a:endParaRPr>
        </a:p>
      </dgm:t>
    </dgm:pt>
    <dgm:pt modelId="{C0DA641D-F3FE-469B-80D1-92BCCDE8BEC7}" type="parTrans" cxnId="{39B4A9A7-0274-4EAE-AFA2-52B7F678011A}">
      <dgm:prSet/>
      <dgm:spPr/>
      <dgm:t>
        <a:bodyPr/>
        <a:lstStyle/>
        <a:p>
          <a:endParaRPr lang="en-US"/>
        </a:p>
      </dgm:t>
    </dgm:pt>
    <dgm:pt modelId="{6DA06B69-E95F-4B7F-A178-CAA3BD959B9D}" type="sibTrans" cxnId="{39B4A9A7-0274-4EAE-AFA2-52B7F678011A}">
      <dgm:prSet/>
      <dgm:spPr/>
      <dgm:t>
        <a:bodyPr/>
        <a:lstStyle/>
        <a:p>
          <a:endParaRPr lang="en-US"/>
        </a:p>
      </dgm:t>
    </dgm:pt>
    <dgm:pt modelId="{CB901C2F-E731-4EEB-BDD8-50F416F7690E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en-US" dirty="0" smtClean="0">
              <a:solidFill>
                <a:schemeClr val="tx1">
                  <a:lumMod val="50000"/>
                </a:schemeClr>
              </a:solidFill>
            </a:rPr>
            <a:t>Survey technology in use in the area</a:t>
          </a:r>
          <a:endParaRPr lang="en-US" dirty="0">
            <a:solidFill>
              <a:schemeClr val="tx1">
                <a:lumMod val="50000"/>
              </a:schemeClr>
            </a:solidFill>
          </a:endParaRPr>
        </a:p>
      </dgm:t>
    </dgm:pt>
    <dgm:pt modelId="{05632388-B9B2-4105-B746-1CF71A164017}" type="parTrans" cxnId="{FA8A5D0D-2D50-439E-A797-B7418F597F06}">
      <dgm:prSet/>
      <dgm:spPr/>
      <dgm:t>
        <a:bodyPr/>
        <a:lstStyle/>
        <a:p>
          <a:endParaRPr lang="en-US"/>
        </a:p>
      </dgm:t>
    </dgm:pt>
    <dgm:pt modelId="{E5D6F16C-A6E7-4167-8327-989FED0F315D}" type="sibTrans" cxnId="{FA8A5D0D-2D50-439E-A797-B7418F597F06}">
      <dgm:prSet/>
      <dgm:spPr/>
      <dgm:t>
        <a:bodyPr/>
        <a:lstStyle/>
        <a:p>
          <a:endParaRPr lang="en-US"/>
        </a:p>
      </dgm:t>
    </dgm:pt>
    <dgm:pt modelId="{6CC4D004-D3DB-426F-A392-D2645244D715}" type="pres">
      <dgm:prSet presAssocID="{1468A115-4F63-4116-888E-3397A78A0A0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569D4F-BAD0-4291-A236-A9CC2D425571}" type="pres">
      <dgm:prSet presAssocID="{1468A115-4F63-4116-888E-3397A78A0A07}" presName="arrow" presStyleLbl="bgShp" presStyleIdx="0" presStyleCn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bg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0A453D8-8DFE-4DAB-970C-86F84A4DD519}" type="pres">
      <dgm:prSet presAssocID="{1468A115-4F63-4116-888E-3397A78A0A07}" presName="linearProcess" presStyleCnt="0"/>
      <dgm:spPr/>
      <dgm:t>
        <a:bodyPr/>
        <a:lstStyle/>
        <a:p>
          <a:endParaRPr lang="en-US"/>
        </a:p>
      </dgm:t>
    </dgm:pt>
    <dgm:pt modelId="{A445B2BD-29EA-4A41-AA43-1BBC80E68364}" type="pres">
      <dgm:prSet presAssocID="{20C64F79-5784-40D1-8140-1AB6193A67F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351C1B-6E81-405B-B23F-EB3A7D926A2E}" type="pres">
      <dgm:prSet presAssocID="{5C32D5FC-6A09-403C-92BA-C6F45BB1C81E}" presName="sibTrans" presStyleCnt="0"/>
      <dgm:spPr/>
      <dgm:t>
        <a:bodyPr/>
        <a:lstStyle/>
        <a:p>
          <a:endParaRPr lang="en-US"/>
        </a:p>
      </dgm:t>
    </dgm:pt>
    <dgm:pt modelId="{E9B4804A-DEC5-490B-B07E-84ACA4AF5E14}" type="pres">
      <dgm:prSet presAssocID="{A9D3440B-1BCF-43D3-BF15-6B5E8F3BE94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F07DA1-25D8-4E82-8B09-B88E7F67CF48}" type="pres">
      <dgm:prSet presAssocID="{6DA06B69-E95F-4B7F-A178-CAA3BD959B9D}" presName="sibTrans" presStyleCnt="0"/>
      <dgm:spPr/>
      <dgm:t>
        <a:bodyPr/>
        <a:lstStyle/>
        <a:p>
          <a:endParaRPr lang="en-US"/>
        </a:p>
      </dgm:t>
    </dgm:pt>
    <dgm:pt modelId="{17D67B95-D4A0-417F-AAEF-244F2B870E0E}" type="pres">
      <dgm:prSet presAssocID="{CB901C2F-E731-4EEB-BDD8-50F416F7690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8A5D0D-2D50-439E-A797-B7418F597F06}" srcId="{1468A115-4F63-4116-888E-3397A78A0A07}" destId="{CB901C2F-E731-4EEB-BDD8-50F416F7690E}" srcOrd="2" destOrd="0" parTransId="{05632388-B9B2-4105-B746-1CF71A164017}" sibTransId="{E5D6F16C-A6E7-4167-8327-989FED0F315D}"/>
    <dgm:cxn modelId="{E4EAE6CF-8E53-4DB3-BEAF-251D7D1D2213}" srcId="{1468A115-4F63-4116-888E-3397A78A0A07}" destId="{20C64F79-5784-40D1-8140-1AB6193A67F5}" srcOrd="0" destOrd="0" parTransId="{DBCE209D-13C7-4666-904D-1D7C101B375A}" sibTransId="{5C32D5FC-6A09-403C-92BA-C6F45BB1C81E}"/>
    <dgm:cxn modelId="{C068E958-BDA2-4218-8677-92C284DE8F2D}" type="presOf" srcId="{A9D3440B-1BCF-43D3-BF15-6B5E8F3BE944}" destId="{E9B4804A-DEC5-490B-B07E-84ACA4AF5E14}" srcOrd="0" destOrd="0" presId="urn:microsoft.com/office/officeart/2005/8/layout/hProcess9"/>
    <dgm:cxn modelId="{352C6C89-155A-4E03-B784-4EFBB06FAF17}" type="presOf" srcId="{1468A115-4F63-4116-888E-3397A78A0A07}" destId="{6CC4D004-D3DB-426F-A392-D2645244D715}" srcOrd="0" destOrd="0" presId="urn:microsoft.com/office/officeart/2005/8/layout/hProcess9"/>
    <dgm:cxn modelId="{39B4A9A7-0274-4EAE-AFA2-52B7F678011A}" srcId="{1468A115-4F63-4116-888E-3397A78A0A07}" destId="{A9D3440B-1BCF-43D3-BF15-6B5E8F3BE944}" srcOrd="1" destOrd="0" parTransId="{C0DA641D-F3FE-469B-80D1-92BCCDE8BEC7}" sibTransId="{6DA06B69-E95F-4B7F-A178-CAA3BD959B9D}"/>
    <dgm:cxn modelId="{6E5A71AE-0652-427A-8DB0-9C16CA316356}" type="presOf" srcId="{20C64F79-5784-40D1-8140-1AB6193A67F5}" destId="{A445B2BD-29EA-4A41-AA43-1BBC80E68364}" srcOrd="0" destOrd="0" presId="urn:microsoft.com/office/officeart/2005/8/layout/hProcess9"/>
    <dgm:cxn modelId="{2735CE97-D10C-417B-A437-21EE98A2F526}" type="presOf" srcId="{CB901C2F-E731-4EEB-BDD8-50F416F7690E}" destId="{17D67B95-D4A0-417F-AAEF-244F2B870E0E}" srcOrd="0" destOrd="0" presId="urn:microsoft.com/office/officeart/2005/8/layout/hProcess9"/>
    <dgm:cxn modelId="{7BF8E334-46B2-47E5-90C0-75F59F02F469}" type="presParOf" srcId="{6CC4D004-D3DB-426F-A392-D2645244D715}" destId="{23569D4F-BAD0-4291-A236-A9CC2D425571}" srcOrd="0" destOrd="0" presId="urn:microsoft.com/office/officeart/2005/8/layout/hProcess9"/>
    <dgm:cxn modelId="{FB8BAC10-3D8A-4469-A3ED-4FB27EB6FAF1}" type="presParOf" srcId="{6CC4D004-D3DB-426F-A392-D2645244D715}" destId="{E0A453D8-8DFE-4DAB-970C-86F84A4DD519}" srcOrd="1" destOrd="0" presId="urn:microsoft.com/office/officeart/2005/8/layout/hProcess9"/>
    <dgm:cxn modelId="{AAD05733-2654-4109-A2F7-CD785FEAC9ED}" type="presParOf" srcId="{E0A453D8-8DFE-4DAB-970C-86F84A4DD519}" destId="{A445B2BD-29EA-4A41-AA43-1BBC80E68364}" srcOrd="0" destOrd="0" presId="urn:microsoft.com/office/officeart/2005/8/layout/hProcess9"/>
    <dgm:cxn modelId="{29E3C12F-3098-43F6-AE36-2E7863ABBE74}" type="presParOf" srcId="{E0A453D8-8DFE-4DAB-970C-86F84A4DD519}" destId="{A4351C1B-6E81-405B-B23F-EB3A7D926A2E}" srcOrd="1" destOrd="0" presId="urn:microsoft.com/office/officeart/2005/8/layout/hProcess9"/>
    <dgm:cxn modelId="{FD6B9330-6547-40D4-AB54-069B8ECAFBD8}" type="presParOf" srcId="{E0A453D8-8DFE-4DAB-970C-86F84A4DD519}" destId="{E9B4804A-DEC5-490B-B07E-84ACA4AF5E14}" srcOrd="2" destOrd="0" presId="urn:microsoft.com/office/officeart/2005/8/layout/hProcess9"/>
    <dgm:cxn modelId="{AB32EECA-364E-4754-B8F7-36DF0595A497}" type="presParOf" srcId="{E0A453D8-8DFE-4DAB-970C-86F84A4DD519}" destId="{59F07DA1-25D8-4E82-8B09-B88E7F67CF48}" srcOrd="3" destOrd="0" presId="urn:microsoft.com/office/officeart/2005/8/layout/hProcess9"/>
    <dgm:cxn modelId="{09C9538A-9ACF-476C-B4FC-FB8B0093EAD9}" type="presParOf" srcId="{E0A453D8-8DFE-4DAB-970C-86F84A4DD519}" destId="{17D67B95-D4A0-417F-AAEF-244F2B870E0E}" srcOrd="4" destOrd="0" presId="urn:microsoft.com/office/officeart/2005/8/layout/hProcess9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00E9CE-D1A7-49C6-8DD7-86868EE0C0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5730D5-E69D-436A-B578-E691BEE1E855}" type="slidenum">
              <a:rPr lang="en-US"/>
              <a:pPr/>
              <a:t>1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Departmental Labs (D-Labs) Program</a:t>
            </a:r>
          </a:p>
          <a:p>
            <a:pPr lvl="1"/>
            <a:r>
              <a:rPr lang="en-US" dirty="0" smtClean="0"/>
              <a:t>Labs meeting specified criteria may enroll </a:t>
            </a:r>
          </a:p>
          <a:p>
            <a:pPr lvl="1"/>
            <a:r>
              <a:rPr lang="en-US" dirty="0" smtClean="0"/>
              <a:t>IT trains and assists lab manager</a:t>
            </a:r>
          </a:p>
          <a:p>
            <a:pPr lvl="1"/>
            <a:r>
              <a:rPr lang="en-US" dirty="0" smtClean="0"/>
              <a:t>Computers upgraded and placed on 3 year rotation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Routine check of lamp hours and filter cleaning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FTE</a:t>
            </a:r>
            <a:r>
              <a:rPr lang="en-US" baseline="0" dirty="0" smtClean="0"/>
              <a:t> and </a:t>
            </a:r>
            <a:r>
              <a:rPr lang="en-US" dirty="0" smtClean="0"/>
              <a:t>Two student workers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Media			Broadcast		Communication</a:t>
            </a:r>
          </a:p>
          <a:p>
            <a:r>
              <a:rPr lang="en-US" dirty="0" smtClean="0"/>
              <a:t>	Face-to-face</a:t>
            </a:r>
          </a:p>
          <a:p>
            <a:r>
              <a:rPr lang="en-US" dirty="0" smtClean="0"/>
              <a:t>	Text</a:t>
            </a:r>
          </a:p>
          <a:p>
            <a:r>
              <a:rPr lang="en-US" dirty="0" smtClean="0"/>
              <a:t>	Audio</a:t>
            </a:r>
          </a:p>
          <a:p>
            <a:r>
              <a:rPr lang="en-US" dirty="0" smtClean="0"/>
              <a:t>	Video</a:t>
            </a:r>
          </a:p>
          <a:p>
            <a:r>
              <a:rPr lang="en-US" dirty="0" smtClean="0"/>
              <a:t>	Digital</a:t>
            </a:r>
            <a:r>
              <a:rPr lang="en-US" baseline="0" dirty="0" smtClean="0"/>
              <a:t> Multimedia – Webcasting, CD-DVD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Students- What known information about students will help you make decisions</a:t>
            </a:r>
          </a:p>
          <a:p>
            <a:r>
              <a:rPr lang="en-US" baseline="0" dirty="0" smtClean="0"/>
              <a:t>Ease of use and reliability</a:t>
            </a:r>
          </a:p>
          <a:p>
            <a:r>
              <a:rPr lang="en-US" baseline="0" dirty="0" smtClean="0"/>
              <a:t>Costs- Cost structure of technology- unit cost per learner- time demands on teachers and staff?</a:t>
            </a:r>
          </a:p>
          <a:p>
            <a:r>
              <a:rPr lang="en-US" baseline="0" dirty="0" smtClean="0"/>
              <a:t>Teaching and learning – what kinds of learning are needed and what kinds of teaching best help the learning</a:t>
            </a:r>
          </a:p>
          <a:p>
            <a:r>
              <a:rPr lang="en-US" baseline="0" dirty="0" smtClean="0"/>
              <a:t>Interactivity- what kind is needed?</a:t>
            </a:r>
          </a:p>
          <a:p>
            <a:r>
              <a:rPr lang="en-US" baseline="0" dirty="0" smtClean="0"/>
              <a:t>Organizational issues- What are the organizational requirements and the barriers to be removed first?</a:t>
            </a:r>
          </a:p>
          <a:p>
            <a:r>
              <a:rPr lang="en-US" baseline="0" dirty="0" smtClean="0"/>
              <a:t>Novelty- How new is the technology and what advantages/disadvantages does this bring?</a:t>
            </a:r>
          </a:p>
          <a:p>
            <a:r>
              <a:rPr lang="en-US" baseline="0" dirty="0" smtClean="0"/>
              <a:t>Speed- How quickly can the technology be implemented? How quickly can materials be changed?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describe</a:t>
            </a:r>
            <a:r>
              <a:rPr lang="en-US" baseline="0" dirty="0" smtClean="0"/>
              <a:t> the BoE facility and get specifics about </a:t>
            </a:r>
            <a:r>
              <a:rPr lang="en-US" baseline="0" dirty="0" err="1" smtClean="0"/>
              <a:t>whitehall</a:t>
            </a:r>
            <a:r>
              <a:rPr lang="en-US" baseline="0" dirty="0" smtClean="0"/>
              <a:t> and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Professional Learning Community in Action: Instructional Technology &gt; Outline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History of PLCs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EKU Background on PLCs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Formation of IT PLC for Instructional Technology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Areas Represented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IT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Libraries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Arts and Science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Art and Design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Chemistry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Biology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Business (Had to abscond a quarter of the way through)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Curriculum and instruction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Charge: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Understand current state of classroom technology at EKU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Make discoveries about current and future trends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Literature review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ECAR Report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Article 1 we read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Article 2 we read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Book we read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Information gathering regarding other institutions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Implementation Local K-12 institutions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Madison County Board of Education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Whitehall elementary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Model Laboratory school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Make recommendations about implementation of instructional technology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Findings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Challenges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Faculty involvement?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pedagogy drives the technology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How does EKU measure up?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Recommendations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 am saying – I wasn’t even on this page</a:t>
            </a:r>
          </a:p>
          <a:p>
            <a:r>
              <a:rPr lang="en-US" dirty="0" smtClean="0"/>
              <a:t>EKU had technology that I didn’t know how to use or wasn’t aware of</a:t>
            </a:r>
          </a:p>
          <a:p>
            <a:r>
              <a:rPr lang="en-US" dirty="0" smtClean="0"/>
              <a:t>I learned a tremendous</a:t>
            </a:r>
            <a:r>
              <a:rPr lang="en-US" baseline="0" dirty="0" smtClean="0"/>
              <a:t> amount from the other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D151CE-B70C-4837-B04D-19BB3BDAAA11}" type="slidenum">
              <a:rPr lang="en-US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D151CE-B70C-4837-B04D-19BB3BDAAA11}" type="slidenum">
              <a:rPr lang="en-US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300E9CE-D1A7-49C6-8DD7-86868EE0C03A}" type="slidenum">
              <a:rPr lang="en-US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mystery of how to draw and blend colors had begun to unfold as they watched and participated.</a:t>
            </a:r>
          </a:p>
          <a:p>
            <a:r>
              <a:rPr lang="en-US" dirty="0" smtClean="0"/>
              <a:t>The key – participation</a:t>
            </a:r>
          </a:p>
          <a:p>
            <a:r>
              <a:rPr lang="en-US" dirty="0" smtClean="0"/>
              <a:t>Learning both technique and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D151CE-B70C-4837-B04D-19BB3BDAAA11}" type="slidenum">
              <a:rPr lang="en-US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see</a:t>
            </a:r>
            <a:r>
              <a:rPr lang="en-US" baseline="0" dirty="0" smtClean="0"/>
              <a:t> how multiple colors and layers contribute to a finished drawing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D151CE-B70C-4837-B04D-19BB3BDAAA11}" type="slidenum">
              <a:rPr lang="en-US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perspective chart</a:t>
            </a:r>
          </a:p>
          <a:p>
            <a:r>
              <a:rPr lang="en-US" dirty="0" smtClean="0"/>
              <a:t>Very overwhelming – lines going every which way</a:t>
            </a:r>
          </a:p>
          <a:p>
            <a:r>
              <a:rPr lang="en-US" dirty="0" smtClean="0"/>
              <a:t>Students can see my chart and watch</a:t>
            </a:r>
            <a:r>
              <a:rPr lang="en-US" baseline="0" dirty="0" smtClean="0"/>
              <a:t> the procedure and do the same</a:t>
            </a:r>
          </a:p>
          <a:p>
            <a:r>
              <a:rPr lang="en-US" baseline="0" dirty="0" smtClean="0"/>
              <a:t>Upside down?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D151CE-B70C-4837-B04D-19BB3BDAAA11}" type="slidenum">
              <a:rPr lang="en-US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watching and following process one time</a:t>
            </a:r>
          </a:p>
          <a:p>
            <a:r>
              <a:rPr lang="en-US" dirty="0" smtClean="0"/>
              <a:t>Students can repeat and apply to new situation</a:t>
            </a:r>
          </a:p>
          <a:p>
            <a:r>
              <a:rPr lang="en-US" dirty="0" smtClean="0"/>
              <a:t>Why – have learned the technique and process – have tools in their tool box</a:t>
            </a:r>
          </a:p>
          <a:p>
            <a:r>
              <a:rPr lang="en-US" dirty="0" smtClean="0"/>
              <a:t>At mid-term – producing quality rendered drawings and perspectives</a:t>
            </a:r>
          </a:p>
          <a:p>
            <a:r>
              <a:rPr lang="en-US" dirty="0" smtClean="0"/>
              <a:t>Have been able to accomplish 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D151CE-B70C-4837-B04D-19BB3BDAAA11}" type="slidenum">
              <a:rPr lang="en-US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300E9CE-D1A7-49C6-8DD7-86868EE0C03A}" type="slidenum">
              <a:rPr lang="en-US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</a:t>
            </a:r>
            <a:r>
              <a:rPr lang="en-US" baseline="0" dirty="0" smtClean="0"/>
              <a:t> our PLC we had not just multiple perspectives, but also division of labor, diverse interests, multiple dialogs about a lot of different things.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qualities brought about quite a bit of thought. Thank goodness the folks on our PLC were a convivial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used several published works within the context of our community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Pragmatic- toward a purpose, application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Series assignment</a:t>
            </a:r>
            <a:r>
              <a:rPr lang="en-US" baseline="0" dirty="0" smtClean="0"/>
              <a:t> to apply knowledge and skills acquired during semester</a:t>
            </a:r>
          </a:p>
          <a:p>
            <a:r>
              <a:rPr lang="en-US" baseline="0" dirty="0" smtClean="0"/>
              <a:t>Prototype used for Loose drawing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D151CE-B70C-4837-B04D-19BB3BDAAA11}" type="slidenum">
              <a:rPr lang="en-US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Project: Elevation</a:t>
            </a:r>
          </a:p>
          <a:p>
            <a:r>
              <a:rPr lang="en-US" dirty="0" smtClean="0"/>
              <a:t>Students</a:t>
            </a:r>
            <a:r>
              <a:rPr lang="en-US" baseline="0" dirty="0" smtClean="0"/>
              <a:t> were given elevation and floor plan of actual building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D151CE-B70C-4837-B04D-19BB3BDAAA11}" type="slidenum">
              <a:rPr lang="en-US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Project: Perspective</a:t>
            </a:r>
          </a:p>
          <a:p>
            <a:r>
              <a:rPr lang="en-US" dirty="0" smtClean="0"/>
              <a:t>Students were required to construct perspective</a:t>
            </a:r>
            <a:r>
              <a:rPr lang="en-US" baseline="0" dirty="0" smtClean="0"/>
              <a:t> of space based on </a:t>
            </a:r>
            <a:r>
              <a:rPr lang="en-US" baseline="0" smtClean="0"/>
              <a:t>drawings provided.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D151CE-B70C-4837-B04D-19BB3BDAAA11}" type="slidenum">
              <a:rPr lang="en-US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Sponsor faculty to national conference</a:t>
            </a:r>
          </a:p>
          <a:p>
            <a:r>
              <a:rPr lang="en-US" dirty="0" smtClean="0"/>
              <a:t>	IT sponsors (pays) for 5-6 faculty to attend national conference</a:t>
            </a:r>
          </a:p>
          <a:p>
            <a:r>
              <a:rPr lang="en-US" dirty="0" smtClean="0"/>
              <a:t>	Meet with faculty at conference to discuss new and innovative ideas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EKU Teaching and Learning Center</a:t>
            </a:r>
          </a:p>
          <a:p>
            <a:pPr lvl="1"/>
            <a:r>
              <a:rPr lang="en-US" sz="2000" dirty="0" smtClean="0"/>
              <a:t>Leadership of Blythe and Sweet</a:t>
            </a:r>
          </a:p>
          <a:p>
            <a:r>
              <a:rPr lang="en-US" sz="2400" dirty="0" smtClean="0"/>
              <a:t>Began 2001 at Lilly Conference</a:t>
            </a:r>
          </a:p>
          <a:p>
            <a:pPr lvl="1"/>
            <a:r>
              <a:rPr lang="en-US" sz="2000" dirty="0" smtClean="0"/>
              <a:t>Milton Cox</a:t>
            </a:r>
          </a:p>
          <a:p>
            <a:pPr lvl="1"/>
            <a:r>
              <a:rPr lang="en-US" sz="2000" dirty="0" smtClean="0"/>
              <a:t>Dee Fink</a:t>
            </a:r>
          </a:p>
          <a:p>
            <a:r>
              <a:rPr lang="en-US" sz="2400" dirty="0" smtClean="0"/>
              <a:t>Currently eight active PLCs through EKU TLC</a:t>
            </a:r>
          </a:p>
          <a:p>
            <a:r>
              <a:rPr lang="en-US" sz="2400" dirty="0" smtClean="0"/>
              <a:t>College of Education: 15 under way!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Lilly Conference</a:t>
            </a:r>
            <a:r>
              <a:rPr lang="en-US" baseline="0" dirty="0" smtClean="0"/>
              <a:t> is University of Miami at Ohio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COE Dean Bill Philips is putting a lot of effort and resources into fostering these- using these toward shared governance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Usually cross-disciplinary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 </a:t>
            </a:r>
            <a:r>
              <a:rPr lang="en-US" dirty="0" smtClean="0"/>
              <a:t>often combining faculty and professional staff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8-12 members or less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Less is sometimes more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 Blythe and Sweet say that more than 12 is impossible, 8 is ideal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Two facilitators</a:t>
            </a:r>
            <a:r>
              <a:rPr lang="en-US" baseline="0" dirty="0" smtClean="0"/>
              <a:t> for division of tasks and collaboration in the development of the PLC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Active, collaborative learning experience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Regular structured scholarly activities (with a scholarly text as focus)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Semester-length (though some run a year)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Participants are valued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Payment of a stipend (plus allowance for food and sources)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Creates an end product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Scholarship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Conference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Presentation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Syllabus revision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 Enhanced PLCs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Creates</a:t>
            </a:r>
            <a:r>
              <a:rPr lang="en-US" baseline="0" dirty="0" smtClean="0"/>
              <a:t> renewed internal interest in the work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 Serves to communicate or deliver this work to others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 Generates communication to others about PLCs and the work of the TLC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>
                <a:solidFill>
                  <a:srgbClr val="FF0000"/>
                </a:solidFill>
              </a:rPr>
              <a:t> Better serves the community at large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rtl="0"/>
            <a:r>
              <a:rPr lang="en-US" dirty="0" smtClean="0"/>
              <a:t>Here the IT stands for Instructional Technology</a:t>
            </a:r>
          </a:p>
          <a:p>
            <a:pPr lvl="0" rtl="0"/>
            <a:r>
              <a:rPr lang="en-US" dirty="0" smtClean="0"/>
              <a:t>Become familiar with instructional technology issues</a:t>
            </a:r>
          </a:p>
          <a:p>
            <a:pPr lvl="0" rtl="0"/>
            <a:r>
              <a:rPr lang="en-US" dirty="0" smtClean="0"/>
              <a:t>Make recommendations about EKU instructional technology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rtl="0"/>
            <a:r>
              <a:rPr lang="en-US" dirty="0" smtClean="0"/>
              <a:t>Understand current state of classroom technology at EKU</a:t>
            </a:r>
          </a:p>
          <a:p>
            <a:pPr lvl="0" rtl="0"/>
            <a:r>
              <a:rPr lang="en-US" dirty="0" smtClean="0"/>
              <a:t>Discover current and future trends</a:t>
            </a:r>
          </a:p>
          <a:p>
            <a:pPr lvl="0" rtl="0"/>
            <a:r>
              <a:rPr lang="en-US" dirty="0" smtClean="0"/>
              <a:t>Survey technology in use in the area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Centralized management of technology </a:t>
            </a:r>
          </a:p>
          <a:p>
            <a:pPr lvl="1"/>
            <a:r>
              <a:rPr lang="en-US" dirty="0" smtClean="0"/>
              <a:t>92% have projection system (fixed or mobile)</a:t>
            </a:r>
          </a:p>
          <a:p>
            <a:r>
              <a:rPr lang="en-US" dirty="0" smtClean="0"/>
              <a:t>During past 2 years:</a:t>
            </a:r>
          </a:p>
          <a:p>
            <a:pPr lvl="1"/>
            <a:r>
              <a:rPr lang="en-US" dirty="0" smtClean="0"/>
              <a:t>&gt;150 new projectors added</a:t>
            </a:r>
          </a:p>
          <a:p>
            <a:pPr lvl="1"/>
            <a:r>
              <a:rPr lang="en-US" dirty="0" smtClean="0"/>
              <a:t>&gt;100 carts and docks added	</a:t>
            </a:r>
          </a:p>
          <a:p>
            <a:r>
              <a:rPr lang="en-US" dirty="0" smtClean="0"/>
              <a:t>40 projectors to be replaced by Spring 2009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E9CE-D1A7-49C6-8DD7-86868EE0C03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1752600"/>
            <a:ext cx="5486400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2743200"/>
            <a:ext cx="5486400" cy="4572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BD11A2-1CE1-4B26-ACE0-E46B63DCDC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C0736-160E-4F9A-9FD0-B4634322C3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762000"/>
            <a:ext cx="1370012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1613" y="762000"/>
            <a:ext cx="39624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69411-3E84-4710-908B-9CC686B718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1752600"/>
            <a:ext cx="5486400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2743200"/>
            <a:ext cx="5486400" cy="4572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FBD11A2-1CE1-4B26-ACE0-E46B63DCDC03}" type="slidenum">
              <a:rPr lang="en-US" sz="1200" kern="12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F3816E5-6D25-420F-B773-02FE331621ED}" type="slidenum">
              <a:rPr lang="en-US" sz="1200" kern="12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8B98EFE-C9B0-4E6A-A842-6506427F8527}" type="slidenum">
              <a:rPr lang="en-US" sz="1200" kern="12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1613" y="1828800"/>
            <a:ext cx="2665412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9425" y="1828800"/>
            <a:ext cx="2667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F53A20F-F9B2-4F6E-8F95-07FFC3E0F9E9}" type="slidenum">
              <a:rPr lang="en-US" sz="1200" kern="12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6E84437-B8C1-4ED5-B454-BD5FDBC584D4}" type="slidenum">
              <a:rPr lang="en-US" sz="1200" kern="12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D0007F1-7733-4386-907A-F94875592FA7}" type="slidenum">
              <a:rPr lang="en-US" sz="1200" kern="12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F2E1DB3-CAD3-4540-B907-F326BCA88408}" type="slidenum">
              <a:rPr lang="en-US" sz="1200" kern="12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D93DE9-5313-486D-89EE-0EE356AA07E3}" type="slidenum">
              <a:rPr lang="en-US" sz="1200" kern="12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816E5-6D25-420F-B773-02FE331621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6755A89-398D-439E-A4C1-812AE1576584}" type="slidenum">
              <a:rPr lang="en-US" sz="1200" kern="12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1C0736-160E-4F9A-9FD0-B4634322C346}" type="slidenum">
              <a:rPr lang="en-US" sz="1200" kern="12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762000"/>
            <a:ext cx="1370012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1613" y="762000"/>
            <a:ext cx="39624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A69411-3E84-4710-908B-9CC686B718E5}" type="slidenum">
              <a:rPr lang="en-US" sz="1200" kern="12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98EFE-C9B0-4E6A-A842-6506427F85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1613" y="1828800"/>
            <a:ext cx="2665412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9425" y="1828800"/>
            <a:ext cx="2667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3A20F-F9B2-4F6E-8F95-07FFC3E0F9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84437-B8C1-4ED5-B454-BD5FDBC584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007F1-7733-4386-907A-F94875592F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E1DB3-CAD3-4540-B907-F326BCA884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93DE9-5313-486D-89EE-0EE356AA07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55A89-398D-439E-A4C1-812AE15765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1613" y="762000"/>
            <a:ext cx="5484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828800"/>
            <a:ext cx="54848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588645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88645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588645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fld id="{D5B76529-5096-452C-B9AD-4A8FC63FE66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7955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79551B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1613" y="762000"/>
            <a:ext cx="5484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828800"/>
            <a:ext cx="54848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588645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latin typeface="Palatino Linotype"/>
              <a:ea typeface="+mn-ea"/>
              <a:cs typeface="+mn-cs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88645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latin typeface="Palatino Linotype"/>
              <a:ea typeface="+mn-ea"/>
              <a:cs typeface="+mn-cs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588645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D5B76529-5096-452C-B9AD-4A8FC63FE66F}" type="slidenum">
              <a:rPr lang="en-US" kern="1200">
                <a:latin typeface="Palatino Linotype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latin typeface="Palatino Linotype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7955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79551B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Professional Learning Community In Action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2743200"/>
            <a:ext cx="5486400" cy="838200"/>
          </a:xfrm>
        </p:spPr>
        <p:txBody>
          <a:bodyPr/>
          <a:lstStyle/>
          <a:p>
            <a:r>
              <a:rPr lang="en-US" dirty="0" smtClean="0"/>
              <a:t>Instructional Technology</a:t>
            </a:r>
          </a:p>
          <a:p>
            <a:r>
              <a:rPr lang="en-US" dirty="0" smtClean="0"/>
              <a:t>Eastern Kentucky University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400" y="37338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+mj-lt"/>
              </a:rPr>
              <a:t>Chris Daniel</a:t>
            </a:r>
          </a:p>
          <a:p>
            <a:r>
              <a:rPr lang="en-US" dirty="0" smtClean="0">
                <a:solidFill>
                  <a:schemeClr val="bg2"/>
                </a:solidFill>
                <a:latin typeface="+mj-lt"/>
              </a:rPr>
              <a:t>Cindy Judd</a:t>
            </a:r>
          </a:p>
          <a:p>
            <a:r>
              <a:rPr lang="en-US" dirty="0" smtClean="0">
                <a:solidFill>
                  <a:schemeClr val="bg2"/>
                </a:solidFill>
                <a:latin typeface="+mj-lt"/>
              </a:rPr>
              <a:t>Beverly Miller</a:t>
            </a:r>
            <a:endParaRPr lang="en-US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6321425" cy="914400"/>
          </a:xfrm>
        </p:spPr>
        <p:txBody>
          <a:bodyPr/>
          <a:lstStyle/>
          <a:p>
            <a:r>
              <a:rPr lang="en-US" dirty="0" smtClean="0"/>
              <a:t>Cornerstones of Success by 2010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2209800" y="1219200"/>
          <a:ext cx="6553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Centralized Technology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4788" y="1828800"/>
            <a:ext cx="5484812" cy="4191000"/>
          </a:xfrm>
        </p:spPr>
        <p:txBody>
          <a:bodyPr/>
          <a:lstStyle/>
          <a:p>
            <a:r>
              <a:rPr lang="en-US" dirty="0" smtClean="0"/>
              <a:t>Classroom Technology</a:t>
            </a:r>
          </a:p>
          <a:p>
            <a:r>
              <a:rPr lang="en-US" dirty="0" smtClean="0"/>
              <a:t>ITV upgrades (HD)</a:t>
            </a:r>
          </a:p>
          <a:p>
            <a:r>
              <a:rPr lang="en-US" dirty="0" smtClean="0"/>
              <a:t>Madison County dual credit program (ITV)</a:t>
            </a:r>
          </a:p>
          <a:p>
            <a:r>
              <a:rPr lang="en-US" dirty="0" smtClean="0"/>
              <a:t>D-Labs</a:t>
            </a:r>
          </a:p>
          <a:p>
            <a:r>
              <a:rPr lang="en-US" dirty="0" smtClean="0"/>
              <a:t>Faculty laptop program</a:t>
            </a:r>
          </a:p>
          <a:p>
            <a:r>
              <a:rPr lang="en-US" dirty="0" smtClean="0"/>
              <a:t>Staff desktop program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3200" y="3810000"/>
            <a:ext cx="5715000" cy="1524000"/>
          </a:xfrm>
          <a:prstGeom prst="rect">
            <a:avLst/>
          </a:prstGeom>
          <a:solidFill>
            <a:srgbClr val="60597B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43200" y="1905000"/>
            <a:ext cx="5715000" cy="1905000"/>
          </a:xfrm>
          <a:prstGeom prst="rect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Classroom IT Service Model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57400" y="1752600"/>
          <a:ext cx="6169025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2800" y="32766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2"/>
                </a:solidFill>
              </a:rPr>
              <a:t>Trends</a:t>
            </a:r>
            <a:endParaRPr lang="en-US" sz="5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318247"/>
            <a:ext cx="4206240" cy="12070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4189412" cy="914400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ECAR Undergrad IT Study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Content Placeholder 4" descr="ecar.jpg"/>
          <p:cNvPicPr>
            <a:picLocks noGrp="1" noChangeAspect="1"/>
          </p:cNvPicPr>
          <p:nvPr>
            <p:ph idx="1"/>
          </p:nvPr>
        </p:nvPicPr>
        <p:blipFill>
          <a:blip r:embed="rId3"/>
          <a:srcRect r="59118"/>
          <a:stretch>
            <a:fillRect/>
          </a:stretch>
        </p:blipFill>
        <p:spPr>
          <a:xfrm>
            <a:off x="4533048" y="318248"/>
            <a:ext cx="4216505" cy="1205752"/>
          </a:xfrm>
        </p:spPr>
      </p:pic>
      <p:sp>
        <p:nvSpPr>
          <p:cNvPr id="7" name="TextBox 6"/>
          <p:cNvSpPr txBox="1"/>
          <p:nvPr/>
        </p:nvSpPr>
        <p:spPr>
          <a:xfrm>
            <a:off x="2133600" y="1905000"/>
            <a:ext cx="624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 The research arm of </a:t>
            </a:r>
            <a:r>
              <a:rPr lang="en-US" sz="3200" dirty="0" err="1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Educause</a:t>
            </a:r>
            <a:r>
              <a:rPr lang="en-US" sz="32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2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</a:br>
            <a:endParaRPr lang="en-US" sz="3200" dirty="0" smtClean="0">
              <a:solidFill>
                <a:srgbClr val="79551B"/>
              </a:solidFill>
              <a:latin typeface="+mj-lt"/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Over 27,000 at over 90 </a:t>
            </a:r>
            <a:r>
              <a:rPr lang="en-US" sz="28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institutions</a:t>
            </a:r>
            <a:br>
              <a:rPr lang="en-US" sz="28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</a:br>
            <a:endParaRPr lang="en-US" sz="2800" dirty="0" smtClean="0">
              <a:solidFill>
                <a:srgbClr val="79551B"/>
              </a:solidFill>
              <a:latin typeface="+mj-lt"/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 Focus </a:t>
            </a:r>
            <a:r>
              <a:rPr lang="en-US" sz="28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groups</a:t>
            </a:r>
            <a:br>
              <a:rPr lang="en-US" sz="28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</a:br>
            <a:endParaRPr lang="en-US" sz="2800" dirty="0" smtClean="0">
              <a:solidFill>
                <a:srgbClr val="79551B"/>
              </a:solidFill>
              <a:latin typeface="+mj-lt"/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 Qualitative </a:t>
            </a:r>
            <a:r>
              <a:rPr lang="en-US" sz="28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data</a:t>
            </a:r>
            <a:br>
              <a:rPr lang="en-US" sz="28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</a:br>
            <a:endParaRPr lang="en-US" sz="2800" dirty="0" smtClean="0">
              <a:solidFill>
                <a:srgbClr val="79551B"/>
              </a:solidFill>
              <a:latin typeface="+mj-lt"/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 Literature review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rgbClr val="79551B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318247"/>
            <a:ext cx="4206240" cy="12070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4189412" cy="914400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ECAR Undergrad IT Study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Content Placeholder 4" descr="ecar.jpg"/>
          <p:cNvPicPr>
            <a:picLocks noGrp="1" noChangeAspect="1"/>
          </p:cNvPicPr>
          <p:nvPr>
            <p:ph idx="1"/>
          </p:nvPr>
        </p:nvPicPr>
        <p:blipFill>
          <a:blip r:embed="rId3"/>
          <a:srcRect r="59118"/>
          <a:stretch>
            <a:fillRect/>
          </a:stretch>
        </p:blipFill>
        <p:spPr>
          <a:xfrm>
            <a:off x="4533048" y="318248"/>
            <a:ext cx="4216505" cy="1205752"/>
          </a:xfrm>
        </p:spPr>
      </p:pic>
      <p:sp>
        <p:nvSpPr>
          <p:cNvPr id="7" name="TextBox 6"/>
          <p:cNvSpPr txBox="1"/>
          <p:nvPr/>
        </p:nvSpPr>
        <p:spPr>
          <a:xfrm>
            <a:off x="3124200" y="14478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Technology Ownership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000" y="2286000"/>
            <a:ext cx="5715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 Laptops: 80%</a:t>
            </a:r>
            <a:r>
              <a:rPr lang="en-US" sz="2800" b="1" dirty="0" smtClean="0">
                <a:solidFill>
                  <a:srgbClr val="79551B"/>
                </a:solidFill>
              </a:rPr>
              <a:t> </a:t>
            </a:r>
            <a:r>
              <a:rPr lang="en-US" sz="2800" b="1" dirty="0" smtClean="0">
                <a:solidFill>
                  <a:srgbClr val="79551B"/>
                </a:solidFill>
              </a:rPr>
              <a:t/>
            </a:r>
            <a:br>
              <a:rPr lang="en-US" sz="2800" b="1" dirty="0" smtClean="0">
                <a:solidFill>
                  <a:srgbClr val="79551B"/>
                </a:solidFill>
              </a:rPr>
            </a:br>
            <a:endParaRPr lang="en-US" sz="2800" b="1" dirty="0" smtClean="0">
              <a:solidFill>
                <a:srgbClr val="79551B"/>
              </a:solidFill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 Computer &lt; 2 Years Old: </a:t>
            </a:r>
            <a:r>
              <a:rPr lang="en-US" sz="2800" b="1" dirty="0" smtClean="0">
                <a:solidFill>
                  <a:srgbClr val="79551B"/>
                </a:solidFill>
                <a:latin typeface="Palatino Linotype"/>
              </a:rPr>
              <a:t>68.9% </a:t>
            </a:r>
            <a:r>
              <a:rPr lang="en-US" sz="2800" b="1" dirty="0" smtClean="0">
                <a:solidFill>
                  <a:srgbClr val="79551B"/>
                </a:solidFill>
                <a:latin typeface="Palatino Linotype"/>
              </a:rPr>
              <a:t/>
            </a:r>
            <a:br>
              <a:rPr lang="en-US" sz="2800" b="1" dirty="0" smtClean="0">
                <a:solidFill>
                  <a:srgbClr val="79551B"/>
                </a:solidFill>
                <a:latin typeface="Palatino Linotype"/>
              </a:rPr>
            </a:br>
            <a:endParaRPr lang="en-US" sz="2800" b="1" dirty="0" smtClean="0">
              <a:solidFill>
                <a:srgbClr val="79551B"/>
              </a:solidFill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 Net capable phone: 66.1</a:t>
            </a:r>
            <a:r>
              <a:rPr lang="en-US" sz="2800" b="1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%</a:t>
            </a:r>
            <a:br>
              <a:rPr lang="en-US" sz="2800" b="1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</a:br>
            <a:endParaRPr lang="en-US" sz="2800" b="1" dirty="0" smtClean="0">
              <a:solidFill>
                <a:srgbClr val="79551B"/>
              </a:solidFill>
              <a:latin typeface="+mj-lt"/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 25% access at least monthly</a:t>
            </a:r>
          </a:p>
          <a:p>
            <a:endParaRPr lang="en-US" sz="2800" b="1" dirty="0" smtClean="0">
              <a:solidFill>
                <a:srgbClr val="79551B"/>
              </a:solidFill>
              <a:latin typeface="+mj-lt"/>
              <a:ea typeface="+mj-ea"/>
              <a:cs typeface="+mj-cs"/>
            </a:endParaRPr>
          </a:p>
          <a:p>
            <a:endParaRPr lang="en-US" sz="2800" b="1" dirty="0" smtClean="0">
              <a:solidFill>
                <a:srgbClr val="79551B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318247"/>
            <a:ext cx="4206240" cy="12070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4189412" cy="914400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ECAR Undergrad IT Study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Content Placeholder 4" descr="ecar.jpg"/>
          <p:cNvPicPr>
            <a:picLocks noGrp="1" noChangeAspect="1"/>
          </p:cNvPicPr>
          <p:nvPr>
            <p:ph idx="1"/>
          </p:nvPr>
        </p:nvPicPr>
        <p:blipFill>
          <a:blip r:embed="rId3"/>
          <a:srcRect r="59118"/>
          <a:stretch>
            <a:fillRect/>
          </a:stretch>
        </p:blipFill>
        <p:spPr>
          <a:xfrm>
            <a:off x="4533048" y="318248"/>
            <a:ext cx="4216505" cy="1205752"/>
          </a:xfrm>
        </p:spPr>
      </p:pic>
      <p:sp>
        <p:nvSpPr>
          <p:cNvPr id="7" name="TextBox 6"/>
          <p:cNvSpPr txBox="1"/>
          <p:nvPr/>
        </p:nvSpPr>
        <p:spPr>
          <a:xfrm>
            <a:off x="3124200" y="14478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Technology Ownership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021378"/>
            <a:ext cx="5257800" cy="468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457200"/>
            <a:ext cx="4419600" cy="914400"/>
          </a:xfrm>
        </p:spPr>
        <p:txBody>
          <a:bodyPr/>
          <a:lstStyle/>
          <a:p>
            <a:pPr algn="ctr"/>
            <a:r>
              <a:rPr lang="en-US" sz="4000" dirty="0" smtClean="0"/>
              <a:t>Text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1" y="1600200"/>
            <a:ext cx="4724400" cy="3886200"/>
          </a:xfrm>
        </p:spPr>
        <p:txBody>
          <a:bodyPr/>
          <a:lstStyle/>
          <a:p>
            <a:r>
              <a:rPr lang="en-US" dirty="0" smtClean="0"/>
              <a:t>Defines the role of media</a:t>
            </a:r>
          </a:p>
          <a:p>
            <a:r>
              <a:rPr lang="en-US" dirty="0" smtClean="0"/>
              <a:t>Framework for selecting appropriate technology</a:t>
            </a:r>
          </a:p>
          <a:p>
            <a:pPr lvl="1"/>
            <a:r>
              <a:rPr lang="en-US" dirty="0" smtClean="0"/>
              <a:t>SECTIONS</a:t>
            </a:r>
          </a:p>
          <a:p>
            <a:r>
              <a:rPr lang="en-US" dirty="0" smtClean="0"/>
              <a:t>How technology integration is organized</a:t>
            </a:r>
          </a:p>
          <a:p>
            <a:r>
              <a:rPr lang="en-US" dirty="0" smtClean="0"/>
              <a:t>Design approaches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066800"/>
            <a:ext cx="323142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K-12 Implementation Discovery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00400" y="24384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Cindy Judd </a:t>
            </a:r>
          </a:p>
          <a:p>
            <a:r>
              <a:rPr lang="en-US" sz="32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Librarian</a:t>
            </a:r>
          </a:p>
          <a:p>
            <a:r>
              <a:rPr lang="en-US" sz="32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EKU Libraries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685800"/>
            <a:ext cx="5483225" cy="9144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Local K-12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1613" y="1828800"/>
            <a:ext cx="5484812" cy="3505200"/>
          </a:xfrm>
        </p:spPr>
        <p:txBody>
          <a:bodyPr/>
          <a:lstStyle/>
          <a:p>
            <a:r>
              <a:rPr lang="en-US" dirty="0" smtClean="0"/>
              <a:t>Madison County Board of </a:t>
            </a:r>
            <a:r>
              <a:rPr lang="en-US" dirty="0" smtClean="0"/>
              <a:t>Education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Whitehall </a:t>
            </a:r>
            <a:r>
              <a:rPr lang="en-US" dirty="0" smtClean="0"/>
              <a:t>Elementary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Model Laboratory School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1613" y="1828800"/>
            <a:ext cx="5484812" cy="4876800"/>
          </a:xfrm>
        </p:spPr>
        <p:txBody>
          <a:bodyPr/>
          <a:lstStyle/>
          <a:p>
            <a:r>
              <a:rPr lang="en-US" dirty="0" smtClean="0"/>
              <a:t>Definition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EKU and PLCs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Our charge and process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Implementation of ideas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Recommendations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K-12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County K-12s had the same technology as EKU</a:t>
            </a:r>
          </a:p>
          <a:p>
            <a:r>
              <a:rPr lang="en-US" dirty="0" smtClean="0"/>
              <a:t>Technology was more consistently integrated:</a:t>
            </a:r>
          </a:p>
          <a:p>
            <a:pPr lvl="1"/>
            <a:r>
              <a:rPr lang="en-US" dirty="0" smtClean="0"/>
              <a:t>Smaller, more cohesive</a:t>
            </a:r>
          </a:p>
          <a:p>
            <a:pPr lvl="1"/>
            <a:r>
              <a:rPr lang="en-US" dirty="0" smtClean="0"/>
              <a:t>Ability to issue mandates</a:t>
            </a:r>
          </a:p>
          <a:p>
            <a:pPr lvl="1"/>
            <a:r>
              <a:rPr lang="en-US" dirty="0" smtClean="0"/>
              <a:t>Discipline-specific nature of Universities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EKU Implementation from PLC: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00400" y="24384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Beverly Miller</a:t>
            </a:r>
          </a:p>
          <a:p>
            <a:r>
              <a:rPr lang="en-US" sz="32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Assistant Professor</a:t>
            </a:r>
          </a:p>
          <a:p>
            <a:r>
              <a:rPr lang="en-US" sz="3200" dirty="0" smtClean="0">
                <a:solidFill>
                  <a:srgbClr val="79551B"/>
                </a:solidFill>
                <a:latin typeface="+mj-lt"/>
                <a:ea typeface="+mj-ea"/>
                <a:cs typeface="+mj-cs"/>
              </a:rPr>
              <a:t>Interior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5097" y="1143000"/>
            <a:ext cx="2513806" cy="914400"/>
          </a:xfrm>
        </p:spPr>
        <p:txBody>
          <a:bodyPr/>
          <a:lstStyle/>
          <a:p>
            <a:r>
              <a:rPr lang="en-US" dirty="0" smtClean="0"/>
              <a:t>Steps Taken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133600" y="1981200"/>
          <a:ext cx="62484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2019300" y="381000"/>
            <a:ext cx="510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t>Technology and 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Viner Hand ITC" pitchFamily="66" charset="0"/>
                <a:ea typeface="+mn-ea"/>
                <a:cs typeface="+mn-cs"/>
              </a:rPr>
              <a:t>D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B050"/>
                </a:solidFill>
                <a:latin typeface="Viner Hand ITC" pitchFamily="66" charset="0"/>
                <a:ea typeface="+mn-ea"/>
                <a:cs typeface="+mn-cs"/>
              </a:rPr>
              <a:t>E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70C0"/>
                </a:solidFill>
                <a:latin typeface="Viner Hand ITC" pitchFamily="66" charset="0"/>
                <a:ea typeface="+mn-ea"/>
                <a:cs typeface="+mn-cs"/>
              </a:rPr>
              <a:t>S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7030A0"/>
                </a:solidFill>
                <a:latin typeface="Viner Hand ITC" pitchFamily="66" charset="0"/>
                <a:ea typeface="+mn-ea"/>
                <a:cs typeface="+mn-cs"/>
              </a:rPr>
              <a:t>I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Viner Hand ITC" pitchFamily="66" charset="0"/>
                <a:ea typeface="+mn-ea"/>
                <a:cs typeface="+mn-cs"/>
              </a:rPr>
              <a:t>G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  <a:latin typeface="Viner Hand ITC" pitchFamily="66" charset="0"/>
                <a:ea typeface="+mn-ea"/>
                <a:cs typeface="+mn-cs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14400"/>
            <a:ext cx="6400800" cy="5943600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295400"/>
            <a:ext cx="5484812" cy="914400"/>
          </a:xfrm>
        </p:spPr>
        <p:txBody>
          <a:bodyPr/>
          <a:lstStyle/>
          <a:p>
            <a:r>
              <a:rPr lang="en-US" sz="4000" dirty="0" smtClean="0"/>
              <a:t>Problem</a:t>
            </a:r>
            <a:endParaRPr lang="en-US" sz="40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19300" y="381000"/>
            <a:ext cx="510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t>Technology and 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D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E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S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I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G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2362200"/>
            <a:ext cx="5484812" cy="3886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Students need to learn techniques and processes</a:t>
            </a:r>
          </a:p>
          <a:p>
            <a:r>
              <a:rPr lang="en-US" sz="3200" dirty="0" smtClean="0"/>
              <a:t>Will learning be enhanced by students seeing technology in use?</a:t>
            </a:r>
          </a:p>
          <a:p>
            <a:r>
              <a:rPr lang="en-US" sz="3200" dirty="0" smtClean="0"/>
              <a:t>Incorporating document camera into design studio</a:t>
            </a:r>
          </a:p>
          <a:p>
            <a:endParaRPr lang="en-US" sz="3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ipel elevation 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04503" y="900697"/>
            <a:ext cx="3778133" cy="86823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9594" y="1676400"/>
            <a:ext cx="5484812" cy="2362200"/>
          </a:xfrm>
        </p:spPr>
        <p:txBody>
          <a:bodyPr/>
          <a:lstStyle/>
          <a:p>
            <a:r>
              <a:rPr lang="en-US" dirty="0" smtClean="0"/>
              <a:t>IT provided document camera</a:t>
            </a:r>
          </a:p>
          <a:p>
            <a:r>
              <a:rPr lang="en-US" dirty="0" smtClean="0"/>
              <a:t>Design studio met in the technology lab of the new Tech Commons on EKU’s campus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19300" y="381000"/>
            <a:ext cx="510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t>Technology and 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D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E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S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I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G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24000"/>
            <a:ext cx="9144000" cy="5181600"/>
          </a:xfrm>
          <a:prstGeom prst="rect">
            <a:avLst/>
          </a:prstGeom>
          <a:blipFill dpi="0" rotWithShape="1">
            <a:blip r:embed="rId3">
              <a:alphaModFix amt="36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ln>
                <a:solidFill>
                  <a:srgbClr val="FFFFFF"/>
                </a:solidFill>
              </a:ln>
              <a:solidFill>
                <a:srgbClr val="FFFFFF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286000"/>
            <a:ext cx="5484812" cy="914400"/>
          </a:xfrm>
        </p:spPr>
        <p:txBody>
          <a:bodyPr/>
          <a:lstStyle/>
          <a:p>
            <a:r>
              <a:rPr lang="en-US" sz="4000" dirty="0" smtClean="0"/>
              <a:t>Student Enthusiasm!!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3352800"/>
            <a:ext cx="5484812" cy="3886200"/>
          </a:xfrm>
        </p:spPr>
        <p:txBody>
          <a:bodyPr/>
          <a:lstStyle/>
          <a:p>
            <a:r>
              <a:rPr lang="en-US" sz="3600" dirty="0" smtClean="0"/>
              <a:t>What happened? 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19300" y="381000"/>
            <a:ext cx="510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t>Technology and 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D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E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S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I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G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500" y="228600"/>
            <a:ext cx="8763000" cy="6477000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988" y="2209800"/>
            <a:ext cx="5484812" cy="914400"/>
          </a:xfrm>
        </p:spPr>
        <p:txBody>
          <a:bodyPr/>
          <a:lstStyle/>
          <a:p>
            <a:r>
              <a:rPr lang="en-US" dirty="0" smtClean="0"/>
              <a:t>Teaching color theory and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3388" y="3200400"/>
            <a:ext cx="5484812" cy="2057400"/>
          </a:xfrm>
        </p:spPr>
        <p:txBody>
          <a:bodyPr/>
          <a:lstStyle/>
          <a:p>
            <a:r>
              <a:rPr lang="en-US" dirty="0" smtClean="0"/>
              <a:t>Can watch as color is applied to a drawing</a:t>
            </a:r>
          </a:p>
          <a:p>
            <a:r>
              <a:rPr lang="en-US" dirty="0" smtClean="0"/>
              <a:t>Can view images without having to scan and download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581400" y="381000"/>
            <a:ext cx="510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t>Technology and </a:t>
            </a:r>
            <a:r>
              <a:rPr lang="en-US" sz="3200" b="1">
                <a:solidFill>
                  <a:srgbClr val="FFFF00"/>
                </a:solidFill>
                <a:latin typeface="Viner Hand ITC" pitchFamily="66" charset="0"/>
                <a:ea typeface="+mn-ea"/>
                <a:cs typeface="+mn-cs"/>
              </a:rPr>
              <a:t>D</a:t>
            </a:r>
            <a:r>
              <a:rPr lang="en-US" sz="3200" b="1">
                <a:solidFill>
                  <a:srgbClr val="00B050"/>
                </a:solidFill>
                <a:latin typeface="Viner Hand ITC" pitchFamily="66" charset="0"/>
                <a:ea typeface="+mn-ea"/>
                <a:cs typeface="+mn-cs"/>
              </a:rPr>
              <a:t>E</a:t>
            </a:r>
            <a:r>
              <a:rPr lang="en-US" sz="3200" b="1">
                <a:solidFill>
                  <a:srgbClr val="0070C0"/>
                </a:solidFill>
                <a:latin typeface="Viner Hand ITC" pitchFamily="66" charset="0"/>
                <a:ea typeface="+mn-ea"/>
                <a:cs typeface="+mn-cs"/>
              </a:rPr>
              <a:t>S</a:t>
            </a:r>
            <a:r>
              <a:rPr lang="en-US" sz="3200" b="1">
                <a:solidFill>
                  <a:srgbClr val="7030A0"/>
                </a:solidFill>
                <a:latin typeface="Viner Hand ITC" pitchFamily="66" charset="0"/>
                <a:ea typeface="+mn-ea"/>
                <a:cs typeface="+mn-cs"/>
              </a:rPr>
              <a:t>I</a:t>
            </a:r>
            <a:r>
              <a:rPr lang="en-US" sz="3200" b="1">
                <a:solidFill>
                  <a:srgbClr val="FF0000"/>
                </a:solidFill>
                <a:latin typeface="Viner Hand ITC" pitchFamily="66" charset="0"/>
                <a:ea typeface="+mn-ea"/>
                <a:cs typeface="+mn-cs"/>
              </a:rPr>
              <a:t>G</a:t>
            </a:r>
            <a:r>
              <a:rPr lang="en-US" sz="3200" b="1">
                <a:solidFill>
                  <a:srgbClr val="FFC000"/>
                </a:solidFill>
                <a:latin typeface="Viner Hand ITC" pitchFamily="66" charset="0"/>
                <a:ea typeface="+mn-ea"/>
                <a:cs typeface="+mn-cs"/>
              </a:rPr>
              <a:t>N</a:t>
            </a:r>
            <a:endParaRPr lang="en-US" sz="3200" b="1" dirty="0">
              <a:solidFill>
                <a:srgbClr val="FFC000"/>
              </a:solidFill>
              <a:latin typeface="Viner Hand ITC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48006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2188" y="2133600"/>
            <a:ext cx="4113212" cy="1143000"/>
          </a:xfrm>
        </p:spPr>
        <p:txBody>
          <a:bodyPr/>
          <a:lstStyle/>
          <a:p>
            <a:r>
              <a:rPr lang="en-US" dirty="0" smtClean="0"/>
              <a:t>Teaching perspective drawing using a chart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800600" y="152400"/>
            <a:ext cx="434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t>Technology and 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D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E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S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I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G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5400000" flipV="1">
            <a:off x="1143000" y="-1143000"/>
            <a:ext cx="6858000" cy="914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3388" y="1752600"/>
            <a:ext cx="5484812" cy="914400"/>
          </a:xfrm>
        </p:spPr>
        <p:txBody>
          <a:bodyPr/>
          <a:lstStyle/>
          <a:p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</a:rPr>
              <a:t>Results: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3388" y="2819400"/>
            <a:ext cx="5484812" cy="38862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Can apply techniques and processes to a new situation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Producing quality rendered drawings and perspectives by midterm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Accomplishing more in one semester</a:t>
            </a:r>
          </a:p>
          <a:p>
            <a:pPr lvl="1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19300" y="381000"/>
            <a:ext cx="510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t>Technology and 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D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E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S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I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G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304800"/>
            <a:ext cx="8458200" cy="6324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 bwMode="auto">
          <a:xfrm>
            <a:off x="457200" y="1962150"/>
            <a:ext cx="40401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t>Beginning of semester</a:t>
            </a:r>
            <a:endParaRPr lang="en-US" sz="2800" dirty="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pic>
        <p:nvPicPr>
          <p:cNvPr id="5" name="Picture 2" descr="C:\Documents and Settings\MillerBe\My Documents\Research\PLC - Technology\Whalen 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2601912"/>
            <a:ext cx="4040188" cy="3951288"/>
          </a:xfrm>
          <a:prstGeom prst="rect">
            <a:avLst/>
          </a:prstGeom>
          <a:noFill/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4645025" y="1962150"/>
            <a:ext cx="4041775" cy="639762"/>
          </a:xfrm>
          <a:prstGeom prst="rect">
            <a:avLst/>
          </a:prstGeom>
        </p:spPr>
        <p:txBody>
          <a:bodyPr/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t>Mid-semester</a:t>
            </a:r>
            <a:endParaRPr lang="en-US" sz="2800" dirty="0">
              <a:solidFill>
                <a:srgbClr val="79551B"/>
              </a:solidFill>
              <a:latin typeface="Palatino Linotype"/>
              <a:ea typeface="+mn-ea"/>
              <a:cs typeface="+mn-cs"/>
            </a:endParaRPr>
          </a:p>
        </p:txBody>
      </p:sp>
      <p:pic>
        <p:nvPicPr>
          <p:cNvPr id="7" name="Picture 3" descr="C:\Documents and Settings\MillerBe\My Documents\Research\PLC - Technology\Whalen 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645025" y="2601912"/>
            <a:ext cx="4041775" cy="3951288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04800" y="3048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t>Technology and </a:t>
            </a:r>
            <a:r>
              <a:rPr lang="en-US" sz="3200" b="1" dirty="0">
                <a:solidFill>
                  <a:srgbClr val="FFFF00"/>
                </a:solidFill>
                <a:latin typeface="Viner Hand ITC" pitchFamily="66" charset="0"/>
                <a:ea typeface="+mn-ea"/>
                <a:cs typeface="+mn-cs"/>
              </a:rPr>
              <a:t>D</a:t>
            </a:r>
            <a:r>
              <a:rPr lang="en-US" sz="3200" b="1" dirty="0">
                <a:solidFill>
                  <a:srgbClr val="00B050"/>
                </a:solidFill>
                <a:latin typeface="Viner Hand ITC" pitchFamily="66" charset="0"/>
                <a:ea typeface="+mn-ea"/>
                <a:cs typeface="+mn-cs"/>
              </a:rPr>
              <a:t>E</a:t>
            </a:r>
            <a:r>
              <a:rPr lang="en-US" sz="3200" b="1" dirty="0">
                <a:solidFill>
                  <a:srgbClr val="0070C0"/>
                </a:solidFill>
                <a:latin typeface="Viner Hand ITC" pitchFamily="66" charset="0"/>
                <a:ea typeface="+mn-ea"/>
                <a:cs typeface="+mn-cs"/>
              </a:rPr>
              <a:t>S</a:t>
            </a:r>
            <a:r>
              <a:rPr lang="en-US" sz="3200" b="1" dirty="0">
                <a:solidFill>
                  <a:srgbClr val="7030A0"/>
                </a:solidFill>
                <a:latin typeface="Viner Hand ITC" pitchFamily="66" charset="0"/>
                <a:ea typeface="+mn-ea"/>
                <a:cs typeface="+mn-cs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Viner Hand ITC" pitchFamily="66" charset="0"/>
                <a:ea typeface="+mn-ea"/>
                <a:cs typeface="+mn-cs"/>
              </a:rPr>
              <a:t>G</a:t>
            </a:r>
            <a:r>
              <a:rPr lang="en-US" sz="3200" b="1" dirty="0">
                <a:solidFill>
                  <a:srgbClr val="FFC000"/>
                </a:solidFill>
                <a:latin typeface="Viner Hand ITC" pitchFamily="66" charset="0"/>
                <a:ea typeface="+mn-ea"/>
                <a:cs typeface="+mn-cs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Professional Learning Community?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1613" y="1828800"/>
            <a:ext cx="5484812" cy="4191000"/>
          </a:xfrm>
        </p:spPr>
        <p:txBody>
          <a:bodyPr/>
          <a:lstStyle/>
          <a:p>
            <a:r>
              <a:rPr lang="en-US" dirty="0" smtClean="0"/>
              <a:t>Shared learning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Philosophical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Research based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Pragmatic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038600" y="0"/>
            <a:ext cx="510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t>Technology and 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D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E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S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I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G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N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3565525" cy="6400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4191000" y="1371600"/>
            <a:ext cx="4343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3E3E5C"/>
                </a:solidFill>
                <a:latin typeface="Arial" charset="0"/>
                <a:ea typeface="+mn-ea"/>
                <a:cs typeface="+mn-cs"/>
              </a:rPr>
              <a:t>Applying techniques and types: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dirty="0">
              <a:solidFill>
                <a:srgbClr val="3E3E5C"/>
              </a:solidFill>
              <a:latin typeface="Arial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3E3E5C"/>
                </a:solidFill>
                <a:latin typeface="Arial" charset="0"/>
                <a:ea typeface="+mn-ea"/>
                <a:cs typeface="+mn-cs"/>
              </a:rPr>
              <a:t>High contrast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3E3E5C"/>
                </a:solidFill>
                <a:latin typeface="Arial" charset="0"/>
                <a:ea typeface="+mn-ea"/>
                <a:cs typeface="+mn-cs"/>
              </a:rPr>
              <a:t>Pencil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3E3E5C"/>
                </a:solidFill>
                <a:latin typeface="Arial" charset="0"/>
                <a:ea typeface="+mn-ea"/>
                <a:cs typeface="+mn-cs"/>
              </a:rPr>
              <a:t>Grayscale marker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3E3E5C"/>
                </a:solidFill>
                <a:latin typeface="Arial" charset="0"/>
                <a:ea typeface="+mn-ea"/>
                <a:cs typeface="+mn-cs"/>
              </a:rPr>
              <a:t>Monochromatic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dirty="0">
              <a:solidFill>
                <a:srgbClr val="3E3E5C"/>
              </a:solidFill>
              <a:latin typeface="Arial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3E3E5C"/>
                </a:solidFill>
                <a:latin typeface="Arial" charset="0"/>
                <a:ea typeface="+mn-ea"/>
                <a:cs typeface="+mn-cs"/>
              </a:rPr>
              <a:t>Colored pencil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3E3E5C"/>
                </a:solidFill>
                <a:latin typeface="Arial" charset="0"/>
                <a:ea typeface="+mn-ea"/>
                <a:cs typeface="+mn-cs"/>
              </a:rPr>
              <a:t>Marker and colored pencil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3E3E5C"/>
              </a:solidFill>
              <a:latin typeface="Arial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3E3E5C"/>
                </a:solidFill>
              </a:rPr>
              <a:t>Loose!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3E3E5C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019300" y="381000"/>
            <a:ext cx="510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t>Technology and 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D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E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S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I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G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981200"/>
            <a:ext cx="7974013" cy="30543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019300" y="381000"/>
            <a:ext cx="510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79551B"/>
                </a:solidFill>
                <a:latin typeface="Palatino Linotype"/>
                <a:ea typeface="+mn-ea"/>
                <a:cs typeface="+mn-cs"/>
              </a:rPr>
              <a:t>Technology and 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D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E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S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I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G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Viner Hand ITC" pitchFamily="66" charset="0"/>
                <a:ea typeface="+mn-ea"/>
                <a:cs typeface="+mn-cs"/>
              </a:rPr>
              <a:t>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447800"/>
            <a:ext cx="3432808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613" y="533400"/>
            <a:ext cx="5484812" cy="914400"/>
          </a:xfrm>
        </p:spPr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1613" y="1371600"/>
            <a:ext cx="5484812" cy="4724400"/>
          </a:xfrm>
        </p:spPr>
        <p:txBody>
          <a:bodyPr/>
          <a:lstStyle/>
          <a:p>
            <a:r>
              <a:rPr lang="en-US" dirty="0" smtClean="0"/>
              <a:t>Baseline appropriate technology</a:t>
            </a:r>
          </a:p>
          <a:p>
            <a:r>
              <a:rPr lang="en-US" dirty="0" smtClean="0"/>
              <a:t>Technology innovation award for faculty</a:t>
            </a:r>
          </a:p>
          <a:p>
            <a:r>
              <a:rPr lang="en-US" dirty="0" smtClean="0"/>
              <a:t>Sponsor faculty to national conference</a:t>
            </a:r>
          </a:p>
          <a:p>
            <a:r>
              <a:rPr lang="en-US" dirty="0" smtClean="0"/>
              <a:t>On campus faculty technology expo</a:t>
            </a:r>
          </a:p>
          <a:p>
            <a:r>
              <a:rPr lang="en-US" dirty="0" smtClean="0"/>
              <a:t>Continuance of PLCs related to other IT issues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819400"/>
            <a:ext cx="5486400" cy="9144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PLCs at EKU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752600"/>
            <a:ext cx="5864225" cy="4191000"/>
          </a:xfrm>
        </p:spPr>
        <p:txBody>
          <a:bodyPr/>
          <a:lstStyle/>
          <a:p>
            <a:r>
              <a:rPr lang="en-US" sz="2400" dirty="0" smtClean="0"/>
              <a:t>EKU Teaching and Learning Center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Began 2001 at Lilly Conference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Currently </a:t>
            </a:r>
            <a:r>
              <a:rPr lang="en-US" sz="2400" dirty="0" smtClean="0"/>
              <a:t>five active </a:t>
            </a:r>
            <a:r>
              <a:rPr lang="en-US" sz="2400" dirty="0" smtClean="0"/>
              <a:t>PLCs through EKU TLC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College of Education: </a:t>
            </a:r>
            <a:r>
              <a:rPr lang="en-US" sz="2400" dirty="0" smtClean="0"/>
              <a:t>20 </a:t>
            </a:r>
            <a:r>
              <a:rPr lang="en-US" sz="2400" dirty="0" smtClean="0"/>
              <a:t>under way!</a:t>
            </a: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762000"/>
            <a:ext cx="5940425" cy="914400"/>
          </a:xfrm>
        </p:spPr>
        <p:txBody>
          <a:bodyPr/>
          <a:lstStyle/>
          <a:p>
            <a:r>
              <a:rPr lang="en-US" dirty="0" smtClean="0"/>
              <a:t>General Qualities of EKU PLCs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828800"/>
            <a:ext cx="5788025" cy="3886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Usually cross-disciplinary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8-12 members or </a:t>
            </a:r>
            <a:r>
              <a:rPr lang="en-US" b="1" dirty="0" smtClean="0"/>
              <a:t>fewer</a:t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dirty="0" smtClean="0"/>
              <a:t>Active, collaborative learning experience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Regular structured scholarly activities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0"/>
            <a:ext cx="5940425" cy="914400"/>
          </a:xfrm>
        </p:spPr>
        <p:txBody>
          <a:bodyPr/>
          <a:lstStyle/>
          <a:p>
            <a:pPr algn="r"/>
            <a:r>
              <a:rPr lang="en-US" dirty="0" smtClean="0"/>
              <a:t>General Qualities of EKU PLCs</a:t>
            </a:r>
            <a:br>
              <a:rPr lang="en-US" dirty="0" smtClean="0"/>
            </a:br>
            <a:r>
              <a:rPr lang="en-US" sz="1400" dirty="0" smtClean="0"/>
              <a:t>(continued)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828800"/>
            <a:ext cx="5788025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Semester-length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Participants are valued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Creates an end product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Moving into enhanced PLCs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Technology PLC Charge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71800" y="2133600"/>
          <a:ext cx="5254625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Taken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57400" y="1447800"/>
          <a:ext cx="6248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981200"/>
            <a:ext cx="6321425" cy="1905000"/>
          </a:xfrm>
        </p:spPr>
        <p:txBody>
          <a:bodyPr/>
          <a:lstStyle/>
          <a:p>
            <a:pPr algn="ctr"/>
            <a:r>
              <a:rPr lang="en-US" dirty="0" smtClean="0"/>
              <a:t>Current state of EKU Inst. Tech:</a:t>
            </a:r>
            <a:br>
              <a:rPr lang="en-US" dirty="0" smtClean="0"/>
            </a:br>
            <a:r>
              <a:rPr lang="en-US" b="1" dirty="0" smtClean="0"/>
              <a:t>Centralized Technology Management </a:t>
            </a:r>
            <a:br>
              <a:rPr lang="en-US" b="1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inthian columns design template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rinthian columns design template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Corinthian columns design template</Template>
  <TotalTime>3645</TotalTime>
  <Words>1205</Words>
  <Application>Microsoft Office PowerPoint</Application>
  <PresentationFormat>On-screen Show (4:3)</PresentationFormat>
  <Paragraphs>321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Corinthian columns design template</vt:lpstr>
      <vt:lpstr>1_Corinthian columns design template</vt:lpstr>
      <vt:lpstr>Professional Learning Community In Action</vt:lpstr>
      <vt:lpstr>Overview</vt:lpstr>
      <vt:lpstr>What is a Professional Learning Community?</vt:lpstr>
      <vt:lpstr>PLCs at EKU</vt:lpstr>
      <vt:lpstr>General Qualities of EKU PLCs</vt:lpstr>
      <vt:lpstr>General Qualities of EKU PLCs (continued)</vt:lpstr>
      <vt:lpstr>Instructional Technology PLC Charge</vt:lpstr>
      <vt:lpstr>Steps Taken</vt:lpstr>
      <vt:lpstr>Current state of EKU Inst. Tech: Centralized Technology Management  </vt:lpstr>
      <vt:lpstr>Cornerstones of Success by 2010</vt:lpstr>
      <vt:lpstr>Centralized Technology Initiatives</vt:lpstr>
      <vt:lpstr>Classroom IT Service Model</vt:lpstr>
      <vt:lpstr>Slide 13</vt:lpstr>
      <vt:lpstr>ECAR Undergrad IT Study</vt:lpstr>
      <vt:lpstr>ECAR Undergrad IT Study</vt:lpstr>
      <vt:lpstr>ECAR Undergrad IT Study</vt:lpstr>
      <vt:lpstr>Text</vt:lpstr>
      <vt:lpstr>K-12 Implementation Discovery</vt:lpstr>
      <vt:lpstr>Local K-12 Implementation</vt:lpstr>
      <vt:lpstr>K-12 Findings</vt:lpstr>
      <vt:lpstr>EKU Implementation from PLC:</vt:lpstr>
      <vt:lpstr>Steps Taken</vt:lpstr>
      <vt:lpstr>Problem</vt:lpstr>
      <vt:lpstr>Slide 24</vt:lpstr>
      <vt:lpstr>Student Enthusiasm!!</vt:lpstr>
      <vt:lpstr>Teaching color theory and rendering</vt:lpstr>
      <vt:lpstr>Teaching perspective drawing using a chart</vt:lpstr>
      <vt:lpstr>Results:</vt:lpstr>
      <vt:lpstr>Slide 29</vt:lpstr>
      <vt:lpstr>Slide 30</vt:lpstr>
      <vt:lpstr>Slide 31</vt:lpstr>
      <vt:lpstr>Slide 32</vt:lpstr>
      <vt:lpstr>Recommendations</vt:lpstr>
      <vt:lpstr>Questions?</vt:lpstr>
    </vt:vector>
  </TitlesOfParts>
  <Company>Eastern Kentucky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Learning Community In Action</dc:title>
  <dc:creator>Daniel, Chris</dc:creator>
  <cp:lastModifiedBy>ITDS</cp:lastModifiedBy>
  <cp:revision>102</cp:revision>
  <dcterms:created xsi:type="dcterms:W3CDTF">2008-10-07T18:21:45Z</dcterms:created>
  <dcterms:modified xsi:type="dcterms:W3CDTF">2009-05-29T14:29:14Z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TC011594391033</vt:lpwstr>
  </property>
</Properties>
</file>