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56" r:id="rId2"/>
    <p:sldId id="257" r:id="rId3"/>
    <p:sldId id="314" r:id="rId4"/>
    <p:sldId id="315" r:id="rId5"/>
    <p:sldId id="336" r:id="rId6"/>
    <p:sldId id="258" r:id="rId7"/>
    <p:sldId id="316" r:id="rId8"/>
    <p:sldId id="317" r:id="rId9"/>
    <p:sldId id="281" r:id="rId10"/>
    <p:sldId id="282" r:id="rId11"/>
    <p:sldId id="283" r:id="rId12"/>
    <p:sldId id="288" r:id="rId13"/>
    <p:sldId id="284" r:id="rId14"/>
    <p:sldId id="285" r:id="rId15"/>
    <p:sldId id="319" r:id="rId16"/>
    <p:sldId id="320" r:id="rId17"/>
    <p:sldId id="321" r:id="rId18"/>
    <p:sldId id="322" r:id="rId19"/>
    <p:sldId id="323" r:id="rId20"/>
    <p:sldId id="324" r:id="rId21"/>
    <p:sldId id="325" r:id="rId22"/>
    <p:sldId id="326" r:id="rId23"/>
    <p:sldId id="327" r:id="rId24"/>
    <p:sldId id="329" r:id="rId25"/>
    <p:sldId id="330" r:id="rId26"/>
    <p:sldId id="331" r:id="rId27"/>
    <p:sldId id="293" r:id="rId28"/>
    <p:sldId id="294" r:id="rId29"/>
    <p:sldId id="295" r:id="rId30"/>
    <p:sldId id="296" r:id="rId31"/>
    <p:sldId id="291" r:id="rId32"/>
    <p:sldId id="333" r:id="rId33"/>
    <p:sldId id="334" r:id="rId34"/>
    <p:sldId id="335" r:id="rId35"/>
    <p:sldId id="299" r:id="rId36"/>
    <p:sldId id="300" r:id="rId37"/>
    <p:sldId id="275" r:id="rId38"/>
    <p:sldId id="297" r:id="rId39"/>
    <p:sldId id="303" r:id="rId40"/>
    <p:sldId id="302" r:id="rId41"/>
    <p:sldId id="308" r:id="rId42"/>
    <p:sldId id="313" r:id="rId43"/>
    <p:sldId id="309" r:id="rId44"/>
    <p:sldId id="310" r:id="rId45"/>
    <p:sldId id="311" r:id="rId46"/>
    <p:sldId id="31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6DAF"/>
    <a:srgbClr val="5242CA"/>
    <a:srgbClr val="00AD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55" autoAdjust="0"/>
  </p:normalViewPr>
  <p:slideViewPr>
    <p:cSldViewPr>
      <p:cViewPr varScale="1">
        <p:scale>
          <a:sx n="94" d="100"/>
          <a:sy n="94" d="100"/>
        </p:scale>
        <p:origin x="-1320" y="-96"/>
      </p:cViewPr>
      <p:guideLst>
        <p:guide orient="horz" pos="2160"/>
        <p:guide pos="2880"/>
      </p:guideLst>
    </p:cSldViewPr>
  </p:slideViewPr>
  <p:outlineViewPr>
    <p:cViewPr>
      <p:scale>
        <a:sx n="33" d="100"/>
        <a:sy n="33" d="100"/>
      </p:scale>
      <p:origin x="0" y="397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17F1E-5C80-494E-8BF5-AAB7E96AF72A}" type="datetimeFigureOut">
              <a:rPr lang="en-US" smtClean="0"/>
              <a:pPr/>
              <a:t>6/8/2009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45214-BD20-433D-9A34-731A5AAEA7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Background in special effects, animation and interactive design</a:t>
            </a:r>
          </a:p>
          <a:p>
            <a:r>
              <a:rPr lang="en-US" baseline="0" dirty="0" smtClean="0"/>
              <a:t>Taught computer graphics before Valencia</a:t>
            </a:r>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Assessment</a:t>
            </a:r>
            <a:r>
              <a:rPr lang="en-US" baseline="0" dirty="0" smtClean="0"/>
              <a:t> was a primary concern. I needed to be able to provide concrete evidence of learning. I decided to use project-based assignments with “tangible” results. Each week, the students were asked to complete a project designed to reinforce the learning objective. The results were treated as a summative assessment. </a:t>
            </a:r>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Since the</a:t>
            </a:r>
            <a:r>
              <a:rPr lang="en-US" sz="1200" kern="1200" baseline="0" dirty="0" smtClean="0">
                <a:solidFill>
                  <a:schemeClr val="tx1"/>
                </a:solidFill>
                <a:latin typeface="+mn-lt"/>
                <a:ea typeface="+mn-ea"/>
                <a:cs typeface="+mn-cs"/>
              </a:rPr>
              <a:t> ideas involved had come from previously existing conventions of RPG’s and game engines, I spent some time at the start of the course talking about the history of computer games. I introduced the concepts of a storage bag or book; </a:t>
            </a:r>
            <a:r>
              <a:rPr lang="en-US" sz="1200" kern="1200" baseline="0" dirty="0" err="1" smtClean="0">
                <a:solidFill>
                  <a:schemeClr val="tx1"/>
                </a:solidFill>
                <a:latin typeface="+mn-lt"/>
                <a:ea typeface="+mn-ea"/>
                <a:cs typeface="+mn-cs"/>
              </a:rPr>
              <a:t>explorable</a:t>
            </a:r>
            <a:r>
              <a:rPr lang="en-US" sz="1200" kern="1200" baseline="0" dirty="0" smtClean="0">
                <a:solidFill>
                  <a:schemeClr val="tx1"/>
                </a:solidFill>
                <a:latin typeface="+mn-lt"/>
                <a:ea typeface="+mn-ea"/>
                <a:cs typeface="+mn-cs"/>
              </a:rPr>
              <a:t> 3D environments, live interactions with other players and modern game engine technology.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E45214-BD20-433D-9A34-731A5AAEA72F}"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Since</a:t>
            </a:r>
            <a:r>
              <a:rPr lang="en-US" sz="1200" kern="1200" baseline="0" dirty="0" smtClean="0">
                <a:solidFill>
                  <a:schemeClr val="tx1"/>
                </a:solidFill>
                <a:latin typeface="+mn-lt"/>
                <a:ea typeface="+mn-ea"/>
                <a:cs typeface="+mn-cs"/>
              </a:rPr>
              <a:t> one of the goals was to enable the students to create their own course materials and environments, I needed to make sure they could not only move around and interact with the environment, but manipulate and create it. </a:t>
            </a:r>
          </a:p>
          <a:p>
            <a:r>
              <a:rPr lang="en-US" dirty="0" smtClean="0"/>
              <a:t>Learn how to build 3D virtual objects and store them in Inventory</a:t>
            </a:r>
          </a:p>
          <a:p>
            <a:r>
              <a:rPr lang="en-US" dirty="0" smtClean="0"/>
              <a:t>Achieve a basic understanding of scripting using Linden Scripting Language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E45214-BD20-433D-9A34-731A5AAEA72F}"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to teaching, I had a large store of websites, landmarks, videos</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pre-made objects.</a:t>
            </a:r>
            <a:r>
              <a:rPr lang="en-US" sz="1200" kern="1200" baseline="0" dirty="0" smtClean="0">
                <a:solidFill>
                  <a:schemeClr val="tx1"/>
                </a:solidFill>
                <a:latin typeface="+mn-lt"/>
                <a:ea typeface="+mn-ea"/>
                <a:cs typeface="+mn-cs"/>
              </a:rPr>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Gain an understanding of the economy of Second Life, competitors and other virtual worlds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E45214-BD20-433D-9A34-731A5AAEA72F}"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management of the course would require student tracking, communication tools, assignment controls and delivery of materials</a:t>
            </a:r>
          </a:p>
          <a:p>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SL portion of the course required a place to meet weekly, many different locations to visit, and a way to deliver teaching materials in-world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Plan for live weekly interactions with the students while also making it possible for someone to participate completely asynchronously</a:t>
            </a:r>
          </a:p>
          <a:p>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Result: A three-part faculty development course delivered in Blackboard and Second Life.</a:t>
            </a:r>
            <a:r>
              <a:rPr lang="en-US" sz="1200"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Part 1: Second Life, Education and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6 weeks</a:t>
            </a:r>
          </a:p>
          <a:p>
            <a:pPr lvl="0"/>
            <a:r>
              <a:rPr lang="en-US" sz="1200" kern="1200" dirty="0" smtClean="0">
                <a:solidFill>
                  <a:schemeClr val="tx1"/>
                </a:solidFill>
                <a:latin typeface="+mn-lt"/>
                <a:ea typeface="+mn-ea"/>
                <a:cs typeface="+mn-cs"/>
              </a:rPr>
              <a:t>Basic introductions to the ideas and concepts</a:t>
            </a:r>
          </a:p>
          <a:p>
            <a:pPr lvl="0"/>
            <a:r>
              <a:rPr lang="en-US" sz="1200" kern="1200" dirty="0" smtClean="0">
                <a:solidFill>
                  <a:schemeClr val="tx1"/>
                </a:solidFill>
                <a:latin typeface="+mn-lt"/>
                <a:ea typeface="+mn-ea"/>
                <a:cs typeface="+mn-cs"/>
              </a:rPr>
              <a:t>Learning to use SL – Moving, Flying, Teleporting, Communicating, Inventory, Snapshots, Building, Texturing, Scripting</a:t>
            </a:r>
          </a:p>
          <a:p>
            <a:pPr lvl="0"/>
            <a:r>
              <a:rPr lang="en-US" sz="1200" kern="1200" dirty="0" smtClean="0">
                <a:solidFill>
                  <a:schemeClr val="tx1"/>
                </a:solidFill>
                <a:latin typeface="+mn-lt"/>
                <a:ea typeface="+mn-ea"/>
                <a:cs typeface="+mn-cs"/>
              </a:rPr>
              <a:t>SL in Education, Businesses and Organizations</a:t>
            </a:r>
          </a:p>
        </p:txBody>
      </p:sp>
      <p:sp>
        <p:nvSpPr>
          <p:cNvPr id="4" name="Slide Number Placeholder 3"/>
          <p:cNvSpPr>
            <a:spLocks noGrp="1"/>
          </p:cNvSpPr>
          <p:nvPr>
            <p:ph type="sldNum" sz="quarter" idx="10"/>
          </p:nvPr>
        </p:nvSpPr>
        <p:spPr/>
        <p:txBody>
          <a:bodyPr/>
          <a:lstStyle/>
          <a:p>
            <a:fld id="{80E45214-BD20-433D-9A34-731A5AAEA72F}"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Photoshop via Second Life in live sessions</a:t>
            </a:r>
          </a:p>
          <a:p>
            <a:pPr lvl="0"/>
            <a:r>
              <a:rPr lang="en-US" dirty="0" smtClean="0"/>
              <a:t>Attendance at Part 1 was strongly recommended for new SL users – a few who attended were veteran SL users, who came to learn the pedagogical techniques</a:t>
            </a:r>
          </a:p>
          <a:p>
            <a:pPr lvl="0"/>
            <a:r>
              <a:rPr lang="en-US" dirty="0" smtClean="0"/>
              <a:t>Avatar skin and clothing creation, creating transparent and animated textures</a:t>
            </a:r>
          </a:p>
          <a:p>
            <a:pPr lvl="0"/>
            <a:r>
              <a:rPr lang="en-US" dirty="0" smtClean="0"/>
              <a:t>Modeling how to teach in Second Life</a:t>
            </a:r>
          </a:p>
        </p:txBody>
      </p:sp>
      <p:sp>
        <p:nvSpPr>
          <p:cNvPr id="4" name="Slide Number Placeholder 3"/>
          <p:cNvSpPr>
            <a:spLocks noGrp="1"/>
          </p:cNvSpPr>
          <p:nvPr>
            <p:ph type="sldNum" sz="quarter" idx="10"/>
          </p:nvPr>
        </p:nvSpPr>
        <p:spPr/>
        <p:txBody>
          <a:bodyPr/>
          <a:lstStyle/>
          <a:p>
            <a:fld id="{80E45214-BD20-433D-9A34-731A5AAEA72F}"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Advanced course, covering the building and scripting tools in far greater detail than the introductory course</a:t>
            </a:r>
          </a:p>
          <a:p>
            <a:pPr lvl="0"/>
            <a:r>
              <a:rPr lang="en-US" sz="1200" kern="1200" dirty="0" smtClean="0">
                <a:solidFill>
                  <a:schemeClr val="tx1"/>
                </a:solidFill>
                <a:latin typeface="+mn-lt"/>
                <a:ea typeface="+mn-ea"/>
                <a:cs typeface="+mn-cs"/>
              </a:rPr>
              <a:t>Designed to be taken as a standalone – Started with the same beginner information, but at a faster pace and with greater emphasis on the content creation tools</a:t>
            </a:r>
          </a:p>
          <a:p>
            <a:pPr lvl="0"/>
            <a:r>
              <a:rPr lang="en-US" sz="1200" kern="1200" dirty="0" smtClean="0">
                <a:solidFill>
                  <a:schemeClr val="tx1"/>
                </a:solidFill>
                <a:latin typeface="+mn-lt"/>
                <a:ea typeface="+mn-ea"/>
                <a:cs typeface="+mn-cs"/>
              </a:rPr>
              <a:t>Assessment included evaluation of completed built and scripted items</a:t>
            </a:r>
          </a:p>
          <a:p>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Course Outline</a:t>
            </a:r>
          </a:p>
          <a:p>
            <a:r>
              <a:rPr lang="en-US" b="1" dirty="0" smtClean="0"/>
              <a:t>Week 1: </a:t>
            </a:r>
            <a:r>
              <a:rPr lang="en-US" dirty="0" smtClean="0"/>
              <a:t>What is Second Life? </a:t>
            </a:r>
          </a:p>
          <a:p>
            <a:r>
              <a:rPr lang="en-US" b="1" dirty="0" smtClean="0"/>
              <a:t>Week 2: </a:t>
            </a:r>
            <a:r>
              <a:rPr lang="en-US" dirty="0" smtClean="0"/>
              <a:t>Interacting with the World</a:t>
            </a:r>
          </a:p>
          <a:p>
            <a:r>
              <a:rPr lang="en-US" b="1" dirty="0" smtClean="0"/>
              <a:t>Week 3: </a:t>
            </a:r>
            <a:r>
              <a:rPr lang="en-US" dirty="0" smtClean="0"/>
              <a:t>Interacting  &amp; Communicating</a:t>
            </a:r>
          </a:p>
          <a:p>
            <a:r>
              <a:rPr lang="en-US" b="1" dirty="0" smtClean="0"/>
              <a:t>Week 4: </a:t>
            </a:r>
            <a:r>
              <a:rPr lang="en-US" dirty="0" smtClean="0"/>
              <a:t>Building </a:t>
            </a:r>
          </a:p>
          <a:p>
            <a:r>
              <a:rPr lang="en-US" b="1" dirty="0" smtClean="0"/>
              <a:t>Week 5: </a:t>
            </a:r>
            <a:r>
              <a:rPr lang="en-US" dirty="0" smtClean="0"/>
              <a:t>Scripting for behaviors, interactivity</a:t>
            </a:r>
          </a:p>
          <a:p>
            <a:r>
              <a:rPr lang="en-US" b="1" dirty="0" smtClean="0"/>
              <a:t>Week 6: </a:t>
            </a:r>
            <a:r>
              <a:rPr lang="en-US" dirty="0" smtClean="0"/>
              <a:t>Economy, Education and Accessibility</a:t>
            </a:r>
          </a:p>
        </p:txBody>
      </p:sp>
      <p:sp>
        <p:nvSpPr>
          <p:cNvPr id="4" name="Slide Number Placeholder 3"/>
          <p:cNvSpPr>
            <a:spLocks noGrp="1"/>
          </p:cNvSpPr>
          <p:nvPr>
            <p:ph type="sldNum" sz="quarter" idx="10"/>
          </p:nvPr>
        </p:nvSpPr>
        <p:spPr/>
        <p:txBody>
          <a:bodyPr/>
          <a:lstStyle/>
          <a:p>
            <a:fld id="{80E45214-BD20-433D-9A34-731A5AAEA72F}"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 and provide training on software that faculty use</a:t>
            </a:r>
          </a:p>
          <a:p>
            <a:r>
              <a:rPr lang="en-US" dirty="0" smtClean="0"/>
              <a:t>Provide assistance for content creation</a:t>
            </a:r>
          </a:p>
          <a:p>
            <a:r>
              <a:rPr lang="en-US" dirty="0" smtClean="0"/>
              <a:t>Design and create content</a:t>
            </a:r>
          </a:p>
          <a:p>
            <a:r>
              <a:rPr lang="en-US" dirty="0" smtClean="0"/>
              <a:t>Investigate and evaluate new and innovative technologies</a:t>
            </a:r>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Course management </a:t>
            </a:r>
            <a:r>
              <a:rPr lang="en-US" baseline="0" dirty="0" smtClean="0"/>
              <a:t>for the class was completed in Blackboard CE6. </a:t>
            </a:r>
          </a:p>
          <a:p>
            <a:r>
              <a:rPr lang="en-US" dirty="0" smtClean="0"/>
              <a:t>Weekly presentations were created in PowerPoint and uploaded to SL as textures, then loaded into a presentation board. </a:t>
            </a:r>
          </a:p>
          <a:p>
            <a:r>
              <a:rPr lang="en-US" dirty="0" smtClean="0"/>
              <a:t>Weekly outlines were posted to CE6. Also, </a:t>
            </a:r>
            <a:r>
              <a:rPr lang="en-US" baseline="0" dirty="0" smtClean="0"/>
              <a:t>linked to Linden Lab’s wiki for videos on the week’s topics, when available. </a:t>
            </a:r>
            <a:endParaRPr lang="en-US" dirty="0" smtClean="0"/>
          </a:p>
        </p:txBody>
      </p:sp>
      <p:sp>
        <p:nvSpPr>
          <p:cNvPr id="4" name="Slide Number Placeholder 3"/>
          <p:cNvSpPr>
            <a:spLocks noGrp="1"/>
          </p:cNvSpPr>
          <p:nvPr>
            <p:ph type="sldNum" sz="quarter" idx="10"/>
          </p:nvPr>
        </p:nvSpPr>
        <p:spPr/>
        <p:txBody>
          <a:bodyPr/>
          <a:lstStyle/>
          <a:p>
            <a:fld id="{80E45214-BD20-433D-9A34-731A5AAEA72F}"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1st 30 </a:t>
            </a:r>
            <a:r>
              <a:rPr lang="en-US" dirty="0" err="1" smtClean="0"/>
              <a:t>mins</a:t>
            </a:r>
            <a:r>
              <a:rPr lang="en-US" dirty="0" smtClean="0"/>
              <a:t>: getting logged in, attending the presentation and answering questions</a:t>
            </a:r>
          </a:p>
          <a:p>
            <a:r>
              <a:rPr lang="en-US" dirty="0" smtClean="0"/>
              <a:t>45 </a:t>
            </a:r>
            <a:r>
              <a:rPr lang="en-US" dirty="0" err="1" smtClean="0"/>
              <a:t>mins</a:t>
            </a:r>
            <a:r>
              <a:rPr lang="en-US" dirty="0" smtClean="0"/>
              <a:t>: Field Trip 1 - walk or teleport to the first location. A link was provided in the </a:t>
            </a:r>
            <a:r>
              <a:rPr lang="en-US" dirty="0" err="1" smtClean="0"/>
              <a:t>WebCT</a:t>
            </a:r>
            <a:r>
              <a:rPr lang="en-US" dirty="0" smtClean="0"/>
              <a:t> course to teleport directly there. </a:t>
            </a:r>
          </a:p>
          <a:p>
            <a:r>
              <a:rPr lang="en-US" dirty="0" smtClean="0"/>
              <a:t>45 </a:t>
            </a:r>
            <a:r>
              <a:rPr lang="en-US" dirty="0" err="1" smtClean="0"/>
              <a:t>mins</a:t>
            </a:r>
            <a:r>
              <a:rPr lang="en-US" dirty="0" smtClean="0"/>
              <a:t>: Field Trip 2 - walk or teleport to the second location. A link was provided in the </a:t>
            </a:r>
            <a:r>
              <a:rPr lang="en-US" dirty="0" err="1" smtClean="0"/>
              <a:t>WebCT</a:t>
            </a:r>
            <a:r>
              <a:rPr lang="en-US" dirty="0" smtClean="0"/>
              <a:t> course to teleport directly there.</a:t>
            </a:r>
          </a:p>
          <a:p>
            <a:r>
              <a:rPr lang="en-US" dirty="0" smtClean="0"/>
              <a:t>Teleport links (SLURLs) directly in the course, using the Web Links tool.</a:t>
            </a:r>
            <a:r>
              <a:rPr lang="en-US" baseline="0" dirty="0" smtClean="0"/>
              <a:t> </a:t>
            </a:r>
            <a:endParaRPr lang="en-US" dirty="0" smtClean="0"/>
          </a:p>
          <a:p>
            <a:r>
              <a:rPr lang="en-US" dirty="0" smtClean="0"/>
              <a:t>Assignments each week</a:t>
            </a:r>
          </a:p>
          <a:p>
            <a:r>
              <a:rPr lang="en-US" dirty="0" smtClean="0"/>
              <a:t>Discussion boards for help, observations and fraternization</a:t>
            </a:r>
          </a:p>
        </p:txBody>
      </p:sp>
      <p:sp>
        <p:nvSpPr>
          <p:cNvPr id="4" name="Slide Number Placeholder 3"/>
          <p:cNvSpPr>
            <a:spLocks noGrp="1"/>
          </p:cNvSpPr>
          <p:nvPr>
            <p:ph type="sldNum" sz="quarter" idx="10"/>
          </p:nvPr>
        </p:nvSpPr>
        <p:spPr/>
        <p:txBody>
          <a:bodyPr/>
          <a:lstStyle/>
          <a:p>
            <a:fld id="{80E45214-BD20-433D-9A34-731A5AAEA72F}"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Photoshop via Second Life in live sessions</a:t>
            </a:r>
          </a:p>
          <a:p>
            <a:pPr lvl="0"/>
            <a:r>
              <a:rPr lang="en-US" sz="1200" kern="1200" dirty="0" smtClean="0">
                <a:solidFill>
                  <a:schemeClr val="tx1"/>
                </a:solidFill>
                <a:latin typeface="+mn-lt"/>
                <a:ea typeface="+mn-ea"/>
                <a:cs typeface="+mn-cs"/>
              </a:rPr>
              <a:t>Avatar skin and clothing creation, creating transparent and animated textures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Modeling how to teach in Second Life</a:t>
            </a:r>
          </a:p>
          <a:p>
            <a:pPr lvl="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E45214-BD20-433D-9A34-731A5AAEA72F}"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Advanced course, covering the building and scripting tools in far greater detail than the introductory course</a:t>
            </a:r>
          </a:p>
          <a:p>
            <a:pPr lvl="0"/>
            <a:r>
              <a:rPr lang="en-US" sz="1200" kern="1200" dirty="0" smtClean="0">
                <a:solidFill>
                  <a:schemeClr val="tx1"/>
                </a:solidFill>
                <a:latin typeface="+mn-lt"/>
                <a:ea typeface="+mn-ea"/>
                <a:cs typeface="+mn-cs"/>
              </a:rPr>
              <a:t>Designed to be taken as a standalone – Started with the same beginner information, but at a faster pace and with greater emphasis on the content creation tools</a:t>
            </a:r>
          </a:p>
          <a:p>
            <a:pPr lvl="0"/>
            <a:r>
              <a:rPr lang="en-US" sz="1200" kern="1200" dirty="0" smtClean="0">
                <a:solidFill>
                  <a:schemeClr val="tx1"/>
                </a:solidFill>
                <a:latin typeface="+mn-lt"/>
                <a:ea typeface="+mn-ea"/>
                <a:cs typeface="+mn-cs"/>
              </a:rPr>
              <a:t>Assessment included evaluation of completed built and scripted items</a:t>
            </a:r>
          </a:p>
          <a:p>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Advanced course, covering the building and scripting tools in far greater detail than the introductory course</a:t>
            </a:r>
          </a:p>
          <a:p>
            <a:pPr lvl="0"/>
            <a:r>
              <a:rPr lang="en-US" sz="1200" kern="1200" dirty="0" smtClean="0">
                <a:solidFill>
                  <a:schemeClr val="tx1"/>
                </a:solidFill>
                <a:latin typeface="+mn-lt"/>
                <a:ea typeface="+mn-ea"/>
                <a:cs typeface="+mn-cs"/>
              </a:rPr>
              <a:t>Designed to be taken as a standalone – Started with the same beginner information, but at a faster pace and with greater emphasis on the content creation tools</a:t>
            </a:r>
          </a:p>
          <a:p>
            <a:pPr lvl="0"/>
            <a:r>
              <a:rPr lang="en-US" sz="1200" kern="1200" dirty="0" smtClean="0">
                <a:solidFill>
                  <a:schemeClr val="tx1"/>
                </a:solidFill>
                <a:latin typeface="+mn-lt"/>
                <a:ea typeface="+mn-ea"/>
                <a:cs typeface="+mn-cs"/>
              </a:rPr>
              <a:t>Assessment included evaluation of completed built and scripted items</a:t>
            </a:r>
          </a:p>
          <a:p>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After completing the last field trip, I have upgraded my basic membership to premium membership. I am planning to invest more time to further explore the Second Life – a virtual world platform. I believe it could serve as an educational platform for my future digital generation students.</a:t>
            </a:r>
            <a:r>
              <a:rPr lang="en-US" sz="1200" kern="1200" baseline="0" dirty="0" smtClean="0">
                <a:solidFill>
                  <a:schemeClr val="tx1"/>
                </a:solidFill>
                <a:latin typeface="+mn-lt"/>
                <a:ea typeface="+mn-ea"/>
                <a:cs typeface="+mn-cs"/>
              </a:rPr>
              <a:t> – Agatha Shaw</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E45214-BD20-433D-9A34-731A5AAEA72F}"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Use of the Second Life in personal life can be to relax and use it as a get away from the real world to meet and react with others on a playful level. Also, it could be used to purchase and sell products. Another way to use Second Life personally would be as a family activity. Having all family members create an avatar, </a:t>
            </a:r>
            <a:r>
              <a:rPr lang="en-US" sz="1200" kern="1200" dirty="0" err="1" smtClean="0">
                <a:solidFill>
                  <a:schemeClr val="tx1"/>
                </a:solidFill>
                <a:latin typeface="+mn-lt"/>
                <a:ea typeface="+mn-ea"/>
                <a:cs typeface="+mn-cs"/>
              </a:rPr>
              <a:t>prims</a:t>
            </a:r>
            <a:r>
              <a:rPr lang="en-US" sz="1200" kern="1200" dirty="0" smtClean="0">
                <a:solidFill>
                  <a:schemeClr val="tx1"/>
                </a:solidFill>
                <a:latin typeface="+mn-lt"/>
                <a:ea typeface="+mn-ea"/>
                <a:cs typeface="+mn-cs"/>
              </a:rPr>
              <a:t>, and purchase land. Maybe have a competition with the family members.</a:t>
            </a:r>
          </a:p>
          <a:p>
            <a:r>
              <a:rPr lang="en-US" sz="1200" kern="1200" dirty="0" smtClean="0">
                <a:solidFill>
                  <a:schemeClr val="tx1"/>
                </a:solidFill>
                <a:latin typeface="+mn-lt"/>
                <a:ea typeface="+mn-ea"/>
                <a:cs typeface="+mn-cs"/>
              </a:rPr>
              <a:t>On a professional level in education it could be used for lectures in an auditorium setting or classroom setting with a </a:t>
            </a:r>
            <a:r>
              <a:rPr lang="en-US" sz="1200" kern="1200" dirty="0" err="1" smtClean="0">
                <a:solidFill>
                  <a:schemeClr val="tx1"/>
                </a:solidFill>
                <a:latin typeface="+mn-lt"/>
                <a:ea typeface="+mn-ea"/>
                <a:cs typeface="+mn-cs"/>
              </a:rPr>
              <a:t>powerpoint</a:t>
            </a:r>
            <a:r>
              <a:rPr lang="en-US" sz="1200" kern="1200" dirty="0" smtClean="0">
                <a:solidFill>
                  <a:schemeClr val="tx1"/>
                </a:solidFill>
                <a:latin typeface="+mn-lt"/>
                <a:ea typeface="+mn-ea"/>
                <a:cs typeface="+mn-cs"/>
              </a:rPr>
              <a:t> presentation as used in this online workshop. Also, videos have be shown as needed for better understanding of a subject.</a:t>
            </a:r>
          </a:p>
          <a:p>
            <a:r>
              <a:rPr lang="en-US" dirty="0" smtClean="0"/>
              <a:t>- Betty </a:t>
            </a:r>
            <a:r>
              <a:rPr lang="en-US" dirty="0" err="1" smtClean="0"/>
              <a:t>Waneliesta</a:t>
            </a:r>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Honors Mythology: 2008/2009, Summer B 2009, and 2009/2010</a:t>
            </a:r>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Plans: Comp II with Science Fiction: Do</a:t>
            </a:r>
            <a:r>
              <a:rPr lang="en-US" baseline="0" dirty="0" smtClean="0"/>
              <a:t> a Research paper on Alternate Realities (Role play, mental states, radically different ideologies)</a:t>
            </a:r>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Librarian, Winter Park Campus, plans</a:t>
            </a:r>
            <a:r>
              <a:rPr lang="en-US" baseline="0" dirty="0" smtClean="0"/>
              <a:t> to </a:t>
            </a:r>
            <a:r>
              <a:rPr lang="en-US" dirty="0" smtClean="0"/>
              <a:t>use Second Life’s resources</a:t>
            </a:r>
            <a:r>
              <a:rPr lang="en-US" baseline="0" dirty="0" smtClean="0"/>
              <a:t> and many virtual libraries in the coming year. </a:t>
            </a:r>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Orlando, Florida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Founded in 1967, expanded to 4 campuses.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East, West, Osceola,</a:t>
            </a:r>
            <a:r>
              <a:rPr lang="en-US" baseline="0" dirty="0" smtClean="0"/>
              <a:t> Winter Park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Criminal Justice Institute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Downtown Center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Corporate, Professional &amp; Continuing Education at Sand Lake Center, Valencia Enterprises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About</a:t>
            </a:r>
            <a:r>
              <a:rPr lang="en-US" baseline="0" dirty="0" smtClean="0"/>
              <a:t> 24,000 full time students and 35,000 college wide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425 Full time faculty, 1500  adjuncts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0E45214-BD20-433D-9A34-731A5AAEA72F}"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Instructional Design,</a:t>
            </a:r>
            <a:r>
              <a:rPr lang="en-US" baseline="0" dirty="0" smtClean="0"/>
              <a:t> </a:t>
            </a:r>
            <a:r>
              <a:rPr lang="en-US" dirty="0" smtClean="0"/>
              <a:t>Media Support, Learning Technology Centers, Academic Lab</a:t>
            </a:r>
            <a:r>
              <a:rPr lang="en-US" baseline="0" dirty="0" smtClean="0"/>
              <a:t> </a:t>
            </a:r>
            <a:r>
              <a:rPr lang="en-US" dirty="0" smtClean="0"/>
              <a:t>Support,</a:t>
            </a:r>
            <a:r>
              <a:rPr lang="en-US" baseline="0" dirty="0" smtClean="0"/>
              <a:t> </a:t>
            </a:r>
            <a:r>
              <a:rPr lang="en-US" dirty="0" err="1" smtClean="0"/>
              <a:t>Smartroom</a:t>
            </a:r>
            <a:r>
              <a:rPr lang="en-US" dirty="0" smtClean="0"/>
              <a:t/>
            </a:r>
            <a:br>
              <a:rPr lang="en-US" dirty="0" smtClean="0"/>
            </a:br>
            <a:r>
              <a:rPr lang="en-US" dirty="0" smtClean="0"/>
              <a:t>Support Services</a:t>
            </a:r>
          </a:p>
          <a:p>
            <a:r>
              <a:rPr lang="en-US" dirty="0" smtClean="0"/>
              <a:t>Valencia</a:t>
            </a:r>
            <a:r>
              <a:rPr lang="en-US" baseline="0" dirty="0" smtClean="0"/>
              <a:t> Productions: Audio and Video studio production services </a:t>
            </a:r>
          </a:p>
          <a:p>
            <a:r>
              <a:rPr lang="en-US" baseline="0" dirty="0" smtClean="0"/>
              <a:t>A department of the Office of Information Technology</a:t>
            </a:r>
          </a:p>
          <a:p>
            <a:r>
              <a:rPr lang="en-US" baseline="0" dirty="0" smtClean="0"/>
              <a:t>14 staff, including 4 Instructional Designers</a:t>
            </a:r>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a:t>
            </a:r>
          </a:p>
          <a:p>
            <a:r>
              <a:rPr lang="en-US" dirty="0" smtClean="0"/>
              <a:t>MS Office </a:t>
            </a:r>
          </a:p>
          <a:p>
            <a:r>
              <a:rPr lang="en-US" dirty="0" smtClean="0"/>
              <a:t>MS Windows </a:t>
            </a:r>
          </a:p>
          <a:p>
            <a:r>
              <a:rPr lang="en-US" dirty="0" smtClean="0"/>
              <a:t>Deepfreeze </a:t>
            </a:r>
          </a:p>
          <a:p>
            <a:r>
              <a:rPr lang="en-US" dirty="0" err="1" smtClean="0"/>
              <a:t>AutoCad</a:t>
            </a:r>
            <a:r>
              <a:rPr lang="en-US" dirty="0" smtClean="0"/>
              <a:t> </a:t>
            </a:r>
          </a:p>
          <a:p>
            <a:r>
              <a:rPr lang="en-US" dirty="0" err="1" smtClean="0"/>
              <a:t>Micrograde</a:t>
            </a:r>
            <a:r>
              <a:rPr lang="en-US" dirty="0" smtClean="0"/>
              <a:t> </a:t>
            </a:r>
          </a:p>
          <a:p>
            <a:r>
              <a:rPr lang="en-US" dirty="0" err="1" smtClean="0"/>
              <a:t>Accutrack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Informational seminars were given at Learning Day; Second Life campus news sites were added to the monthly newsletter to spark interest, and presentations were given to the Academic Affairs Leadership Committee and other groups.</a:t>
            </a:r>
            <a:r>
              <a:rPr lang="en-US" baseline="0" dirty="0" smtClean="0"/>
              <a:t> Each was followed by a survey. </a:t>
            </a:r>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Through verbal feedback on the presentations, and the surveys,</a:t>
            </a:r>
            <a:r>
              <a:rPr lang="en-US" sz="1200" kern="1200" baseline="0" dirty="0" smtClean="0">
                <a:solidFill>
                  <a:schemeClr val="tx1"/>
                </a:solidFill>
                <a:latin typeface="+mn-lt"/>
                <a:ea typeface="+mn-ea"/>
                <a:cs typeface="+mn-cs"/>
              </a:rPr>
              <a:t> I was able to roughly analyze the current state of faculty and staff information on the subject. </a:t>
            </a:r>
            <a:r>
              <a:rPr lang="en-US" baseline="0" dirty="0" smtClean="0"/>
              <a:t>The results were, most people who saw the presentations were convinced of the power and utility of the software; but were also very apprehensive about the technology requirements and the learning curve. After discussing the problems to be overcome with the Director of LTAD, we agreed that the software was within the capabilities of the faculty and most of the existing lab computer equipment. </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result was the creation of a new Training Course: Virtual Worlds in Education. </a:t>
            </a:r>
          </a:p>
          <a:p>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Threshold Elements – both short and simple</a:t>
            </a:r>
          </a:p>
          <a:p>
            <a:r>
              <a:rPr lang="en-US" dirty="0" smtClean="0"/>
              <a:t>Thorough</a:t>
            </a:r>
            <a:r>
              <a:rPr lang="en-US" baseline="0" dirty="0" smtClean="0"/>
              <a:t> and complete introduction to the main tools</a:t>
            </a:r>
            <a:endParaRPr lang="en-US" dirty="0" smtClean="0"/>
          </a:p>
          <a:p>
            <a:r>
              <a:rPr lang="en-US" dirty="0" smtClean="0"/>
              <a:t>Connect new ideas to old ones</a:t>
            </a:r>
          </a:p>
          <a:p>
            <a:r>
              <a:rPr lang="en-US" dirty="0" smtClean="0"/>
              <a:t>Chronicle</a:t>
            </a:r>
            <a:r>
              <a:rPr lang="en-US" baseline="0" dirty="0" smtClean="0"/>
              <a:t> the history of MMORPG’s</a:t>
            </a:r>
            <a:endParaRPr lang="en-US" dirty="0" smtClean="0"/>
          </a:p>
          <a:p>
            <a:r>
              <a:rPr lang="en-US" dirty="0" smtClean="0"/>
              <a:t>Active Learning – Watch, then Do</a:t>
            </a:r>
          </a:p>
          <a:p>
            <a:r>
              <a:rPr lang="en-US" dirty="0" smtClean="0"/>
              <a:t>Leverage existing SL content</a:t>
            </a:r>
          </a:p>
          <a:p>
            <a:r>
              <a:rPr lang="en-US" dirty="0" smtClean="0"/>
              <a:t>Lots of sharing and communication among the students</a:t>
            </a:r>
          </a:p>
          <a:p>
            <a:endParaRPr lang="en-US" dirty="0"/>
          </a:p>
        </p:txBody>
      </p:sp>
      <p:sp>
        <p:nvSpPr>
          <p:cNvPr id="4" name="Slide Number Placeholder 3"/>
          <p:cNvSpPr>
            <a:spLocks noGrp="1"/>
          </p:cNvSpPr>
          <p:nvPr>
            <p:ph type="sldNum" sz="quarter" idx="10"/>
          </p:nvPr>
        </p:nvSpPr>
        <p:spPr/>
        <p:txBody>
          <a:bodyPr/>
          <a:lstStyle/>
          <a:p>
            <a:fld id="{80E45214-BD20-433D-9A34-731A5AAEA72F}"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6/8/2009</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ctrTitle"/>
          </p:nvPr>
        </p:nvSpPr>
        <p:spPr>
          <a:xfrm>
            <a:off x="914400" y="4343400"/>
            <a:ext cx="7772400" cy="1975104"/>
          </a:xfrm>
        </p:spPr>
        <p:txBody>
          <a:bodyPr/>
          <a:lstStyle>
            <a:lvl1pPr marR="9144" algn="l">
              <a:defRPr sz="4000" b="1" cap="none" spc="0" baseline="0">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tx1"/>
                </a:solidFill>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2pPr>
              <a:defRPr sz="2800"/>
            </a:lvl2pPr>
            <a:lvl3pPr>
              <a:defRPr sz="2400"/>
            </a:lvl3pPr>
            <a:lvl4pPr>
              <a:defRPr sz="24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1537114"/>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Rectangle 6"/>
          <p:cNvSpPr/>
          <p:nvPr/>
        </p:nvSpPr>
        <p:spPr>
          <a:xfrm>
            <a:off x="363160" y="402264"/>
            <a:ext cx="8503920" cy="1045536"/>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2800" b="0" cap="none" spc="-150" baseline="0">
                <a:solidFill>
                  <a:schemeClr val="tx1"/>
                </a:solidFill>
              </a:defRPr>
            </a:lvl1pPr>
            <a:extLst/>
          </a:lstStyle>
          <a:p>
            <a:r>
              <a:rPr kumimoji="0" lang="en-US" dirty="0" smtClean="0"/>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lvl1pPr>
              <a:defRPr>
                <a:solidFill>
                  <a:schemeClr val="tx1"/>
                </a:solidFill>
              </a:defRPr>
            </a:lvl1pPr>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6/8/2009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2800" cap="none" baseline="0">
                <a:solidFill>
                  <a:schemeClr val="tx1"/>
                </a:solidFill>
              </a:defRPr>
            </a:lvl1pPr>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6/8/2009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shade val="100000"/>
                <a:satMod val="150000"/>
              </a:schemeClr>
            </a:gs>
            <a:gs pos="65000">
              <a:schemeClr val="bg1">
                <a:shade val="90000"/>
                <a:satMod val="375000"/>
              </a:schemeClr>
            </a:gs>
            <a:gs pos="100000">
              <a:schemeClr val="accent3">
                <a:lumMod val="75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6/8/2009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8" r:id="rId5"/>
  </p:sldLayoutIdLst>
  <p:txStyles>
    <p:titleStyle>
      <a:lvl1pPr algn="l" rtl="0" eaLnBrk="1" latinLnBrk="0" hangingPunct="1">
        <a:spcBef>
          <a:spcPct val="0"/>
        </a:spcBef>
        <a:buNone/>
        <a:defRPr kumimoji="0" sz="2800" kern="1200" spc="-100" baseline="0">
          <a:solidFill>
            <a:schemeClr val="tx1"/>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4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rontdoor.valenciacc.edu/faculty.cfm?uid=ehowell" TargetMode="External"/><Relationship Id="rId1" Type="http://schemas.openxmlformats.org/officeDocument/2006/relationships/slideLayout" Target="../slideLayouts/slideLayout4.xml"/><Relationship Id="rId4" Type="http://schemas.openxmlformats.org/officeDocument/2006/relationships/hyperlink" Target="http://www.flickr.com/photos/21551943@N02/"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frontdoor.valenciacc.edu/materials.cfm?uid=ehowell" TargetMode="External"/><Relationship Id="rId2" Type="http://schemas.openxmlformats.org/officeDocument/2006/relationships/hyperlink" Target="http://fd.valenciacc.edu/file/ehowell/second_life_resources.ht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lurl.com/secondlife/Renaissance%20Island/192/47/26/" TargetMode="External"/><Relationship Id="rId2" Type="http://schemas.openxmlformats.org/officeDocument/2006/relationships/hyperlink" Target="http://fd.valenciacc.edu/file/ehowell/Week1.htm" TargetMode="External"/><Relationship Id="rId1" Type="http://schemas.openxmlformats.org/officeDocument/2006/relationships/slideLayout" Target="../slideLayouts/slideLayout3.xml"/><Relationship Id="rId4" Type="http://schemas.openxmlformats.org/officeDocument/2006/relationships/hyperlink" Target="http://slurl.com/secondlife/Paris%201900/16/173/16/"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lurl.com/secondlife/Svarga/63/172/38/" TargetMode="External"/><Relationship Id="rId2" Type="http://schemas.openxmlformats.org/officeDocument/2006/relationships/hyperlink" Target="http://fd.valenciacc.edu/file/ehowell/Week2.htm" TargetMode="External"/><Relationship Id="rId1" Type="http://schemas.openxmlformats.org/officeDocument/2006/relationships/slideLayout" Target="../slideLayouts/slideLayout3.xml"/><Relationship Id="rId4" Type="http://schemas.openxmlformats.org/officeDocument/2006/relationships/hyperlink" Target="http://slurl.com/secondlife/Spaceport%20Alpha/34/90/22/"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lurl.com/secondlife/English%20Village/161/105/22/" TargetMode="External"/><Relationship Id="rId2" Type="http://schemas.openxmlformats.org/officeDocument/2006/relationships/hyperlink" Target="http://fd.valenciacc.edu/file/ehowell/Week3.htm" TargetMode="External"/><Relationship Id="rId1" Type="http://schemas.openxmlformats.org/officeDocument/2006/relationships/slideLayout" Target="../slideLayouts/slideLayout3.xml"/><Relationship Id="rId4" Type="http://schemas.openxmlformats.org/officeDocument/2006/relationships/hyperlink" Target="http://slurl.com/secondlife/Meteora/177/162/26/"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lurl.com/secondlife/Natoma/195/169/26/" TargetMode="External"/><Relationship Id="rId2" Type="http://schemas.openxmlformats.org/officeDocument/2006/relationships/hyperlink" Target="http://fd.valenciacc.edu/file/ehowell/Week4.htm" TargetMode="External"/><Relationship Id="rId1" Type="http://schemas.openxmlformats.org/officeDocument/2006/relationships/slideLayout" Target="../slideLayouts/slideLayout3.xml"/><Relationship Id="rId4" Type="http://schemas.openxmlformats.org/officeDocument/2006/relationships/hyperlink" Target="http://slurl.com/secondlife/EdTech/130/124/25/"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lurl.com/secondlife/Teal/224/22/300/" TargetMode="External"/><Relationship Id="rId2" Type="http://schemas.openxmlformats.org/officeDocument/2006/relationships/hyperlink" Target="http://fd.valenciacc.edu/file/ehowell/Week5.htm" TargetMode="External"/><Relationship Id="rId1" Type="http://schemas.openxmlformats.org/officeDocument/2006/relationships/slideLayout" Target="../slideLayouts/slideLayout3.xml"/><Relationship Id="rId4" Type="http://schemas.openxmlformats.org/officeDocument/2006/relationships/hyperlink" Target="http://slurl.com/secondlife/Info%20Island/55/200/33/"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lurl.com/secondlife/IBM/106/6/23/" TargetMode="External"/><Relationship Id="rId2" Type="http://schemas.openxmlformats.org/officeDocument/2006/relationships/hyperlink" Target="http://fd.valenciacc.edu/file/ehowell/Week6.htm" TargetMode="External"/><Relationship Id="rId1" Type="http://schemas.openxmlformats.org/officeDocument/2006/relationships/slideLayout" Target="../slideLayouts/slideLayout3.xml"/><Relationship Id="rId4" Type="http://schemas.openxmlformats.org/officeDocument/2006/relationships/hyperlink" Target="http://slurl.com/secondlife/Ohio%20University/53/74/2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valenciacc.edu/visitors.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valenciacc.edu/i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valenciacc.edu/lta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lurl.com/secondlife/EduIsland%204/174/198/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wer_square.jpg"/>
          <p:cNvPicPr>
            <a:picLocks noChangeAspect="1"/>
          </p:cNvPicPr>
          <p:nvPr/>
        </p:nvPicPr>
        <p:blipFill>
          <a:blip r:embed="rId2" cstate="email"/>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pPr lvl="0"/>
            <a:r>
              <a:rPr lang="en-US" sz="4400" dirty="0" smtClean="0">
                <a:solidFill>
                  <a:schemeClr val="tx1"/>
                </a:solidFill>
              </a:rPr>
              <a:t>A Second Life Training Course for Faculty</a:t>
            </a:r>
            <a:r>
              <a:rPr lang="en-US" sz="4400" baseline="0" dirty="0" smtClean="0">
                <a:solidFill>
                  <a:schemeClr val="tx1"/>
                </a:solidFill>
              </a:rPr>
              <a:t> and </a:t>
            </a:r>
            <a:r>
              <a:rPr lang="en-US" sz="4400" dirty="0" smtClean="0">
                <a:solidFill>
                  <a:schemeClr val="tx1"/>
                </a:solidFill>
              </a:rPr>
              <a:t>Staff</a:t>
            </a:r>
            <a:endParaRPr lang="en-US" dirty="0"/>
          </a:p>
        </p:txBody>
      </p:sp>
      <p:sp>
        <p:nvSpPr>
          <p:cNvPr id="3" name="Subtitle 2"/>
          <p:cNvSpPr>
            <a:spLocks noGrp="1"/>
          </p:cNvSpPr>
          <p:nvPr>
            <p:ph type="subTitle" idx="1"/>
          </p:nvPr>
        </p:nvSpPr>
        <p:spPr/>
        <p:txBody>
          <a:bodyPr>
            <a:normAutofit/>
          </a:bodyPr>
          <a:lstStyle/>
          <a:p>
            <a:r>
              <a:rPr lang="en-US" sz="2400" dirty="0" smtClean="0">
                <a:solidFill>
                  <a:schemeClr val="tx1"/>
                </a:solidFill>
              </a:rPr>
              <a:t>Edward Howell</a:t>
            </a:r>
          </a:p>
          <a:p>
            <a:r>
              <a:rPr lang="en-US" sz="2400" dirty="0" smtClean="0"/>
              <a:t>Instructional Design Specialist</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381000" y="1676400"/>
            <a:ext cx="8763000" cy="403860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Welcome Center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381000" y="1676400"/>
            <a:ext cx="8763000" cy="4114800"/>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dirty="0" smtClean="0"/>
              <a:t>Classroom 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381000" y="1612092"/>
            <a:ext cx="8763000" cy="4102908"/>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dirty="0" smtClean="0"/>
              <a:t>Classroom 2</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381000" y="1676400"/>
            <a:ext cx="8763000" cy="3824735"/>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dirty="0" smtClean="0"/>
              <a:t>Faculty Offices / Workshop</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 Assistance in Second Life</a:t>
            </a:r>
            <a:endParaRPr lang="en-US" dirty="0"/>
          </a:p>
        </p:txBody>
      </p:sp>
      <p:pic>
        <p:nvPicPr>
          <p:cNvPr id="5" name="Picture 4"/>
          <p:cNvPicPr/>
          <p:nvPr/>
        </p:nvPicPr>
        <p:blipFill>
          <a:blip r:embed="rId2" cstate="email"/>
          <a:srcRect r="-893"/>
          <a:stretch>
            <a:fillRect/>
          </a:stretch>
        </p:blipFill>
        <p:spPr bwMode="auto">
          <a:xfrm>
            <a:off x="457200" y="1371600"/>
            <a:ext cx="8610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r>
              <a:rPr kumimoji="0" lang="en-US" sz="2800" kern="1200" spc="-100" baseline="0" dirty="0" smtClean="0">
                <a:solidFill>
                  <a:schemeClr val="tx1"/>
                </a:solidFill>
                <a:latin typeface="+mj-lt"/>
                <a:ea typeface="+mj-ea"/>
                <a:cs typeface="+mj-cs"/>
              </a:rPr>
              <a:t>Introduce Second Life to the faculty and teach them how to use it </a:t>
            </a:r>
            <a:endParaRPr lang="en-US" dirty="0"/>
          </a:p>
        </p:txBody>
      </p:sp>
      <p:pic>
        <p:nvPicPr>
          <p:cNvPr id="5" name="Picture 2" descr="C:\Documents and Settings\client\My Documents\EDUCAUSE Southeast Regional Conference 2009\Teaching at Valencia's Virtual Campus\snapshots\2092747746_0b0bdacfed_o.jpg"/>
          <p:cNvPicPr>
            <a:picLocks noGrp="1" noChangeAspect="1" noChangeArrowheads="1"/>
          </p:cNvPicPr>
          <p:nvPr>
            <p:ph idx="1"/>
          </p:nvPr>
        </p:nvPicPr>
        <p:blipFill>
          <a:blip r:embed="rId3" cstate="email"/>
          <a:srcRect/>
          <a:stretch>
            <a:fillRect/>
          </a:stretch>
        </p:blipFill>
        <p:spPr bwMode="auto">
          <a:xfrm>
            <a:off x="1143000" y="1784350"/>
            <a:ext cx="6858000" cy="4572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“Virtual Worlds in Education”</a:t>
            </a:r>
            <a:endParaRPr lang="en-US" dirty="0"/>
          </a:p>
        </p:txBody>
      </p:sp>
      <p:pic>
        <p:nvPicPr>
          <p:cNvPr id="9218" name="Picture 2" descr="C:\Documents and Settings\client\My Documents\EDUCAUSE Southeast Regional Conference 2009\Teaching at Valencia's Virtual Campus\snapshots\classroom01-b2.bmp"/>
          <p:cNvPicPr>
            <a:picLocks noGrp="1" noChangeAspect="1" noChangeArrowheads="1"/>
          </p:cNvPicPr>
          <p:nvPr>
            <p:ph idx="1"/>
          </p:nvPr>
        </p:nvPicPr>
        <p:blipFill>
          <a:blip r:embed="rId3" cstate="email"/>
          <a:srcRect/>
          <a:stretch>
            <a:fillRect/>
          </a:stretch>
        </p:blipFill>
        <p:spPr bwMode="auto">
          <a:xfrm>
            <a:off x="1447800" y="1784350"/>
            <a:ext cx="6553199" cy="4572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an approach to the course design</a:t>
            </a:r>
            <a:endParaRPr lang="en-US" dirty="0"/>
          </a:p>
        </p:txBody>
      </p:sp>
      <p:pic>
        <p:nvPicPr>
          <p:cNvPr id="10242" name="Picture 2" descr="C:\Documents and Settings\client\My Documents\EDUCAUSE Southeast Regional Conference 2009\Teaching at Valencia's Virtual Campus\snapshots\Snapshot_007.bmp"/>
          <p:cNvPicPr>
            <a:picLocks noGrp="1" noChangeAspect="1" noChangeArrowheads="1"/>
          </p:cNvPicPr>
          <p:nvPr>
            <p:ph idx="1"/>
          </p:nvPr>
        </p:nvPicPr>
        <p:blipFill>
          <a:blip r:embed="rId3" cstate="email"/>
          <a:srcRect/>
          <a:stretch>
            <a:fillRect/>
          </a:stretch>
        </p:blipFill>
        <p:spPr bwMode="auto">
          <a:xfrm>
            <a:off x="1066800" y="1784350"/>
            <a:ext cx="7467600" cy="4572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2800" kern="1200" spc="-100" baseline="0" dirty="0" smtClean="0">
                <a:solidFill>
                  <a:schemeClr val="tx1"/>
                </a:solidFill>
                <a:latin typeface="+mj-lt"/>
                <a:ea typeface="+mj-ea"/>
                <a:cs typeface="+mj-cs"/>
              </a:rPr>
              <a:t>Planning for assessment of outcomes </a:t>
            </a:r>
            <a:endParaRPr lang="en-US" sz="2800" dirty="0" smtClean="0"/>
          </a:p>
        </p:txBody>
      </p:sp>
      <p:pic>
        <p:nvPicPr>
          <p:cNvPr id="11266" name="Picture 2" descr="C:\Documents and Settings\client\My Documents\EDUCAUSE Southeast Regional Conference 2009\Teaching at Valencia's Virtual Campus\Julia Nudel\Snapshot_002.bmp"/>
          <p:cNvPicPr>
            <a:picLocks noGrp="1" noChangeAspect="1" noChangeArrowheads="1"/>
          </p:cNvPicPr>
          <p:nvPr>
            <p:ph idx="1"/>
          </p:nvPr>
        </p:nvPicPr>
        <p:blipFill>
          <a:blip r:embed="rId3" cstate="email"/>
          <a:srcRect/>
          <a:stretch>
            <a:fillRect/>
          </a:stretch>
        </p:blipFill>
        <p:spPr bwMode="auto">
          <a:xfrm>
            <a:off x="1535796" y="1784350"/>
            <a:ext cx="6529607" cy="4572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Learning</a:t>
            </a:r>
            <a:r>
              <a:rPr lang="en-US" baseline="0" dirty="0" smtClean="0"/>
              <a:t> Objectives</a:t>
            </a:r>
            <a:endParaRPr lang="en-US" dirty="0"/>
          </a:p>
        </p:txBody>
      </p:sp>
      <p:sp>
        <p:nvSpPr>
          <p:cNvPr id="3" name="Content Placeholder 2"/>
          <p:cNvSpPr>
            <a:spLocks noGrp="1"/>
          </p:cNvSpPr>
          <p:nvPr>
            <p:ph idx="1"/>
          </p:nvPr>
        </p:nvSpPr>
        <p:spPr/>
        <p:txBody>
          <a:bodyPr/>
          <a:lstStyle/>
          <a:p>
            <a:pPr marL="411480" marR="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kern="1200" dirty="0" smtClean="0">
                <a:solidFill>
                  <a:schemeClr val="tx1"/>
                </a:solidFill>
                <a:latin typeface="+mn-lt"/>
                <a:ea typeface="+mn-ea"/>
                <a:cs typeface="+mn-cs"/>
              </a:rPr>
              <a:t>Introduce basic 3D, gaming, and MMORPG  concepts to faculty </a:t>
            </a:r>
            <a:endParaRPr lang="en-US" dirty="0" smtClean="0"/>
          </a:p>
        </p:txBody>
      </p:sp>
      <p:pic>
        <p:nvPicPr>
          <p:cNvPr id="12290" name="Picture 2" descr="C:\Documents and Settings\client\My Documents\EDUCAUSE Southeast Regional Conference 2009\web 2.0\screen4_large.jpg"/>
          <p:cNvPicPr>
            <a:picLocks noChangeAspect="1" noChangeArrowheads="1"/>
          </p:cNvPicPr>
          <p:nvPr/>
        </p:nvPicPr>
        <p:blipFill>
          <a:blip r:embed="rId3" cstate="email"/>
          <a:srcRect/>
          <a:stretch>
            <a:fillRect/>
          </a:stretch>
        </p:blipFill>
        <p:spPr bwMode="auto">
          <a:xfrm>
            <a:off x="304800" y="2743200"/>
            <a:ext cx="5664591" cy="3965214"/>
          </a:xfrm>
          <a:prstGeom prst="rect">
            <a:avLst/>
          </a:prstGeom>
          <a:noFill/>
        </p:spPr>
      </p:pic>
      <p:pic>
        <p:nvPicPr>
          <p:cNvPr id="12291" name="Picture 3" descr="C:\Documents and Settings\client\My Documents\EDUCAUSE Southeast Regional Conference 2009\web 2.0\AllInOneInventory_Screenshot.jpg"/>
          <p:cNvPicPr>
            <a:picLocks noChangeAspect="1" noChangeArrowheads="1"/>
          </p:cNvPicPr>
          <p:nvPr/>
        </p:nvPicPr>
        <p:blipFill>
          <a:blip r:embed="rId4"/>
          <a:srcRect/>
          <a:stretch>
            <a:fillRect/>
          </a:stretch>
        </p:blipFill>
        <p:spPr bwMode="auto">
          <a:xfrm>
            <a:off x="4419600" y="2781300"/>
            <a:ext cx="4546600" cy="29337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60000"/>
                    <a:lumOff val="40000"/>
                  </a:schemeClr>
                </a:solidFill>
              </a:rPr>
              <a:t>A Bit About Me</a:t>
            </a:r>
          </a:p>
        </p:txBody>
      </p:sp>
      <p:sp>
        <p:nvSpPr>
          <p:cNvPr id="7" name="Content Placeholder 6"/>
          <p:cNvSpPr>
            <a:spLocks noGrp="1"/>
          </p:cNvSpPr>
          <p:nvPr>
            <p:ph sz="half" idx="1"/>
          </p:nvPr>
        </p:nvSpPr>
        <p:spPr/>
        <p:txBody>
          <a:bodyPr/>
          <a:lstStyle/>
          <a:p>
            <a:pPr>
              <a:buNone/>
            </a:pPr>
            <a:r>
              <a:rPr lang="en-US" dirty="0" smtClean="0"/>
              <a:t>Instructional Design Specialist, OIT</a:t>
            </a:r>
          </a:p>
          <a:p>
            <a:pPr>
              <a:buNone/>
            </a:pPr>
            <a:r>
              <a:rPr lang="en-US" dirty="0" smtClean="0"/>
              <a:t>Valencia Community College</a:t>
            </a:r>
          </a:p>
          <a:p>
            <a:pPr>
              <a:buNone/>
            </a:pPr>
            <a:r>
              <a:rPr lang="en-US" dirty="0" smtClean="0"/>
              <a:t>Orlando, Florida</a:t>
            </a:r>
          </a:p>
          <a:p>
            <a:pPr>
              <a:buNone/>
            </a:pPr>
            <a:r>
              <a:rPr lang="en-US" dirty="0" smtClean="0"/>
              <a:t>ehowell@valenciacc.edu</a:t>
            </a:r>
          </a:p>
          <a:p>
            <a:pPr>
              <a:buNone/>
            </a:pPr>
            <a:endParaRPr lang="en-US" dirty="0"/>
          </a:p>
        </p:txBody>
      </p:sp>
      <p:pic>
        <p:nvPicPr>
          <p:cNvPr id="1026" name="Picture 2" descr="C:\Documents and Settings\client\My Documents\EDUCAUSE Southeast Regional Conference 2009\images\old_timey.jpg"/>
          <p:cNvPicPr>
            <a:picLocks noChangeAspect="1" noChangeArrowheads="1"/>
          </p:cNvPicPr>
          <p:nvPr/>
        </p:nvPicPr>
        <p:blipFill>
          <a:blip r:embed="rId3"/>
          <a:srcRect/>
          <a:stretch>
            <a:fillRect/>
          </a:stretch>
        </p:blipFill>
        <p:spPr bwMode="auto">
          <a:xfrm>
            <a:off x="5181600" y="914400"/>
            <a:ext cx="3365500" cy="3251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Learning</a:t>
            </a:r>
            <a:r>
              <a:rPr lang="en-US" baseline="0" dirty="0" smtClean="0"/>
              <a:t> Objectives</a:t>
            </a:r>
            <a:endParaRPr lang="en-US" dirty="0"/>
          </a:p>
        </p:txBody>
      </p:sp>
      <p:sp>
        <p:nvSpPr>
          <p:cNvPr id="3" name="Content Placeholder 2"/>
          <p:cNvSpPr>
            <a:spLocks noGrp="1"/>
          </p:cNvSpPr>
          <p:nvPr>
            <p:ph idx="1"/>
          </p:nvPr>
        </p:nvSpPr>
        <p:spPr/>
        <p:txBody>
          <a:bodyPr/>
          <a:lstStyle/>
          <a:p>
            <a:pPr marL="411480" marR="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kern="1200" dirty="0" smtClean="0">
                <a:solidFill>
                  <a:schemeClr val="tx1"/>
                </a:solidFill>
                <a:latin typeface="+mn-lt"/>
                <a:ea typeface="+mn-ea"/>
                <a:cs typeface="+mn-cs"/>
              </a:rPr>
              <a:t>Prepare the participants to use Second Life not only as users, but content creators</a:t>
            </a:r>
            <a:endParaRPr lang="en-US" dirty="0" smtClean="0"/>
          </a:p>
        </p:txBody>
      </p:sp>
      <p:pic>
        <p:nvPicPr>
          <p:cNvPr id="13314" name="Picture 2" descr="C:\Documents and Settings\client\My Documents\EDUCAUSE Southeast Regional Conference 2009\Teaching at Valencia's Virtual Campus\Ian O'Toole\kit_kat_in_hand.bmp"/>
          <p:cNvPicPr>
            <a:picLocks noChangeAspect="1" noChangeArrowheads="1"/>
          </p:cNvPicPr>
          <p:nvPr/>
        </p:nvPicPr>
        <p:blipFill>
          <a:blip r:embed="rId3" cstate="email"/>
          <a:srcRect/>
          <a:stretch>
            <a:fillRect/>
          </a:stretch>
        </p:blipFill>
        <p:spPr bwMode="auto">
          <a:xfrm>
            <a:off x="1371600" y="2743200"/>
            <a:ext cx="6662057" cy="3886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Learning</a:t>
            </a:r>
            <a:r>
              <a:rPr lang="en-US" baseline="0" dirty="0" smtClean="0"/>
              <a:t> Objectives</a:t>
            </a:r>
            <a:endParaRPr lang="en-US" dirty="0"/>
          </a:p>
        </p:txBody>
      </p:sp>
      <p:sp>
        <p:nvSpPr>
          <p:cNvPr id="3" name="Content Placeholder 2"/>
          <p:cNvSpPr>
            <a:spLocks noGrp="1"/>
          </p:cNvSpPr>
          <p:nvPr>
            <p:ph idx="1"/>
          </p:nvPr>
        </p:nvSpPr>
        <p:spPr/>
        <p:txBody>
          <a:bodyPr/>
          <a:lstStyle/>
          <a:p>
            <a:pPr marL="411480" marR="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kern="1200" dirty="0" smtClean="0">
                <a:solidFill>
                  <a:schemeClr val="tx1"/>
                </a:solidFill>
                <a:latin typeface="+mn-lt"/>
                <a:ea typeface="+mn-ea"/>
                <a:cs typeface="+mn-cs"/>
              </a:rPr>
              <a:t>Equip the participants with a set of resources and tools to develop their own SL enhanced courses</a:t>
            </a:r>
            <a:endParaRPr lang="en-US" dirty="0" smtClean="0"/>
          </a:p>
        </p:txBody>
      </p:sp>
      <p:pic>
        <p:nvPicPr>
          <p:cNvPr id="14338" name="Picture 2" descr="C:\Documents and Settings\client\My Documents\EDUCAUSE Southeast Regional Conference 2009\Teaching at Valencia's Virtual Campus\Agatha Shaw\1000.jpg"/>
          <p:cNvPicPr>
            <a:picLocks noChangeAspect="1" noChangeArrowheads="1"/>
          </p:cNvPicPr>
          <p:nvPr/>
        </p:nvPicPr>
        <p:blipFill>
          <a:blip r:embed="rId3" cstate="email"/>
          <a:srcRect/>
          <a:stretch>
            <a:fillRect/>
          </a:stretch>
        </p:blipFill>
        <p:spPr bwMode="auto">
          <a:xfrm>
            <a:off x="2286000" y="3114675"/>
            <a:ext cx="4514850" cy="37433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to Solve: Course Management</a:t>
            </a:r>
            <a:endParaRPr lang="en-US" dirty="0"/>
          </a:p>
        </p:txBody>
      </p:sp>
      <p:pic>
        <p:nvPicPr>
          <p:cNvPr id="15362" name="Picture 2" descr="C:\Documents and Settings\client\My Documents\EDUCAUSE Southeast Regional Conference 2009\Teaching at Valencia's Virtual Campus\snapshots\classroom01-a.bmp"/>
          <p:cNvPicPr>
            <a:picLocks noGrp="1" noChangeAspect="1" noChangeArrowheads="1"/>
          </p:cNvPicPr>
          <p:nvPr>
            <p:ph idx="1"/>
          </p:nvPr>
        </p:nvPicPr>
        <p:blipFill>
          <a:blip r:embed="rId3" cstate="email"/>
          <a:srcRect/>
          <a:stretch>
            <a:fillRect/>
          </a:stretch>
        </p:blipFill>
        <p:spPr bwMode="auto">
          <a:xfrm>
            <a:off x="936938" y="1784350"/>
            <a:ext cx="7727324" cy="4572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to Solve: SL parts of the course</a:t>
            </a:r>
            <a:endParaRPr lang="en-US" dirty="0"/>
          </a:p>
        </p:txBody>
      </p:sp>
      <p:pic>
        <p:nvPicPr>
          <p:cNvPr id="4" name="Picture 2" descr="C:\Documents and Settings\client\My Documents\EDUCAUSE Southeast Regional Conference 2009\Teaching at Valencia's Virtual Campus\snapshots\classroom01-a.bmp"/>
          <p:cNvPicPr>
            <a:picLocks noGrp="1" noChangeAspect="1" noChangeArrowheads="1"/>
          </p:cNvPicPr>
          <p:nvPr>
            <p:ph idx="1"/>
          </p:nvPr>
        </p:nvPicPr>
        <p:blipFill>
          <a:blip r:embed="rId3" cstate="email"/>
          <a:srcRect/>
          <a:stretch>
            <a:fillRect/>
          </a:stretch>
        </p:blipFill>
        <p:spPr bwMode="auto">
          <a:xfrm>
            <a:off x="936938" y="1784350"/>
            <a:ext cx="7727324" cy="4572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smtClean="0">
                <a:solidFill>
                  <a:schemeClr val="tx1"/>
                </a:solidFill>
                <a:latin typeface="+mj-lt"/>
              </a:rPr>
              <a:t>Part 1: Second </a:t>
            </a:r>
            <a:r>
              <a:rPr lang="en-US" sz="2800" dirty="0">
                <a:solidFill>
                  <a:schemeClr val="tx1"/>
                </a:solidFill>
                <a:latin typeface="+mj-lt"/>
              </a:rPr>
              <a:t>Life, Education and You</a:t>
            </a:r>
          </a:p>
        </p:txBody>
      </p:sp>
      <p:pic>
        <p:nvPicPr>
          <p:cNvPr id="8" name="Picture 2" descr="C:\Documents and Settings\client\My Documents\EDUCAUSE Southeast Regional Conference 2009\Teaching at Valencia's Virtual Campus\snapshots\classroom01-a.bmp"/>
          <p:cNvPicPr>
            <a:picLocks noGrp="1" noChangeAspect="1" noChangeArrowheads="1"/>
          </p:cNvPicPr>
          <p:nvPr>
            <p:ph idx="1"/>
          </p:nvPr>
        </p:nvPicPr>
        <p:blipFill>
          <a:blip r:embed="rId3" cstate="email"/>
          <a:srcRect/>
          <a:stretch>
            <a:fillRect/>
          </a:stretch>
        </p:blipFill>
        <p:spPr bwMode="auto">
          <a:xfrm>
            <a:off x="936938" y="1784350"/>
            <a:ext cx="7727324" cy="4572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Photoshop for Second Life</a:t>
            </a:r>
            <a:endParaRPr lang="en-US" dirty="0"/>
          </a:p>
        </p:txBody>
      </p:sp>
      <p:pic>
        <p:nvPicPr>
          <p:cNvPr id="7" name="Content Placeholder 3" descr="photoshop_001.png"/>
          <p:cNvPicPr>
            <a:picLocks noGrp="1" noChangeAspect="1"/>
          </p:cNvPicPr>
          <p:nvPr>
            <p:ph idx="1"/>
          </p:nvPr>
        </p:nvPicPr>
        <p:blipFill>
          <a:blip r:embed="rId3" cstate="email"/>
          <a:stretch>
            <a:fillRect/>
          </a:stretch>
        </p:blipFill>
        <p:spPr>
          <a:xfrm>
            <a:off x="1064118" y="1784350"/>
            <a:ext cx="7472963"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 Building, Scripting and Interacting with Second Life</a:t>
            </a:r>
          </a:p>
        </p:txBody>
      </p:sp>
      <p:pic>
        <p:nvPicPr>
          <p:cNvPr id="16386" name="Picture 2" descr="C:\Documents and Settings\client\My Documents\EDUCAUSE Southeast Regional Conference 2009\Teaching at Valencia's Virtual Campus\Ian O'Toole\sandbox.bmp"/>
          <p:cNvPicPr>
            <a:picLocks noGrp="1" noChangeAspect="1" noChangeArrowheads="1"/>
          </p:cNvPicPr>
          <p:nvPr>
            <p:ph idx="1"/>
          </p:nvPr>
        </p:nvPicPr>
        <p:blipFill>
          <a:blip r:embed="rId3" cstate="email"/>
          <a:srcRect/>
          <a:stretch>
            <a:fillRect/>
          </a:stretch>
        </p:blipFill>
        <p:spPr bwMode="auto">
          <a:xfrm>
            <a:off x="1625600" y="2218266"/>
            <a:ext cx="6350000" cy="370416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Life, Education and You</a:t>
            </a:r>
            <a:endParaRPr lang="en-US" dirty="0"/>
          </a:p>
        </p:txBody>
      </p:sp>
      <p:pic>
        <p:nvPicPr>
          <p:cNvPr id="4" name="Picture 3"/>
          <p:cNvPicPr>
            <a:picLocks noChangeAspect="1" noChangeArrowheads="1"/>
          </p:cNvPicPr>
          <p:nvPr/>
        </p:nvPicPr>
        <p:blipFill>
          <a:blip r:embed="rId3" cstate="email"/>
          <a:srcRect/>
          <a:stretch>
            <a:fillRect/>
          </a:stretch>
        </p:blipFill>
        <p:spPr bwMode="auto">
          <a:xfrm>
            <a:off x="609600" y="1295400"/>
            <a:ext cx="8153400" cy="482548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course was built</a:t>
            </a:r>
            <a:endParaRPr lang="en-US" dirty="0"/>
          </a:p>
        </p:txBody>
      </p:sp>
      <p:pic>
        <p:nvPicPr>
          <p:cNvPr id="8194" name="Picture 2"/>
          <p:cNvPicPr>
            <a:picLocks noChangeAspect="1" noChangeArrowheads="1"/>
          </p:cNvPicPr>
          <p:nvPr/>
        </p:nvPicPr>
        <p:blipFill>
          <a:blip r:embed="rId3" cstate="email"/>
          <a:srcRect/>
          <a:stretch>
            <a:fillRect/>
          </a:stretch>
        </p:blipFill>
        <p:spPr bwMode="auto">
          <a:xfrm>
            <a:off x="609600" y="1295400"/>
            <a:ext cx="8153400" cy="48006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course was built</a:t>
            </a:r>
            <a:endParaRPr lang="en-US" dirty="0"/>
          </a:p>
        </p:txBody>
      </p:sp>
      <p:pic>
        <p:nvPicPr>
          <p:cNvPr id="9218" name="Picture 2"/>
          <p:cNvPicPr>
            <a:picLocks noChangeAspect="1" noChangeArrowheads="1"/>
          </p:cNvPicPr>
          <p:nvPr/>
        </p:nvPicPr>
        <p:blipFill>
          <a:blip r:embed="rId3" cstate="email"/>
          <a:srcRect/>
          <a:stretch>
            <a:fillRect/>
          </a:stretch>
        </p:blipFill>
        <p:spPr bwMode="auto">
          <a:xfrm>
            <a:off x="609600" y="1295400"/>
            <a:ext cx="8296689" cy="4800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60000"/>
                    <a:lumOff val="40000"/>
                  </a:schemeClr>
                </a:solidFill>
              </a:rPr>
              <a:t>What I Do</a:t>
            </a:r>
          </a:p>
        </p:txBody>
      </p:sp>
      <p:sp>
        <p:nvSpPr>
          <p:cNvPr id="7" name="Content Placeholder 6"/>
          <p:cNvSpPr>
            <a:spLocks noGrp="1"/>
          </p:cNvSpPr>
          <p:nvPr>
            <p:ph sz="half" idx="1"/>
          </p:nvPr>
        </p:nvSpPr>
        <p:spPr/>
        <p:txBody>
          <a:bodyPr/>
          <a:lstStyle/>
          <a:p>
            <a:r>
              <a:rPr lang="en-US" dirty="0" smtClean="0"/>
              <a:t>Support faculty and staff </a:t>
            </a:r>
          </a:p>
          <a:p>
            <a:r>
              <a:rPr lang="en-US" dirty="0" smtClean="0"/>
              <a:t>Training</a:t>
            </a:r>
          </a:p>
          <a:p>
            <a:r>
              <a:rPr lang="en-US" dirty="0" smtClean="0"/>
              <a:t>Keep up to date</a:t>
            </a:r>
          </a:p>
        </p:txBody>
      </p:sp>
      <p:pic>
        <p:nvPicPr>
          <p:cNvPr id="5" name="Picture 2" descr="C:\Documents and Settings\client\My Documents\EDUCAUSE Southeast Regional Conference 2009\images\old_timey.jpg"/>
          <p:cNvPicPr>
            <a:picLocks noChangeAspect="1" noChangeArrowheads="1"/>
          </p:cNvPicPr>
          <p:nvPr/>
        </p:nvPicPr>
        <p:blipFill>
          <a:blip r:embed="rId3"/>
          <a:srcRect/>
          <a:stretch>
            <a:fillRect/>
          </a:stretch>
        </p:blipFill>
        <p:spPr bwMode="auto">
          <a:xfrm>
            <a:off x="5181600" y="914400"/>
            <a:ext cx="3365500" cy="3251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course was built</a:t>
            </a:r>
            <a:endParaRPr lang="en-US" dirty="0"/>
          </a:p>
        </p:txBody>
      </p:sp>
      <p:pic>
        <p:nvPicPr>
          <p:cNvPr id="10242" name="Picture 2"/>
          <p:cNvPicPr>
            <a:picLocks noChangeAspect="1" noChangeArrowheads="1"/>
          </p:cNvPicPr>
          <p:nvPr/>
        </p:nvPicPr>
        <p:blipFill>
          <a:blip r:embed="rId2" cstate="email"/>
          <a:srcRect/>
          <a:stretch>
            <a:fillRect/>
          </a:stretch>
        </p:blipFill>
        <p:spPr bwMode="auto">
          <a:xfrm>
            <a:off x="609600" y="1295400"/>
            <a:ext cx="8229600" cy="48006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Photoshop for Second Life</a:t>
            </a:r>
            <a:endParaRPr lang="en-US" dirty="0"/>
          </a:p>
        </p:txBody>
      </p:sp>
      <p:pic>
        <p:nvPicPr>
          <p:cNvPr id="4" name="Content Placeholder 3" descr="photoshop_001.png"/>
          <p:cNvPicPr>
            <a:picLocks noGrp="1" noChangeAspect="1"/>
          </p:cNvPicPr>
          <p:nvPr>
            <p:ph idx="1"/>
          </p:nvPr>
        </p:nvPicPr>
        <p:blipFill>
          <a:blip r:embed="rId3" cstate="email"/>
          <a:stretch>
            <a:fillRect/>
          </a:stretch>
        </p:blipFill>
        <p:spPr>
          <a:xfrm>
            <a:off x="1064118" y="1784350"/>
            <a:ext cx="7472963" cy="4572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smtClean="0">
                <a:solidFill>
                  <a:schemeClr val="tx1"/>
                </a:solidFill>
                <a:latin typeface="+mj-lt"/>
              </a:rPr>
              <a:t>Building, Scripting and Interacting with Second Life</a:t>
            </a:r>
            <a:endParaRPr lang="en-US" sz="2800" dirty="0">
              <a:solidFill>
                <a:schemeClr val="tx1"/>
              </a:solidFill>
              <a:latin typeface="+mj-lt"/>
            </a:endParaRPr>
          </a:p>
        </p:txBody>
      </p:sp>
      <p:pic>
        <p:nvPicPr>
          <p:cNvPr id="3074" name="Picture 2"/>
          <p:cNvPicPr>
            <a:picLocks noGrp="1" noChangeAspect="1" noChangeArrowheads="1"/>
          </p:cNvPicPr>
          <p:nvPr>
            <p:ph idx="1"/>
          </p:nvPr>
        </p:nvPicPr>
        <p:blipFill>
          <a:blip r:embed="rId3" cstate="email"/>
          <a:srcRect/>
          <a:stretch>
            <a:fillRect/>
          </a:stretch>
        </p:blipFill>
        <p:spPr bwMode="auto">
          <a:xfrm>
            <a:off x="762000" y="2057400"/>
            <a:ext cx="7770813" cy="4191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smtClean="0">
                <a:solidFill>
                  <a:schemeClr val="tx1"/>
                </a:solidFill>
                <a:latin typeface="+mj-lt"/>
              </a:rPr>
              <a:t>Building, Scripting and Interacting with Second Life</a:t>
            </a:r>
            <a:endParaRPr lang="en-US" sz="2800" dirty="0">
              <a:solidFill>
                <a:schemeClr val="tx1"/>
              </a:solidFill>
              <a:latin typeface="+mj-lt"/>
            </a:endParaRPr>
          </a:p>
        </p:txBody>
      </p:sp>
      <p:pic>
        <p:nvPicPr>
          <p:cNvPr id="4098" name="Picture 2"/>
          <p:cNvPicPr>
            <a:picLocks noGrp="1" noChangeAspect="1" noChangeArrowheads="1"/>
          </p:cNvPicPr>
          <p:nvPr>
            <p:ph idx="1"/>
          </p:nvPr>
        </p:nvPicPr>
        <p:blipFill>
          <a:blip r:embed="rId3" cstate="email"/>
          <a:srcRect/>
          <a:stretch>
            <a:fillRect/>
          </a:stretch>
        </p:blipFill>
        <p:spPr bwMode="auto">
          <a:xfrm>
            <a:off x="228600" y="1752600"/>
            <a:ext cx="8656320" cy="4267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Agree with this Statement?</a:t>
            </a:r>
            <a:endParaRPr lang="en-US" dirty="0"/>
          </a:p>
        </p:txBody>
      </p:sp>
      <p:sp>
        <p:nvSpPr>
          <p:cNvPr id="3" name="Content Placeholder 2"/>
          <p:cNvSpPr>
            <a:spLocks noGrp="1"/>
          </p:cNvSpPr>
          <p:nvPr>
            <p:ph idx="1"/>
          </p:nvPr>
        </p:nvSpPr>
        <p:spPr/>
        <p:txBody>
          <a:bodyPr/>
          <a:lstStyle/>
          <a:p>
            <a:r>
              <a:rPr lang="en-US" dirty="0" smtClean="0"/>
              <a:t>Met Expectations: 96%</a:t>
            </a:r>
          </a:p>
          <a:p>
            <a:r>
              <a:rPr lang="en-US" dirty="0" smtClean="0"/>
              <a:t>Contained Applicable Ideas and Information: 92%</a:t>
            </a:r>
          </a:p>
          <a:p>
            <a:r>
              <a:rPr lang="en-US" dirty="0" smtClean="0"/>
              <a:t>Presenter was Effective in Communication and Conveying Knowledge: 96%</a:t>
            </a:r>
          </a:p>
          <a:p>
            <a:r>
              <a:rPr lang="en-US" dirty="0" smtClean="0"/>
              <a:t>Kept Interest Engaged: 96%</a:t>
            </a:r>
          </a:p>
          <a:p>
            <a:endParaRPr lang="en-US" dirty="0" smtClean="0"/>
          </a:p>
          <a:p>
            <a:r>
              <a:rPr lang="en-US" dirty="0" smtClean="0"/>
              <a:t>N=35</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pic>
        <p:nvPicPr>
          <p:cNvPr id="5" name="Content Placeholder 4" descr="noaa_002.bmp"/>
          <p:cNvPicPr>
            <a:picLocks noGrp="1" noChangeAspect="1"/>
          </p:cNvPicPr>
          <p:nvPr>
            <p:ph idx="1"/>
          </p:nvPr>
        </p:nvPicPr>
        <p:blipFill>
          <a:blip r:embed="rId3" cstate="email"/>
          <a:stretch>
            <a:fillRect/>
          </a:stretch>
        </p:blipFill>
        <p:spPr>
          <a:xfrm>
            <a:off x="914400" y="1888344"/>
            <a:ext cx="7772400" cy="4364011"/>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pic>
        <p:nvPicPr>
          <p:cNvPr id="6" name="Content Placeholder 5" descr="Snapshot_004.bmp"/>
          <p:cNvPicPr>
            <a:picLocks noGrp="1" noChangeAspect="1"/>
          </p:cNvPicPr>
          <p:nvPr>
            <p:ph idx="1"/>
          </p:nvPr>
        </p:nvPicPr>
        <p:blipFill>
          <a:blip r:embed="rId3" cstate="email"/>
          <a:stretch>
            <a:fillRect/>
          </a:stretch>
        </p:blipFill>
        <p:spPr>
          <a:xfrm>
            <a:off x="914400" y="1823640"/>
            <a:ext cx="7772400" cy="449341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napshot_001.bmp"/>
          <p:cNvPicPr>
            <a:picLocks noGrp="1" noChangeAspect="1"/>
          </p:cNvPicPr>
          <p:nvPr>
            <p:ph idx="1"/>
          </p:nvPr>
        </p:nvPicPr>
        <p:blipFill>
          <a:blip r:embed="rId3" cstate="email"/>
          <a:stretch>
            <a:fillRect/>
          </a:stretch>
        </p:blipFill>
        <p:spPr>
          <a:xfrm>
            <a:off x="1541352" y="1784350"/>
            <a:ext cx="6518495" cy="4572000"/>
          </a:xfrm>
        </p:spPr>
      </p:pic>
      <p:sp>
        <p:nvSpPr>
          <p:cNvPr id="4" name="Title 3"/>
          <p:cNvSpPr>
            <a:spLocks noGrp="1"/>
          </p:cNvSpPr>
          <p:nvPr>
            <p:ph type="title"/>
          </p:nvPr>
        </p:nvSpPr>
        <p:spPr/>
        <p:txBody>
          <a:bodyPr/>
          <a:lstStyle/>
          <a:p>
            <a:r>
              <a:rPr lang="en-US" dirty="0" smtClean="0"/>
              <a:t>Ed Frame (</a:t>
            </a:r>
            <a:r>
              <a:rPr lang="en-US" dirty="0" err="1" smtClean="0"/>
              <a:t>Maximas</a:t>
            </a:r>
            <a:r>
              <a:rPr lang="en-US" dirty="0" smtClean="0"/>
              <a:t> </a:t>
            </a:r>
            <a:r>
              <a:rPr lang="en-US" dirty="0" err="1" smtClean="0"/>
              <a:t>Demonia</a:t>
            </a:r>
            <a:r>
              <a:rPr lang="en-US" dirty="0" smtClean="0"/>
              <a: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napshot_002.bmp"/>
          <p:cNvPicPr>
            <a:picLocks noGrp="1" noChangeAspect="1"/>
          </p:cNvPicPr>
          <p:nvPr>
            <p:ph idx="1"/>
          </p:nvPr>
        </p:nvPicPr>
        <p:blipFill>
          <a:blip r:embed="rId3" cstate="email"/>
          <a:stretch>
            <a:fillRect/>
          </a:stretch>
        </p:blipFill>
        <p:spPr>
          <a:xfrm>
            <a:off x="1541352" y="1784350"/>
            <a:ext cx="6518495" cy="4572000"/>
          </a:xfrm>
        </p:spPr>
      </p:pic>
      <p:sp>
        <p:nvSpPr>
          <p:cNvPr id="4" name="Title 3"/>
          <p:cNvSpPr>
            <a:spLocks noGrp="1"/>
          </p:cNvSpPr>
          <p:nvPr>
            <p:ph type="title"/>
          </p:nvPr>
        </p:nvSpPr>
        <p:spPr/>
        <p:txBody>
          <a:bodyPr/>
          <a:lstStyle/>
          <a:p>
            <a:r>
              <a:rPr lang="en-US" dirty="0" smtClean="0"/>
              <a:t>Jean Marie Fuhrman (Petal </a:t>
            </a:r>
            <a:r>
              <a:rPr lang="en-US" dirty="0" err="1" smtClean="0"/>
              <a:t>Littlething</a:t>
            </a:r>
            <a:r>
              <a:rPr lang="en-US" dirty="0" smtClean="0"/>
              <a: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Diane </a:t>
            </a:r>
            <a:r>
              <a:rPr lang="en-US" dirty="0" err="1" smtClean="0"/>
              <a:t>Dalrymple</a:t>
            </a:r>
            <a:r>
              <a:rPr lang="en-US" dirty="0" smtClean="0"/>
              <a:t> (Nola Darwin)</a:t>
            </a:r>
            <a:endParaRPr lang="en-US" dirty="0"/>
          </a:p>
        </p:txBody>
      </p:sp>
      <p:pic>
        <p:nvPicPr>
          <p:cNvPr id="4" name="Content Placeholder 3" descr="nola2.png"/>
          <p:cNvPicPr>
            <a:picLocks noGrp="1" noChangeAspect="1"/>
          </p:cNvPicPr>
          <p:nvPr>
            <p:ph idx="1"/>
          </p:nvPr>
        </p:nvPicPr>
        <p:blipFill>
          <a:blip r:embed="rId3" cstate="email"/>
          <a:stretch>
            <a:fillRect/>
          </a:stretch>
        </p:blipFill>
        <p:spPr>
          <a:xfrm>
            <a:off x="1064118" y="1784350"/>
            <a:ext cx="7472963" cy="4572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3">
                    <a:lumMod val="60000"/>
                    <a:lumOff val="40000"/>
                  </a:schemeClr>
                </a:solidFill>
              </a:rPr>
              <a:t>Exosius</a:t>
            </a:r>
            <a:r>
              <a:rPr lang="en-US" dirty="0" smtClean="0">
                <a:solidFill>
                  <a:schemeClr val="accent3">
                    <a:lumMod val="60000"/>
                    <a:lumOff val="40000"/>
                  </a:schemeClr>
                </a:solidFill>
              </a:rPr>
              <a:t> Woolley</a:t>
            </a:r>
          </a:p>
        </p:txBody>
      </p:sp>
      <p:sp>
        <p:nvSpPr>
          <p:cNvPr id="7" name="Content Placeholder 6"/>
          <p:cNvSpPr>
            <a:spLocks noGrp="1"/>
          </p:cNvSpPr>
          <p:nvPr>
            <p:ph sz="half" idx="1"/>
          </p:nvPr>
        </p:nvSpPr>
        <p:spPr/>
        <p:txBody>
          <a:bodyPr>
            <a:normAutofit/>
          </a:bodyPr>
          <a:lstStyle/>
          <a:p>
            <a:r>
              <a:rPr lang="en-US" dirty="0" smtClean="0"/>
              <a:t>Avatar since January 2007</a:t>
            </a:r>
          </a:p>
          <a:p>
            <a:r>
              <a:rPr lang="en-US" dirty="0" smtClean="0"/>
              <a:t>Create avatars, virtual objects and buildings</a:t>
            </a:r>
          </a:p>
          <a:p>
            <a:r>
              <a:rPr lang="en-US" dirty="0" smtClean="0"/>
              <a:t>Taught Photoshop </a:t>
            </a:r>
            <a:r>
              <a:rPr lang="en-US" smtClean="0"/>
              <a:t>in-world 2007/2008</a:t>
            </a:r>
            <a:endParaRPr lang="en-US" dirty="0" smtClean="0"/>
          </a:p>
          <a:p>
            <a:r>
              <a:rPr lang="en-US" dirty="0" smtClean="0"/>
              <a:t>Artist in Residence, Kelly Yap Art Gallery</a:t>
            </a:r>
            <a:endParaRPr lang="en-US" dirty="0"/>
          </a:p>
        </p:txBody>
      </p:sp>
      <p:pic>
        <p:nvPicPr>
          <p:cNvPr id="8" name="Picture 4">
            <a:hlinkClick r:id="rId2"/>
          </p:cNvPr>
          <p:cNvPicPr>
            <a:picLocks noChangeAspect="1" noChangeArrowheads="1"/>
          </p:cNvPicPr>
          <p:nvPr/>
        </p:nvPicPr>
        <p:blipFill>
          <a:blip r:embed="rId3" cstate="email"/>
          <a:srcRect/>
          <a:stretch>
            <a:fillRect/>
          </a:stretch>
        </p:blipFill>
        <p:spPr bwMode="auto">
          <a:xfrm>
            <a:off x="5638800" y="838200"/>
            <a:ext cx="2672927" cy="3200400"/>
          </a:xfrm>
          <a:prstGeom prst="rect">
            <a:avLst/>
          </a:prstGeom>
          <a:noFill/>
          <a:ln w="9525">
            <a:noFill/>
            <a:miter lim="800000"/>
            <a:headEnd/>
            <a:tailEnd/>
          </a:ln>
          <a:effectLst/>
        </p:spPr>
      </p:pic>
      <p:sp>
        <p:nvSpPr>
          <p:cNvPr id="5" name="Content Placeholder 6"/>
          <p:cNvSpPr>
            <a:spLocks noGrp="1"/>
          </p:cNvSpPr>
          <p:nvPr>
            <p:ph sz="half" idx="1"/>
          </p:nvPr>
        </p:nvSpPr>
        <p:spPr>
          <a:xfrm>
            <a:off x="4953000" y="4191001"/>
            <a:ext cx="4038600" cy="2667000"/>
          </a:xfrm>
        </p:spPr>
        <p:txBody>
          <a:bodyPr/>
          <a:lstStyle/>
          <a:p>
            <a:r>
              <a:rPr lang="en-US" dirty="0" smtClean="0">
                <a:hlinkClick r:id="rId4"/>
              </a:rPr>
              <a:t>My </a:t>
            </a:r>
            <a:r>
              <a:rPr lang="en-US" dirty="0" err="1" smtClean="0">
                <a:hlinkClick r:id="rId4"/>
              </a:rPr>
              <a:t>Flickr</a:t>
            </a:r>
            <a:r>
              <a:rPr lang="en-US" dirty="0" smtClean="0">
                <a:hlinkClick r:id="rId4"/>
              </a:rPr>
              <a:t> stream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Here are some resources you can link to for more information. </a:t>
            </a:r>
            <a:endParaRPr lang="en-US" dirty="0"/>
          </a:p>
        </p:txBody>
      </p:sp>
      <p:sp>
        <p:nvSpPr>
          <p:cNvPr id="2" name="Title 1"/>
          <p:cNvSpPr>
            <a:spLocks noGrp="1"/>
          </p:cNvSpPr>
          <p:nvPr>
            <p:ph type="title"/>
          </p:nvPr>
        </p:nvSpPr>
        <p:spPr/>
        <p:txBody>
          <a:bodyPr/>
          <a:lstStyle/>
          <a:p>
            <a:r>
              <a:rPr lang="en-US" dirty="0" smtClean="0"/>
              <a:t>Thank you for coming!</a:t>
            </a:r>
            <a:endParaRPr lang="en-US" dirty="0"/>
          </a:p>
        </p:txBody>
      </p:sp>
      <p:sp>
        <p:nvSpPr>
          <p:cNvPr id="5" name="Text Placeholder 1"/>
          <p:cNvSpPr txBox="1">
            <a:spLocks/>
          </p:cNvSpPr>
          <p:nvPr/>
        </p:nvSpPr>
        <p:spPr>
          <a:xfrm>
            <a:off x="1901952" y="2590800"/>
            <a:ext cx="5718048" cy="977486"/>
          </a:xfrm>
          <a:prstGeom prst="rect">
            <a:avLst/>
          </a:prstGeom>
        </p:spPr>
        <p:txBody>
          <a:bodyPr vert="horz" lIns="82296" tIns="45720" bIns="0" anchor="t">
            <a:normAutofit/>
          </a:bodyPr>
          <a:lstStyle/>
          <a:p>
            <a:pPr marL="54864"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Second Life Teleport Links and Web Tutorials</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lded Corner 5">
            <a:hlinkClick r:id="rId2"/>
          </p:cNvPr>
          <p:cNvSpPr/>
          <p:nvPr/>
        </p:nvSpPr>
        <p:spPr>
          <a:xfrm>
            <a:off x="838200" y="2590800"/>
            <a:ext cx="838200" cy="1066800"/>
          </a:xfrm>
          <a:prstGeom prst="foldedCorner">
            <a:avLst/>
          </a:prstGeom>
          <a:solidFill>
            <a:schemeClr val="tx1"/>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 Placeholder 1"/>
          <p:cNvSpPr txBox="1">
            <a:spLocks/>
          </p:cNvSpPr>
          <p:nvPr/>
        </p:nvSpPr>
        <p:spPr>
          <a:xfrm>
            <a:off x="1901952" y="4191000"/>
            <a:ext cx="5718048" cy="977486"/>
          </a:xfrm>
          <a:prstGeom prst="rect">
            <a:avLst/>
          </a:prstGeom>
        </p:spPr>
        <p:txBody>
          <a:bodyPr vert="horz" lIns="82296" tIns="45720" bIns="0" anchor="t">
            <a:normAutofit/>
          </a:bodyPr>
          <a:lstStyle/>
          <a:p>
            <a:pPr marL="54864"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Second Life course materials</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lded Corner 7">
            <a:hlinkClick r:id="rId3"/>
          </p:cNvPr>
          <p:cNvSpPr/>
          <p:nvPr/>
        </p:nvSpPr>
        <p:spPr>
          <a:xfrm>
            <a:off x="838200" y="4191000"/>
            <a:ext cx="838200" cy="1066800"/>
          </a:xfrm>
          <a:prstGeom prst="foldedCorner">
            <a:avLst/>
          </a:prstGeom>
          <a:solidFill>
            <a:schemeClr val="tx1"/>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01952" y="1447800"/>
            <a:ext cx="5718048" cy="977486"/>
          </a:xfrm>
        </p:spPr>
        <p:txBody>
          <a:bodyPr/>
          <a:lstStyle/>
          <a:p>
            <a:r>
              <a:rPr lang="en-US" dirty="0" smtClean="0"/>
              <a:t>Presentation Outline</a:t>
            </a:r>
            <a:endParaRPr lang="en-US" dirty="0"/>
          </a:p>
        </p:txBody>
      </p:sp>
      <p:sp>
        <p:nvSpPr>
          <p:cNvPr id="3" name="Title 2"/>
          <p:cNvSpPr>
            <a:spLocks noGrp="1"/>
          </p:cNvSpPr>
          <p:nvPr>
            <p:ph type="title"/>
          </p:nvPr>
        </p:nvSpPr>
        <p:spPr/>
        <p:txBody>
          <a:bodyPr/>
          <a:lstStyle/>
          <a:p>
            <a:r>
              <a:rPr lang="en-US" dirty="0" smtClean="0"/>
              <a:t>Appendix: Second Life, Education and You Week 1 Lesson Plan</a:t>
            </a:r>
            <a:endParaRPr lang="en-US" dirty="0"/>
          </a:p>
        </p:txBody>
      </p:sp>
      <p:sp>
        <p:nvSpPr>
          <p:cNvPr id="4" name="Folded Corner 3">
            <a:hlinkClick r:id="rId2"/>
          </p:cNvPr>
          <p:cNvSpPr/>
          <p:nvPr/>
        </p:nvSpPr>
        <p:spPr>
          <a:xfrm>
            <a:off x="838200" y="1524000"/>
            <a:ext cx="838200" cy="1066800"/>
          </a:xfrm>
          <a:prstGeom prst="foldedCorner">
            <a:avLst/>
          </a:prstGeom>
          <a:solidFill>
            <a:schemeClr val="tx1"/>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Placeholder 1"/>
          <p:cNvSpPr txBox="1">
            <a:spLocks/>
          </p:cNvSpPr>
          <p:nvPr/>
        </p:nvSpPr>
        <p:spPr>
          <a:xfrm>
            <a:off x="1901952" y="29718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Shakespeare’s Globe Theater </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Oval 6">
            <a:hlinkClick r:id="rId3"/>
          </p:cNvPr>
          <p:cNvSpPr/>
          <p:nvPr/>
        </p:nvSpPr>
        <p:spPr>
          <a:xfrm>
            <a:off x="762000" y="29718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 Placeholder 1"/>
          <p:cNvSpPr txBox="1">
            <a:spLocks/>
          </p:cNvSpPr>
          <p:nvPr/>
        </p:nvSpPr>
        <p:spPr>
          <a:xfrm>
            <a:off x="1901952" y="42672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Paris 1900</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Oval 8">
            <a:hlinkClick r:id="rId4"/>
          </p:cNvPr>
          <p:cNvSpPr/>
          <p:nvPr/>
        </p:nvSpPr>
        <p:spPr>
          <a:xfrm>
            <a:off x="762000" y="42672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Week 2 Lesson Plan</a:t>
            </a:r>
            <a:endParaRPr lang="en-US" dirty="0"/>
          </a:p>
        </p:txBody>
      </p:sp>
      <p:sp>
        <p:nvSpPr>
          <p:cNvPr id="4" name="Text Placeholder 1"/>
          <p:cNvSpPr txBox="1">
            <a:spLocks/>
          </p:cNvSpPr>
          <p:nvPr/>
        </p:nvSpPr>
        <p:spPr>
          <a:xfrm>
            <a:off x="1901952" y="1447800"/>
            <a:ext cx="5718048" cy="977486"/>
          </a:xfrm>
          <a:prstGeom prst="rect">
            <a:avLst/>
          </a:prstGeom>
        </p:spPr>
        <p:txBody>
          <a:bodyPr vert="horz" lIns="82296" tIns="45720" bIns="0" anchor="t">
            <a:normAutofit/>
          </a:bodyPr>
          <a:lstStyle/>
          <a:p>
            <a:pPr marL="54864"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Presentation Outline</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lded Corner 4">
            <a:hlinkClick r:id="rId2"/>
          </p:cNvPr>
          <p:cNvSpPr/>
          <p:nvPr/>
        </p:nvSpPr>
        <p:spPr>
          <a:xfrm>
            <a:off x="838200" y="1524000"/>
            <a:ext cx="838200" cy="1066800"/>
          </a:xfrm>
          <a:prstGeom prst="foldedCorner">
            <a:avLst/>
          </a:prstGeom>
          <a:solidFill>
            <a:schemeClr val="tx1"/>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 Placeholder 1"/>
          <p:cNvSpPr txBox="1">
            <a:spLocks/>
          </p:cNvSpPr>
          <p:nvPr/>
        </p:nvSpPr>
        <p:spPr>
          <a:xfrm>
            <a:off x="1901952" y="29718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err="1" smtClean="0">
                <a:solidFill>
                  <a:schemeClr val="tx1">
                    <a:tint val="75000"/>
                  </a:schemeClr>
                </a:solidFill>
              </a:rPr>
              <a:t>Svarga</a:t>
            </a:r>
            <a:r>
              <a:rPr lang="en-US" sz="2000" dirty="0" smtClean="0">
                <a:solidFill>
                  <a:schemeClr val="tx1">
                    <a:tint val="75000"/>
                  </a:schemeClr>
                </a:solidFill>
              </a:rPr>
              <a:t> </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Oval 6">
            <a:hlinkClick r:id="rId3"/>
          </p:cNvPr>
          <p:cNvSpPr/>
          <p:nvPr/>
        </p:nvSpPr>
        <p:spPr>
          <a:xfrm>
            <a:off x="762000" y="29718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 Placeholder 1"/>
          <p:cNvSpPr txBox="1">
            <a:spLocks/>
          </p:cNvSpPr>
          <p:nvPr/>
        </p:nvSpPr>
        <p:spPr>
          <a:xfrm>
            <a:off x="1901952" y="42672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Spaceport Alpha </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Oval 8">
            <a:hlinkClick r:id="rId4"/>
          </p:cNvPr>
          <p:cNvSpPr/>
          <p:nvPr/>
        </p:nvSpPr>
        <p:spPr>
          <a:xfrm>
            <a:off x="762000" y="42672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Week 3 Lesson Plan</a:t>
            </a:r>
            <a:endParaRPr lang="en-US" dirty="0"/>
          </a:p>
        </p:txBody>
      </p:sp>
      <p:sp>
        <p:nvSpPr>
          <p:cNvPr id="4" name="Text Placeholder 1"/>
          <p:cNvSpPr>
            <a:spLocks noGrp="1"/>
          </p:cNvSpPr>
          <p:nvPr>
            <p:ph type="body" idx="1"/>
          </p:nvPr>
        </p:nvSpPr>
        <p:spPr>
          <a:xfrm>
            <a:off x="1901952" y="1447800"/>
            <a:ext cx="5718048" cy="977486"/>
          </a:xfrm>
        </p:spPr>
        <p:txBody>
          <a:bodyPr/>
          <a:lstStyle/>
          <a:p>
            <a:r>
              <a:rPr lang="en-US" dirty="0" smtClean="0"/>
              <a:t>Presentation Outline</a:t>
            </a:r>
            <a:endParaRPr lang="en-US" dirty="0"/>
          </a:p>
        </p:txBody>
      </p:sp>
      <p:sp>
        <p:nvSpPr>
          <p:cNvPr id="5" name="Folded Corner 4">
            <a:hlinkClick r:id="rId2"/>
          </p:cNvPr>
          <p:cNvSpPr/>
          <p:nvPr/>
        </p:nvSpPr>
        <p:spPr>
          <a:xfrm>
            <a:off x="838200" y="1524000"/>
            <a:ext cx="838200" cy="1066800"/>
          </a:xfrm>
          <a:prstGeom prst="foldedCorner">
            <a:avLst/>
          </a:prstGeom>
          <a:solidFill>
            <a:schemeClr val="tx1"/>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 Placeholder 1"/>
          <p:cNvSpPr txBox="1">
            <a:spLocks/>
          </p:cNvSpPr>
          <p:nvPr/>
        </p:nvSpPr>
        <p:spPr>
          <a:xfrm>
            <a:off x="1901952" y="29718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English Village </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Oval 6">
            <a:hlinkClick r:id="rId3"/>
          </p:cNvPr>
          <p:cNvSpPr/>
          <p:nvPr/>
        </p:nvSpPr>
        <p:spPr>
          <a:xfrm>
            <a:off x="762000" y="29718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 Placeholder 1"/>
          <p:cNvSpPr txBox="1">
            <a:spLocks/>
          </p:cNvSpPr>
          <p:nvPr/>
        </p:nvSpPr>
        <p:spPr>
          <a:xfrm>
            <a:off x="1901952" y="42672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NOAA Virtual Island</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Oval 8">
            <a:hlinkClick r:id="rId4"/>
          </p:cNvPr>
          <p:cNvSpPr/>
          <p:nvPr/>
        </p:nvSpPr>
        <p:spPr>
          <a:xfrm>
            <a:off x="762000" y="42672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Week 4 Lesson Plan</a:t>
            </a:r>
            <a:endParaRPr lang="en-US" dirty="0"/>
          </a:p>
        </p:txBody>
      </p:sp>
      <p:sp>
        <p:nvSpPr>
          <p:cNvPr id="4" name="Text Placeholder 1"/>
          <p:cNvSpPr>
            <a:spLocks noGrp="1"/>
          </p:cNvSpPr>
          <p:nvPr>
            <p:ph type="body" idx="1"/>
          </p:nvPr>
        </p:nvSpPr>
        <p:spPr>
          <a:xfrm>
            <a:off x="1901952" y="1447800"/>
            <a:ext cx="5718048" cy="977486"/>
          </a:xfrm>
        </p:spPr>
        <p:txBody>
          <a:bodyPr/>
          <a:lstStyle/>
          <a:p>
            <a:r>
              <a:rPr lang="en-US" dirty="0" smtClean="0"/>
              <a:t>Presentation Outline</a:t>
            </a:r>
            <a:endParaRPr lang="en-US" dirty="0"/>
          </a:p>
        </p:txBody>
      </p:sp>
      <p:sp>
        <p:nvSpPr>
          <p:cNvPr id="5" name="Folded Corner 4">
            <a:hlinkClick r:id="rId2"/>
          </p:cNvPr>
          <p:cNvSpPr/>
          <p:nvPr/>
        </p:nvSpPr>
        <p:spPr>
          <a:xfrm>
            <a:off x="838200" y="1524000"/>
            <a:ext cx="838200" cy="1066800"/>
          </a:xfrm>
          <a:prstGeom prst="foldedCorner">
            <a:avLst/>
          </a:prstGeom>
          <a:solidFill>
            <a:schemeClr val="tx1"/>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 Placeholder 1"/>
          <p:cNvSpPr txBox="1">
            <a:spLocks/>
          </p:cNvSpPr>
          <p:nvPr/>
        </p:nvSpPr>
        <p:spPr>
          <a:xfrm>
            <a:off x="1901952" y="29718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The Ivory Tower Library of </a:t>
            </a:r>
            <a:r>
              <a:rPr lang="en-US" sz="2000" dirty="0" err="1" smtClean="0">
                <a:solidFill>
                  <a:schemeClr val="tx1">
                    <a:tint val="75000"/>
                  </a:schemeClr>
                </a:solidFill>
              </a:rPr>
              <a:t>Primi</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Oval 6">
            <a:hlinkClick r:id="rId3"/>
          </p:cNvPr>
          <p:cNvSpPr/>
          <p:nvPr/>
        </p:nvSpPr>
        <p:spPr>
          <a:xfrm>
            <a:off x="762000" y="29718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 Placeholder 1"/>
          <p:cNvSpPr txBox="1">
            <a:spLocks/>
          </p:cNvSpPr>
          <p:nvPr/>
        </p:nvSpPr>
        <p:spPr>
          <a:xfrm>
            <a:off x="1901952" y="42672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err="1" smtClean="0">
                <a:solidFill>
                  <a:schemeClr val="tx1">
                    <a:tint val="75000"/>
                  </a:schemeClr>
                </a:solidFill>
              </a:rPr>
              <a:t>EdTech</a:t>
            </a:r>
            <a:r>
              <a:rPr lang="en-US" sz="2000" dirty="0" smtClean="0">
                <a:solidFill>
                  <a:schemeClr val="tx1">
                    <a:tint val="75000"/>
                  </a:schemeClr>
                </a:solidFill>
              </a:rPr>
              <a:t> Island Sandbox</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Oval 8">
            <a:hlinkClick r:id="rId4"/>
          </p:cNvPr>
          <p:cNvSpPr/>
          <p:nvPr/>
        </p:nvSpPr>
        <p:spPr>
          <a:xfrm>
            <a:off x="762000" y="42672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Week 5 Lesson Plan</a:t>
            </a:r>
            <a:endParaRPr lang="en-US" dirty="0"/>
          </a:p>
        </p:txBody>
      </p:sp>
      <p:sp>
        <p:nvSpPr>
          <p:cNvPr id="4" name="Text Placeholder 1"/>
          <p:cNvSpPr>
            <a:spLocks noGrp="1"/>
          </p:cNvSpPr>
          <p:nvPr>
            <p:ph type="body" idx="1"/>
          </p:nvPr>
        </p:nvSpPr>
        <p:spPr>
          <a:xfrm>
            <a:off x="1901952" y="1447800"/>
            <a:ext cx="5718048" cy="977486"/>
          </a:xfrm>
        </p:spPr>
        <p:txBody>
          <a:bodyPr/>
          <a:lstStyle/>
          <a:p>
            <a:r>
              <a:rPr lang="en-US" dirty="0" smtClean="0"/>
              <a:t>Presentation Outline</a:t>
            </a:r>
            <a:endParaRPr lang="en-US" dirty="0"/>
          </a:p>
        </p:txBody>
      </p:sp>
      <p:sp>
        <p:nvSpPr>
          <p:cNvPr id="5" name="Folded Corner 4">
            <a:hlinkClick r:id="rId2"/>
          </p:cNvPr>
          <p:cNvSpPr/>
          <p:nvPr/>
        </p:nvSpPr>
        <p:spPr>
          <a:xfrm>
            <a:off x="838200" y="1524000"/>
            <a:ext cx="838200" cy="1066800"/>
          </a:xfrm>
          <a:prstGeom prst="foldedCorner">
            <a:avLst/>
          </a:prstGeom>
          <a:solidFill>
            <a:schemeClr val="tx1"/>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 Placeholder 1"/>
          <p:cNvSpPr txBox="1">
            <a:spLocks/>
          </p:cNvSpPr>
          <p:nvPr/>
        </p:nvSpPr>
        <p:spPr>
          <a:xfrm>
            <a:off x="1901952" y="29718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The Particle Laboratory</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Oval 6">
            <a:hlinkClick r:id="rId3"/>
          </p:cNvPr>
          <p:cNvSpPr/>
          <p:nvPr/>
        </p:nvSpPr>
        <p:spPr>
          <a:xfrm>
            <a:off x="762000" y="29718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 Placeholder 1"/>
          <p:cNvSpPr txBox="1">
            <a:spLocks/>
          </p:cNvSpPr>
          <p:nvPr/>
        </p:nvSpPr>
        <p:spPr>
          <a:xfrm>
            <a:off x="1901952" y="42672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ICT Library on Info Island</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Oval 8">
            <a:hlinkClick r:id="rId4"/>
          </p:cNvPr>
          <p:cNvSpPr/>
          <p:nvPr/>
        </p:nvSpPr>
        <p:spPr>
          <a:xfrm>
            <a:off x="762000" y="42672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Week 6 Lesson Plan</a:t>
            </a:r>
            <a:endParaRPr lang="en-US" dirty="0"/>
          </a:p>
        </p:txBody>
      </p:sp>
      <p:sp>
        <p:nvSpPr>
          <p:cNvPr id="4" name="Text Placeholder 1"/>
          <p:cNvSpPr>
            <a:spLocks noGrp="1"/>
          </p:cNvSpPr>
          <p:nvPr>
            <p:ph type="body" idx="1"/>
          </p:nvPr>
        </p:nvSpPr>
        <p:spPr>
          <a:xfrm>
            <a:off x="1901952" y="1447800"/>
            <a:ext cx="5718048" cy="977486"/>
          </a:xfrm>
        </p:spPr>
        <p:txBody>
          <a:bodyPr/>
          <a:lstStyle/>
          <a:p>
            <a:r>
              <a:rPr lang="en-US" dirty="0" smtClean="0"/>
              <a:t>Presentation Outline</a:t>
            </a:r>
            <a:endParaRPr lang="en-US" dirty="0"/>
          </a:p>
        </p:txBody>
      </p:sp>
      <p:sp>
        <p:nvSpPr>
          <p:cNvPr id="5" name="Folded Corner 4">
            <a:hlinkClick r:id="rId2"/>
          </p:cNvPr>
          <p:cNvSpPr/>
          <p:nvPr/>
        </p:nvSpPr>
        <p:spPr>
          <a:xfrm>
            <a:off x="838200" y="1524000"/>
            <a:ext cx="838200" cy="1066800"/>
          </a:xfrm>
          <a:prstGeom prst="foldedCorner">
            <a:avLst/>
          </a:prstGeom>
          <a:solidFill>
            <a:schemeClr val="tx1"/>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 Placeholder 1"/>
          <p:cNvSpPr txBox="1">
            <a:spLocks/>
          </p:cNvSpPr>
          <p:nvPr/>
        </p:nvSpPr>
        <p:spPr>
          <a:xfrm>
            <a:off x="1901952" y="29718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IBM Innovations</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Oval 6">
            <a:hlinkClick r:id="rId3"/>
          </p:cNvPr>
          <p:cNvSpPr/>
          <p:nvPr/>
        </p:nvSpPr>
        <p:spPr>
          <a:xfrm>
            <a:off x="762000" y="29718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 Placeholder 1"/>
          <p:cNvSpPr txBox="1">
            <a:spLocks/>
          </p:cNvSpPr>
          <p:nvPr/>
        </p:nvSpPr>
        <p:spPr>
          <a:xfrm>
            <a:off x="1901952" y="4267200"/>
            <a:ext cx="5718048" cy="977486"/>
          </a:xfrm>
          <a:prstGeom prst="rect">
            <a:avLst/>
          </a:prstGeom>
        </p:spPr>
        <p:txBody>
          <a:bodyPr vert="horz" lIns="82296" tIns="45720" bIns="0" anchor="t">
            <a:normAutofit/>
          </a:bodyPr>
          <a:lstStyle/>
          <a:p>
            <a:pPr marL="54864" lvl="0">
              <a:spcBef>
                <a:spcPts val="700"/>
              </a:spcBef>
              <a:buClr>
                <a:schemeClr val="tx2"/>
              </a:buClr>
              <a:buSzPct val="95000"/>
            </a:pPr>
            <a:r>
              <a:rPr lang="en-US" sz="2000" dirty="0" smtClean="0">
                <a:solidFill>
                  <a:schemeClr val="tx1">
                    <a:tint val="75000"/>
                  </a:schemeClr>
                </a:solidFill>
              </a:rPr>
              <a:t>Ohio University Without Boundaries</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Oval 8">
            <a:hlinkClick r:id="rId4"/>
          </p:cNvPr>
          <p:cNvSpPr/>
          <p:nvPr/>
        </p:nvSpPr>
        <p:spPr>
          <a:xfrm>
            <a:off x="762000" y="4267200"/>
            <a:ext cx="990600" cy="990600"/>
          </a:xfrm>
          <a:prstGeom prst="ellipse">
            <a:avLst/>
          </a:prstGeom>
          <a:gradFill flip="none" rotWithShape="1">
            <a:gsLst>
              <a:gs pos="0">
                <a:srgbClr val="002060"/>
              </a:gs>
              <a:gs pos="50000">
                <a:schemeClr val="accent4">
                  <a:lumMod val="75000"/>
                </a:schemeClr>
              </a:gs>
              <a:gs pos="100000">
                <a:schemeClr val="accent6">
                  <a:lumMod val="40000"/>
                  <a:lumOff val="60000"/>
                </a:schemeClr>
              </a:gs>
            </a:gsLst>
            <a:path path="circle">
              <a:fillToRect r="100000" b="100000"/>
            </a:path>
            <a:tileRect l="-100000" t="-100000"/>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3">
                    <a:lumMod val="60000"/>
                    <a:lumOff val="40000"/>
                  </a:schemeClr>
                </a:solidFill>
              </a:rPr>
              <a:t>Exosius</a:t>
            </a:r>
            <a:r>
              <a:rPr lang="en-US" dirty="0" smtClean="0">
                <a:solidFill>
                  <a:schemeClr val="accent3">
                    <a:lumMod val="60000"/>
                    <a:lumOff val="40000"/>
                  </a:schemeClr>
                </a:solidFill>
              </a:rPr>
              <a:t> </a:t>
            </a:r>
            <a:r>
              <a:rPr lang="en-US" dirty="0" err="1" smtClean="0">
                <a:solidFill>
                  <a:schemeClr val="accent3">
                    <a:lumMod val="60000"/>
                    <a:lumOff val="40000"/>
                  </a:schemeClr>
                </a:solidFill>
              </a:rPr>
              <a:t>Mistwalker</a:t>
            </a:r>
            <a:endParaRPr lang="en-US" dirty="0" smtClean="0">
              <a:solidFill>
                <a:schemeClr val="accent3">
                  <a:lumMod val="60000"/>
                  <a:lumOff val="40000"/>
                </a:schemeClr>
              </a:solidFill>
            </a:endParaRPr>
          </a:p>
        </p:txBody>
      </p:sp>
      <p:sp>
        <p:nvSpPr>
          <p:cNvPr id="7" name="Content Placeholder 6"/>
          <p:cNvSpPr>
            <a:spLocks noGrp="1"/>
          </p:cNvSpPr>
          <p:nvPr>
            <p:ph sz="half" idx="1"/>
          </p:nvPr>
        </p:nvSpPr>
        <p:spPr/>
        <p:txBody>
          <a:bodyPr/>
          <a:lstStyle/>
          <a:p>
            <a:r>
              <a:rPr lang="en-US" dirty="0" smtClean="0"/>
              <a:t>Avatar since February 2009</a:t>
            </a:r>
          </a:p>
          <a:p>
            <a:r>
              <a:rPr lang="en-US" dirty="0" smtClean="0"/>
              <a:t>Member of many educational groups</a:t>
            </a:r>
          </a:p>
        </p:txBody>
      </p:sp>
      <p:pic>
        <p:nvPicPr>
          <p:cNvPr id="5122" name="Picture 2"/>
          <p:cNvPicPr>
            <a:picLocks noChangeAspect="1" noChangeArrowheads="1"/>
          </p:cNvPicPr>
          <p:nvPr/>
        </p:nvPicPr>
        <p:blipFill>
          <a:blip r:embed="rId2" cstate="email"/>
          <a:srcRect/>
          <a:stretch>
            <a:fillRect/>
          </a:stretch>
        </p:blipFill>
        <p:spPr bwMode="auto">
          <a:xfrm>
            <a:off x="4724400" y="685800"/>
            <a:ext cx="40386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Friends and Visitors: </a:t>
            </a:r>
            <a:r>
              <a:rPr lang="en-US" dirty="0" smtClean="0">
                <a:hlinkClick r:id="rId3"/>
              </a:rPr>
              <a:t>Link</a:t>
            </a:r>
            <a:endParaRPr lang="en-US" dirty="0" smtClean="0"/>
          </a:p>
          <a:p>
            <a:r>
              <a:rPr lang="en-US" dirty="0" smtClean="0"/>
              <a:t>More Information: </a:t>
            </a:r>
            <a:r>
              <a:rPr lang="en-US" dirty="0" smtClean="0">
                <a:hlinkClick r:id="rId4"/>
              </a:rPr>
              <a:t>Valencia Institutional Research</a:t>
            </a:r>
            <a:endParaRPr lang="en-US" dirty="0" smtClean="0"/>
          </a:p>
        </p:txBody>
      </p:sp>
      <p:sp>
        <p:nvSpPr>
          <p:cNvPr id="7" name="Title 6"/>
          <p:cNvSpPr>
            <a:spLocks noGrp="1"/>
          </p:cNvSpPr>
          <p:nvPr>
            <p:ph type="title"/>
          </p:nvPr>
        </p:nvSpPr>
        <p:spPr/>
        <p:txBody>
          <a:bodyPr/>
          <a:lstStyle/>
          <a:p>
            <a:r>
              <a:rPr lang="en-US" dirty="0" smtClean="0"/>
              <a:t>Valencia Community College</a:t>
            </a:r>
            <a:endParaRPr lang="en-US" dirty="0"/>
          </a:p>
        </p:txBody>
      </p:sp>
      <p:pic>
        <p:nvPicPr>
          <p:cNvPr id="6146" name="Picture 2"/>
          <p:cNvPicPr>
            <a:picLocks noChangeAspect="1" noChangeArrowheads="1"/>
          </p:cNvPicPr>
          <p:nvPr/>
        </p:nvPicPr>
        <p:blipFill>
          <a:blip r:embed="rId5" cstate="email"/>
          <a:srcRect/>
          <a:stretch>
            <a:fillRect/>
          </a:stretch>
        </p:blipFill>
        <p:spPr bwMode="auto">
          <a:xfrm>
            <a:off x="1066800" y="3505200"/>
            <a:ext cx="7239000" cy="2895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Technology and Alternative Delivery </a:t>
            </a:r>
            <a:endParaRPr lang="en-US" dirty="0"/>
          </a:p>
        </p:txBody>
      </p:sp>
      <p:sp>
        <p:nvSpPr>
          <p:cNvPr id="3" name="Content Placeholder 2"/>
          <p:cNvSpPr>
            <a:spLocks noGrp="1"/>
          </p:cNvSpPr>
          <p:nvPr>
            <p:ph idx="1"/>
          </p:nvPr>
        </p:nvSpPr>
        <p:spPr/>
        <p:txBody>
          <a:bodyPr/>
          <a:lstStyle/>
          <a:p>
            <a:r>
              <a:rPr lang="en-US" dirty="0" smtClean="0"/>
              <a:t>LTAD: </a:t>
            </a:r>
            <a:r>
              <a:rPr lang="en-US" dirty="0" smtClean="0">
                <a:hlinkClick r:id="rId3"/>
              </a:rPr>
              <a:t>Link</a:t>
            </a:r>
            <a:endParaRPr lang="en-US" dirty="0" smtClean="0"/>
          </a:p>
        </p:txBody>
      </p:sp>
      <p:pic>
        <p:nvPicPr>
          <p:cNvPr id="7170" name="Picture 2"/>
          <p:cNvPicPr>
            <a:picLocks noChangeAspect="1" noChangeArrowheads="1"/>
          </p:cNvPicPr>
          <p:nvPr/>
        </p:nvPicPr>
        <p:blipFill>
          <a:blip r:embed="rId4" cstate="email"/>
          <a:srcRect/>
          <a:stretch>
            <a:fillRect/>
          </a:stretch>
        </p:blipFill>
        <p:spPr bwMode="auto">
          <a:xfrm>
            <a:off x="1828800" y="2438400"/>
            <a:ext cx="5868649" cy="4114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Supported Software and Faculty Development</a:t>
            </a:r>
            <a:endParaRPr lang="en-US" dirty="0"/>
          </a:p>
        </p:txBody>
      </p:sp>
      <p:sp>
        <p:nvSpPr>
          <p:cNvPr id="3" name="Content Placeholder 2"/>
          <p:cNvSpPr>
            <a:spLocks noGrp="1"/>
          </p:cNvSpPr>
          <p:nvPr>
            <p:ph sz="half" idx="1"/>
          </p:nvPr>
        </p:nvSpPr>
        <p:spPr/>
        <p:txBody>
          <a:bodyPr>
            <a:normAutofit/>
          </a:bodyPr>
          <a:lstStyle/>
          <a:p>
            <a:r>
              <a:rPr lang="en-US" dirty="0" err="1" smtClean="0"/>
              <a:t>Respondus</a:t>
            </a:r>
            <a:r>
              <a:rPr lang="en-US" dirty="0" smtClean="0"/>
              <a:t> </a:t>
            </a:r>
          </a:p>
          <a:p>
            <a:r>
              <a:rPr lang="en-US" dirty="0" err="1" smtClean="0"/>
              <a:t>Respondus</a:t>
            </a:r>
            <a:r>
              <a:rPr lang="en-US" dirty="0" smtClean="0"/>
              <a:t> Lock Down Browser </a:t>
            </a:r>
          </a:p>
          <a:p>
            <a:r>
              <a:rPr lang="en-US" dirty="0" err="1" smtClean="0"/>
              <a:t>StudyMate</a:t>
            </a:r>
            <a:r>
              <a:rPr lang="en-US" dirty="0" smtClean="0"/>
              <a:t> </a:t>
            </a:r>
          </a:p>
          <a:p>
            <a:r>
              <a:rPr lang="en-US" dirty="0" smtClean="0"/>
              <a:t>Turn-it-in </a:t>
            </a:r>
          </a:p>
          <a:p>
            <a:r>
              <a:rPr lang="en-US" dirty="0" smtClean="0"/>
              <a:t>Skills Tutor </a:t>
            </a:r>
          </a:p>
          <a:p>
            <a:r>
              <a:rPr lang="en-US" dirty="0" err="1" smtClean="0"/>
              <a:t>SoftChalk</a:t>
            </a:r>
            <a:r>
              <a:rPr lang="en-US" dirty="0" smtClean="0"/>
              <a:t> Lesson Builder</a:t>
            </a:r>
          </a:p>
          <a:p>
            <a:endParaRPr lang="en-US" dirty="0" smtClean="0"/>
          </a:p>
        </p:txBody>
      </p:sp>
      <p:sp>
        <p:nvSpPr>
          <p:cNvPr id="4" name="Content Placeholder 3"/>
          <p:cNvSpPr>
            <a:spLocks noGrp="1"/>
          </p:cNvSpPr>
          <p:nvPr>
            <p:ph sz="half" idx="2"/>
          </p:nvPr>
        </p:nvSpPr>
        <p:spPr/>
        <p:txBody>
          <a:bodyPr>
            <a:normAutofit/>
          </a:bodyPr>
          <a:lstStyle/>
          <a:p>
            <a:r>
              <a:rPr lang="en-US" dirty="0" smtClean="0"/>
              <a:t>Podcasting</a:t>
            </a:r>
          </a:p>
          <a:p>
            <a:r>
              <a:rPr lang="en-US" dirty="0" smtClean="0"/>
              <a:t>HTML and Web Design</a:t>
            </a:r>
          </a:p>
          <a:p>
            <a:r>
              <a:rPr lang="en-US" dirty="0" smtClean="0"/>
              <a:t>Blackboard</a:t>
            </a:r>
          </a:p>
          <a:p>
            <a:r>
              <a:rPr lang="en-US" dirty="0" smtClean="0"/>
              <a:t>Basic Computer Graphics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ampus.png"/>
          <p:cNvPicPr>
            <a:picLocks noGrp="1" noChangeAspect="1"/>
          </p:cNvPicPr>
          <p:nvPr>
            <p:ph idx="1"/>
          </p:nvPr>
        </p:nvPicPr>
        <p:blipFill>
          <a:blip r:embed="rId3" cstate="email"/>
          <a:stretch>
            <a:fillRect/>
          </a:stretch>
        </p:blipFill>
        <p:spPr>
          <a:xfrm>
            <a:off x="1064118" y="1784350"/>
            <a:ext cx="7472963" cy="4572000"/>
          </a:xfrm>
        </p:spPr>
      </p:pic>
      <p:sp>
        <p:nvSpPr>
          <p:cNvPr id="4" name="Title 3"/>
          <p:cNvSpPr>
            <a:spLocks noGrp="1"/>
          </p:cNvSpPr>
          <p:nvPr>
            <p:ph type="title"/>
          </p:nvPr>
        </p:nvSpPr>
        <p:spPr/>
        <p:txBody>
          <a:bodyPr/>
          <a:lstStyle/>
          <a:p>
            <a:r>
              <a:rPr lang="en-US" dirty="0" smtClean="0"/>
              <a:t>Tour of the Valencia Virtual Campus in </a:t>
            </a:r>
            <a:r>
              <a:rPr lang="en-US" dirty="0" err="1" smtClean="0"/>
              <a:t>EduIsland</a:t>
            </a:r>
            <a:r>
              <a:rPr lang="en-US" dirty="0" smtClean="0"/>
              <a:t> 4</a:t>
            </a:r>
            <a:endParaRPr lang="en-US" dirty="0"/>
          </a:p>
        </p:txBody>
      </p:sp>
      <p:sp>
        <p:nvSpPr>
          <p:cNvPr id="5" name="Rounded Rectangle 4">
            <a:hlinkClick r:id="rId4"/>
          </p:cNvPr>
          <p:cNvSpPr/>
          <p:nvPr/>
        </p:nvSpPr>
        <p:spPr>
          <a:xfrm>
            <a:off x="1066800" y="6400800"/>
            <a:ext cx="2590800" cy="381000"/>
          </a:xfrm>
          <a:prstGeom prst="roundRect">
            <a:avLst/>
          </a:prstGeom>
          <a:solidFill>
            <a:schemeClr val="accent2">
              <a:lumMod val="50000"/>
              <a:alpha val="50196"/>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Teleport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1351</TotalTime>
  <Words>1874</Words>
  <Application>Microsoft Office PowerPoint</Application>
  <PresentationFormat>On-screen Show (4:3)</PresentationFormat>
  <Paragraphs>225</Paragraphs>
  <Slides>46</Slides>
  <Notes>29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Metro</vt:lpstr>
      <vt:lpstr>A Second Life Training Course for Faculty and Staff</vt:lpstr>
      <vt:lpstr>A Bit About Me</vt:lpstr>
      <vt:lpstr>What I Do</vt:lpstr>
      <vt:lpstr>Exosius Woolley</vt:lpstr>
      <vt:lpstr>Exosius Mistwalker</vt:lpstr>
      <vt:lpstr>Valencia Community College</vt:lpstr>
      <vt:lpstr>Learning Technology and Alternative Delivery </vt:lpstr>
      <vt:lpstr>Current Supported Software and Faculty Development</vt:lpstr>
      <vt:lpstr>Tour of the Valencia Virtual Campus in EduIsland 4</vt:lpstr>
      <vt:lpstr>Welcome Center</vt:lpstr>
      <vt:lpstr>Classroom 1</vt:lpstr>
      <vt:lpstr>Classroom 2</vt:lpstr>
      <vt:lpstr>Faculty Offices / Workshop</vt:lpstr>
      <vt:lpstr>Student Assistance in Second Life</vt:lpstr>
      <vt:lpstr>Objective: Introduce Second Life to the faculty and teach them how to use it </vt:lpstr>
      <vt:lpstr>“Virtual Worlds in Education”</vt:lpstr>
      <vt:lpstr>Choosing an approach to the course design</vt:lpstr>
      <vt:lpstr>Planning for assessment of outcomes </vt:lpstr>
      <vt:lpstr>Course Learning Objectives</vt:lpstr>
      <vt:lpstr>Course Learning Objectives</vt:lpstr>
      <vt:lpstr>Course Learning Objectives</vt:lpstr>
      <vt:lpstr>Problems to Solve: Course Management</vt:lpstr>
      <vt:lpstr>Problems to Solve: SL parts of the course</vt:lpstr>
      <vt:lpstr>Part 1: Second Life, Education and You</vt:lpstr>
      <vt:lpstr>Part 2: Photoshop for Second Life</vt:lpstr>
      <vt:lpstr>Part 3: Building, Scripting and Interacting with Second Life</vt:lpstr>
      <vt:lpstr>Second Life, Education and You</vt:lpstr>
      <vt:lpstr>How the course was built</vt:lpstr>
      <vt:lpstr>How the course was built</vt:lpstr>
      <vt:lpstr>How the course was built</vt:lpstr>
      <vt:lpstr>Photoshop for Second Life</vt:lpstr>
      <vt:lpstr>Building, Scripting and Interacting with Second Life</vt:lpstr>
      <vt:lpstr>Building, Scripting and Interacting with Second Life</vt:lpstr>
      <vt:lpstr>Outcomes: Agree with this Statement?</vt:lpstr>
      <vt:lpstr>Outcomes</vt:lpstr>
      <vt:lpstr>Outcomes</vt:lpstr>
      <vt:lpstr>Ed Frame (Maximas Demonia)</vt:lpstr>
      <vt:lpstr>Jean Marie Fuhrman (Petal Littlething)</vt:lpstr>
      <vt:lpstr>Diane Dalrymple (Nola Darwin)</vt:lpstr>
      <vt:lpstr>Thank you for coming!</vt:lpstr>
      <vt:lpstr>Appendix: Second Life, Education and You Week 1 Lesson Plan</vt:lpstr>
      <vt:lpstr>Appendix: Week 2 Lesson Plan</vt:lpstr>
      <vt:lpstr>Appendix: Week 3 Lesson Plan</vt:lpstr>
      <vt:lpstr>Appendix: Week 4 Lesson Plan</vt:lpstr>
      <vt:lpstr>Appendix: Week 5 Lesson Plan</vt:lpstr>
      <vt:lpstr>Appendix: Week 6 Lesson Plan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Introductions: Lisa and Eddie</dc:title>
  <dc:creator/>
  <cp:lastModifiedBy>EHowell</cp:lastModifiedBy>
  <cp:revision>241</cp:revision>
  <dcterms:created xsi:type="dcterms:W3CDTF">2006-08-16T00:00:00Z</dcterms:created>
  <dcterms:modified xsi:type="dcterms:W3CDTF">2009-06-08T19:42:09Z</dcterms:modified>
</cp:coreProperties>
</file>