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95" r:id="rId2"/>
    <p:sldId id="264" r:id="rId3"/>
    <p:sldId id="273" r:id="rId4"/>
    <p:sldId id="265" r:id="rId5"/>
    <p:sldId id="266" r:id="rId6"/>
    <p:sldId id="272" r:id="rId7"/>
    <p:sldId id="285" r:id="rId8"/>
    <p:sldId id="279" r:id="rId9"/>
    <p:sldId id="286" r:id="rId10"/>
    <p:sldId id="280" r:id="rId11"/>
    <p:sldId id="287" r:id="rId12"/>
    <p:sldId id="281" r:id="rId13"/>
    <p:sldId id="282" r:id="rId14"/>
    <p:sldId id="284" r:id="rId15"/>
    <p:sldId id="288" r:id="rId16"/>
    <p:sldId id="289" r:id="rId17"/>
    <p:sldId id="290" r:id="rId18"/>
    <p:sldId id="271" r:id="rId19"/>
    <p:sldId id="291" r:id="rId20"/>
    <p:sldId id="292" r:id="rId21"/>
    <p:sldId id="293" r:id="rId22"/>
  </p:sldIdLst>
  <p:sldSz cx="13004800" cy="9753600"/>
  <p:notesSz cx="9601200" cy="7315200"/>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58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58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58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58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8" d="100"/>
          <a:sy n="68" d="100"/>
        </p:scale>
        <p:origin x="-654" y="-12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40C7C-0974-4375-BA5A-4D2DD7910A92}" type="doc">
      <dgm:prSet loTypeId="urn:microsoft.com/office/officeart/2005/8/layout/chevron1" loCatId="process" qsTypeId="urn:microsoft.com/office/officeart/2005/8/quickstyle/simple1" qsCatId="simple" csTypeId="urn:microsoft.com/office/officeart/2005/8/colors/colorful2" csCatId="colorful" phldr="1"/>
      <dgm:spPr>
        <a:scene3d>
          <a:camera prst="orthographicFront">
            <a:rot lat="21366274" lon="21438835" rev="0"/>
          </a:camera>
          <a:lightRig rig="threePt" dir="t"/>
        </a:scene3d>
      </dgm:spPr>
      <dgm:t>
        <a:bodyPr/>
        <a:lstStyle/>
        <a:p>
          <a:endParaRPr lang="en-US"/>
        </a:p>
      </dgm:t>
    </dgm:pt>
    <dgm:pt modelId="{D8160B58-93CB-46A0-8DC9-83101ACE6CBA}">
      <dgm:prSet phldrT="[Text]"/>
      <dgm:spPr/>
      <dgm:t>
        <a:bodyPr/>
        <a:lstStyle/>
        <a:p>
          <a:r>
            <a:rPr lang="en-US" dirty="0" smtClean="0"/>
            <a:t>Download</a:t>
          </a:r>
          <a:endParaRPr lang="en-US" dirty="0"/>
        </a:p>
      </dgm:t>
    </dgm:pt>
    <dgm:pt modelId="{CCE8F158-B044-4E7D-B856-42EC6539B414}" type="parTrans" cxnId="{611F9750-ECC6-4A43-A24F-3FBE4EDAD63C}">
      <dgm:prSet/>
      <dgm:spPr/>
      <dgm:t>
        <a:bodyPr/>
        <a:lstStyle/>
        <a:p>
          <a:endParaRPr lang="en-US"/>
        </a:p>
      </dgm:t>
    </dgm:pt>
    <dgm:pt modelId="{E49945EB-EAB9-40E2-8D68-9215EC11F77A}" type="sibTrans" cxnId="{611F9750-ECC6-4A43-A24F-3FBE4EDAD63C}">
      <dgm:prSet/>
      <dgm:spPr/>
      <dgm:t>
        <a:bodyPr/>
        <a:lstStyle/>
        <a:p>
          <a:endParaRPr lang="en-US"/>
        </a:p>
      </dgm:t>
    </dgm:pt>
    <dgm:pt modelId="{A9768292-F124-46E8-9257-871509AE5BEA}">
      <dgm:prSet phldrT="[Text]"/>
      <dgm:spPr/>
      <dgm:t>
        <a:bodyPr/>
        <a:lstStyle/>
        <a:p>
          <a:r>
            <a:rPr lang="en-US" dirty="0" smtClean="0"/>
            <a:t>Scan</a:t>
          </a:r>
          <a:endParaRPr lang="en-US" dirty="0"/>
        </a:p>
      </dgm:t>
    </dgm:pt>
    <dgm:pt modelId="{729DA502-6FEC-4EEA-BA75-46DB7C01CDE8}" type="parTrans" cxnId="{FC2FE3E4-352D-456B-A5F9-CF0689A2DE59}">
      <dgm:prSet/>
      <dgm:spPr/>
      <dgm:t>
        <a:bodyPr/>
        <a:lstStyle/>
        <a:p>
          <a:endParaRPr lang="en-US"/>
        </a:p>
      </dgm:t>
    </dgm:pt>
    <dgm:pt modelId="{8A7F2404-5F24-42DC-995F-756E825F9B50}" type="sibTrans" cxnId="{FC2FE3E4-352D-456B-A5F9-CF0689A2DE59}">
      <dgm:prSet/>
      <dgm:spPr/>
      <dgm:t>
        <a:bodyPr/>
        <a:lstStyle/>
        <a:p>
          <a:endParaRPr lang="en-US"/>
        </a:p>
      </dgm:t>
    </dgm:pt>
    <dgm:pt modelId="{75913943-97B9-43F8-8912-9278F56FA823}">
      <dgm:prSet phldrT="[Text]"/>
      <dgm:spPr/>
      <dgm:t>
        <a:bodyPr/>
        <a:lstStyle/>
        <a:p>
          <a:r>
            <a:rPr lang="en-US" dirty="0" smtClean="0"/>
            <a:t>Validate</a:t>
          </a:r>
          <a:endParaRPr lang="en-US" dirty="0"/>
        </a:p>
      </dgm:t>
    </dgm:pt>
    <dgm:pt modelId="{AEE008D2-CB28-48FB-A86A-4589C8164BCD}" type="parTrans" cxnId="{5F9E99DF-D6C5-4107-B411-32C4D3372704}">
      <dgm:prSet/>
      <dgm:spPr/>
      <dgm:t>
        <a:bodyPr/>
        <a:lstStyle/>
        <a:p>
          <a:endParaRPr lang="en-US"/>
        </a:p>
      </dgm:t>
    </dgm:pt>
    <dgm:pt modelId="{9152B496-5065-4C66-A70A-7AF687A25825}" type="sibTrans" cxnId="{5F9E99DF-D6C5-4107-B411-32C4D3372704}">
      <dgm:prSet/>
      <dgm:spPr/>
      <dgm:t>
        <a:bodyPr/>
        <a:lstStyle/>
        <a:p>
          <a:endParaRPr lang="en-US"/>
        </a:p>
      </dgm:t>
    </dgm:pt>
    <dgm:pt modelId="{ED23A7A5-F9BC-4FDC-A6C3-1EDC4FBC9DA4}">
      <dgm:prSet phldrT="[Text]"/>
      <dgm:spPr/>
      <dgm:t>
        <a:bodyPr/>
        <a:lstStyle/>
        <a:p>
          <a:r>
            <a:rPr lang="en-US" dirty="0" smtClean="0"/>
            <a:t>Edit (if needed)</a:t>
          </a:r>
          <a:endParaRPr lang="en-US" dirty="0"/>
        </a:p>
      </dgm:t>
    </dgm:pt>
    <dgm:pt modelId="{E5B9B417-6E2D-431C-A25B-6F55932B9A49}" type="parTrans" cxnId="{F31D0266-EA70-48E9-86D3-A1467B55C0E3}">
      <dgm:prSet/>
      <dgm:spPr/>
      <dgm:t>
        <a:bodyPr/>
        <a:lstStyle/>
        <a:p>
          <a:endParaRPr lang="en-US"/>
        </a:p>
      </dgm:t>
    </dgm:pt>
    <dgm:pt modelId="{4E13CCD5-CD38-4C30-BAF4-1C2D60F4D963}" type="sibTrans" cxnId="{F31D0266-EA70-48E9-86D3-A1467B55C0E3}">
      <dgm:prSet/>
      <dgm:spPr/>
      <dgm:t>
        <a:bodyPr/>
        <a:lstStyle/>
        <a:p>
          <a:endParaRPr lang="en-US"/>
        </a:p>
      </dgm:t>
    </dgm:pt>
    <dgm:pt modelId="{2E63DA26-14E6-454F-BF74-B4307C7D60CA}">
      <dgm:prSet phldrT="[Text]"/>
      <dgm:spPr/>
      <dgm:t>
        <a:bodyPr/>
        <a:lstStyle/>
        <a:p>
          <a:r>
            <a:rPr lang="en-US" dirty="0" smtClean="0"/>
            <a:t>Approve/OK</a:t>
          </a:r>
          <a:endParaRPr lang="en-US" dirty="0"/>
        </a:p>
      </dgm:t>
    </dgm:pt>
    <dgm:pt modelId="{13FCAC51-1F12-4FFA-B5F9-1997A158D78A}" type="parTrans" cxnId="{DED06761-1D7E-4061-8D40-451CD710F19F}">
      <dgm:prSet/>
      <dgm:spPr/>
      <dgm:t>
        <a:bodyPr/>
        <a:lstStyle/>
        <a:p>
          <a:endParaRPr lang="en-US"/>
        </a:p>
      </dgm:t>
    </dgm:pt>
    <dgm:pt modelId="{27C1A4EC-1F6F-4B6B-8A9E-972BEC175470}" type="sibTrans" cxnId="{DED06761-1D7E-4061-8D40-451CD710F19F}">
      <dgm:prSet/>
      <dgm:spPr/>
      <dgm:t>
        <a:bodyPr/>
        <a:lstStyle/>
        <a:p>
          <a:endParaRPr lang="en-US"/>
        </a:p>
      </dgm:t>
    </dgm:pt>
    <dgm:pt modelId="{034AF26C-BD3F-4C13-A29A-CC0BCA35CF79}">
      <dgm:prSet phldrT="[Text]"/>
      <dgm:spPr/>
      <dgm:t>
        <a:bodyPr/>
        <a:lstStyle/>
        <a:p>
          <a:r>
            <a:rPr lang="en-US" dirty="0" smtClean="0"/>
            <a:t>Update</a:t>
          </a:r>
          <a:endParaRPr lang="en-US" dirty="0"/>
        </a:p>
      </dgm:t>
    </dgm:pt>
    <dgm:pt modelId="{29916CB9-54B5-45E5-94E4-5328B0A573DA}" type="parTrans" cxnId="{644EB44C-F891-482F-BEA9-38CB8BF7B101}">
      <dgm:prSet/>
      <dgm:spPr/>
      <dgm:t>
        <a:bodyPr/>
        <a:lstStyle/>
        <a:p>
          <a:endParaRPr lang="en-US"/>
        </a:p>
      </dgm:t>
    </dgm:pt>
    <dgm:pt modelId="{E6552238-7419-4C01-9C5B-F22326F6E5B0}" type="sibTrans" cxnId="{644EB44C-F891-482F-BEA9-38CB8BF7B101}">
      <dgm:prSet/>
      <dgm:spPr/>
      <dgm:t>
        <a:bodyPr/>
        <a:lstStyle/>
        <a:p>
          <a:endParaRPr lang="en-US"/>
        </a:p>
      </dgm:t>
    </dgm:pt>
    <dgm:pt modelId="{A8612C16-E209-4923-A8D6-7C935651C6B0}" type="pres">
      <dgm:prSet presAssocID="{88040C7C-0974-4375-BA5A-4D2DD7910A92}" presName="Name0" presStyleCnt="0">
        <dgm:presLayoutVars>
          <dgm:dir/>
          <dgm:animLvl val="lvl"/>
          <dgm:resizeHandles val="exact"/>
        </dgm:presLayoutVars>
      </dgm:prSet>
      <dgm:spPr/>
      <dgm:t>
        <a:bodyPr/>
        <a:lstStyle/>
        <a:p>
          <a:endParaRPr lang="en-US"/>
        </a:p>
      </dgm:t>
    </dgm:pt>
    <dgm:pt modelId="{916BA1C0-21C2-43E4-9068-486878E5C933}" type="pres">
      <dgm:prSet presAssocID="{D8160B58-93CB-46A0-8DC9-83101ACE6CBA}" presName="parTxOnly" presStyleLbl="node1" presStyleIdx="0" presStyleCnt="6">
        <dgm:presLayoutVars>
          <dgm:chMax val="0"/>
          <dgm:chPref val="0"/>
          <dgm:bulletEnabled val="1"/>
        </dgm:presLayoutVars>
      </dgm:prSet>
      <dgm:spPr/>
      <dgm:t>
        <a:bodyPr/>
        <a:lstStyle/>
        <a:p>
          <a:endParaRPr lang="en-US"/>
        </a:p>
      </dgm:t>
    </dgm:pt>
    <dgm:pt modelId="{0BE8D298-3DD5-42E1-BDCC-863AEADE0131}" type="pres">
      <dgm:prSet presAssocID="{E49945EB-EAB9-40E2-8D68-9215EC11F77A}" presName="parTxOnlySpace" presStyleCnt="0"/>
      <dgm:spPr/>
      <dgm:t>
        <a:bodyPr/>
        <a:lstStyle/>
        <a:p>
          <a:endParaRPr lang="en-US"/>
        </a:p>
      </dgm:t>
    </dgm:pt>
    <dgm:pt modelId="{25B5A1F3-62C6-453E-A713-21D2FA34AC1B}" type="pres">
      <dgm:prSet presAssocID="{A9768292-F124-46E8-9257-871509AE5BEA}" presName="parTxOnly" presStyleLbl="node1" presStyleIdx="1" presStyleCnt="6">
        <dgm:presLayoutVars>
          <dgm:chMax val="0"/>
          <dgm:chPref val="0"/>
          <dgm:bulletEnabled val="1"/>
        </dgm:presLayoutVars>
      </dgm:prSet>
      <dgm:spPr/>
      <dgm:t>
        <a:bodyPr/>
        <a:lstStyle/>
        <a:p>
          <a:endParaRPr lang="en-US"/>
        </a:p>
      </dgm:t>
    </dgm:pt>
    <dgm:pt modelId="{CEE599A6-4629-405C-9499-DC54CEB4B3F6}" type="pres">
      <dgm:prSet presAssocID="{8A7F2404-5F24-42DC-995F-756E825F9B50}" presName="parTxOnlySpace" presStyleCnt="0"/>
      <dgm:spPr/>
      <dgm:t>
        <a:bodyPr/>
        <a:lstStyle/>
        <a:p>
          <a:endParaRPr lang="en-US"/>
        </a:p>
      </dgm:t>
    </dgm:pt>
    <dgm:pt modelId="{6F30C61E-160F-4D86-B536-2801654E5D13}" type="pres">
      <dgm:prSet presAssocID="{75913943-97B9-43F8-8912-9278F56FA823}" presName="parTxOnly" presStyleLbl="node1" presStyleIdx="2" presStyleCnt="6">
        <dgm:presLayoutVars>
          <dgm:chMax val="0"/>
          <dgm:chPref val="0"/>
          <dgm:bulletEnabled val="1"/>
        </dgm:presLayoutVars>
      </dgm:prSet>
      <dgm:spPr/>
      <dgm:t>
        <a:bodyPr/>
        <a:lstStyle/>
        <a:p>
          <a:endParaRPr lang="en-US"/>
        </a:p>
      </dgm:t>
    </dgm:pt>
    <dgm:pt modelId="{56BEA9FD-7F05-43EC-9410-F1278326AFA7}" type="pres">
      <dgm:prSet presAssocID="{9152B496-5065-4C66-A70A-7AF687A25825}" presName="parTxOnlySpace" presStyleCnt="0"/>
      <dgm:spPr/>
      <dgm:t>
        <a:bodyPr/>
        <a:lstStyle/>
        <a:p>
          <a:endParaRPr lang="en-US"/>
        </a:p>
      </dgm:t>
    </dgm:pt>
    <dgm:pt modelId="{979CC448-7B43-4D15-B903-A47A17F2B832}" type="pres">
      <dgm:prSet presAssocID="{ED23A7A5-F9BC-4FDC-A6C3-1EDC4FBC9DA4}" presName="parTxOnly" presStyleLbl="node1" presStyleIdx="3" presStyleCnt="6">
        <dgm:presLayoutVars>
          <dgm:chMax val="0"/>
          <dgm:chPref val="0"/>
          <dgm:bulletEnabled val="1"/>
        </dgm:presLayoutVars>
      </dgm:prSet>
      <dgm:spPr/>
      <dgm:t>
        <a:bodyPr/>
        <a:lstStyle/>
        <a:p>
          <a:endParaRPr lang="en-US"/>
        </a:p>
      </dgm:t>
    </dgm:pt>
    <dgm:pt modelId="{D21CDBA2-7748-4736-A0DC-B75D23D5CE52}" type="pres">
      <dgm:prSet presAssocID="{4E13CCD5-CD38-4C30-BAF4-1C2D60F4D963}" presName="parTxOnlySpace" presStyleCnt="0"/>
      <dgm:spPr/>
      <dgm:t>
        <a:bodyPr/>
        <a:lstStyle/>
        <a:p>
          <a:endParaRPr lang="en-US"/>
        </a:p>
      </dgm:t>
    </dgm:pt>
    <dgm:pt modelId="{59C19968-E6CC-41F9-9D80-B264F434BF35}" type="pres">
      <dgm:prSet presAssocID="{2E63DA26-14E6-454F-BF74-B4307C7D60CA}" presName="parTxOnly" presStyleLbl="node1" presStyleIdx="4" presStyleCnt="6">
        <dgm:presLayoutVars>
          <dgm:chMax val="0"/>
          <dgm:chPref val="0"/>
          <dgm:bulletEnabled val="1"/>
        </dgm:presLayoutVars>
      </dgm:prSet>
      <dgm:spPr/>
      <dgm:t>
        <a:bodyPr/>
        <a:lstStyle/>
        <a:p>
          <a:endParaRPr lang="en-US"/>
        </a:p>
      </dgm:t>
    </dgm:pt>
    <dgm:pt modelId="{B295729B-D40F-41CC-A4D0-4B0A2466EEBB}" type="pres">
      <dgm:prSet presAssocID="{27C1A4EC-1F6F-4B6B-8A9E-972BEC175470}" presName="parTxOnlySpace" presStyleCnt="0"/>
      <dgm:spPr/>
      <dgm:t>
        <a:bodyPr/>
        <a:lstStyle/>
        <a:p>
          <a:endParaRPr lang="en-US"/>
        </a:p>
      </dgm:t>
    </dgm:pt>
    <dgm:pt modelId="{6303D083-01A4-468D-8947-28E29040D24D}" type="pres">
      <dgm:prSet presAssocID="{034AF26C-BD3F-4C13-A29A-CC0BCA35CF79}" presName="parTxOnly" presStyleLbl="node1" presStyleIdx="5" presStyleCnt="6">
        <dgm:presLayoutVars>
          <dgm:chMax val="0"/>
          <dgm:chPref val="0"/>
          <dgm:bulletEnabled val="1"/>
        </dgm:presLayoutVars>
      </dgm:prSet>
      <dgm:spPr/>
      <dgm:t>
        <a:bodyPr/>
        <a:lstStyle/>
        <a:p>
          <a:endParaRPr lang="en-US"/>
        </a:p>
      </dgm:t>
    </dgm:pt>
  </dgm:ptLst>
  <dgm:cxnLst>
    <dgm:cxn modelId="{644EB44C-F891-482F-BEA9-38CB8BF7B101}" srcId="{88040C7C-0974-4375-BA5A-4D2DD7910A92}" destId="{034AF26C-BD3F-4C13-A29A-CC0BCA35CF79}" srcOrd="5" destOrd="0" parTransId="{29916CB9-54B5-45E5-94E4-5328B0A573DA}" sibTransId="{E6552238-7419-4C01-9C5B-F22326F6E5B0}"/>
    <dgm:cxn modelId="{5F9E99DF-D6C5-4107-B411-32C4D3372704}" srcId="{88040C7C-0974-4375-BA5A-4D2DD7910A92}" destId="{75913943-97B9-43F8-8912-9278F56FA823}" srcOrd="2" destOrd="0" parTransId="{AEE008D2-CB28-48FB-A86A-4589C8164BCD}" sibTransId="{9152B496-5065-4C66-A70A-7AF687A25825}"/>
    <dgm:cxn modelId="{F2BF7A2F-C64A-4828-80FD-D2F0401825B9}" type="presOf" srcId="{2E63DA26-14E6-454F-BF74-B4307C7D60CA}" destId="{59C19968-E6CC-41F9-9D80-B264F434BF35}" srcOrd="0" destOrd="0" presId="urn:microsoft.com/office/officeart/2005/8/layout/chevron1"/>
    <dgm:cxn modelId="{30814997-500E-45C4-9072-003F5039E401}" type="presOf" srcId="{D8160B58-93CB-46A0-8DC9-83101ACE6CBA}" destId="{916BA1C0-21C2-43E4-9068-486878E5C933}" srcOrd="0" destOrd="0" presId="urn:microsoft.com/office/officeart/2005/8/layout/chevron1"/>
    <dgm:cxn modelId="{FC2FE3E4-352D-456B-A5F9-CF0689A2DE59}" srcId="{88040C7C-0974-4375-BA5A-4D2DD7910A92}" destId="{A9768292-F124-46E8-9257-871509AE5BEA}" srcOrd="1" destOrd="0" parTransId="{729DA502-6FEC-4EEA-BA75-46DB7C01CDE8}" sibTransId="{8A7F2404-5F24-42DC-995F-756E825F9B50}"/>
    <dgm:cxn modelId="{DED06761-1D7E-4061-8D40-451CD710F19F}" srcId="{88040C7C-0974-4375-BA5A-4D2DD7910A92}" destId="{2E63DA26-14E6-454F-BF74-B4307C7D60CA}" srcOrd="4" destOrd="0" parTransId="{13FCAC51-1F12-4FFA-B5F9-1997A158D78A}" sibTransId="{27C1A4EC-1F6F-4B6B-8A9E-972BEC175470}"/>
    <dgm:cxn modelId="{053C95CE-8E71-4568-94FE-B84EE3B74F86}" type="presOf" srcId="{75913943-97B9-43F8-8912-9278F56FA823}" destId="{6F30C61E-160F-4D86-B536-2801654E5D13}" srcOrd="0" destOrd="0" presId="urn:microsoft.com/office/officeart/2005/8/layout/chevron1"/>
    <dgm:cxn modelId="{B34721FA-B842-44DD-9FDE-266C3161934F}" type="presOf" srcId="{88040C7C-0974-4375-BA5A-4D2DD7910A92}" destId="{A8612C16-E209-4923-A8D6-7C935651C6B0}" srcOrd="0" destOrd="0" presId="urn:microsoft.com/office/officeart/2005/8/layout/chevron1"/>
    <dgm:cxn modelId="{AD5DD37F-630B-41E5-A690-9EB4B93E9AB9}" type="presOf" srcId="{ED23A7A5-F9BC-4FDC-A6C3-1EDC4FBC9DA4}" destId="{979CC448-7B43-4D15-B903-A47A17F2B832}" srcOrd="0" destOrd="0" presId="urn:microsoft.com/office/officeart/2005/8/layout/chevron1"/>
    <dgm:cxn modelId="{611F9750-ECC6-4A43-A24F-3FBE4EDAD63C}" srcId="{88040C7C-0974-4375-BA5A-4D2DD7910A92}" destId="{D8160B58-93CB-46A0-8DC9-83101ACE6CBA}" srcOrd="0" destOrd="0" parTransId="{CCE8F158-B044-4E7D-B856-42EC6539B414}" sibTransId="{E49945EB-EAB9-40E2-8D68-9215EC11F77A}"/>
    <dgm:cxn modelId="{48053CE9-7F4F-44D4-9968-CB5B898BA262}" type="presOf" srcId="{034AF26C-BD3F-4C13-A29A-CC0BCA35CF79}" destId="{6303D083-01A4-468D-8947-28E29040D24D}" srcOrd="0" destOrd="0" presId="urn:microsoft.com/office/officeart/2005/8/layout/chevron1"/>
    <dgm:cxn modelId="{21349CE4-0B49-4675-B6C7-8D8E01F4699B}" type="presOf" srcId="{A9768292-F124-46E8-9257-871509AE5BEA}" destId="{25B5A1F3-62C6-453E-A713-21D2FA34AC1B}" srcOrd="0" destOrd="0" presId="urn:microsoft.com/office/officeart/2005/8/layout/chevron1"/>
    <dgm:cxn modelId="{F31D0266-EA70-48E9-86D3-A1467B55C0E3}" srcId="{88040C7C-0974-4375-BA5A-4D2DD7910A92}" destId="{ED23A7A5-F9BC-4FDC-A6C3-1EDC4FBC9DA4}" srcOrd="3" destOrd="0" parTransId="{E5B9B417-6E2D-431C-A25B-6F55932B9A49}" sibTransId="{4E13CCD5-CD38-4C30-BAF4-1C2D60F4D963}"/>
    <dgm:cxn modelId="{C76280D1-0299-432A-A6E2-EA3CECFB2F87}" type="presParOf" srcId="{A8612C16-E209-4923-A8D6-7C935651C6B0}" destId="{916BA1C0-21C2-43E4-9068-486878E5C933}" srcOrd="0" destOrd="0" presId="urn:microsoft.com/office/officeart/2005/8/layout/chevron1"/>
    <dgm:cxn modelId="{C70D5B08-0BA0-464B-ADC8-532877759426}" type="presParOf" srcId="{A8612C16-E209-4923-A8D6-7C935651C6B0}" destId="{0BE8D298-3DD5-42E1-BDCC-863AEADE0131}" srcOrd="1" destOrd="0" presId="urn:microsoft.com/office/officeart/2005/8/layout/chevron1"/>
    <dgm:cxn modelId="{BEEA4EC5-E011-4FB4-9BC1-F0A606A4CC6A}" type="presParOf" srcId="{A8612C16-E209-4923-A8D6-7C935651C6B0}" destId="{25B5A1F3-62C6-453E-A713-21D2FA34AC1B}" srcOrd="2" destOrd="0" presId="urn:microsoft.com/office/officeart/2005/8/layout/chevron1"/>
    <dgm:cxn modelId="{1914B67C-5367-4834-8AB0-18EC8F2C6ABD}" type="presParOf" srcId="{A8612C16-E209-4923-A8D6-7C935651C6B0}" destId="{CEE599A6-4629-405C-9499-DC54CEB4B3F6}" srcOrd="3" destOrd="0" presId="urn:microsoft.com/office/officeart/2005/8/layout/chevron1"/>
    <dgm:cxn modelId="{D035E4C8-2AAE-4151-81BB-610E7165BF55}" type="presParOf" srcId="{A8612C16-E209-4923-A8D6-7C935651C6B0}" destId="{6F30C61E-160F-4D86-B536-2801654E5D13}" srcOrd="4" destOrd="0" presId="urn:microsoft.com/office/officeart/2005/8/layout/chevron1"/>
    <dgm:cxn modelId="{C9BB3C12-530C-45A2-B373-58BEDE14D6AD}" type="presParOf" srcId="{A8612C16-E209-4923-A8D6-7C935651C6B0}" destId="{56BEA9FD-7F05-43EC-9410-F1278326AFA7}" srcOrd="5" destOrd="0" presId="urn:microsoft.com/office/officeart/2005/8/layout/chevron1"/>
    <dgm:cxn modelId="{7AA031F3-F919-4FE2-BA1E-1F445495386B}" type="presParOf" srcId="{A8612C16-E209-4923-A8D6-7C935651C6B0}" destId="{979CC448-7B43-4D15-B903-A47A17F2B832}" srcOrd="6" destOrd="0" presId="urn:microsoft.com/office/officeart/2005/8/layout/chevron1"/>
    <dgm:cxn modelId="{97375689-8125-40F4-82C4-E2B53770A9AB}" type="presParOf" srcId="{A8612C16-E209-4923-A8D6-7C935651C6B0}" destId="{D21CDBA2-7748-4736-A0DC-B75D23D5CE52}" srcOrd="7" destOrd="0" presId="urn:microsoft.com/office/officeart/2005/8/layout/chevron1"/>
    <dgm:cxn modelId="{275D107F-D41F-4961-A873-A2C8C4BED526}" type="presParOf" srcId="{A8612C16-E209-4923-A8D6-7C935651C6B0}" destId="{59C19968-E6CC-41F9-9D80-B264F434BF35}" srcOrd="8" destOrd="0" presId="urn:microsoft.com/office/officeart/2005/8/layout/chevron1"/>
    <dgm:cxn modelId="{0FF7B892-3BC4-4607-B4A8-A24BA47C0B3A}" type="presParOf" srcId="{A8612C16-E209-4923-A8D6-7C935651C6B0}" destId="{B295729B-D40F-41CC-A4D0-4B0A2466EEBB}" srcOrd="9" destOrd="0" presId="urn:microsoft.com/office/officeart/2005/8/layout/chevron1"/>
    <dgm:cxn modelId="{7372C4B6-DD7C-49A7-B089-111C270E3F6B}" type="presParOf" srcId="{A8612C16-E209-4923-A8D6-7C935651C6B0}" destId="{6303D083-01A4-468D-8947-28E29040D24D}"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2D2EA-0BEC-4108-AE0B-9137270D3749}" type="doc">
      <dgm:prSet loTypeId="urn:microsoft.com/office/officeart/2005/8/layout/default#1" loCatId="list" qsTypeId="urn:microsoft.com/office/officeart/2005/8/quickstyle/simple1" qsCatId="simple" csTypeId="urn:microsoft.com/office/officeart/2005/8/colors/accent2_2" csCatId="accent2" phldr="1"/>
      <dgm:spPr/>
      <dgm:t>
        <a:bodyPr/>
        <a:lstStyle/>
        <a:p>
          <a:endParaRPr lang="en-US"/>
        </a:p>
      </dgm:t>
    </dgm:pt>
    <dgm:pt modelId="{0A8722B7-BB8F-4245-A757-57C1F83D5526}">
      <dgm:prSet phldrT="[Text]"/>
      <dgm:spPr/>
      <dgm:t>
        <a:bodyPr/>
        <a:lstStyle/>
        <a:p>
          <a:r>
            <a:rPr lang="en-US" dirty="0" smtClean="0"/>
            <a:t>Asset Number</a:t>
          </a:r>
          <a:endParaRPr lang="en-US" dirty="0"/>
        </a:p>
      </dgm:t>
    </dgm:pt>
    <dgm:pt modelId="{E6A34F8A-8FC2-4418-9C72-D7F73693A3D7}" type="parTrans" cxnId="{352AB02D-2D3C-4565-9063-D3C8685EA956}">
      <dgm:prSet/>
      <dgm:spPr/>
      <dgm:t>
        <a:bodyPr/>
        <a:lstStyle/>
        <a:p>
          <a:endParaRPr lang="en-US"/>
        </a:p>
      </dgm:t>
    </dgm:pt>
    <dgm:pt modelId="{EE9163FC-108E-4645-8CB6-5BB68A96AA22}" type="sibTrans" cxnId="{352AB02D-2D3C-4565-9063-D3C8685EA956}">
      <dgm:prSet/>
      <dgm:spPr/>
      <dgm:t>
        <a:bodyPr/>
        <a:lstStyle/>
        <a:p>
          <a:endParaRPr lang="en-US"/>
        </a:p>
      </dgm:t>
    </dgm:pt>
    <dgm:pt modelId="{63AD3E9C-AABF-462A-8B4F-8ECC7E868CB0}">
      <dgm:prSet phldrT="[Text]"/>
      <dgm:spPr/>
      <dgm:t>
        <a:bodyPr/>
        <a:lstStyle/>
        <a:p>
          <a:r>
            <a:rPr lang="en-US" dirty="0" smtClean="0"/>
            <a:t>Description</a:t>
          </a:r>
          <a:endParaRPr lang="en-US" dirty="0"/>
        </a:p>
      </dgm:t>
    </dgm:pt>
    <dgm:pt modelId="{D98E3FF7-D9B5-4E15-A0D4-386181169604}" type="parTrans" cxnId="{2B56A712-ABBB-48E9-B047-72D14C32C3A7}">
      <dgm:prSet/>
      <dgm:spPr/>
      <dgm:t>
        <a:bodyPr/>
        <a:lstStyle/>
        <a:p>
          <a:endParaRPr lang="en-US"/>
        </a:p>
      </dgm:t>
    </dgm:pt>
    <dgm:pt modelId="{CE28AB65-1AF0-4786-A4C7-0487FE601744}" type="sibTrans" cxnId="{2B56A712-ABBB-48E9-B047-72D14C32C3A7}">
      <dgm:prSet/>
      <dgm:spPr/>
      <dgm:t>
        <a:bodyPr/>
        <a:lstStyle/>
        <a:p>
          <a:endParaRPr lang="en-US"/>
        </a:p>
      </dgm:t>
    </dgm:pt>
    <dgm:pt modelId="{15659D30-3132-429E-9F36-D407FB93F1D0}">
      <dgm:prSet phldrT="[Text]"/>
      <dgm:spPr/>
      <dgm:t>
        <a:bodyPr/>
        <a:lstStyle/>
        <a:p>
          <a:r>
            <a:rPr lang="en-US" dirty="0" smtClean="0"/>
            <a:t>Personnel Number</a:t>
          </a:r>
          <a:endParaRPr lang="en-US" dirty="0"/>
        </a:p>
      </dgm:t>
    </dgm:pt>
    <dgm:pt modelId="{AD5D5BB2-AFFB-4338-B956-224C1E10E6B1}" type="parTrans" cxnId="{875BE9D9-3E14-4BA7-8F9B-4247494FA33D}">
      <dgm:prSet/>
      <dgm:spPr/>
      <dgm:t>
        <a:bodyPr/>
        <a:lstStyle/>
        <a:p>
          <a:endParaRPr lang="en-US"/>
        </a:p>
      </dgm:t>
    </dgm:pt>
    <dgm:pt modelId="{09A5DC52-C3CD-44CD-8E20-E64752E99ED4}" type="sibTrans" cxnId="{875BE9D9-3E14-4BA7-8F9B-4247494FA33D}">
      <dgm:prSet/>
      <dgm:spPr/>
      <dgm:t>
        <a:bodyPr/>
        <a:lstStyle/>
        <a:p>
          <a:endParaRPr lang="en-US"/>
        </a:p>
      </dgm:t>
    </dgm:pt>
    <dgm:pt modelId="{D8BBBF1F-1DAF-41D2-9B5C-E619B33E4539}">
      <dgm:prSet phldrT="[Text]"/>
      <dgm:spPr/>
      <dgm:t>
        <a:bodyPr/>
        <a:lstStyle/>
        <a:p>
          <a:r>
            <a:rPr lang="en-US" dirty="0" smtClean="0"/>
            <a:t>Location</a:t>
          </a:r>
          <a:endParaRPr lang="en-US" dirty="0"/>
        </a:p>
      </dgm:t>
    </dgm:pt>
    <dgm:pt modelId="{7034E00B-AFBE-46ED-9645-F7C361770C01}" type="parTrans" cxnId="{AF59B391-8BF4-4DDB-ABD8-0E7216D738BA}">
      <dgm:prSet/>
      <dgm:spPr/>
      <dgm:t>
        <a:bodyPr/>
        <a:lstStyle/>
        <a:p>
          <a:endParaRPr lang="en-US"/>
        </a:p>
      </dgm:t>
    </dgm:pt>
    <dgm:pt modelId="{86F49F49-321A-449E-A600-FC7E352012E1}" type="sibTrans" cxnId="{AF59B391-8BF4-4DDB-ABD8-0E7216D738BA}">
      <dgm:prSet/>
      <dgm:spPr/>
      <dgm:t>
        <a:bodyPr/>
        <a:lstStyle/>
        <a:p>
          <a:endParaRPr lang="en-US"/>
        </a:p>
      </dgm:t>
    </dgm:pt>
    <dgm:pt modelId="{6A85891E-C332-4959-A901-AA1305EA864E}">
      <dgm:prSet phldrT="[Text]"/>
      <dgm:spPr/>
      <dgm:t>
        <a:bodyPr/>
        <a:lstStyle/>
        <a:p>
          <a:r>
            <a:rPr lang="en-US" dirty="0" smtClean="0"/>
            <a:t>Room</a:t>
          </a:r>
          <a:endParaRPr lang="en-US" dirty="0"/>
        </a:p>
      </dgm:t>
    </dgm:pt>
    <dgm:pt modelId="{26823FDB-BAE6-42A6-BE25-54215CF72665}" type="parTrans" cxnId="{8A046C16-60E4-437F-9C8B-2C0E92B398FF}">
      <dgm:prSet/>
      <dgm:spPr/>
      <dgm:t>
        <a:bodyPr/>
        <a:lstStyle/>
        <a:p>
          <a:endParaRPr lang="en-US"/>
        </a:p>
      </dgm:t>
    </dgm:pt>
    <dgm:pt modelId="{670D1B17-0E5B-4ED7-A1F7-A4F7804D5DE0}" type="sibTrans" cxnId="{8A046C16-60E4-437F-9C8B-2C0E92B398FF}">
      <dgm:prSet/>
      <dgm:spPr/>
      <dgm:t>
        <a:bodyPr/>
        <a:lstStyle/>
        <a:p>
          <a:endParaRPr lang="en-US"/>
        </a:p>
      </dgm:t>
    </dgm:pt>
    <dgm:pt modelId="{25FFAB7C-C43F-4AA7-B2D1-7199B3DC2CA9}" type="pres">
      <dgm:prSet presAssocID="{8AE2D2EA-0BEC-4108-AE0B-9137270D3749}" presName="diagram" presStyleCnt="0">
        <dgm:presLayoutVars>
          <dgm:dir/>
          <dgm:resizeHandles val="exact"/>
        </dgm:presLayoutVars>
      </dgm:prSet>
      <dgm:spPr/>
      <dgm:t>
        <a:bodyPr/>
        <a:lstStyle/>
        <a:p>
          <a:endParaRPr lang="en-US"/>
        </a:p>
      </dgm:t>
    </dgm:pt>
    <dgm:pt modelId="{E36507DF-BB00-4867-B32A-B360C3A2C90E}" type="pres">
      <dgm:prSet presAssocID="{0A8722B7-BB8F-4245-A757-57C1F83D5526}" presName="node" presStyleLbl="node1" presStyleIdx="0" presStyleCnt="5">
        <dgm:presLayoutVars>
          <dgm:bulletEnabled val="1"/>
        </dgm:presLayoutVars>
      </dgm:prSet>
      <dgm:spPr/>
      <dgm:t>
        <a:bodyPr/>
        <a:lstStyle/>
        <a:p>
          <a:endParaRPr lang="en-US"/>
        </a:p>
      </dgm:t>
    </dgm:pt>
    <dgm:pt modelId="{C28C46AD-68CA-40C4-B3B2-03FB6C374822}" type="pres">
      <dgm:prSet presAssocID="{EE9163FC-108E-4645-8CB6-5BB68A96AA22}" presName="sibTrans" presStyleCnt="0"/>
      <dgm:spPr/>
      <dgm:t>
        <a:bodyPr/>
        <a:lstStyle/>
        <a:p>
          <a:endParaRPr lang="en-US"/>
        </a:p>
      </dgm:t>
    </dgm:pt>
    <dgm:pt modelId="{5CC2C08E-869C-4D0C-B1C7-7BDD424BF3B9}" type="pres">
      <dgm:prSet presAssocID="{63AD3E9C-AABF-462A-8B4F-8ECC7E868CB0}" presName="node" presStyleLbl="node1" presStyleIdx="1" presStyleCnt="5">
        <dgm:presLayoutVars>
          <dgm:bulletEnabled val="1"/>
        </dgm:presLayoutVars>
      </dgm:prSet>
      <dgm:spPr/>
      <dgm:t>
        <a:bodyPr/>
        <a:lstStyle/>
        <a:p>
          <a:endParaRPr lang="en-US"/>
        </a:p>
      </dgm:t>
    </dgm:pt>
    <dgm:pt modelId="{15973ABF-02A1-4ADE-836A-C169284E0347}" type="pres">
      <dgm:prSet presAssocID="{CE28AB65-1AF0-4786-A4C7-0487FE601744}" presName="sibTrans" presStyleCnt="0"/>
      <dgm:spPr/>
      <dgm:t>
        <a:bodyPr/>
        <a:lstStyle/>
        <a:p>
          <a:endParaRPr lang="en-US"/>
        </a:p>
      </dgm:t>
    </dgm:pt>
    <dgm:pt modelId="{8C9195D2-BE40-44BC-AC03-F99AEDB66E8D}" type="pres">
      <dgm:prSet presAssocID="{15659D30-3132-429E-9F36-D407FB93F1D0}" presName="node" presStyleLbl="node1" presStyleIdx="2" presStyleCnt="5" custLinFactNeighborY="4223">
        <dgm:presLayoutVars>
          <dgm:bulletEnabled val="1"/>
        </dgm:presLayoutVars>
      </dgm:prSet>
      <dgm:spPr/>
      <dgm:t>
        <a:bodyPr/>
        <a:lstStyle/>
        <a:p>
          <a:endParaRPr lang="en-US"/>
        </a:p>
      </dgm:t>
    </dgm:pt>
    <dgm:pt modelId="{9C9174FB-4420-417E-B691-6DF753A2943E}" type="pres">
      <dgm:prSet presAssocID="{09A5DC52-C3CD-44CD-8E20-E64752E99ED4}" presName="sibTrans" presStyleCnt="0"/>
      <dgm:spPr/>
      <dgm:t>
        <a:bodyPr/>
        <a:lstStyle/>
        <a:p>
          <a:endParaRPr lang="en-US"/>
        </a:p>
      </dgm:t>
    </dgm:pt>
    <dgm:pt modelId="{2F78F2FB-E9A1-407C-BE72-AC4B66FA8D9E}" type="pres">
      <dgm:prSet presAssocID="{D8BBBF1F-1DAF-41D2-9B5C-E619B33E4539}" presName="node" presStyleLbl="node1" presStyleIdx="3" presStyleCnt="5">
        <dgm:presLayoutVars>
          <dgm:bulletEnabled val="1"/>
        </dgm:presLayoutVars>
      </dgm:prSet>
      <dgm:spPr/>
      <dgm:t>
        <a:bodyPr/>
        <a:lstStyle/>
        <a:p>
          <a:endParaRPr lang="en-US"/>
        </a:p>
      </dgm:t>
    </dgm:pt>
    <dgm:pt modelId="{C07C6670-F624-4DAD-BC09-206A25D23285}" type="pres">
      <dgm:prSet presAssocID="{86F49F49-321A-449E-A600-FC7E352012E1}" presName="sibTrans" presStyleCnt="0"/>
      <dgm:spPr/>
      <dgm:t>
        <a:bodyPr/>
        <a:lstStyle/>
        <a:p>
          <a:endParaRPr lang="en-US"/>
        </a:p>
      </dgm:t>
    </dgm:pt>
    <dgm:pt modelId="{592EC4CC-CE2F-4C8D-B06F-B1D277BACFB7}" type="pres">
      <dgm:prSet presAssocID="{6A85891E-C332-4959-A901-AA1305EA864E}" presName="node" presStyleLbl="node1" presStyleIdx="4" presStyleCnt="5">
        <dgm:presLayoutVars>
          <dgm:bulletEnabled val="1"/>
        </dgm:presLayoutVars>
      </dgm:prSet>
      <dgm:spPr/>
      <dgm:t>
        <a:bodyPr/>
        <a:lstStyle/>
        <a:p>
          <a:endParaRPr lang="en-US"/>
        </a:p>
      </dgm:t>
    </dgm:pt>
  </dgm:ptLst>
  <dgm:cxnLst>
    <dgm:cxn modelId="{589518CE-DB71-4019-87D2-E3FB08AD9C76}" type="presOf" srcId="{63AD3E9C-AABF-462A-8B4F-8ECC7E868CB0}" destId="{5CC2C08E-869C-4D0C-B1C7-7BDD424BF3B9}" srcOrd="0" destOrd="0" presId="urn:microsoft.com/office/officeart/2005/8/layout/default#1"/>
    <dgm:cxn modelId="{8A046C16-60E4-437F-9C8B-2C0E92B398FF}" srcId="{8AE2D2EA-0BEC-4108-AE0B-9137270D3749}" destId="{6A85891E-C332-4959-A901-AA1305EA864E}" srcOrd="4" destOrd="0" parTransId="{26823FDB-BAE6-42A6-BE25-54215CF72665}" sibTransId="{670D1B17-0E5B-4ED7-A1F7-A4F7804D5DE0}"/>
    <dgm:cxn modelId="{4114BADE-FD6F-4F9D-9CF2-A47097F7EF6A}" type="presOf" srcId="{8AE2D2EA-0BEC-4108-AE0B-9137270D3749}" destId="{25FFAB7C-C43F-4AA7-B2D1-7199B3DC2CA9}" srcOrd="0" destOrd="0" presId="urn:microsoft.com/office/officeart/2005/8/layout/default#1"/>
    <dgm:cxn modelId="{80836F04-DF1C-4EE3-B837-5AC912F4FBF4}" type="presOf" srcId="{D8BBBF1F-1DAF-41D2-9B5C-E619B33E4539}" destId="{2F78F2FB-E9A1-407C-BE72-AC4B66FA8D9E}" srcOrd="0" destOrd="0" presId="urn:microsoft.com/office/officeart/2005/8/layout/default#1"/>
    <dgm:cxn modelId="{01EA76B6-DAE0-40B4-84EA-ED1020EEC487}" type="presOf" srcId="{6A85891E-C332-4959-A901-AA1305EA864E}" destId="{592EC4CC-CE2F-4C8D-B06F-B1D277BACFB7}" srcOrd="0" destOrd="0" presId="urn:microsoft.com/office/officeart/2005/8/layout/default#1"/>
    <dgm:cxn modelId="{57F30995-B306-4440-A14E-347DB8F43BA5}" type="presOf" srcId="{0A8722B7-BB8F-4245-A757-57C1F83D5526}" destId="{E36507DF-BB00-4867-B32A-B360C3A2C90E}" srcOrd="0" destOrd="0" presId="urn:microsoft.com/office/officeart/2005/8/layout/default#1"/>
    <dgm:cxn modelId="{875BE9D9-3E14-4BA7-8F9B-4247494FA33D}" srcId="{8AE2D2EA-0BEC-4108-AE0B-9137270D3749}" destId="{15659D30-3132-429E-9F36-D407FB93F1D0}" srcOrd="2" destOrd="0" parTransId="{AD5D5BB2-AFFB-4338-B956-224C1E10E6B1}" sibTransId="{09A5DC52-C3CD-44CD-8E20-E64752E99ED4}"/>
    <dgm:cxn modelId="{2B56A712-ABBB-48E9-B047-72D14C32C3A7}" srcId="{8AE2D2EA-0BEC-4108-AE0B-9137270D3749}" destId="{63AD3E9C-AABF-462A-8B4F-8ECC7E868CB0}" srcOrd="1" destOrd="0" parTransId="{D98E3FF7-D9B5-4E15-A0D4-386181169604}" sibTransId="{CE28AB65-1AF0-4786-A4C7-0487FE601744}"/>
    <dgm:cxn modelId="{3DBD9AF3-561B-4ABB-BB07-C327A2D12D0F}" type="presOf" srcId="{15659D30-3132-429E-9F36-D407FB93F1D0}" destId="{8C9195D2-BE40-44BC-AC03-F99AEDB66E8D}" srcOrd="0" destOrd="0" presId="urn:microsoft.com/office/officeart/2005/8/layout/default#1"/>
    <dgm:cxn modelId="{AF59B391-8BF4-4DDB-ABD8-0E7216D738BA}" srcId="{8AE2D2EA-0BEC-4108-AE0B-9137270D3749}" destId="{D8BBBF1F-1DAF-41D2-9B5C-E619B33E4539}" srcOrd="3" destOrd="0" parTransId="{7034E00B-AFBE-46ED-9645-F7C361770C01}" sibTransId="{86F49F49-321A-449E-A600-FC7E352012E1}"/>
    <dgm:cxn modelId="{352AB02D-2D3C-4565-9063-D3C8685EA956}" srcId="{8AE2D2EA-0BEC-4108-AE0B-9137270D3749}" destId="{0A8722B7-BB8F-4245-A757-57C1F83D5526}" srcOrd="0" destOrd="0" parTransId="{E6A34F8A-8FC2-4418-9C72-D7F73693A3D7}" sibTransId="{EE9163FC-108E-4645-8CB6-5BB68A96AA22}"/>
    <dgm:cxn modelId="{86E9C341-3126-4BFB-8F4A-F76E94616496}" type="presParOf" srcId="{25FFAB7C-C43F-4AA7-B2D1-7199B3DC2CA9}" destId="{E36507DF-BB00-4867-B32A-B360C3A2C90E}" srcOrd="0" destOrd="0" presId="urn:microsoft.com/office/officeart/2005/8/layout/default#1"/>
    <dgm:cxn modelId="{ECB2F363-603B-426A-BEFF-BD451F98EDAF}" type="presParOf" srcId="{25FFAB7C-C43F-4AA7-B2D1-7199B3DC2CA9}" destId="{C28C46AD-68CA-40C4-B3B2-03FB6C374822}" srcOrd="1" destOrd="0" presId="urn:microsoft.com/office/officeart/2005/8/layout/default#1"/>
    <dgm:cxn modelId="{70A08F9D-5A9C-4DBF-8363-AF730F5A2ED7}" type="presParOf" srcId="{25FFAB7C-C43F-4AA7-B2D1-7199B3DC2CA9}" destId="{5CC2C08E-869C-4D0C-B1C7-7BDD424BF3B9}" srcOrd="2" destOrd="0" presId="urn:microsoft.com/office/officeart/2005/8/layout/default#1"/>
    <dgm:cxn modelId="{DBDCA945-3A8F-4340-8300-2B2FD3080724}" type="presParOf" srcId="{25FFAB7C-C43F-4AA7-B2D1-7199B3DC2CA9}" destId="{15973ABF-02A1-4ADE-836A-C169284E0347}" srcOrd="3" destOrd="0" presId="urn:microsoft.com/office/officeart/2005/8/layout/default#1"/>
    <dgm:cxn modelId="{F9EDBB27-4FF5-4550-8525-E0F696DC1A18}" type="presParOf" srcId="{25FFAB7C-C43F-4AA7-B2D1-7199B3DC2CA9}" destId="{8C9195D2-BE40-44BC-AC03-F99AEDB66E8D}" srcOrd="4" destOrd="0" presId="urn:microsoft.com/office/officeart/2005/8/layout/default#1"/>
    <dgm:cxn modelId="{97C30CC3-259D-498C-B7A7-4BC0DA590F1C}" type="presParOf" srcId="{25FFAB7C-C43F-4AA7-B2D1-7199B3DC2CA9}" destId="{9C9174FB-4420-417E-B691-6DF753A2943E}" srcOrd="5" destOrd="0" presId="urn:microsoft.com/office/officeart/2005/8/layout/default#1"/>
    <dgm:cxn modelId="{5D6F509E-8F4A-40E1-B03B-97BDC9E8CF03}" type="presParOf" srcId="{25FFAB7C-C43F-4AA7-B2D1-7199B3DC2CA9}" destId="{2F78F2FB-E9A1-407C-BE72-AC4B66FA8D9E}" srcOrd="6" destOrd="0" presId="urn:microsoft.com/office/officeart/2005/8/layout/default#1"/>
    <dgm:cxn modelId="{3A02E4F2-B3A1-4197-8A36-8C52A2F2DBBF}" type="presParOf" srcId="{25FFAB7C-C43F-4AA7-B2D1-7199B3DC2CA9}" destId="{C07C6670-F624-4DAD-BC09-206A25D23285}" srcOrd="7" destOrd="0" presId="urn:microsoft.com/office/officeart/2005/8/layout/default#1"/>
    <dgm:cxn modelId="{F4DD7129-6B3F-4CCE-A5C5-814327F199AB}" type="presParOf" srcId="{25FFAB7C-C43F-4AA7-B2D1-7199B3DC2CA9}" destId="{592EC4CC-CE2F-4C8D-B06F-B1D277BACFB7}" srcOrd="8" destOrd="0" presId="urn:microsoft.com/office/officeart/2005/8/layout/defaul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20B8B0C8-307F-49A2-BDC2-F520A4AF032F}" type="datetimeFigureOut">
              <a:rPr lang="en-US" smtClean="0"/>
              <a:t>6/1/2011</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C292A744-FDC4-4361-A79F-1B5E08D720AC}" type="slidenum">
              <a:rPr lang="en-US" smtClean="0"/>
              <a:t>‹#›</a:t>
            </a:fld>
            <a:endParaRPr lang="en-US"/>
          </a:p>
        </p:txBody>
      </p:sp>
    </p:spTree>
    <p:extLst>
      <p:ext uri="{BB962C8B-B14F-4D97-AF65-F5344CB8AC3E}">
        <p14:creationId xmlns:p14="http://schemas.microsoft.com/office/powerpoint/2010/main" val="789621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pPr>
              <a:defRPr/>
            </a:pPr>
            <a:fld id="{1331DEC9-D780-4308-BE37-01B329A44AEE}" type="datetimeFigureOut">
              <a:rPr lang="en-US"/>
              <a:pPr>
                <a:defRPr/>
              </a:pPr>
              <a:t>6/1/2011</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pPr>
              <a:defRPr/>
            </a:pPr>
            <a:fld id="{EE322CB8-EDC1-487F-BEE8-3D03AEFDCD24}" type="slidenum">
              <a:rPr lang="en-US"/>
              <a:pPr>
                <a:defRPr/>
              </a:pPr>
              <a:t>‹#›</a:t>
            </a:fld>
            <a:endParaRPr lang="en-US"/>
          </a:p>
        </p:txBody>
      </p:sp>
    </p:spTree>
    <p:extLst>
      <p:ext uri="{BB962C8B-B14F-4D97-AF65-F5344CB8AC3E}">
        <p14:creationId xmlns:p14="http://schemas.microsoft.com/office/powerpoint/2010/main" val="1478313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SAP and other vendors offer solutions for such applications, but the rapidly changing mobile technology landscape can lead to an expensive and possibly premature relationship for maintenance and enhancements.  One alternative is to invest in a set of in-house solutions with existing infrastructure so as to have a mobile offering and delay investment in off-the-shelf solutions until more is known about how the mobile technology landscape will evolve. The project takes this approach in coming up with a mobile asset management solution prototype.</a:t>
            </a:r>
          </a:p>
          <a:p>
            <a:pPr eaLnBrk="1" hangingPunct="1">
              <a:spcBef>
                <a:spcPct val="0"/>
              </a:spcBef>
            </a:pPr>
            <a:endParaRPr lang="en-US" smtClean="0"/>
          </a:p>
          <a:p>
            <a:pPr eaLnBrk="1" hangingPunct="1">
              <a:spcBef>
                <a:spcPct val="0"/>
              </a:spcBef>
            </a:pPr>
            <a:r>
              <a:rPr lang="en-US" smtClean="0"/>
              <a:t>The prototype will involve following key features:</a:t>
            </a:r>
          </a:p>
          <a:p>
            <a:pPr eaLnBrk="1" hangingPunct="1">
              <a:spcBef>
                <a:spcPct val="0"/>
              </a:spcBef>
            </a:pPr>
            <a:r>
              <a:rPr lang="en-US" smtClean="0"/>
              <a:t>Bar code reader functionality</a:t>
            </a:r>
          </a:p>
          <a:p>
            <a:pPr eaLnBrk="1" hangingPunct="1">
              <a:spcBef>
                <a:spcPct val="0"/>
              </a:spcBef>
            </a:pPr>
            <a:r>
              <a:rPr lang="en-US" smtClean="0"/>
              <a:t>Native application development and distribution process for the same</a:t>
            </a:r>
          </a:p>
          <a:p>
            <a:pPr eaLnBrk="1" hangingPunct="1">
              <a:spcBef>
                <a:spcPct val="0"/>
              </a:spcBef>
            </a:pPr>
            <a:r>
              <a:rPr lang="en-US" smtClean="0"/>
              <a:t>Web service communication with SAP backend</a:t>
            </a:r>
          </a:p>
          <a:p>
            <a:pPr eaLnBrk="1" hangingPunct="1">
              <a:spcBef>
                <a:spcPct val="0"/>
              </a:spcBef>
            </a:pPr>
            <a:endParaRPr lang="en-US" smtClean="0"/>
          </a:p>
          <a:p>
            <a:pPr eaLnBrk="1" hangingPunct="1">
              <a:spcBef>
                <a:spcPct val="0"/>
              </a:spcBef>
            </a:pPr>
            <a:r>
              <a:rPr lang="en-US" smtClean="0"/>
              <a:t>Once the proof of concept has been validated, the project will then be completed by IT resources based upon the specifications contained in this document.  However, this strategy may need refinement based upon any technical issues encountered during the proof of concept phase.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6100">
                <a:solidFill>
                  <a:srgbClr val="000000"/>
                </a:solidFill>
                <a:latin typeface="Gill Sans" charset="0"/>
                <a:ea typeface="ヒラギノ角ゴ ProN W3" charset="-128"/>
                <a:sym typeface="Gill Sans" charset="0"/>
              </a:defRPr>
            </a:lvl1pPr>
            <a:lvl2pPr marL="785372" indent="-302066" eaLnBrk="0" hangingPunct="0">
              <a:defRPr sz="6100">
                <a:solidFill>
                  <a:srgbClr val="000000"/>
                </a:solidFill>
                <a:latin typeface="Gill Sans" charset="0"/>
                <a:ea typeface="ヒラギノ角ゴ ProN W3" charset="-128"/>
                <a:sym typeface="Gill Sans" charset="0"/>
              </a:defRPr>
            </a:lvl2pPr>
            <a:lvl3pPr marL="1208265" indent="-241653" eaLnBrk="0" hangingPunct="0">
              <a:defRPr sz="6100">
                <a:solidFill>
                  <a:srgbClr val="000000"/>
                </a:solidFill>
                <a:latin typeface="Gill Sans" charset="0"/>
                <a:ea typeface="ヒラギノ角ゴ ProN W3" charset="-128"/>
                <a:sym typeface="Gill Sans" charset="0"/>
              </a:defRPr>
            </a:lvl3pPr>
            <a:lvl4pPr marL="1691571" indent="-241653" eaLnBrk="0" hangingPunct="0">
              <a:defRPr sz="6100">
                <a:solidFill>
                  <a:srgbClr val="000000"/>
                </a:solidFill>
                <a:latin typeface="Gill Sans" charset="0"/>
                <a:ea typeface="ヒラギノ角ゴ ProN W3" charset="-128"/>
                <a:sym typeface="Gill Sans" charset="0"/>
              </a:defRPr>
            </a:lvl4pPr>
            <a:lvl5pPr marL="2174878" indent="-241653" eaLnBrk="0" hangingPunct="0">
              <a:defRPr sz="6100">
                <a:solidFill>
                  <a:srgbClr val="000000"/>
                </a:solidFill>
                <a:latin typeface="Gill Sans" charset="0"/>
                <a:ea typeface="ヒラギノ角ゴ ProN W3" charset="-128"/>
                <a:sym typeface="Gill Sans" charset="0"/>
              </a:defRPr>
            </a:lvl5pPr>
            <a:lvl6pPr marL="2658184"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6pPr>
            <a:lvl7pPr marL="3141490"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7pPr>
            <a:lvl8pPr marL="3624796"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8pPr>
            <a:lvl9pPr marL="4108102"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9pPr>
          </a:lstStyle>
          <a:p>
            <a:pPr eaLnBrk="1" hangingPunct="1"/>
            <a:fld id="{F0D76EC1-DE79-497D-8EBF-E82436109906}" type="slidenum">
              <a:rPr lang="en-US" sz="1300"/>
              <a:pPr eaLnBrk="1" hangingPunct="1"/>
              <a:t>10</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hangingPunct="1">
              <a:defRPr/>
            </a:pPr>
            <a:r>
              <a:rPr lang="en-US" dirty="0" smtClean="0"/>
              <a:t>The process the auditors will use while on-site will be:  Scan =&gt; Validate =&gt; Edit (if needed) =&gt; Approve/OK =&gt; Update.</a:t>
            </a:r>
          </a:p>
          <a:p>
            <a:pPr eaLnBrk="1" hangingPunct="1">
              <a:defRPr/>
            </a:pPr>
            <a:endParaRPr lang="en-US" dirty="0" smtClean="0"/>
          </a:p>
          <a:p>
            <a:pPr eaLnBrk="1" hangingPunct="1">
              <a:defRPr/>
            </a:pPr>
            <a:r>
              <a:rPr lang="en-US" dirty="0" smtClean="0"/>
              <a:t>The property auditor will need to load all of the assets for a particular department that the auditor plans to visit. The auditor needs the ability to filter assets by attributes: department, location, last scan date and value of the asset, to build the dataset to be loaded onto the mobile device. </a:t>
            </a:r>
          </a:p>
          <a:p>
            <a:pPr eaLnBrk="1" hangingPunct="1">
              <a:defRPr/>
            </a:pPr>
            <a:endParaRPr lang="en-US" dirty="0" smtClean="0"/>
          </a:p>
          <a:p>
            <a:pPr eaLnBrk="1" hangingPunct="1">
              <a:defRPr/>
            </a:pPr>
            <a:r>
              <a:rPr lang="en-US" dirty="0" smtClean="0"/>
              <a:t>The Auditor will walk through each location scanning items one by one.  After a scan, the following information shall be pulled up on screen for validation by the auditor:</a:t>
            </a:r>
          </a:p>
          <a:p>
            <a:pPr eaLnBrk="1" hangingPunct="1">
              <a:defRPr/>
            </a:pPr>
            <a:r>
              <a:rPr lang="en-US" dirty="0" smtClean="0"/>
              <a:t>Asset number</a:t>
            </a:r>
          </a:p>
          <a:p>
            <a:pPr eaLnBrk="1" hangingPunct="1">
              <a:defRPr/>
            </a:pPr>
            <a:r>
              <a:rPr lang="en-US" dirty="0" smtClean="0"/>
              <a:t>Description</a:t>
            </a:r>
          </a:p>
          <a:p>
            <a:pPr eaLnBrk="1" hangingPunct="1">
              <a:defRPr/>
            </a:pPr>
            <a:r>
              <a:rPr lang="en-US" dirty="0" smtClean="0"/>
              <a:t>Personnel Number </a:t>
            </a:r>
          </a:p>
          <a:p>
            <a:pPr eaLnBrk="1" hangingPunct="1">
              <a:defRPr/>
            </a:pPr>
            <a:r>
              <a:rPr lang="en-US" dirty="0" smtClean="0"/>
              <a:t>Location (Building Code)</a:t>
            </a:r>
          </a:p>
          <a:p>
            <a:pPr eaLnBrk="1" hangingPunct="1">
              <a:defRPr/>
            </a:pPr>
            <a:r>
              <a:rPr lang="en-US" dirty="0" smtClean="0"/>
              <a:t>Room </a:t>
            </a:r>
          </a:p>
          <a:p>
            <a:pPr eaLnBrk="1" hangingPunct="1">
              <a:defRPr/>
            </a:pPr>
            <a:r>
              <a:rPr lang="en-US" dirty="0" smtClean="0"/>
              <a:t>Long Text (General Comment)</a:t>
            </a:r>
          </a:p>
          <a:p>
            <a:pPr eaLnBrk="1" hangingPunct="1">
              <a:defRPr/>
            </a:pPr>
            <a:endParaRPr lang="en-US" dirty="0" smtClean="0"/>
          </a:p>
          <a:p>
            <a:pPr eaLnBrk="1" hangingPunct="1">
              <a:defRPr/>
            </a:pPr>
            <a:r>
              <a:rPr lang="en-US" dirty="0" smtClean="0"/>
              <a:t>Based on what the auditor sees, one of the following actions could take place:</a:t>
            </a:r>
          </a:p>
          <a:p>
            <a:pPr eaLnBrk="1" hangingPunct="1">
              <a:defRPr/>
            </a:pPr>
            <a:r>
              <a:rPr lang="en-US" dirty="0" smtClean="0"/>
              <a:t> </a:t>
            </a:r>
          </a:p>
          <a:p>
            <a:pPr lvl="1" eaLnBrk="1" hangingPunct="1">
              <a:defRPr/>
            </a:pPr>
            <a:r>
              <a:rPr lang="en-US" dirty="0" smtClean="0"/>
              <a:t>If the asset was found in the location and the auditor finds no inconsistencies, (i.e. in the right room, description accurately describes the object, and correct personnel number), the auditor needs to be able to ok the scan and have the information ready to be saved to Asset Management in SAP.</a:t>
            </a:r>
          </a:p>
          <a:p>
            <a:pPr lvl="1" eaLnBrk="1" hangingPunct="1">
              <a:defRPr/>
            </a:pPr>
            <a:r>
              <a:rPr lang="en-US" dirty="0" smtClean="0"/>
              <a:t>If the asset has a room number or a personnel number change, the auditor can do the edits and have the information ready to be saved to Asset Management in SAP.</a:t>
            </a:r>
          </a:p>
          <a:p>
            <a:pPr lvl="1" eaLnBrk="1" hangingPunct="1">
              <a:defRPr/>
            </a:pPr>
            <a:r>
              <a:rPr lang="en-US" dirty="0" smtClean="0"/>
              <a:t>Any other inconsistencies besides these (such as description of the asset not being accurate) need to have holding status - to be reviewed after the audit.</a:t>
            </a:r>
          </a:p>
          <a:p>
            <a:pPr lvl="1" eaLnBrk="1" hangingPunct="1">
              <a:defRPr/>
            </a:pPr>
            <a:r>
              <a:rPr lang="en-US" dirty="0" smtClean="0"/>
              <a:t>If the asset does not belong to the location, it will need to be kept in a holding area to be dealt with after the audit.</a:t>
            </a:r>
          </a:p>
          <a:p>
            <a:pPr eaLnBrk="1" hangingPunct="1">
              <a:defRPr/>
            </a:pPr>
            <a:r>
              <a:rPr lang="en-US" dirty="0" smtClean="0"/>
              <a:t>The auditor also needs the ability to make notes on an asset that could be retrieved later.  Currently this is accomplished by using the long text field on the asset master record in SAP.</a:t>
            </a:r>
          </a:p>
          <a:p>
            <a:pPr eaLnBrk="1" hangingPunct="1">
              <a:defRPr/>
            </a:pPr>
            <a:r>
              <a:rPr lang="en-US" dirty="0" smtClean="0"/>
              <a:t> </a:t>
            </a:r>
          </a:p>
          <a:p>
            <a:pPr eaLnBrk="1" hangingPunct="1">
              <a:defRPr/>
            </a:pPr>
            <a:r>
              <a:rPr lang="en-US" dirty="0" smtClean="0"/>
              <a:t>Steps 3 and 4 would repeat for each asset that is being scanned.  At any point of time, the auditor needs the ability to push scanned items to SAP.  The ‘good’ scans (those not requiring any additional review/intervention) will have a value of ‘CORRECT’ in the ‘Inventory Note’ field, whereas the items requiring further attention/review/validation will have a value of ‘HOLD’.  The scan date would be recorded in the ‘Last inventory on’ field. All items would be stored in a customer table in SAP.</a:t>
            </a:r>
          </a:p>
          <a:p>
            <a:pPr eaLnBrk="1" hangingPunct="1">
              <a:defRPr/>
            </a:pPr>
            <a:r>
              <a:rPr lang="en-US" dirty="0" smtClean="0"/>
              <a:t> </a:t>
            </a:r>
          </a:p>
          <a:p>
            <a:pPr eaLnBrk="1" hangingPunct="1">
              <a:defRPr/>
            </a:pPr>
            <a:r>
              <a:rPr lang="en-US" dirty="0" smtClean="0"/>
              <a:t>The auditor will need the ability to find out the total number of assets scanned/remaining to be scanned for a particular department while in the field.</a:t>
            </a:r>
          </a:p>
          <a:p>
            <a:pPr eaLnBrk="1" hangingPunct="1">
              <a:defRPr/>
            </a:pPr>
            <a:r>
              <a:rPr lang="en-US" dirty="0" smtClean="0"/>
              <a:t> </a:t>
            </a:r>
          </a:p>
          <a:p>
            <a:pPr eaLnBrk="1" hangingPunct="1">
              <a:defRPr/>
            </a:pPr>
            <a:r>
              <a:rPr lang="en-US" dirty="0" smtClean="0"/>
              <a:t>Once all items have been scanned (e.g. – the auditor and the department have exhausted their search for outstanding items), the auditor will need the ability to pull up a list of remaining items for the department and mark them as ‘NO SCAN’.  Items marked as this should also be uploaded to the customer table in SAP to facilitate the creation of affidavits to properly remove the asset from the property inventory.</a:t>
            </a:r>
          </a:p>
          <a:p>
            <a:pPr eaLnBrk="1" hangingPunct="1">
              <a:defRPr/>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6100">
                <a:solidFill>
                  <a:srgbClr val="000000"/>
                </a:solidFill>
                <a:latin typeface="Gill Sans" charset="0"/>
                <a:ea typeface="ヒラギノ角ゴ ProN W3" charset="-128"/>
                <a:sym typeface="Gill Sans" charset="0"/>
              </a:defRPr>
            </a:lvl1pPr>
            <a:lvl2pPr marL="785372" indent="-302066" eaLnBrk="0" hangingPunct="0">
              <a:defRPr sz="6100">
                <a:solidFill>
                  <a:srgbClr val="000000"/>
                </a:solidFill>
                <a:latin typeface="Gill Sans" charset="0"/>
                <a:ea typeface="ヒラギノ角ゴ ProN W3" charset="-128"/>
                <a:sym typeface="Gill Sans" charset="0"/>
              </a:defRPr>
            </a:lvl2pPr>
            <a:lvl3pPr marL="1208265" indent="-241653" eaLnBrk="0" hangingPunct="0">
              <a:defRPr sz="6100">
                <a:solidFill>
                  <a:srgbClr val="000000"/>
                </a:solidFill>
                <a:latin typeface="Gill Sans" charset="0"/>
                <a:ea typeface="ヒラギノ角ゴ ProN W3" charset="-128"/>
                <a:sym typeface="Gill Sans" charset="0"/>
              </a:defRPr>
            </a:lvl3pPr>
            <a:lvl4pPr marL="1691571" indent="-241653" eaLnBrk="0" hangingPunct="0">
              <a:defRPr sz="6100">
                <a:solidFill>
                  <a:srgbClr val="000000"/>
                </a:solidFill>
                <a:latin typeface="Gill Sans" charset="0"/>
                <a:ea typeface="ヒラギノ角ゴ ProN W3" charset="-128"/>
                <a:sym typeface="Gill Sans" charset="0"/>
              </a:defRPr>
            </a:lvl4pPr>
            <a:lvl5pPr marL="2174878" indent="-241653" eaLnBrk="0" hangingPunct="0">
              <a:defRPr sz="6100">
                <a:solidFill>
                  <a:srgbClr val="000000"/>
                </a:solidFill>
                <a:latin typeface="Gill Sans" charset="0"/>
                <a:ea typeface="ヒラギノ角ゴ ProN W3" charset="-128"/>
                <a:sym typeface="Gill Sans" charset="0"/>
              </a:defRPr>
            </a:lvl5pPr>
            <a:lvl6pPr marL="2658184"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6pPr>
            <a:lvl7pPr marL="3141490"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7pPr>
            <a:lvl8pPr marL="3624796"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8pPr>
            <a:lvl9pPr marL="4108102"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9pPr>
          </a:lstStyle>
          <a:p>
            <a:pPr eaLnBrk="1" hangingPunct="1"/>
            <a:fld id="{0C356F02-E29E-4318-BF19-AAB326671B5B}" type="slidenum">
              <a:rPr lang="en-US" sz="1300"/>
              <a:pPr eaLnBrk="1" hangingPunct="1"/>
              <a:t>11</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Web Services are created from selected function modules (One to download assets data and one to upload assets data) within the SAP system by using SAP’s Web Service creation wizard and a tool called SOAMANAGER. Once this process is completed, the corresponding WSDL URLs can be used to create clients from the Visual Studio 2008 mobile client project. SAP acts as the server or Web Service provider system while the mobile application acts as the client or consumer system. </a:t>
            </a:r>
          </a:p>
          <a:p>
            <a:pPr eaLnBrk="1" hangingPunct="1">
              <a:spcBef>
                <a:spcPct val="0"/>
              </a:spcBef>
            </a:pPr>
            <a:endParaRPr lang="en-US" smtClean="0"/>
          </a:p>
          <a:p>
            <a:pPr eaLnBrk="1" hangingPunct="1">
              <a:spcBef>
                <a:spcPct val="0"/>
              </a:spcBef>
            </a:pPr>
            <a:r>
              <a:rPr lang="en-US" smtClean="0"/>
              <a:t>Figure 2 shows a conceptual model for the application design using SAP Web Services. The function modules under different SAP modules are exposed as Web Services, which are consumed via Web Service (WS) client or consumer from the Motorola Hand Held Computer MC75A.</a:t>
            </a:r>
          </a:p>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6100">
                <a:solidFill>
                  <a:srgbClr val="000000"/>
                </a:solidFill>
                <a:latin typeface="Gill Sans" charset="0"/>
                <a:ea typeface="ヒラギノ角ゴ ProN W3" charset="-128"/>
                <a:sym typeface="Gill Sans" charset="0"/>
              </a:defRPr>
            </a:lvl1pPr>
            <a:lvl2pPr marL="785372" indent="-302066" eaLnBrk="0" hangingPunct="0">
              <a:defRPr sz="6100">
                <a:solidFill>
                  <a:srgbClr val="000000"/>
                </a:solidFill>
                <a:latin typeface="Gill Sans" charset="0"/>
                <a:ea typeface="ヒラギノ角ゴ ProN W3" charset="-128"/>
                <a:sym typeface="Gill Sans" charset="0"/>
              </a:defRPr>
            </a:lvl2pPr>
            <a:lvl3pPr marL="1208265" indent="-241653" eaLnBrk="0" hangingPunct="0">
              <a:defRPr sz="6100">
                <a:solidFill>
                  <a:srgbClr val="000000"/>
                </a:solidFill>
                <a:latin typeface="Gill Sans" charset="0"/>
                <a:ea typeface="ヒラギノ角ゴ ProN W3" charset="-128"/>
                <a:sym typeface="Gill Sans" charset="0"/>
              </a:defRPr>
            </a:lvl3pPr>
            <a:lvl4pPr marL="1691571" indent="-241653" eaLnBrk="0" hangingPunct="0">
              <a:defRPr sz="6100">
                <a:solidFill>
                  <a:srgbClr val="000000"/>
                </a:solidFill>
                <a:latin typeface="Gill Sans" charset="0"/>
                <a:ea typeface="ヒラギノ角ゴ ProN W3" charset="-128"/>
                <a:sym typeface="Gill Sans" charset="0"/>
              </a:defRPr>
            </a:lvl4pPr>
            <a:lvl5pPr marL="2174878" indent="-241653" eaLnBrk="0" hangingPunct="0">
              <a:defRPr sz="6100">
                <a:solidFill>
                  <a:srgbClr val="000000"/>
                </a:solidFill>
                <a:latin typeface="Gill Sans" charset="0"/>
                <a:ea typeface="ヒラギノ角ゴ ProN W3" charset="-128"/>
                <a:sym typeface="Gill Sans" charset="0"/>
              </a:defRPr>
            </a:lvl5pPr>
            <a:lvl6pPr marL="2658184"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6pPr>
            <a:lvl7pPr marL="3141490"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7pPr>
            <a:lvl8pPr marL="3624796"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8pPr>
            <a:lvl9pPr marL="4108102"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9pPr>
          </a:lstStyle>
          <a:p>
            <a:pPr eaLnBrk="1" hangingPunct="1"/>
            <a:fld id="{F89E9601-0A42-4448-BD75-71F85838EFA9}" type="slidenum">
              <a:rPr lang="en-US" sz="1300"/>
              <a:pPr eaLnBrk="1" hangingPunct="1"/>
              <a:t>12</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Based on the requirements outlined in the section “Scanning Process”, we can roughly summarize the data flow of Mobile Asset Management application in Figure 3. The application comprises of four separate and distinct forms that tap into the same central data source. </a:t>
            </a:r>
          </a:p>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6100">
                <a:solidFill>
                  <a:srgbClr val="000000"/>
                </a:solidFill>
                <a:latin typeface="Gill Sans" charset="0"/>
                <a:ea typeface="ヒラギノ角ゴ ProN W3" charset="-128"/>
                <a:sym typeface="Gill Sans" charset="0"/>
              </a:defRPr>
            </a:lvl1pPr>
            <a:lvl2pPr marL="785372" indent="-302066" eaLnBrk="0" hangingPunct="0">
              <a:defRPr sz="6100">
                <a:solidFill>
                  <a:srgbClr val="000000"/>
                </a:solidFill>
                <a:latin typeface="Gill Sans" charset="0"/>
                <a:ea typeface="ヒラギノ角ゴ ProN W3" charset="-128"/>
                <a:sym typeface="Gill Sans" charset="0"/>
              </a:defRPr>
            </a:lvl2pPr>
            <a:lvl3pPr marL="1208265" indent="-241653" eaLnBrk="0" hangingPunct="0">
              <a:defRPr sz="6100">
                <a:solidFill>
                  <a:srgbClr val="000000"/>
                </a:solidFill>
                <a:latin typeface="Gill Sans" charset="0"/>
                <a:ea typeface="ヒラギノ角ゴ ProN W3" charset="-128"/>
                <a:sym typeface="Gill Sans" charset="0"/>
              </a:defRPr>
            </a:lvl3pPr>
            <a:lvl4pPr marL="1691571" indent="-241653" eaLnBrk="0" hangingPunct="0">
              <a:defRPr sz="6100">
                <a:solidFill>
                  <a:srgbClr val="000000"/>
                </a:solidFill>
                <a:latin typeface="Gill Sans" charset="0"/>
                <a:ea typeface="ヒラギノ角ゴ ProN W3" charset="-128"/>
                <a:sym typeface="Gill Sans" charset="0"/>
              </a:defRPr>
            </a:lvl4pPr>
            <a:lvl5pPr marL="2174878" indent="-241653" eaLnBrk="0" hangingPunct="0">
              <a:defRPr sz="6100">
                <a:solidFill>
                  <a:srgbClr val="000000"/>
                </a:solidFill>
                <a:latin typeface="Gill Sans" charset="0"/>
                <a:ea typeface="ヒラギノ角ゴ ProN W3" charset="-128"/>
                <a:sym typeface="Gill Sans" charset="0"/>
              </a:defRPr>
            </a:lvl5pPr>
            <a:lvl6pPr marL="2658184"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6pPr>
            <a:lvl7pPr marL="3141490"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7pPr>
            <a:lvl8pPr marL="3624796"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8pPr>
            <a:lvl9pPr marL="4108102" indent="-241653" algn="ctr" eaLnBrk="0" fontAlgn="base" hangingPunct="0">
              <a:spcBef>
                <a:spcPct val="0"/>
              </a:spcBef>
              <a:spcAft>
                <a:spcPct val="0"/>
              </a:spcAft>
              <a:defRPr sz="6100">
                <a:solidFill>
                  <a:srgbClr val="000000"/>
                </a:solidFill>
                <a:latin typeface="Gill Sans" charset="0"/>
                <a:ea typeface="ヒラギノ角ゴ ProN W3" charset="-128"/>
                <a:sym typeface="Gill Sans" charset="0"/>
              </a:defRPr>
            </a:lvl9pPr>
          </a:lstStyle>
          <a:p>
            <a:pPr eaLnBrk="1" hangingPunct="1"/>
            <a:fld id="{CF9A9519-234F-4EBF-ABB7-84C33E69E3A5}" type="slidenum">
              <a:rPr lang="en-US" sz="1300"/>
              <a:pPr eaLnBrk="1" hangingPunct="1"/>
              <a:t>13</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70FAC89-0C65-4A0C-8F3C-5B6EBDF1A18B}" type="slidenum">
              <a:rPr lang="en-US"/>
              <a:pPr>
                <a:defRPr/>
              </a:pPr>
              <a:t>‹#›</a:t>
            </a:fld>
            <a:endParaRPr lang="en-US"/>
          </a:p>
        </p:txBody>
      </p:sp>
    </p:spTree>
    <p:extLst>
      <p:ext uri="{BB962C8B-B14F-4D97-AF65-F5344CB8AC3E}">
        <p14:creationId xmlns:p14="http://schemas.microsoft.com/office/powerpoint/2010/main" val="2270627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E2FD063-5DDC-453E-8F43-D471E40C0E5F}" type="slidenum">
              <a:rPr lang="en-US"/>
              <a:pPr>
                <a:defRPr/>
              </a:pPr>
              <a:t>‹#›</a:t>
            </a:fld>
            <a:endParaRPr lang="en-US"/>
          </a:p>
        </p:txBody>
      </p:sp>
    </p:spTree>
    <p:extLst>
      <p:ext uri="{BB962C8B-B14F-4D97-AF65-F5344CB8AC3E}">
        <p14:creationId xmlns:p14="http://schemas.microsoft.com/office/powerpoint/2010/main" val="28690535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17063" y="1050925"/>
            <a:ext cx="30257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050925"/>
            <a:ext cx="892968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0EEBB38-0BC5-4A7F-AD1E-FE45880D9211}" type="slidenum">
              <a:rPr lang="en-US"/>
              <a:pPr>
                <a:defRPr/>
              </a:pPr>
              <a:t>‹#›</a:t>
            </a:fld>
            <a:endParaRPr lang="en-US"/>
          </a:p>
        </p:txBody>
      </p:sp>
    </p:spTree>
    <p:extLst>
      <p:ext uri="{BB962C8B-B14F-4D97-AF65-F5344CB8AC3E}">
        <p14:creationId xmlns:p14="http://schemas.microsoft.com/office/powerpoint/2010/main" val="32380148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07500" y="8670925"/>
            <a:ext cx="3213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a:xfrm>
            <a:off x="434975" y="1050925"/>
            <a:ext cx="12107863" cy="1997075"/>
          </a:xfrm>
        </p:spPr>
        <p:txBody>
          <a:bodyPr/>
          <a:lstStyle>
            <a:lvl1pPr>
              <a:defRPr sz="8800"/>
            </a:lvl1pPr>
          </a:lstStyle>
          <a:p>
            <a:r>
              <a:rPr lang="en-US" dirty="0" smtClean="0"/>
              <a:t>Click to edit Master title style</a:t>
            </a:r>
            <a:endParaRPr lang="en-US" dirty="0"/>
          </a:p>
        </p:txBody>
      </p:sp>
      <p:sp>
        <p:nvSpPr>
          <p:cNvPr id="3" name="Content Placeholder 2"/>
          <p:cNvSpPr>
            <a:spLocks noGrp="1"/>
          </p:cNvSpPr>
          <p:nvPr>
            <p:ph idx="1"/>
          </p:nvPr>
        </p:nvSpPr>
        <p:spPr>
          <a:xfrm>
            <a:off x="406400" y="3581400"/>
            <a:ext cx="12192000" cy="3587750"/>
          </a:xfrm>
        </p:spPr>
        <p:txBody>
          <a:bodyPr/>
          <a:lstStyle>
            <a:lvl1pPr>
              <a:defRPr sz="4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3"/>
          <p:cNvSpPr txBox="1">
            <a:spLocks noGrp="1" noChangeArrowheads="1"/>
          </p:cNvSpPr>
          <p:nvPr>
            <p:ph type="sldNum" sz="quarter" idx="10"/>
          </p:nvPr>
        </p:nvSpPr>
        <p:spPr/>
        <p:txBody>
          <a:bodyPr/>
          <a:lstStyle>
            <a:lvl1pPr>
              <a:defRPr/>
            </a:lvl1pPr>
          </a:lstStyle>
          <a:p>
            <a:pPr>
              <a:defRPr/>
            </a:pPr>
            <a:fld id="{5FABB374-BDAA-4A98-9827-16BD692F419C}" type="slidenum">
              <a:rPr lang="en-US"/>
              <a:pPr>
                <a:defRPr/>
              </a:pPr>
              <a:t>‹#›</a:t>
            </a:fld>
            <a:endParaRPr lang="en-US"/>
          </a:p>
        </p:txBody>
      </p:sp>
    </p:spTree>
    <p:extLst>
      <p:ext uri="{BB962C8B-B14F-4D97-AF65-F5344CB8AC3E}">
        <p14:creationId xmlns:p14="http://schemas.microsoft.com/office/powerpoint/2010/main" val="32097106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20A077E-259D-4F29-8EA3-E44C5BA07907}" type="slidenum">
              <a:rPr lang="en-US"/>
              <a:pPr>
                <a:defRPr/>
              </a:pPr>
              <a:t>‹#›</a:t>
            </a:fld>
            <a:endParaRPr lang="en-US"/>
          </a:p>
        </p:txBody>
      </p:sp>
    </p:spTree>
    <p:extLst>
      <p:ext uri="{BB962C8B-B14F-4D97-AF65-F5344CB8AC3E}">
        <p14:creationId xmlns:p14="http://schemas.microsoft.com/office/powerpoint/2010/main" val="42662701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975" y="4991100"/>
            <a:ext cx="3252788" cy="1911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0163" y="4991100"/>
            <a:ext cx="3254375" cy="1911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3A10EF02-7702-467E-826E-36CE48558F49}" type="slidenum">
              <a:rPr lang="en-US"/>
              <a:pPr>
                <a:defRPr/>
              </a:pPr>
              <a:t>‹#›</a:t>
            </a:fld>
            <a:endParaRPr lang="en-US"/>
          </a:p>
        </p:txBody>
      </p:sp>
    </p:spTree>
    <p:extLst>
      <p:ext uri="{BB962C8B-B14F-4D97-AF65-F5344CB8AC3E}">
        <p14:creationId xmlns:p14="http://schemas.microsoft.com/office/powerpoint/2010/main" val="11382002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91C25B7-2F53-4DCC-88A1-A09709F4B369}" type="slidenum">
              <a:rPr lang="en-US"/>
              <a:pPr>
                <a:defRPr/>
              </a:pPr>
              <a:t>‹#›</a:t>
            </a:fld>
            <a:endParaRPr lang="en-US"/>
          </a:p>
        </p:txBody>
      </p:sp>
    </p:spTree>
    <p:extLst>
      <p:ext uri="{BB962C8B-B14F-4D97-AF65-F5344CB8AC3E}">
        <p14:creationId xmlns:p14="http://schemas.microsoft.com/office/powerpoint/2010/main" val="36397043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1348122-D4A0-4F1C-B4B2-867479A9F3DD}" type="slidenum">
              <a:rPr lang="en-US"/>
              <a:pPr>
                <a:defRPr/>
              </a:pPr>
              <a:t>‹#›</a:t>
            </a:fld>
            <a:endParaRPr lang="en-US"/>
          </a:p>
        </p:txBody>
      </p:sp>
    </p:spTree>
    <p:extLst>
      <p:ext uri="{BB962C8B-B14F-4D97-AF65-F5344CB8AC3E}">
        <p14:creationId xmlns:p14="http://schemas.microsoft.com/office/powerpoint/2010/main" val="22218984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38C6ACCC-1A9E-4BB7-86EB-449FA4F9C168}" type="slidenum">
              <a:rPr lang="en-US"/>
              <a:pPr>
                <a:defRPr/>
              </a:pPr>
              <a:t>‹#›</a:t>
            </a:fld>
            <a:endParaRPr lang="en-US"/>
          </a:p>
        </p:txBody>
      </p:sp>
    </p:spTree>
    <p:extLst>
      <p:ext uri="{BB962C8B-B14F-4D97-AF65-F5344CB8AC3E}">
        <p14:creationId xmlns:p14="http://schemas.microsoft.com/office/powerpoint/2010/main" val="14715923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16AF1CC-50C7-42F5-9BC9-12C875E554A6}" type="slidenum">
              <a:rPr lang="en-US"/>
              <a:pPr>
                <a:defRPr/>
              </a:pPr>
              <a:t>‹#›</a:t>
            </a:fld>
            <a:endParaRPr lang="en-US"/>
          </a:p>
        </p:txBody>
      </p:sp>
    </p:spTree>
    <p:extLst>
      <p:ext uri="{BB962C8B-B14F-4D97-AF65-F5344CB8AC3E}">
        <p14:creationId xmlns:p14="http://schemas.microsoft.com/office/powerpoint/2010/main" val="11821956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entury Gothic"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78081E3-B1ED-4445-8ED2-07DD42E7926E}" type="slidenum">
              <a:rPr lang="en-US"/>
              <a:pPr>
                <a:defRPr/>
              </a:pPr>
              <a:t>‹#›</a:t>
            </a:fld>
            <a:endParaRPr lang="en-US"/>
          </a:p>
        </p:txBody>
      </p:sp>
    </p:spTree>
    <p:extLst>
      <p:ext uri="{BB962C8B-B14F-4D97-AF65-F5344CB8AC3E}">
        <p14:creationId xmlns:p14="http://schemas.microsoft.com/office/powerpoint/2010/main" val="22980517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34975" y="1050925"/>
            <a:ext cx="12107863"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smtClean="0">
                <a:sym typeface="Century Gothic" pitchFamily="34" charset="0"/>
              </a:rPr>
              <a:t>Click to edit Master title style</a:t>
            </a:r>
          </a:p>
        </p:txBody>
      </p:sp>
      <p:sp>
        <p:nvSpPr>
          <p:cNvPr id="1027" name="Rectangle 2"/>
          <p:cNvSpPr>
            <a:spLocks noGrp="1" noChangeArrowheads="1"/>
          </p:cNvSpPr>
          <p:nvPr>
            <p:ph type="body" idx="1"/>
          </p:nvPr>
        </p:nvSpPr>
        <p:spPr bwMode="auto">
          <a:xfrm>
            <a:off x="434975" y="4991100"/>
            <a:ext cx="665956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smtClean="0">
                <a:sym typeface="Century Gothic" pitchFamily="34" charset="0"/>
              </a:rPr>
              <a:t>Click to edit Master text styles</a:t>
            </a:r>
          </a:p>
          <a:p>
            <a:pPr lvl="1"/>
            <a:r>
              <a:rPr lang="en-US" smtClean="0">
                <a:sym typeface="Century Gothic" pitchFamily="34" charset="0"/>
              </a:rPr>
              <a:t>Second level</a:t>
            </a:r>
          </a:p>
          <a:p>
            <a:pPr lvl="2"/>
            <a:r>
              <a:rPr lang="en-US" smtClean="0">
                <a:sym typeface="Century Gothic" pitchFamily="34" charset="0"/>
              </a:rPr>
              <a:t>Third level</a:t>
            </a:r>
          </a:p>
          <a:p>
            <a:pPr lvl="3"/>
            <a:r>
              <a:rPr lang="en-US" smtClean="0">
                <a:sym typeface="Century Gothic" pitchFamily="34" charset="0"/>
              </a:rPr>
              <a:t>Fourth level</a:t>
            </a:r>
          </a:p>
          <a:p>
            <a:pPr lvl="4"/>
            <a:r>
              <a:rPr lang="en-US" smtClean="0">
                <a:sym typeface="Century Gothic" pitchFamily="34" charset="0"/>
              </a:rPr>
              <a:t>Fifth level</a:t>
            </a:r>
          </a:p>
        </p:txBody>
      </p:sp>
      <p:sp>
        <p:nvSpPr>
          <p:cNvPr id="2" name="Text Box 3"/>
          <p:cNvSpPr txBox="1">
            <a:spLocks noGrp="1" noChangeArrowheads="1"/>
          </p:cNvSpPr>
          <p:nvPr>
            <p:ph type="sldNum" sz="quarter" idx="4"/>
          </p:nvPr>
        </p:nvSpPr>
        <p:spPr bwMode="auto">
          <a:xfrm>
            <a:off x="12011025" y="9093200"/>
            <a:ext cx="342900" cy="3556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a:defRPr sz="1800">
                <a:solidFill>
                  <a:srgbClr val="8D9AB3"/>
                </a:solidFill>
                <a:latin typeface="Century Gothic" pitchFamily="34" charset="0"/>
                <a:ea typeface="MS PGothic" pitchFamily="34" charset="-128"/>
                <a:sym typeface="Century Gothic" pitchFamily="34" charset="0"/>
              </a:defRPr>
            </a:lvl1pPr>
          </a:lstStyle>
          <a:p>
            <a:pPr>
              <a:defRPr/>
            </a:pPr>
            <a:fld id="{BFE97723-41DF-4968-9972-E7707991114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9" r:id="rId1"/>
    <p:sldLayoutId id="214748371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hf sldNum="0" hdr="0" ftr="0" dt="0"/>
  <p:txStyles>
    <p:titleStyle>
      <a:lvl1pPr algn="l" rtl="0" eaLnBrk="0" fontAlgn="base" hangingPunct="0">
        <a:lnSpc>
          <a:spcPts val="10800"/>
        </a:lnSpc>
        <a:spcBef>
          <a:spcPct val="0"/>
        </a:spcBef>
        <a:spcAft>
          <a:spcPct val="0"/>
        </a:spcAft>
        <a:defRPr sz="14000" b="1">
          <a:solidFill>
            <a:srgbClr val="8D9AB3"/>
          </a:solidFill>
          <a:latin typeface="+mj-lt"/>
          <a:ea typeface="+mj-ea"/>
          <a:cs typeface="+mj-cs"/>
          <a:sym typeface="Century Gothic" pitchFamily="34" charset="0"/>
        </a:defRPr>
      </a:lvl1pPr>
      <a:lvl2pPr algn="l" rtl="0" eaLnBrk="0" fontAlgn="base" hangingPunct="0">
        <a:lnSpc>
          <a:spcPts val="10800"/>
        </a:lnSpc>
        <a:spcBef>
          <a:spcPct val="0"/>
        </a:spcBef>
        <a:spcAft>
          <a:spcPct val="0"/>
        </a:spcAft>
        <a:defRPr sz="14000" b="1">
          <a:solidFill>
            <a:srgbClr val="8D9AB3"/>
          </a:solidFill>
          <a:latin typeface="Century Gothic" charset="0"/>
          <a:ea typeface="ヒラギノ明朝 ProN W6" charset="0"/>
          <a:cs typeface="ヒラギノ明朝 ProN W6" charset="0"/>
          <a:sym typeface="Century Gothic" pitchFamily="34" charset="0"/>
        </a:defRPr>
      </a:lvl2pPr>
      <a:lvl3pPr algn="l" rtl="0" eaLnBrk="0" fontAlgn="base" hangingPunct="0">
        <a:lnSpc>
          <a:spcPts val="10800"/>
        </a:lnSpc>
        <a:spcBef>
          <a:spcPct val="0"/>
        </a:spcBef>
        <a:spcAft>
          <a:spcPct val="0"/>
        </a:spcAft>
        <a:defRPr sz="14000" b="1">
          <a:solidFill>
            <a:srgbClr val="8D9AB3"/>
          </a:solidFill>
          <a:latin typeface="Century Gothic" charset="0"/>
          <a:ea typeface="ヒラギノ明朝 ProN W6" charset="0"/>
          <a:cs typeface="ヒラギノ明朝 ProN W6" charset="0"/>
          <a:sym typeface="Century Gothic" pitchFamily="34" charset="0"/>
        </a:defRPr>
      </a:lvl3pPr>
      <a:lvl4pPr algn="l" rtl="0" eaLnBrk="0" fontAlgn="base" hangingPunct="0">
        <a:lnSpc>
          <a:spcPts val="10800"/>
        </a:lnSpc>
        <a:spcBef>
          <a:spcPct val="0"/>
        </a:spcBef>
        <a:spcAft>
          <a:spcPct val="0"/>
        </a:spcAft>
        <a:defRPr sz="14000" b="1">
          <a:solidFill>
            <a:srgbClr val="8D9AB3"/>
          </a:solidFill>
          <a:latin typeface="Century Gothic" charset="0"/>
          <a:ea typeface="ヒラギノ明朝 ProN W6" charset="0"/>
          <a:cs typeface="ヒラギノ明朝 ProN W6" charset="0"/>
          <a:sym typeface="Century Gothic" pitchFamily="34" charset="0"/>
        </a:defRPr>
      </a:lvl4pPr>
      <a:lvl5pPr algn="l" rtl="0" eaLnBrk="0" fontAlgn="base" hangingPunct="0">
        <a:lnSpc>
          <a:spcPts val="10800"/>
        </a:lnSpc>
        <a:spcBef>
          <a:spcPct val="0"/>
        </a:spcBef>
        <a:spcAft>
          <a:spcPct val="0"/>
        </a:spcAft>
        <a:defRPr sz="14000" b="1">
          <a:solidFill>
            <a:srgbClr val="8D9AB3"/>
          </a:solidFill>
          <a:latin typeface="Century Gothic" charset="0"/>
          <a:ea typeface="ヒラギノ明朝 ProN W6" charset="0"/>
          <a:cs typeface="ヒラギノ明朝 ProN W6" charset="0"/>
          <a:sym typeface="Century Gothic" pitchFamily="34" charset="0"/>
        </a:defRPr>
      </a:lvl5pPr>
      <a:lvl6pPr marL="457200" algn="l" rtl="0" fontAlgn="base">
        <a:lnSpc>
          <a:spcPts val="10800"/>
        </a:lnSpc>
        <a:spcBef>
          <a:spcPct val="0"/>
        </a:spcBef>
        <a:spcAft>
          <a:spcPct val="0"/>
        </a:spcAft>
        <a:defRPr sz="14000" b="1">
          <a:solidFill>
            <a:srgbClr val="8D9AB3"/>
          </a:solidFill>
          <a:latin typeface="Century Gothic" charset="0"/>
          <a:ea typeface="ヒラギノ明朝 ProN W6" charset="0"/>
          <a:cs typeface="ヒラギノ明朝 ProN W6" charset="0"/>
          <a:sym typeface="Century Gothic" charset="0"/>
        </a:defRPr>
      </a:lvl6pPr>
      <a:lvl7pPr marL="914400" algn="l" rtl="0" fontAlgn="base">
        <a:lnSpc>
          <a:spcPts val="10800"/>
        </a:lnSpc>
        <a:spcBef>
          <a:spcPct val="0"/>
        </a:spcBef>
        <a:spcAft>
          <a:spcPct val="0"/>
        </a:spcAft>
        <a:defRPr sz="14000" b="1">
          <a:solidFill>
            <a:srgbClr val="8D9AB3"/>
          </a:solidFill>
          <a:latin typeface="Century Gothic" charset="0"/>
          <a:ea typeface="ヒラギノ明朝 ProN W6" charset="0"/>
          <a:cs typeface="ヒラギノ明朝 ProN W6" charset="0"/>
          <a:sym typeface="Century Gothic" charset="0"/>
        </a:defRPr>
      </a:lvl7pPr>
      <a:lvl8pPr marL="1371600" algn="l" rtl="0" fontAlgn="base">
        <a:lnSpc>
          <a:spcPts val="10800"/>
        </a:lnSpc>
        <a:spcBef>
          <a:spcPct val="0"/>
        </a:spcBef>
        <a:spcAft>
          <a:spcPct val="0"/>
        </a:spcAft>
        <a:defRPr sz="14000" b="1">
          <a:solidFill>
            <a:srgbClr val="8D9AB3"/>
          </a:solidFill>
          <a:latin typeface="Century Gothic" charset="0"/>
          <a:ea typeface="ヒラギノ明朝 ProN W6" charset="0"/>
          <a:cs typeface="ヒラギノ明朝 ProN W6" charset="0"/>
          <a:sym typeface="Century Gothic" charset="0"/>
        </a:defRPr>
      </a:lvl8pPr>
      <a:lvl9pPr marL="1828800" algn="l" rtl="0" fontAlgn="base">
        <a:lnSpc>
          <a:spcPts val="10800"/>
        </a:lnSpc>
        <a:spcBef>
          <a:spcPct val="0"/>
        </a:spcBef>
        <a:spcAft>
          <a:spcPct val="0"/>
        </a:spcAft>
        <a:defRPr sz="14000" b="1">
          <a:solidFill>
            <a:srgbClr val="8D9AB3"/>
          </a:solidFill>
          <a:latin typeface="Century Gothic" charset="0"/>
          <a:ea typeface="ヒラギノ明朝 ProN W6" charset="0"/>
          <a:cs typeface="ヒラギノ明朝 ProN W6" charset="0"/>
          <a:sym typeface="Century Gothic" charset="0"/>
        </a:defRPr>
      </a:lvl9pPr>
    </p:titleStyle>
    <p:bodyStyle>
      <a:lvl1pPr marL="342900" indent="-342900" algn="l" rtl="0" eaLnBrk="0" fontAlgn="base" hangingPunct="0">
        <a:spcBef>
          <a:spcPts val="1500"/>
        </a:spcBef>
        <a:spcAft>
          <a:spcPct val="0"/>
        </a:spcAft>
        <a:defRPr sz="6000">
          <a:solidFill>
            <a:srgbClr val="FFAF03"/>
          </a:solidFill>
          <a:latin typeface="+mn-lt"/>
          <a:ea typeface="+mn-ea"/>
          <a:cs typeface="+mn-cs"/>
          <a:sym typeface="Century Gothic" pitchFamily="34" charset="0"/>
        </a:defRPr>
      </a:lvl1pPr>
      <a:lvl2pPr marL="609600" indent="-152400" algn="ctr" rtl="0" eaLnBrk="0" fontAlgn="base" hangingPunct="0">
        <a:spcBef>
          <a:spcPts val="700"/>
        </a:spcBef>
        <a:spcAft>
          <a:spcPct val="0"/>
        </a:spcAft>
        <a:defRPr sz="2600">
          <a:solidFill>
            <a:schemeClr val="tx1"/>
          </a:solidFill>
          <a:latin typeface="+mn-lt"/>
          <a:ea typeface="+mn-ea"/>
          <a:cs typeface="+mn-cs"/>
          <a:sym typeface="Century Gothic" pitchFamily="34" charset="0"/>
        </a:defRPr>
      </a:lvl2pPr>
      <a:lvl3pPr marL="1257300" indent="-342900" algn="ctr" rtl="0" eaLnBrk="0" fontAlgn="base" hangingPunct="0">
        <a:spcBef>
          <a:spcPts val="600"/>
        </a:spcBef>
        <a:spcAft>
          <a:spcPct val="0"/>
        </a:spcAft>
        <a:defRPr sz="2400">
          <a:solidFill>
            <a:schemeClr val="tx1"/>
          </a:solidFill>
          <a:latin typeface="+mn-lt"/>
          <a:ea typeface="+mn-ea"/>
          <a:cs typeface="+mn-cs"/>
          <a:sym typeface="Century Gothic" pitchFamily="34" charset="0"/>
        </a:defRPr>
      </a:lvl3pPr>
      <a:lvl4pPr marL="1917700" indent="-546100" algn="ctr" rtl="0" eaLnBrk="0" fontAlgn="base" hangingPunct="0">
        <a:spcBef>
          <a:spcPts val="600"/>
        </a:spcBef>
        <a:spcAft>
          <a:spcPct val="0"/>
        </a:spcAft>
        <a:defRPr sz="2400">
          <a:solidFill>
            <a:schemeClr val="tx1"/>
          </a:solidFill>
          <a:latin typeface="+mn-lt"/>
          <a:ea typeface="+mn-ea"/>
          <a:cs typeface="+mn-cs"/>
          <a:sym typeface="Century Gothic" pitchFamily="34" charset="0"/>
        </a:defRPr>
      </a:lvl4pPr>
      <a:lvl5pPr marL="2565400" indent="-736600" algn="ctr" rtl="0" eaLnBrk="0" fontAlgn="base" hangingPunct="0">
        <a:spcBef>
          <a:spcPts val="600"/>
        </a:spcBef>
        <a:spcAft>
          <a:spcPct val="0"/>
        </a:spcAft>
        <a:defRPr sz="2400">
          <a:solidFill>
            <a:schemeClr val="tx1"/>
          </a:solidFill>
          <a:latin typeface="+mn-lt"/>
          <a:ea typeface="+mn-ea"/>
          <a:cs typeface="+mn-cs"/>
          <a:sym typeface="Century Gothic" pitchFamily="34" charset="0"/>
        </a:defRPr>
      </a:lvl5pPr>
      <a:lvl6pPr marL="3022600" algn="ctr" rtl="0" fontAlgn="base">
        <a:spcBef>
          <a:spcPts val="600"/>
        </a:spcBef>
        <a:spcAft>
          <a:spcPct val="0"/>
        </a:spcAft>
        <a:defRPr sz="2400">
          <a:solidFill>
            <a:schemeClr val="tx1"/>
          </a:solidFill>
          <a:latin typeface="+mn-lt"/>
          <a:ea typeface="+mn-ea"/>
          <a:cs typeface="+mn-cs"/>
          <a:sym typeface="Century Gothic" charset="0"/>
        </a:defRPr>
      </a:lvl6pPr>
      <a:lvl7pPr marL="3479800" algn="ctr" rtl="0" fontAlgn="base">
        <a:spcBef>
          <a:spcPts val="600"/>
        </a:spcBef>
        <a:spcAft>
          <a:spcPct val="0"/>
        </a:spcAft>
        <a:defRPr sz="2400">
          <a:solidFill>
            <a:schemeClr val="tx1"/>
          </a:solidFill>
          <a:latin typeface="+mn-lt"/>
          <a:ea typeface="+mn-ea"/>
          <a:cs typeface="+mn-cs"/>
          <a:sym typeface="Century Gothic" charset="0"/>
        </a:defRPr>
      </a:lvl7pPr>
      <a:lvl8pPr marL="3937000" algn="ctr" rtl="0" fontAlgn="base">
        <a:spcBef>
          <a:spcPts val="600"/>
        </a:spcBef>
        <a:spcAft>
          <a:spcPct val="0"/>
        </a:spcAft>
        <a:defRPr sz="2400">
          <a:solidFill>
            <a:schemeClr val="tx1"/>
          </a:solidFill>
          <a:latin typeface="+mn-lt"/>
          <a:ea typeface="+mn-ea"/>
          <a:cs typeface="+mn-cs"/>
          <a:sym typeface="Century Gothic" charset="0"/>
        </a:defRPr>
      </a:lvl8pPr>
      <a:lvl9pPr marL="4394200" algn="ctr" rtl="0" fontAlgn="base">
        <a:spcBef>
          <a:spcPts val="600"/>
        </a:spcBef>
        <a:spcAft>
          <a:spcPct val="0"/>
        </a:spcAft>
        <a:defRPr sz="2400">
          <a:solidFill>
            <a:schemeClr val="tx1"/>
          </a:solidFill>
          <a:latin typeface="+mn-lt"/>
          <a:ea typeface="+mn-ea"/>
          <a:cs typeface="+mn-cs"/>
          <a:sym typeface="Century Gothic"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lemiss.edu/emergency"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725" y="914400"/>
            <a:ext cx="11055350" cy="2090737"/>
          </a:xfrm>
        </p:spPr>
        <p:txBody>
          <a:bodyPr/>
          <a:lstStyle/>
          <a:p>
            <a:pPr algn="ctr"/>
            <a:r>
              <a:rPr lang="en-US" dirty="0" smtClean="0"/>
              <a:t>Going </a:t>
            </a:r>
            <a:br>
              <a:rPr lang="en-US" dirty="0" smtClean="0"/>
            </a:br>
            <a:r>
              <a:rPr lang="en-US" dirty="0" smtClean="0"/>
              <a:t/>
            </a:r>
            <a:br>
              <a:rPr lang="en-US" dirty="0" smtClean="0"/>
            </a:br>
            <a:r>
              <a:rPr lang="en-US" dirty="0" smtClean="0"/>
              <a:t>Mobile</a:t>
            </a:r>
            <a:endParaRPr lang="en-US" dirty="0"/>
          </a:p>
        </p:txBody>
      </p:sp>
      <p:sp>
        <p:nvSpPr>
          <p:cNvPr id="3" name="Subtitle 2"/>
          <p:cNvSpPr>
            <a:spLocks noGrp="1"/>
          </p:cNvSpPr>
          <p:nvPr>
            <p:ph type="subTitle" idx="1"/>
          </p:nvPr>
        </p:nvSpPr>
        <p:spPr>
          <a:xfrm>
            <a:off x="1951038" y="6804025"/>
            <a:ext cx="9102725" cy="2492375"/>
          </a:xfrm>
        </p:spPr>
        <p:txBody>
          <a:bodyPr/>
          <a:lstStyle/>
          <a:p>
            <a:r>
              <a:rPr lang="en-US" sz="4000" dirty="0" smtClean="0"/>
              <a:t>Pooja Saxena</a:t>
            </a:r>
          </a:p>
          <a:p>
            <a:r>
              <a:rPr lang="en-US" sz="4000" dirty="0" smtClean="0"/>
              <a:t>Robby Seitz</a:t>
            </a:r>
          </a:p>
          <a:p>
            <a:r>
              <a:rPr lang="en-US" sz="4000" dirty="0" smtClean="0"/>
              <a:t>Frank Mathew</a:t>
            </a:r>
          </a:p>
          <a:p>
            <a:r>
              <a:rPr lang="en-US" b="1" dirty="0" smtClean="0"/>
              <a:t>Ole Miss IT</a:t>
            </a:r>
            <a:endParaRPr lang="en-US" b="1" dirty="0"/>
          </a:p>
        </p:txBody>
      </p:sp>
    </p:spTree>
    <p:extLst>
      <p:ext uri="{BB962C8B-B14F-4D97-AF65-F5344CB8AC3E}">
        <p14:creationId xmlns:p14="http://schemas.microsoft.com/office/powerpoint/2010/main" val="1969195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1650" y="1066800"/>
            <a:ext cx="11639550" cy="1495425"/>
          </a:xfrm>
        </p:spPr>
        <p:txBody>
          <a:bodyPr/>
          <a:lstStyle/>
          <a:p>
            <a:r>
              <a:rPr lang="en-US" smtClean="0"/>
              <a:t>Aim</a:t>
            </a:r>
          </a:p>
        </p:txBody>
      </p:sp>
      <p:sp>
        <p:nvSpPr>
          <p:cNvPr id="11267" name="Content Placeholder 2"/>
          <p:cNvSpPr>
            <a:spLocks noGrp="1"/>
          </p:cNvSpPr>
          <p:nvPr>
            <p:ph idx="1"/>
          </p:nvPr>
        </p:nvSpPr>
        <p:spPr>
          <a:xfrm>
            <a:off x="5607050" y="2133600"/>
            <a:ext cx="6610350" cy="4114800"/>
          </a:xfrm>
        </p:spPr>
        <p:txBody>
          <a:bodyPr/>
          <a:lstStyle/>
          <a:p>
            <a:r>
              <a:rPr lang="en-US" smtClean="0"/>
              <a:t>In-house solution:</a:t>
            </a:r>
          </a:p>
          <a:p>
            <a:pPr lvl="1"/>
            <a:r>
              <a:rPr lang="en-US" smtClean="0"/>
              <a:t>Native application development for mobile device. </a:t>
            </a:r>
          </a:p>
          <a:p>
            <a:pPr lvl="1"/>
            <a:r>
              <a:rPr lang="en-US" smtClean="0"/>
              <a:t>Barcode reader functionality</a:t>
            </a:r>
          </a:p>
          <a:p>
            <a:pPr lvl="1"/>
            <a:r>
              <a:rPr lang="en-US" smtClean="0"/>
              <a:t>Web service communication with SAP backend</a:t>
            </a:r>
          </a:p>
          <a:p>
            <a:pPr lvl="1"/>
            <a:r>
              <a:rPr lang="en-US" smtClean="0"/>
              <a:t>Distribution process for mobile application</a:t>
            </a:r>
          </a:p>
        </p:txBody>
      </p:sp>
      <p:pic>
        <p:nvPicPr>
          <p:cNvPr id="52226" name="Picture 2" descr="http://ts3.mm.bing.net/images/thumbnail.aspx?q=678309593418&amp;id=2c96bf6774055bcbb98c3faa28d4a4a6&amp;url=http%3a%2f%2fwww.legacycomm.com%2fimages%2femb%2fbarcode_scanners.jpg"/>
          <p:cNvPicPr>
            <a:picLocks noChangeAspect="1" noChangeArrowheads="1"/>
          </p:cNvPicPr>
          <p:nvPr/>
        </p:nvPicPr>
        <p:blipFill>
          <a:blip r:embed="rId3">
            <a:extLst/>
          </a:blip>
          <a:srcRect/>
          <a:stretch>
            <a:fillRect/>
          </a:stretch>
        </p:blipFill>
        <p:spPr bwMode="auto">
          <a:xfrm>
            <a:off x="650240" y="4447822"/>
            <a:ext cx="4934855" cy="3684693"/>
          </a:xfrm>
          <a:prstGeom prst="rect">
            <a:avLst/>
          </a:prstGeom>
          <a:noFill/>
          <a:scene3d>
            <a:camera prst="orthographicFront">
              <a:rot lat="0" lon="0" rev="900000"/>
            </a:camera>
            <a:lightRig rig="threePt" dir="t"/>
          </a:scene3d>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Brace 2"/>
          <p:cNvSpPr/>
          <p:nvPr/>
        </p:nvSpPr>
        <p:spPr bwMode="auto">
          <a:xfrm rot="5400000">
            <a:off x="4826000" y="-838200"/>
            <a:ext cx="3276600" cy="12725400"/>
          </a:xfrm>
          <a:prstGeom prst="leftBrace">
            <a:avLst>
              <a:gd name="adj1" fmla="val 8333"/>
              <a:gd name="adj2" fmla="val 56837"/>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ヒラギノ角ゴ ProN W3" charset="0"/>
              <a:cs typeface="ヒラギノ角ゴ ProN W3" charset="0"/>
            </a:endParaRPr>
          </a:p>
        </p:txBody>
      </p:sp>
      <p:sp>
        <p:nvSpPr>
          <p:cNvPr id="12291" name="Title 1"/>
          <p:cNvSpPr>
            <a:spLocks noGrp="1"/>
          </p:cNvSpPr>
          <p:nvPr>
            <p:ph type="title"/>
          </p:nvPr>
        </p:nvSpPr>
        <p:spPr>
          <a:xfrm>
            <a:off x="330200" y="381000"/>
            <a:ext cx="11639550" cy="1495425"/>
          </a:xfrm>
        </p:spPr>
        <p:txBody>
          <a:bodyPr/>
          <a:lstStyle/>
          <a:p>
            <a:r>
              <a:rPr lang="en-US" smtClean="0"/>
              <a:t>Scanning Process</a:t>
            </a:r>
          </a:p>
        </p:txBody>
      </p:sp>
      <p:graphicFrame>
        <p:nvGraphicFramePr>
          <p:cNvPr id="8" name="Diagram 7"/>
          <p:cNvGraphicFramePr/>
          <p:nvPr/>
        </p:nvGraphicFramePr>
        <p:xfrm>
          <a:off x="0" y="541867"/>
          <a:ext cx="13004800" cy="574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635000" y="5537200"/>
          <a:ext cx="11812693" cy="162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2600" y="1019175"/>
            <a:ext cx="11639550" cy="1495425"/>
          </a:xfrm>
        </p:spPr>
        <p:txBody>
          <a:bodyPr/>
          <a:lstStyle/>
          <a:p>
            <a:r>
              <a:rPr lang="en-US" smtClean="0"/>
              <a:t>System Architecture</a:t>
            </a:r>
          </a:p>
        </p:txBody>
      </p:sp>
      <p:pic>
        <p:nvPicPr>
          <p:cNvPr id="133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3657600"/>
            <a:ext cx="8661400" cy="3902075"/>
          </a:xfrm>
          <a:prstGeom prst="rect">
            <a:avLst/>
          </a:prstGeom>
          <a:solidFill>
            <a:srgbClr val="FFFFFF"/>
          </a:solidFill>
          <a:ln w="13970" cmpd="dbl">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8788" y="342900"/>
            <a:ext cx="11639550" cy="2003425"/>
          </a:xfrm>
        </p:spPr>
        <p:txBody>
          <a:bodyPr/>
          <a:lstStyle/>
          <a:p>
            <a:r>
              <a:rPr lang="en-US" smtClean="0"/>
              <a:t>Data Flow</a:t>
            </a:r>
          </a:p>
        </p:txBody>
      </p:sp>
      <p:pic>
        <p:nvPicPr>
          <p:cNvPr id="8" name="Picture 7"/>
          <p:cNvPicPr>
            <a:picLocks noChangeAspect="1" noChangeArrowheads="1"/>
          </p:cNvPicPr>
          <p:nvPr/>
        </p:nvPicPr>
        <p:blipFill>
          <a:blip r:embed="rId3">
            <a:extLst/>
          </a:blip>
          <a:srcRect/>
          <a:stretch>
            <a:fillRect/>
          </a:stretch>
        </p:blipFill>
        <p:spPr bwMode="auto">
          <a:xfrm>
            <a:off x="2167467" y="2133600"/>
            <a:ext cx="8222827" cy="6312747"/>
          </a:xfrm>
          <a:prstGeom prst="rect">
            <a:avLst/>
          </a:prstGeom>
          <a:solidFill>
            <a:srgbClr val="FFFFFF"/>
          </a:solidFill>
          <a:ln w="13970" cmpd="dbl">
            <a:solidFill>
              <a:srgbClr val="000000"/>
            </a:solidFill>
            <a:miter lim="800000"/>
            <a:headEnd/>
            <a:tailEnd/>
          </a:ln>
          <a:scene3d>
            <a:camera prst="orthographicFront">
              <a:rot lat="0" lon="0" rev="0"/>
            </a:camera>
            <a:lightRig rig="threePt" dir="t"/>
          </a:scene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06400" y="76200"/>
            <a:ext cx="11639550" cy="1495425"/>
          </a:xfrm>
        </p:spPr>
        <p:txBody>
          <a:bodyPr/>
          <a:lstStyle/>
          <a:p>
            <a:r>
              <a:rPr lang="en-US" smtClean="0"/>
              <a:t>Results</a:t>
            </a:r>
          </a:p>
        </p:txBody>
      </p:sp>
      <p:pic>
        <p:nvPicPr>
          <p:cNvPr id="153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595438"/>
            <a:ext cx="3021012" cy="4213225"/>
          </a:xfrm>
          <a:prstGeom prst="rect">
            <a:avLst/>
          </a:prstGeom>
          <a:solidFill>
            <a:srgbClr val="FFFFFF"/>
          </a:solidFill>
          <a:ln w="13970" cmpd="dbl">
            <a:solidFill>
              <a:srgbClr val="000000"/>
            </a:solidFill>
            <a:miter lim="800000"/>
            <a:headEnd/>
            <a:tailEnd/>
          </a:ln>
        </p:spPr>
      </p:pic>
      <p:grpSp>
        <p:nvGrpSpPr>
          <p:cNvPr id="15364" name="Group 1"/>
          <p:cNvGrpSpPr>
            <a:grpSpLocks/>
          </p:cNvGrpSpPr>
          <p:nvPr/>
        </p:nvGrpSpPr>
        <p:grpSpPr bwMode="auto">
          <a:xfrm>
            <a:off x="3606800" y="3581400"/>
            <a:ext cx="8915400" cy="4594225"/>
            <a:chOff x="3606800" y="3581400"/>
            <a:chExt cx="8915400" cy="4594013"/>
          </a:xfrm>
        </p:grpSpPr>
        <p:pic>
          <p:nvPicPr>
            <p:cNvPr id="29707" name="Picture 11"/>
            <p:cNvPicPr>
              <a:picLocks noChangeAspect="1" noChangeArrowheads="1"/>
            </p:cNvPicPr>
            <p:nvPr/>
          </p:nvPicPr>
          <p:blipFill>
            <a:blip r:embed="rId3">
              <a:extLst/>
            </a:blip>
            <a:srcRect/>
            <a:stretch>
              <a:fillRect/>
            </a:stretch>
          </p:blipFill>
          <p:spPr bwMode="auto">
            <a:xfrm>
              <a:off x="9501293" y="3962400"/>
              <a:ext cx="3020907" cy="4213013"/>
            </a:xfrm>
            <a:prstGeom prst="rect">
              <a:avLst/>
            </a:prstGeom>
            <a:solidFill>
              <a:srgbClr val="FFFFFF"/>
            </a:solidFill>
            <a:ln w="13970" cmpd="dbl">
              <a:solidFill>
                <a:srgbClr val="000000"/>
              </a:solidFill>
              <a:miter lim="800000"/>
              <a:headEnd/>
              <a:tailEnd/>
            </a:ln>
            <a:scene3d>
              <a:camera prst="orthographicFront">
                <a:rot lat="0" lon="0" rev="20699999"/>
              </a:camera>
              <a:lightRig rig="threePt" dir="t"/>
            </a:scene3d>
          </p:spPr>
        </p:pic>
        <p:pic>
          <p:nvPicPr>
            <p:cNvPr id="11" name="Picture 8"/>
            <p:cNvPicPr>
              <a:picLocks noChangeAspect="1" noChangeArrowheads="1"/>
            </p:cNvPicPr>
            <p:nvPr/>
          </p:nvPicPr>
          <p:blipFill>
            <a:blip r:embed="rId4">
              <a:extLst/>
            </a:blip>
            <a:srcRect/>
            <a:stretch>
              <a:fillRect/>
            </a:stretch>
          </p:blipFill>
          <p:spPr bwMode="auto">
            <a:xfrm>
              <a:off x="3606800" y="3940387"/>
              <a:ext cx="3020907" cy="4213013"/>
            </a:xfrm>
            <a:prstGeom prst="rect">
              <a:avLst/>
            </a:prstGeom>
            <a:solidFill>
              <a:srgbClr val="FFFFFF"/>
            </a:solidFill>
            <a:ln w="13970" cmpd="dbl">
              <a:solidFill>
                <a:srgbClr val="000000"/>
              </a:solidFill>
              <a:miter lim="800000"/>
              <a:headEnd/>
              <a:tailEnd/>
            </a:ln>
            <a:scene3d>
              <a:camera prst="orthographicFront">
                <a:rot lat="0" lon="0" rev="900000"/>
              </a:camera>
              <a:lightRig rig="threePt" dir="t"/>
            </a:scene3d>
          </p:spPr>
        </p:pic>
        <p:pic>
          <p:nvPicPr>
            <p:cNvPr id="1536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600" y="3581400"/>
              <a:ext cx="3021013" cy="4213225"/>
            </a:xfrm>
            <a:prstGeom prst="rect">
              <a:avLst/>
            </a:prstGeom>
            <a:solidFill>
              <a:srgbClr val="FFFFFF"/>
            </a:solidFill>
            <a:ln w="13970" cmpd="dbl">
              <a:solidFill>
                <a:srgbClr val="000000"/>
              </a:solid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myOleMiss Mobile</a:t>
            </a:r>
          </a:p>
        </p:txBody>
      </p:sp>
      <p:sp>
        <p:nvSpPr>
          <p:cNvPr id="8195" name="Content Placeholder 2"/>
          <p:cNvSpPr>
            <a:spLocks noGrp="1"/>
          </p:cNvSpPr>
          <p:nvPr>
            <p:ph idx="1"/>
          </p:nvPr>
        </p:nvSpPr>
        <p:spPr>
          <a:xfrm>
            <a:off x="406400" y="3810000"/>
            <a:ext cx="12039600" cy="4953000"/>
          </a:xfrm>
        </p:spPr>
        <p:txBody>
          <a:bodyPr/>
          <a:lstStyle/>
          <a:p>
            <a:r>
              <a:rPr lang="en-US" sz="3200" smtClean="0"/>
              <a:t>Customized the campus portal (SAP Enterprise Portal) to also render a mobile friendly version based on the user’s device.</a:t>
            </a:r>
          </a:p>
        </p:txBody>
      </p:sp>
      <p:pic>
        <p:nvPicPr>
          <p:cNvPr id="819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3505200"/>
            <a:ext cx="873125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682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myOleMiss Mobile</a:t>
            </a:r>
          </a:p>
        </p:txBody>
      </p:sp>
      <p:sp>
        <p:nvSpPr>
          <p:cNvPr id="9219" name="Content Placeholder 2"/>
          <p:cNvSpPr>
            <a:spLocks noGrp="1"/>
          </p:cNvSpPr>
          <p:nvPr>
            <p:ph idx="1"/>
          </p:nvPr>
        </p:nvSpPr>
        <p:spPr>
          <a:xfrm>
            <a:off x="6743700" y="2286000"/>
            <a:ext cx="5854700" cy="6248400"/>
          </a:xfrm>
        </p:spPr>
        <p:txBody>
          <a:bodyPr/>
          <a:lstStyle/>
          <a:p>
            <a:r>
              <a:rPr lang="en-US" sz="3600" smtClean="0"/>
              <a:t>Additionally, portal java applications are built using the model view controller approach and they are made mobile-friendly by adjusting the view and content depending on the user's browser and preference. </a:t>
            </a:r>
          </a:p>
        </p:txBody>
      </p:sp>
      <p:pic>
        <p:nvPicPr>
          <p:cNvPr id="922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2514600"/>
            <a:ext cx="5651500" cy="680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6176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79000" y="2743200"/>
            <a:ext cx="230505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0243" name="Title 1"/>
          <p:cNvSpPr>
            <a:spLocks noGrp="1"/>
          </p:cNvSpPr>
          <p:nvPr>
            <p:ph type="title"/>
          </p:nvPr>
        </p:nvSpPr>
        <p:spPr/>
        <p:txBody>
          <a:bodyPr/>
          <a:lstStyle/>
          <a:p>
            <a:r>
              <a:rPr lang="en-US" smtClean="0"/>
              <a:t>myOleMiss Mobile</a:t>
            </a:r>
          </a:p>
        </p:txBody>
      </p:sp>
      <p:pic>
        <p:nvPicPr>
          <p:cNvPr id="102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43200"/>
            <a:ext cx="406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02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743200"/>
            <a:ext cx="406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9383641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4"/>
          <p:cNvSpPr>
            <a:spLocks noGrp="1"/>
          </p:cNvSpPr>
          <p:nvPr>
            <p:ph type="title"/>
          </p:nvPr>
        </p:nvSpPr>
        <p:spPr>
          <a:xfrm>
            <a:off x="434975" y="152400"/>
            <a:ext cx="12107863" cy="1997075"/>
          </a:xfrm>
        </p:spPr>
        <p:txBody>
          <a:bodyPr/>
          <a:lstStyle/>
          <a:p>
            <a:r>
              <a:rPr lang="en-US" dirty="0" smtClean="0"/>
              <a:t>The Native Apps Pilot</a:t>
            </a:r>
            <a:br>
              <a:rPr lang="en-US" dirty="0" smtClean="0"/>
            </a:br>
            <a:endParaRPr lang="en-US" dirty="0" smtClean="0"/>
          </a:p>
        </p:txBody>
      </p:sp>
      <p:sp>
        <p:nvSpPr>
          <p:cNvPr id="19460" name="Content Placeholder 5"/>
          <p:cNvSpPr>
            <a:spLocks noGrp="1"/>
          </p:cNvSpPr>
          <p:nvPr>
            <p:ph idx="1"/>
          </p:nvPr>
        </p:nvSpPr>
        <p:spPr>
          <a:xfrm>
            <a:off x="406400" y="4343400"/>
            <a:ext cx="12192000" cy="3587750"/>
          </a:xfrm>
        </p:spPr>
        <p:txBody>
          <a:bodyPr/>
          <a:lstStyle/>
          <a:p>
            <a:r>
              <a:rPr lang="en-US" sz="4000" dirty="0" smtClean="0"/>
              <a:t>Ole Miss runs the SLCM module along with the other ERP modules from SAP.</a:t>
            </a:r>
          </a:p>
          <a:p>
            <a:r>
              <a:rPr lang="en-US" sz="4000" dirty="0" smtClean="0"/>
              <a:t>SAP is interested in leveraging its recently acquired Sybase mobility platform to create mobile business content for the Higher  Education Market. </a:t>
            </a:r>
          </a:p>
          <a:p>
            <a:r>
              <a:rPr lang="en-US" sz="4000" dirty="0" smtClean="0"/>
              <a:t>Ole Miss and SAP are collaborating this summer on a project to generate native applications on mobile devices for higher education.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76200"/>
            <a:ext cx="12107863" cy="1997075"/>
          </a:xfrm>
        </p:spPr>
        <p:txBody>
          <a:bodyPr/>
          <a:lstStyle/>
          <a:p>
            <a:r>
              <a:rPr lang="en-US" dirty="0" smtClean="0"/>
              <a:t>Evaluate a MEAP</a:t>
            </a:r>
            <a:endParaRPr lang="en-US" dirty="0"/>
          </a:p>
        </p:txBody>
      </p:sp>
      <p:sp>
        <p:nvSpPr>
          <p:cNvPr id="3" name="Content Placeholder 2"/>
          <p:cNvSpPr>
            <a:spLocks noGrp="1"/>
          </p:cNvSpPr>
          <p:nvPr>
            <p:ph idx="1"/>
          </p:nvPr>
        </p:nvSpPr>
        <p:spPr>
          <a:xfrm>
            <a:off x="482600" y="5632450"/>
            <a:ext cx="12192000" cy="3587750"/>
          </a:xfrm>
        </p:spPr>
        <p:txBody>
          <a:bodyPr/>
          <a:lstStyle/>
          <a:p>
            <a:pPr marL="685800" indent="-685800">
              <a:buFont typeface="Arial" pitchFamily="34" charset="0"/>
              <a:buChar char="•"/>
            </a:pPr>
            <a:r>
              <a:rPr lang="en-US" sz="4400" dirty="0" smtClean="0"/>
              <a:t>Install and configure a MEAP (Mobile Enterprise Application Platform).</a:t>
            </a:r>
          </a:p>
          <a:p>
            <a:pPr marL="685800" indent="-685800">
              <a:buFont typeface="Arial" pitchFamily="34" charset="0"/>
              <a:buChar char="•"/>
            </a:pPr>
            <a:r>
              <a:rPr lang="en-US" sz="4400" dirty="0" smtClean="0"/>
              <a:t>Deploy a few key mobile applications using the MEAP to evaluate its value across several perspectives. </a:t>
            </a:r>
            <a:endParaRPr lang="en-US" sz="4400" dirty="0"/>
          </a:p>
        </p:txBody>
      </p:sp>
      <p:pic>
        <p:nvPicPr>
          <p:cNvPr id="368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599" y="1383929"/>
            <a:ext cx="9459519" cy="410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941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7200" smtClean="0"/>
              <a:t>The University of Mississippi</a:t>
            </a:r>
          </a:p>
        </p:txBody>
      </p:sp>
      <p:sp>
        <p:nvSpPr>
          <p:cNvPr id="3075" name="Content Placeholder 2"/>
          <p:cNvSpPr>
            <a:spLocks noGrp="1"/>
          </p:cNvSpPr>
          <p:nvPr>
            <p:ph idx="1"/>
          </p:nvPr>
        </p:nvSpPr>
        <p:spPr>
          <a:xfrm>
            <a:off x="406400" y="4191000"/>
            <a:ext cx="11887200" cy="4648200"/>
          </a:xfrm>
        </p:spPr>
        <p:txBody>
          <a:bodyPr/>
          <a:lstStyle/>
          <a:p>
            <a:pPr>
              <a:spcBef>
                <a:spcPct val="0"/>
              </a:spcBef>
            </a:pPr>
            <a:r>
              <a:rPr lang="en-US" sz="4400" smtClean="0"/>
              <a:t>Located in Oxford, Mississippi, Ole Miss opened its doors in 1848 as the state's first public institution of higher learning.</a:t>
            </a:r>
          </a:p>
          <a:p>
            <a:pPr>
              <a:spcBef>
                <a:spcPct val="0"/>
              </a:spcBef>
            </a:pPr>
            <a:endParaRPr lang="en-US" sz="4400" smtClean="0"/>
          </a:p>
          <a:p>
            <a:pPr>
              <a:spcBef>
                <a:spcPct val="0"/>
              </a:spcBef>
            </a:pPr>
            <a:r>
              <a:rPr lang="en-US" sz="4400" smtClean="0"/>
              <a:t>Over 16,000 students attend classes across three campuses, with support from 1,976 faculty and 1,806 staff.</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457200"/>
            <a:ext cx="12107863" cy="1997075"/>
          </a:xfrm>
        </p:spPr>
        <p:txBody>
          <a:bodyPr/>
          <a:lstStyle/>
          <a:p>
            <a:r>
              <a:rPr lang="en-US" dirty="0" smtClean="0"/>
              <a:t>Things To Consider</a:t>
            </a:r>
            <a:endParaRPr lang="en-US" dirty="0"/>
          </a:p>
        </p:txBody>
      </p:sp>
      <p:sp>
        <p:nvSpPr>
          <p:cNvPr id="3" name="Content Placeholder 2"/>
          <p:cNvSpPr>
            <a:spLocks noGrp="1"/>
          </p:cNvSpPr>
          <p:nvPr>
            <p:ph idx="1"/>
          </p:nvPr>
        </p:nvSpPr>
        <p:spPr>
          <a:xfrm>
            <a:off x="330200" y="5861050"/>
            <a:ext cx="12192000" cy="3587750"/>
          </a:xfrm>
        </p:spPr>
        <p:txBody>
          <a:bodyPr/>
          <a:lstStyle/>
          <a:p>
            <a:pPr marL="685800" indent="-685800">
              <a:buFont typeface="Arial" pitchFamily="34" charset="0"/>
              <a:buChar char="•"/>
            </a:pPr>
            <a:endParaRPr lang="en-US" dirty="0" smtClean="0"/>
          </a:p>
          <a:p>
            <a:pPr marL="685800" indent="-685800">
              <a:buFont typeface="Arial" pitchFamily="34" charset="0"/>
              <a:buChar char="•"/>
            </a:pPr>
            <a:r>
              <a:rPr lang="en-US" dirty="0" smtClean="0"/>
              <a:t>Devices we intend to support.</a:t>
            </a:r>
          </a:p>
          <a:p>
            <a:pPr marL="685800" indent="-685800">
              <a:buFont typeface="Arial" pitchFamily="34" charset="0"/>
              <a:buChar char="•"/>
            </a:pPr>
            <a:r>
              <a:rPr lang="en-US" dirty="0" smtClean="0"/>
              <a:t>Native apps versus HTML5 </a:t>
            </a:r>
            <a:r>
              <a:rPr lang="en-US" dirty="0"/>
              <a:t>h</a:t>
            </a:r>
            <a:r>
              <a:rPr lang="en-US" dirty="0" smtClean="0"/>
              <a:t>ybrid container apps.</a:t>
            </a:r>
          </a:p>
          <a:p>
            <a:pPr marL="685800" indent="-685800">
              <a:buFont typeface="Arial" pitchFamily="34" charset="0"/>
              <a:buChar char="•"/>
            </a:pPr>
            <a:r>
              <a:rPr lang="en-US" dirty="0" smtClean="0"/>
              <a:t>Ease of use and intuitiveness of navigation.</a:t>
            </a:r>
          </a:p>
          <a:p>
            <a:pPr marL="685800" indent="-685800">
              <a:buFont typeface="Arial" pitchFamily="34" charset="0"/>
              <a:buChar char="•"/>
            </a:pPr>
            <a:r>
              <a:rPr lang="en-US" dirty="0" smtClean="0"/>
              <a:t>System features we intend to use.</a:t>
            </a:r>
          </a:p>
          <a:p>
            <a:pPr marL="685800" indent="-685800">
              <a:buFont typeface="Arial" pitchFamily="34" charset="0"/>
              <a:buChar char="•"/>
            </a:pPr>
            <a:r>
              <a:rPr lang="en-US" dirty="0" smtClean="0"/>
              <a:t>Use cases we  intend to deploy.</a:t>
            </a:r>
          </a:p>
          <a:p>
            <a:pPr marL="685800" indent="-685800">
              <a:buFont typeface="Arial" pitchFamily="34" charset="0"/>
              <a:buChar char="•"/>
            </a:pPr>
            <a:endParaRPr lang="en-US" dirty="0"/>
          </a:p>
        </p:txBody>
      </p:sp>
    </p:spTree>
    <p:extLst>
      <p:ext uri="{BB962C8B-B14F-4D97-AF65-F5344CB8AC3E}">
        <p14:creationId xmlns:p14="http://schemas.microsoft.com/office/powerpoint/2010/main" val="30542279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685800" indent="-685800">
              <a:buFont typeface="Arial" pitchFamily="34" charset="0"/>
              <a:buChar char="•"/>
            </a:pPr>
            <a:r>
              <a:rPr lang="en-US" dirty="0" smtClean="0"/>
              <a:t>Questions?</a:t>
            </a:r>
          </a:p>
          <a:p>
            <a:pPr marL="685800" indent="-685800">
              <a:buFont typeface="Arial" pitchFamily="34" charset="0"/>
              <a:buChar char="•"/>
            </a:pPr>
            <a:r>
              <a:rPr lang="en-US" dirty="0" smtClean="0"/>
              <a:t>Feedback / Thoughts?</a:t>
            </a:r>
          </a:p>
          <a:p>
            <a:pPr marL="685800" indent="-685800">
              <a:buFont typeface="Arial" pitchFamily="34" charset="0"/>
              <a:buChar char="•"/>
            </a:pPr>
            <a:r>
              <a:rPr lang="en-US" dirty="0" smtClean="0"/>
              <a:t>Ideas?</a:t>
            </a:r>
            <a:endParaRPr lang="en-US" dirty="0"/>
          </a:p>
        </p:txBody>
      </p:sp>
    </p:spTree>
    <p:extLst>
      <p:ext uri="{BB962C8B-B14F-4D97-AF65-F5344CB8AC3E}">
        <p14:creationId xmlns:p14="http://schemas.microsoft.com/office/powerpoint/2010/main" val="22391715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Mobility</a:t>
            </a:r>
          </a:p>
        </p:txBody>
      </p:sp>
      <p:sp>
        <p:nvSpPr>
          <p:cNvPr id="4099" name="Content Placeholder 2"/>
          <p:cNvSpPr>
            <a:spLocks noGrp="1"/>
          </p:cNvSpPr>
          <p:nvPr>
            <p:ph idx="1"/>
          </p:nvPr>
        </p:nvSpPr>
        <p:spPr>
          <a:xfrm>
            <a:off x="4216400" y="3048000"/>
            <a:ext cx="8305800" cy="4572000"/>
          </a:xfrm>
        </p:spPr>
        <p:txBody>
          <a:bodyPr/>
          <a:lstStyle/>
          <a:p>
            <a:r>
              <a:rPr lang="en-US" sz="3200" smtClean="0"/>
              <a:t>With the proliferation of mobile devices, the way users consume our services is changing.</a:t>
            </a:r>
          </a:p>
          <a:p>
            <a:endParaRPr lang="en-US" sz="3200" smtClean="0"/>
          </a:p>
          <a:p>
            <a:endParaRPr lang="en-US" sz="3200" smtClean="0"/>
          </a:p>
          <a:p>
            <a:r>
              <a:rPr lang="en-US" sz="3200" smtClean="0"/>
              <a:t>Student expectations are changing. So how best can we serve them?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m.olemiss.edu</a:t>
            </a:r>
          </a:p>
        </p:txBody>
      </p:sp>
      <p:sp>
        <p:nvSpPr>
          <p:cNvPr id="5123" name="Content Placeholder 2"/>
          <p:cNvSpPr>
            <a:spLocks noGrp="1"/>
          </p:cNvSpPr>
          <p:nvPr>
            <p:ph idx="1"/>
          </p:nvPr>
        </p:nvSpPr>
        <p:spPr>
          <a:xfrm>
            <a:off x="406400" y="3048000"/>
            <a:ext cx="8305800" cy="4572000"/>
          </a:xfrm>
        </p:spPr>
        <p:txBody>
          <a:bodyPr/>
          <a:lstStyle/>
          <a:p>
            <a:r>
              <a:rPr lang="en-US" sz="3200" smtClean="0"/>
              <a:t>Mobile implementation supports the WebKit technology incorporated into most mobile browsers.</a:t>
            </a:r>
          </a:p>
          <a:p>
            <a:r>
              <a:rPr lang="en-US" sz="3200" smtClean="0"/>
              <a:t>The particular theme is iWebKit with minor branding.</a:t>
            </a:r>
          </a:p>
          <a:p>
            <a:r>
              <a:rPr lang="en-US" sz="3200" smtClean="0"/>
              <a:t>Javascript redirects mobile users to the mobile site, but they may also opt for the full site.</a:t>
            </a:r>
          </a:p>
        </p:txBody>
      </p:sp>
      <p:pic>
        <p:nvPicPr>
          <p:cNvPr id="51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00000">
            <a:off x="9429750" y="3352800"/>
            <a:ext cx="278765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m.olemiss.edu</a:t>
            </a:r>
          </a:p>
        </p:txBody>
      </p:sp>
      <p:sp>
        <p:nvSpPr>
          <p:cNvPr id="6147" name="Content Placeholder 2"/>
          <p:cNvSpPr>
            <a:spLocks noGrp="1"/>
          </p:cNvSpPr>
          <p:nvPr>
            <p:ph idx="1"/>
          </p:nvPr>
        </p:nvSpPr>
        <p:spPr>
          <a:xfrm>
            <a:off x="406400" y="3200400"/>
            <a:ext cx="8305800" cy="4953000"/>
          </a:xfrm>
        </p:spPr>
        <p:txBody>
          <a:bodyPr/>
          <a:lstStyle/>
          <a:p>
            <a:r>
              <a:rPr lang="en-US" sz="3200" smtClean="0"/>
              <a:t>UM Home: custom page</a:t>
            </a:r>
          </a:p>
          <a:p>
            <a:r>
              <a:rPr lang="en-US" sz="3200" smtClean="0"/>
              <a:t>News, blogs, calendar: mobility support in the product used (WordPress, Helios)</a:t>
            </a:r>
          </a:p>
          <a:p>
            <a:r>
              <a:rPr lang="en-US" sz="3200" smtClean="0"/>
              <a:t>E-mail: a webmail interface with mobility support</a:t>
            </a:r>
          </a:p>
          <a:p>
            <a:r>
              <a:rPr lang="en-US" sz="3200" smtClean="0"/>
              <a:t>myOleMiss Mobile: custom built on top of the SAP Enterprise Portal  Platform</a:t>
            </a:r>
          </a:p>
          <a:p>
            <a:r>
              <a:rPr lang="en-US" sz="3200" smtClean="0"/>
              <a:t>Directories and Campus Map: custom</a:t>
            </a:r>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00000">
            <a:off x="9429750" y="3352800"/>
            <a:ext cx="278765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m.olemiss.edu</a:t>
            </a:r>
          </a:p>
        </p:txBody>
      </p:sp>
      <p:pic>
        <p:nvPicPr>
          <p:cNvPr id="717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04400" y="3124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71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3124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717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0" y="3124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717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90938" y="3124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7176" name="TextBox 11"/>
          <p:cNvSpPr txBox="1">
            <a:spLocks noChangeArrowheads="1"/>
          </p:cNvSpPr>
          <p:nvPr/>
        </p:nvSpPr>
        <p:spPr bwMode="auto">
          <a:xfrm>
            <a:off x="635000" y="7239000"/>
            <a:ext cx="2743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sz="3200">
                <a:solidFill>
                  <a:schemeClr val="tx1"/>
                </a:solidFill>
              </a:rPr>
              <a:t>Blog</a:t>
            </a:r>
          </a:p>
          <a:p>
            <a:pPr eaLnBrk="1" hangingPunct="1"/>
            <a:r>
              <a:rPr lang="en-US" sz="3200">
                <a:solidFill>
                  <a:schemeClr val="tx1"/>
                </a:solidFill>
              </a:rPr>
              <a:t>(WordPress)</a:t>
            </a:r>
          </a:p>
        </p:txBody>
      </p:sp>
      <p:sp>
        <p:nvSpPr>
          <p:cNvPr id="7177" name="TextBox 12"/>
          <p:cNvSpPr txBox="1">
            <a:spLocks noChangeArrowheads="1"/>
          </p:cNvSpPr>
          <p:nvPr/>
        </p:nvSpPr>
        <p:spPr bwMode="auto">
          <a:xfrm>
            <a:off x="3683000" y="7239000"/>
            <a:ext cx="2743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sz="3200">
                <a:solidFill>
                  <a:schemeClr val="tx1"/>
                </a:solidFill>
              </a:rPr>
              <a:t>Web Cam</a:t>
            </a:r>
          </a:p>
          <a:p>
            <a:pPr eaLnBrk="1" hangingPunct="1"/>
            <a:r>
              <a:rPr lang="en-US" sz="3200">
                <a:solidFill>
                  <a:schemeClr val="tx1"/>
                </a:solidFill>
              </a:rPr>
              <a:t>(HTML)</a:t>
            </a:r>
          </a:p>
        </p:txBody>
      </p:sp>
      <p:sp>
        <p:nvSpPr>
          <p:cNvPr id="7178" name="TextBox 13"/>
          <p:cNvSpPr txBox="1">
            <a:spLocks noChangeArrowheads="1"/>
          </p:cNvSpPr>
          <p:nvPr/>
        </p:nvSpPr>
        <p:spPr bwMode="auto">
          <a:xfrm>
            <a:off x="6731000" y="7239000"/>
            <a:ext cx="2743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sz="3200">
                <a:solidFill>
                  <a:schemeClr val="tx1"/>
                </a:solidFill>
              </a:rPr>
              <a:t>JSP, Google Maps API, SAP</a:t>
            </a:r>
          </a:p>
        </p:txBody>
      </p:sp>
      <p:sp>
        <p:nvSpPr>
          <p:cNvPr id="7179" name="TextBox 14"/>
          <p:cNvSpPr txBox="1">
            <a:spLocks noChangeArrowheads="1"/>
          </p:cNvSpPr>
          <p:nvPr/>
        </p:nvSpPr>
        <p:spPr bwMode="auto">
          <a:xfrm>
            <a:off x="9779000" y="72390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sz="3200">
                <a:solidFill>
                  <a:schemeClr val="tx1"/>
                </a:solidFill>
              </a:rPr>
              <a:t>External Link</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m.olemiss.edu</a:t>
            </a:r>
          </a:p>
        </p:txBody>
      </p:sp>
      <p:pic>
        <p:nvPicPr>
          <p:cNvPr id="819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3276600"/>
            <a:ext cx="4127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b="39622"/>
          <a:stretch>
            <a:fillRect/>
          </a:stretch>
        </p:blipFill>
        <p:spPr bwMode="auto">
          <a:xfrm>
            <a:off x="5359400" y="3276600"/>
            <a:ext cx="23002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Content Placeholder 2"/>
          <p:cNvSpPr>
            <a:spLocks noGrp="1"/>
          </p:cNvSpPr>
          <p:nvPr>
            <p:ph idx="1"/>
          </p:nvPr>
        </p:nvSpPr>
        <p:spPr>
          <a:xfrm>
            <a:off x="406400" y="3200400"/>
            <a:ext cx="4724400" cy="4953000"/>
          </a:xfrm>
        </p:spPr>
        <p:txBody>
          <a:bodyPr anchor="t"/>
          <a:lstStyle/>
          <a:p>
            <a:r>
              <a:rPr lang="en-US" sz="3200" smtClean="0"/>
              <a:t>Alternate mobile conversion concept: </a:t>
            </a:r>
            <a:br>
              <a:rPr lang="en-US" sz="3200" smtClean="0"/>
            </a:br>
            <a:r>
              <a:rPr lang="en-US" sz="3200" smtClean="0"/>
              <a:t/>
            </a:r>
            <a:br>
              <a:rPr lang="en-US" sz="3200" smtClean="0"/>
            </a:br>
            <a:r>
              <a:rPr lang="en-US" sz="3200" smtClean="0"/>
              <a:t>Use custom mobile CSS for windows 480 pixels wide or less.</a:t>
            </a:r>
            <a:br>
              <a:rPr lang="en-US" sz="3200" smtClean="0"/>
            </a:br>
            <a:r>
              <a:rPr lang="en-US" sz="3200" smtClean="0"/>
              <a:t/>
            </a:r>
            <a:br>
              <a:rPr lang="en-US" sz="3200" smtClean="0"/>
            </a:br>
            <a:r>
              <a:rPr lang="en-US" sz="3200" smtClean="0"/>
              <a:t>(@media query)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34975" y="152400"/>
            <a:ext cx="12107863" cy="1997075"/>
          </a:xfrm>
        </p:spPr>
        <p:txBody>
          <a:bodyPr/>
          <a:lstStyle/>
          <a:p>
            <a:r>
              <a:rPr lang="en-US" smtClean="0"/>
              <a:t>Upcoming: Mobile Asset Management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97988">
            <a:off x="1345420" y="3854058"/>
            <a:ext cx="3013057" cy="4205458"/>
          </a:xfrm>
          <a:prstGeom prst="rect">
            <a:avLst/>
          </a:prstGeom>
          <a:solidFill>
            <a:srgbClr val="FFFFFF"/>
          </a:solidFill>
          <a:ln w="13970" cmpd="dbl">
            <a:solidFill>
              <a:srgbClr val="000000"/>
            </a:solidFill>
            <a:miter lim="800000"/>
            <a:headEnd/>
            <a:tailEnd/>
          </a:ln>
          <a:scene3d>
            <a:camera prst="orthographicFront">
              <a:rot lat="0" lon="0" rev="0"/>
            </a:camera>
            <a:lightRig rig="threePt" dir="t"/>
          </a:scene3d>
        </p:spPr>
      </p:pic>
      <p:sp>
        <p:nvSpPr>
          <p:cNvPr id="9220" name="Content Placeholder 2"/>
          <p:cNvSpPr>
            <a:spLocks noGrp="1"/>
          </p:cNvSpPr>
          <p:nvPr>
            <p:ph idx="1"/>
          </p:nvPr>
        </p:nvSpPr>
        <p:spPr>
          <a:xfrm>
            <a:off x="5283200" y="3124200"/>
            <a:ext cx="7315200" cy="5422900"/>
          </a:xfrm>
        </p:spPr>
        <p:txBody>
          <a:bodyPr/>
          <a:lstStyle/>
          <a:p>
            <a:r>
              <a:rPr lang="en-US" sz="3200" smtClean="0"/>
              <a:t>A mobile solution to enable the auditing process in asset management.</a:t>
            </a:r>
          </a:p>
          <a:p>
            <a:r>
              <a:rPr lang="en-US" sz="3200" smtClean="0"/>
              <a:t>Mobile application is being developed for a Motorola device  to:</a:t>
            </a:r>
          </a:p>
          <a:p>
            <a:pPr lvl="1" indent="-365125" algn="l">
              <a:buFont typeface="Arial" pitchFamily="34" charset="0"/>
              <a:buChar char="•"/>
            </a:pPr>
            <a:r>
              <a:rPr lang="en-US" smtClean="0"/>
              <a:t>Pull info on devices to reconcile and populate local database.</a:t>
            </a:r>
          </a:p>
          <a:p>
            <a:pPr lvl="1" indent="-365125" algn="l">
              <a:buFont typeface="Arial" pitchFamily="34" charset="0"/>
              <a:buChar char="•"/>
            </a:pPr>
            <a:r>
              <a:rPr lang="en-US" smtClean="0"/>
              <a:t>Scan bar codes on devices to audit and reconcile.</a:t>
            </a:r>
          </a:p>
          <a:p>
            <a:pPr lvl="1" indent="-365125" algn="l">
              <a:buFont typeface="Arial" pitchFamily="34" charset="0"/>
              <a:buChar char="•"/>
            </a:pPr>
            <a:r>
              <a:rPr lang="en-US" smtClean="0"/>
              <a:t>Upload results of audit back into asset </a:t>
            </a:r>
            <a:br>
              <a:rPr lang="en-US" smtClean="0"/>
            </a:br>
            <a:r>
              <a:rPr lang="en-US" smtClean="0"/>
              <a:t>management in our ERP system.</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Motivation</a:t>
            </a:r>
          </a:p>
        </p:txBody>
      </p:sp>
      <p:sp>
        <p:nvSpPr>
          <p:cNvPr id="7" name="Content Placeholder 2"/>
          <p:cNvSpPr txBox="1">
            <a:spLocks/>
          </p:cNvSpPr>
          <p:nvPr/>
        </p:nvSpPr>
        <p:spPr>
          <a:xfrm>
            <a:off x="7054850" y="2971800"/>
            <a:ext cx="4781550" cy="4554538"/>
          </a:xfrm>
          <a:prstGeom prst="rect">
            <a:avLst/>
          </a:prstGeom>
        </p:spPr>
        <p:txBody>
          <a:bodyPr lIns="130046" tIns="65023" rIns="130046" bIns="65023">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62557" indent="0">
              <a:buFont typeface="Arial" pitchFamily="34" charset="0"/>
              <a:buNone/>
              <a:defRPr/>
            </a:pPr>
            <a:r>
              <a:rPr lang="en-US" b="1" dirty="0" smtClean="0"/>
              <a:t>Presently</a:t>
            </a:r>
          </a:p>
          <a:p>
            <a:pPr>
              <a:defRPr/>
            </a:pPr>
            <a:r>
              <a:rPr lang="en-US" dirty="0" smtClean="0"/>
              <a:t>Paper-based process</a:t>
            </a:r>
          </a:p>
          <a:p>
            <a:pPr>
              <a:defRPr/>
            </a:pPr>
            <a:r>
              <a:rPr lang="en-US" dirty="0" smtClean="0"/>
              <a:t>Tedious and time consuming</a:t>
            </a:r>
          </a:p>
          <a:p>
            <a:pPr>
              <a:defRPr/>
            </a:pPr>
            <a:r>
              <a:rPr lang="en-US" dirty="0" smtClean="0"/>
              <a:t>Error prone</a:t>
            </a:r>
          </a:p>
          <a:p>
            <a:pPr>
              <a:defRPr/>
            </a:pPr>
            <a:r>
              <a:rPr lang="en-US" dirty="0" smtClean="0"/>
              <a:t>Inefficient Audit</a:t>
            </a:r>
          </a:p>
        </p:txBody>
      </p:sp>
      <p:grpSp>
        <p:nvGrpSpPr>
          <p:cNvPr id="10244" name="Group 1"/>
          <p:cNvGrpSpPr>
            <a:grpSpLocks/>
          </p:cNvGrpSpPr>
          <p:nvPr/>
        </p:nvGrpSpPr>
        <p:grpSpPr bwMode="auto">
          <a:xfrm>
            <a:off x="1081088" y="3113088"/>
            <a:ext cx="4659312" cy="4659312"/>
            <a:chOff x="1080347" y="3112347"/>
            <a:chExt cx="4660053" cy="4660053"/>
          </a:xfrm>
        </p:grpSpPr>
        <p:pic>
          <p:nvPicPr>
            <p:cNvPr id="10" name="Picture 9" descr="http://ts4.mm.bing.net/images/thumbnail.aspx?q=590386568975&amp;id=badd8fbdee9009ac142cf7dabcde8fb8&amp;url=http%3a%2f%2fwww.identropy.com%2fPortals%2f40850%2fimages%2fpaperwork.gif"/>
            <p:cNvPicPr>
              <a:picLocks noChangeAspect="1" noChangeArrowheads="1"/>
            </p:cNvPicPr>
            <p:nvPr/>
          </p:nvPicPr>
          <p:blipFill>
            <a:blip r:embed="rId2">
              <a:extLst/>
            </a:blip>
            <a:srcRect/>
            <a:stretch>
              <a:fillRect/>
            </a:stretch>
          </p:blipFill>
          <p:spPr bwMode="auto">
            <a:xfrm>
              <a:off x="1080347" y="3112347"/>
              <a:ext cx="4660053" cy="4660053"/>
            </a:xfrm>
            <a:prstGeom prst="rect">
              <a:avLst/>
            </a:prstGeom>
            <a:noFill/>
            <a:scene3d>
              <a:camera prst="orthographicFront">
                <a:rot lat="0" lon="0" rev="900000"/>
              </a:camera>
              <a:lightRig rig="threePt" dir="t"/>
            </a:scene3d>
            <a:extLst/>
          </p:spPr>
        </p:pic>
        <p:pic>
          <p:nvPicPr>
            <p:cNvPr id="1024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9468">
              <a:off x="3033598" y="4489520"/>
              <a:ext cx="6111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 Title Slide - No Graphics">
  <a:themeElements>
    <a:clrScheme name="">
      <a:dk1>
        <a:srgbClr val="000000"/>
      </a:dk1>
      <a:lt1>
        <a:srgbClr val="FFFFFF"/>
      </a:lt1>
      <a:dk2>
        <a:srgbClr val="000000"/>
      </a:dk2>
      <a:lt2>
        <a:srgbClr val="000000"/>
      </a:lt2>
      <a:accent1>
        <a:srgbClr val="BFBFBF"/>
      </a:accent1>
      <a:accent2>
        <a:srgbClr val="333399"/>
      </a:accent2>
      <a:accent3>
        <a:srgbClr val="AAAAAA"/>
      </a:accent3>
      <a:accent4>
        <a:srgbClr val="DADADA"/>
      </a:accent4>
      <a:accent5>
        <a:srgbClr val="DCDCDC"/>
      </a:accent5>
      <a:accent6>
        <a:srgbClr val="2D2D8A"/>
      </a:accent6>
      <a:hlink>
        <a:srgbClr val="009999"/>
      </a:hlink>
      <a:folHlink>
        <a:srgbClr val="99CC00"/>
      </a:folHlink>
    </a:clrScheme>
    <a:fontScheme name="Default - Title Slide - No Graphics">
      <a:majorFont>
        <a:latin typeface="Century Gothic"/>
        <a:ea typeface="ヒラギノ明朝 ProN W6"/>
        <a:cs typeface="ヒラギノ明朝 ProN W6"/>
      </a:majorFont>
      <a:minorFont>
        <a:latin typeface="Century Gothic"/>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Pages>0</Pages>
  <Words>1014</Words>
  <Characters>0</Characters>
  <Application>Microsoft Office PowerPoint</Application>
  <PresentationFormat>Custom</PresentationFormat>
  <Lines>0</Lines>
  <Paragraphs>130</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 Title Slide - No Graphics</vt:lpstr>
      <vt:lpstr>Going   Mobile</vt:lpstr>
      <vt:lpstr>The University of Mississippi</vt:lpstr>
      <vt:lpstr>Mobility</vt:lpstr>
      <vt:lpstr>m.olemiss.edu</vt:lpstr>
      <vt:lpstr>m.olemiss.edu</vt:lpstr>
      <vt:lpstr>m.olemiss.edu</vt:lpstr>
      <vt:lpstr>m.olemiss.edu</vt:lpstr>
      <vt:lpstr>Upcoming: Mobile Asset Management</vt:lpstr>
      <vt:lpstr>Motivation</vt:lpstr>
      <vt:lpstr>Aim</vt:lpstr>
      <vt:lpstr>Scanning Process</vt:lpstr>
      <vt:lpstr>System Architecture</vt:lpstr>
      <vt:lpstr>Data Flow</vt:lpstr>
      <vt:lpstr>Results</vt:lpstr>
      <vt:lpstr>myOleMiss Mobile</vt:lpstr>
      <vt:lpstr>myOleMiss Mobile</vt:lpstr>
      <vt:lpstr>myOleMiss Mobile</vt:lpstr>
      <vt:lpstr>The Native Apps Pilot </vt:lpstr>
      <vt:lpstr>Evaluate a MEAP</vt:lpstr>
      <vt:lpstr>Things To Consider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design 3me</dc:creator>
  <cp:lastModifiedBy>Frank J  Mathew</cp:lastModifiedBy>
  <cp:revision>50</cp:revision>
  <cp:lastPrinted>2011-06-01T12:27:27Z</cp:lastPrinted>
  <dcterms:modified xsi:type="dcterms:W3CDTF">2011-06-01T16:25:24Z</dcterms:modified>
</cp:coreProperties>
</file>