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6" r:id="rId3"/>
    <p:sldId id="263" r:id="rId4"/>
    <p:sldId id="264" r:id="rId5"/>
    <p:sldId id="273" r:id="rId6"/>
    <p:sldId id="265" r:id="rId7"/>
    <p:sldId id="267" r:id="rId8"/>
    <p:sldId id="269" r:id="rId9"/>
    <p:sldId id="268" r:id="rId10"/>
    <p:sldId id="271" r:id="rId11"/>
    <p:sldId id="276" r:id="rId12"/>
    <p:sldId id="275" r:id="rId13"/>
    <p:sldId id="272" r:id="rId14"/>
    <p:sldId id="261" r:id="rId15"/>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0EB1E7"/>
    <a:srgbClr val="FFD347"/>
    <a:srgbClr val="B88C00"/>
    <a:srgbClr val="FFC305"/>
    <a:srgbClr val="D09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615" autoAdjust="0"/>
    <p:restoredTop sz="86447" autoAdjust="0"/>
  </p:normalViewPr>
  <p:slideViewPr>
    <p:cSldViewPr>
      <p:cViewPr>
        <p:scale>
          <a:sx n="90" d="100"/>
          <a:sy n="90" d="100"/>
        </p:scale>
        <p:origin x="-324" y="-1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view3D>
      <c:rotX val="60"/>
      <c:rotY val="0"/>
      <c:rAngAx val="0"/>
      <c:perspective val="30"/>
    </c:view3D>
    <c:floor>
      <c:thickness val="0"/>
    </c:floor>
    <c:sideWall>
      <c:thickness val="0"/>
    </c:sideWall>
    <c:backWall>
      <c:thickness val="0"/>
    </c:backWall>
    <c:plotArea>
      <c:layout>
        <c:manualLayout>
          <c:layoutTarget val="inner"/>
          <c:xMode val="edge"/>
          <c:yMode val="edge"/>
          <c:x val="0.14456358005987441"/>
          <c:y val="0.10416802593388653"/>
          <c:w val="0.56489045528041948"/>
          <c:h val="0.75378466597445015"/>
        </c:manualLayout>
      </c:layout>
      <c:pie3DChart>
        <c:varyColors val="1"/>
        <c:ser>
          <c:idx val="0"/>
          <c:order val="0"/>
          <c:tx>
            <c:strRef>
              <c:f>Hoja1!$B$1</c:f>
              <c:strCache>
                <c:ptCount val="1"/>
                <c:pt idx="0">
                  <c:v>Breakdown</c:v>
                </c:pt>
              </c:strCache>
            </c:strRef>
          </c:tx>
          <c:explosion val="7"/>
          <c:dPt>
            <c:idx val="0"/>
            <c:bubble3D val="0"/>
            <c:spPr>
              <a:solidFill>
                <a:schemeClr val="tx2">
                  <a:lumMod val="75000"/>
                </a:schemeClr>
              </a:solidFill>
            </c:spPr>
          </c:dPt>
          <c:dPt>
            <c:idx val="1"/>
            <c:bubble3D val="0"/>
            <c:spPr>
              <a:solidFill>
                <a:schemeClr val="tx2"/>
              </a:solidFill>
            </c:spPr>
          </c:dPt>
          <c:dPt>
            <c:idx val="2"/>
            <c:bubble3D val="0"/>
            <c:spPr>
              <a:solidFill>
                <a:schemeClr val="tx2">
                  <a:lumMod val="40000"/>
                  <a:lumOff val="60000"/>
                </a:schemeClr>
              </a:solidFill>
            </c:spPr>
          </c:dPt>
          <c:dPt>
            <c:idx val="3"/>
            <c:bubble3D val="0"/>
          </c:dPt>
          <c:dLbls>
            <c:dLbl>
              <c:idx val="0"/>
              <c:layout>
                <c:manualLayout>
                  <c:x val="-0.1815791018248703"/>
                  <c:y val="6.8715907155900813E-2"/>
                </c:manualLayout>
              </c:layout>
              <c:tx>
                <c:rich>
                  <a:bodyPr/>
                  <a:lstStyle/>
                  <a:p>
                    <a:r>
                      <a:rPr lang="en-US" dirty="0">
                        <a:solidFill>
                          <a:schemeClr val="bg1"/>
                        </a:solidFill>
                      </a:rPr>
                      <a:t>Student 9599</a:t>
                    </a:r>
                  </a:p>
                </c:rich>
              </c:tx>
              <c:showLegendKey val="0"/>
              <c:showVal val="1"/>
              <c:showCatName val="1"/>
              <c:showSerName val="0"/>
              <c:showPercent val="0"/>
              <c:showBubbleSize val="0"/>
              <c:separator> </c:separator>
            </c:dLbl>
            <c:dLbl>
              <c:idx val="1"/>
              <c:layout>
                <c:manualLayout>
                  <c:x val="9.1579308491950395E-2"/>
                  <c:y val="-0.17041389960483128"/>
                </c:manualLayout>
              </c:layout>
              <c:showLegendKey val="0"/>
              <c:showVal val="1"/>
              <c:showCatName val="1"/>
              <c:showSerName val="0"/>
              <c:showPercent val="0"/>
              <c:showBubbleSize val="0"/>
              <c:separator> </c:separator>
            </c:dLbl>
            <c:dLbl>
              <c:idx val="2"/>
              <c:layout>
                <c:manualLayout>
                  <c:x val="-5.4249281831896999E-2"/>
                  <c:y val="-0.19188829584221434"/>
                </c:manualLayout>
              </c:layout>
              <c:showLegendKey val="0"/>
              <c:showVal val="1"/>
              <c:showCatName val="1"/>
              <c:showSerName val="0"/>
              <c:showPercent val="0"/>
              <c:showBubbleSize val="0"/>
              <c:separator> </c:separator>
            </c:dLbl>
            <c:dLbl>
              <c:idx val="3"/>
              <c:layout>
                <c:manualLayout>
                  <c:x val="0.19242705685411371"/>
                  <c:y val="-5.1759469663607484E-2"/>
                </c:manualLayout>
              </c:layout>
              <c:showLegendKey val="0"/>
              <c:showVal val="1"/>
              <c:showCatName val="1"/>
              <c:showSerName val="0"/>
              <c:showPercent val="0"/>
              <c:showBubbleSize val="0"/>
              <c:separator> </c:separator>
            </c:dLbl>
            <c:dLbl>
              <c:idx val="4"/>
              <c:layout>
                <c:manualLayout>
                  <c:x val="-0.11097823795647592"/>
                  <c:y val="5.3691275167785234E-2"/>
                </c:manualLayout>
              </c:layout>
              <c:tx>
                <c:rich>
                  <a:bodyPr/>
                  <a:lstStyle/>
                  <a:p>
                    <a:r>
                      <a:rPr lang="en-US" dirty="0" smtClean="0"/>
                      <a:t>Faculty Staff </a:t>
                    </a:r>
                    <a:r>
                      <a:rPr lang="en-US" dirty="0"/>
                      <a:t>2390</a:t>
                    </a:r>
                  </a:p>
                </c:rich>
              </c:tx>
              <c:showLegendKey val="0"/>
              <c:showVal val="1"/>
              <c:showCatName val="1"/>
              <c:showSerName val="0"/>
              <c:showPercent val="0"/>
              <c:showBubbleSize val="0"/>
              <c:separator> </c:separator>
            </c:dLbl>
            <c:dLbl>
              <c:idx val="5"/>
              <c:layout>
                <c:manualLayout>
                  <c:x val="0.18535904271808543"/>
                  <c:y val="1.3422818791946308E-2"/>
                </c:manualLayout>
              </c:layout>
              <c:showLegendKey val="0"/>
              <c:showVal val="1"/>
              <c:showCatName val="1"/>
              <c:showSerName val="0"/>
              <c:showPercent val="0"/>
              <c:showBubbleSize val="0"/>
              <c:separator> </c:separator>
            </c:dLbl>
            <c:showLegendKey val="0"/>
            <c:showVal val="1"/>
            <c:showCatName val="1"/>
            <c:showSerName val="0"/>
            <c:showPercent val="0"/>
            <c:showBubbleSize val="0"/>
            <c:separator> </c:separator>
            <c:showLeaderLines val="1"/>
          </c:dLbls>
          <c:cat>
            <c:strRef>
              <c:f>Hoja1!$A$2:$A$7</c:f>
              <c:strCache>
                <c:ptCount val="6"/>
                <c:pt idx="0">
                  <c:v>Student</c:v>
                </c:pt>
                <c:pt idx="1">
                  <c:v>Service Accounts</c:v>
                </c:pt>
                <c:pt idx="2">
                  <c:v>Applicants</c:v>
                </c:pt>
                <c:pt idx="3">
                  <c:v>Alumni</c:v>
                </c:pt>
                <c:pt idx="4">
                  <c:v>Faculty/Staff</c:v>
                </c:pt>
                <c:pt idx="5">
                  <c:v>Retirees</c:v>
                </c:pt>
              </c:strCache>
            </c:strRef>
          </c:cat>
          <c:val>
            <c:numRef>
              <c:f>Hoja1!$B$2:$B$7</c:f>
              <c:numCache>
                <c:formatCode>General</c:formatCode>
                <c:ptCount val="6"/>
                <c:pt idx="0">
                  <c:v>9599</c:v>
                </c:pt>
                <c:pt idx="1">
                  <c:v>197</c:v>
                </c:pt>
                <c:pt idx="2">
                  <c:v>3614</c:v>
                </c:pt>
                <c:pt idx="3">
                  <c:v>8295</c:v>
                </c:pt>
                <c:pt idx="4">
                  <c:v>2390</c:v>
                </c:pt>
                <c:pt idx="5">
                  <c:v>122</c:v>
                </c:pt>
              </c:numCache>
            </c:numRef>
          </c:val>
        </c:ser>
        <c:dLbls>
          <c:showLegendKey val="0"/>
          <c:showVal val="0"/>
          <c:showCatName val="0"/>
          <c:showSerName val="0"/>
          <c:showPercent val="0"/>
          <c:showBubbleSize val="0"/>
          <c:showLeaderLines val="1"/>
        </c:dLbls>
      </c:pie3DChart>
      <c:spPr>
        <a:noFill/>
        <a:ln w="25377">
          <a:noFill/>
        </a:ln>
      </c:spPr>
    </c:plotArea>
    <c:legend>
      <c:legendPos val="r"/>
      <c:layout>
        <c:manualLayout>
          <c:xMode val="edge"/>
          <c:yMode val="edge"/>
          <c:x val="5.5504495008990025E-2"/>
          <c:y val="0.87663501793819398"/>
          <c:w val="0.94449550499100998"/>
          <c:h val="0.11441647597254001"/>
        </c:manualLayout>
      </c:layout>
      <c:overlay val="0"/>
    </c:legend>
    <c:plotVisOnly val="1"/>
    <c:dispBlanksAs val="zero"/>
    <c:showDLblsOverMax val="0"/>
  </c:chart>
  <c:txPr>
    <a:bodyPr/>
    <a:lstStyle/>
    <a:p>
      <a:pPr>
        <a:defRPr sz="1798"/>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4B33B4-DECA-4CB6-A3D0-824B4C13A185}" type="datetimeFigureOut">
              <a:rPr lang="en-US" smtClean="0"/>
              <a:t>5/25/2011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609FB5-5E3D-4744-8956-BF1474F3BA0D}" type="slidenum">
              <a:rPr lang="en-US" smtClean="0"/>
              <a:t>‹#›</a:t>
            </a:fld>
            <a:endParaRPr lang="en-US"/>
          </a:p>
        </p:txBody>
      </p:sp>
    </p:spTree>
    <p:extLst>
      <p:ext uri="{BB962C8B-B14F-4D97-AF65-F5344CB8AC3E}">
        <p14:creationId xmlns:p14="http://schemas.microsoft.com/office/powerpoint/2010/main" val="1699592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609FB5-5E3D-4744-8956-BF1474F3BA0D}" type="slidenum">
              <a:rPr lang="en-US" smtClean="0"/>
              <a:t>1</a:t>
            </a:fld>
            <a:endParaRPr lang="en-US"/>
          </a:p>
        </p:txBody>
      </p:sp>
    </p:spTree>
    <p:extLst>
      <p:ext uri="{BB962C8B-B14F-4D97-AF65-F5344CB8AC3E}">
        <p14:creationId xmlns:p14="http://schemas.microsoft.com/office/powerpoint/2010/main" val="2167106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609FB5-5E3D-4744-8956-BF1474F3BA0D}" type="slidenum">
              <a:rPr lang="en-US" smtClean="0"/>
              <a:t>10</a:t>
            </a:fld>
            <a:endParaRPr lang="en-US"/>
          </a:p>
        </p:txBody>
      </p:sp>
    </p:spTree>
    <p:extLst>
      <p:ext uri="{BB962C8B-B14F-4D97-AF65-F5344CB8AC3E}">
        <p14:creationId xmlns:p14="http://schemas.microsoft.com/office/powerpoint/2010/main" val="1969210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609FB5-5E3D-4744-8956-BF1474F3BA0D}" type="slidenum">
              <a:rPr lang="en-US" smtClean="0"/>
              <a:t>11</a:t>
            </a:fld>
            <a:endParaRPr lang="en-US"/>
          </a:p>
        </p:txBody>
      </p:sp>
    </p:spTree>
    <p:extLst>
      <p:ext uri="{BB962C8B-B14F-4D97-AF65-F5344CB8AC3E}">
        <p14:creationId xmlns:p14="http://schemas.microsoft.com/office/powerpoint/2010/main" val="1969210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609FB5-5E3D-4744-8956-BF1474F3BA0D}" type="slidenum">
              <a:rPr lang="en-US" smtClean="0"/>
              <a:t>12</a:t>
            </a:fld>
            <a:endParaRPr lang="en-US"/>
          </a:p>
        </p:txBody>
      </p:sp>
    </p:spTree>
    <p:extLst>
      <p:ext uri="{BB962C8B-B14F-4D97-AF65-F5344CB8AC3E}">
        <p14:creationId xmlns:p14="http://schemas.microsoft.com/office/powerpoint/2010/main" val="1969210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609FB5-5E3D-4744-8956-BF1474F3BA0D}" type="slidenum">
              <a:rPr lang="en-US" smtClean="0"/>
              <a:t>13</a:t>
            </a:fld>
            <a:endParaRPr lang="en-US"/>
          </a:p>
        </p:txBody>
      </p:sp>
    </p:spTree>
    <p:extLst>
      <p:ext uri="{BB962C8B-B14F-4D97-AF65-F5344CB8AC3E}">
        <p14:creationId xmlns:p14="http://schemas.microsoft.com/office/powerpoint/2010/main" val="3227352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609FB5-5E3D-4744-8956-BF1474F3BA0D}" type="slidenum">
              <a:rPr lang="en-US" smtClean="0"/>
              <a:t>14</a:t>
            </a:fld>
            <a:endParaRPr lang="en-US"/>
          </a:p>
        </p:txBody>
      </p:sp>
    </p:spTree>
    <p:extLst>
      <p:ext uri="{BB962C8B-B14F-4D97-AF65-F5344CB8AC3E}">
        <p14:creationId xmlns:p14="http://schemas.microsoft.com/office/powerpoint/2010/main" val="1384879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609FB5-5E3D-4744-8956-BF1474F3BA0D}" type="slidenum">
              <a:rPr lang="en-US" smtClean="0"/>
              <a:t>2</a:t>
            </a:fld>
            <a:endParaRPr lang="en-US"/>
          </a:p>
        </p:txBody>
      </p:sp>
    </p:spTree>
    <p:extLst>
      <p:ext uri="{BB962C8B-B14F-4D97-AF65-F5344CB8AC3E}">
        <p14:creationId xmlns:p14="http://schemas.microsoft.com/office/powerpoint/2010/main" val="1226312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609FB5-5E3D-4744-8956-BF1474F3BA0D}" type="slidenum">
              <a:rPr lang="en-US" smtClean="0"/>
              <a:t>3</a:t>
            </a:fld>
            <a:endParaRPr lang="en-US"/>
          </a:p>
        </p:txBody>
      </p:sp>
    </p:spTree>
    <p:extLst>
      <p:ext uri="{BB962C8B-B14F-4D97-AF65-F5344CB8AC3E}">
        <p14:creationId xmlns:p14="http://schemas.microsoft.com/office/powerpoint/2010/main" val="585778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609FB5-5E3D-4744-8956-BF1474F3BA0D}" type="slidenum">
              <a:rPr lang="en-US" smtClean="0"/>
              <a:t>4</a:t>
            </a:fld>
            <a:endParaRPr lang="en-US"/>
          </a:p>
        </p:txBody>
      </p:sp>
    </p:spTree>
    <p:extLst>
      <p:ext uri="{BB962C8B-B14F-4D97-AF65-F5344CB8AC3E}">
        <p14:creationId xmlns:p14="http://schemas.microsoft.com/office/powerpoint/2010/main" val="2190179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609FB5-5E3D-4744-8956-BF1474F3BA0D}" type="slidenum">
              <a:rPr lang="en-US" smtClean="0"/>
              <a:t>5</a:t>
            </a:fld>
            <a:endParaRPr lang="en-US"/>
          </a:p>
        </p:txBody>
      </p:sp>
    </p:spTree>
    <p:extLst>
      <p:ext uri="{BB962C8B-B14F-4D97-AF65-F5344CB8AC3E}">
        <p14:creationId xmlns:p14="http://schemas.microsoft.com/office/powerpoint/2010/main" val="2190179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609FB5-5E3D-4744-8956-BF1474F3BA0D}" type="slidenum">
              <a:rPr lang="en-US" smtClean="0"/>
              <a:t>6</a:t>
            </a:fld>
            <a:endParaRPr lang="en-US"/>
          </a:p>
        </p:txBody>
      </p:sp>
    </p:spTree>
    <p:extLst>
      <p:ext uri="{BB962C8B-B14F-4D97-AF65-F5344CB8AC3E}">
        <p14:creationId xmlns:p14="http://schemas.microsoft.com/office/powerpoint/2010/main" val="881582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609FB5-5E3D-4744-8956-BF1474F3BA0D}" type="slidenum">
              <a:rPr lang="en-US" smtClean="0"/>
              <a:t>7</a:t>
            </a:fld>
            <a:endParaRPr lang="en-US"/>
          </a:p>
        </p:txBody>
      </p:sp>
    </p:spTree>
    <p:extLst>
      <p:ext uri="{BB962C8B-B14F-4D97-AF65-F5344CB8AC3E}">
        <p14:creationId xmlns:p14="http://schemas.microsoft.com/office/powerpoint/2010/main" val="2047781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609FB5-5E3D-4744-8956-BF1474F3BA0D}" type="slidenum">
              <a:rPr lang="en-US" smtClean="0"/>
              <a:t>8</a:t>
            </a:fld>
            <a:endParaRPr lang="en-US"/>
          </a:p>
        </p:txBody>
      </p:sp>
    </p:spTree>
    <p:extLst>
      <p:ext uri="{BB962C8B-B14F-4D97-AF65-F5344CB8AC3E}">
        <p14:creationId xmlns:p14="http://schemas.microsoft.com/office/powerpoint/2010/main" val="1712426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609FB5-5E3D-4744-8956-BF1474F3BA0D}" type="slidenum">
              <a:rPr lang="en-US" smtClean="0"/>
              <a:t>9</a:t>
            </a:fld>
            <a:endParaRPr lang="en-US"/>
          </a:p>
        </p:txBody>
      </p:sp>
    </p:spTree>
    <p:extLst>
      <p:ext uri="{BB962C8B-B14F-4D97-AF65-F5344CB8AC3E}">
        <p14:creationId xmlns:p14="http://schemas.microsoft.com/office/powerpoint/2010/main" val="219023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F5F84B52-BC15-4599-8671-E0D470989637}" type="datetimeFigureOut">
              <a:rPr lang="es-ES"/>
              <a:pPr>
                <a:defRPr/>
              </a:pPr>
              <a:t>25/05/2011</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23777B9E-E945-4410-9B76-ED92D7E2C73C}" type="slidenum">
              <a:rPr lang="es-ES"/>
              <a:pPr>
                <a:defRPr/>
              </a:pPr>
              <a:t>‹#›</a:t>
            </a:fld>
            <a:endParaRPr lang="es-ES" dirty="0"/>
          </a:p>
        </p:txBody>
      </p:sp>
    </p:spTree>
    <p:extLst>
      <p:ext uri="{BB962C8B-B14F-4D97-AF65-F5344CB8AC3E}">
        <p14:creationId xmlns:p14="http://schemas.microsoft.com/office/powerpoint/2010/main" val="4114780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F571DBB2-4990-458C-A4AD-C4F58EEA5AB6}" type="datetimeFigureOut">
              <a:rPr lang="es-ES"/>
              <a:pPr>
                <a:defRPr/>
              </a:pPr>
              <a:t>25/05/2011</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9CFEAA20-C544-498D-A888-CE416A560DCC}" type="slidenum">
              <a:rPr lang="es-ES"/>
              <a:pPr>
                <a:defRPr/>
              </a:pPr>
              <a:t>‹#›</a:t>
            </a:fld>
            <a:endParaRPr lang="es-ES" dirty="0"/>
          </a:p>
        </p:txBody>
      </p:sp>
    </p:spTree>
    <p:extLst>
      <p:ext uri="{BB962C8B-B14F-4D97-AF65-F5344CB8AC3E}">
        <p14:creationId xmlns:p14="http://schemas.microsoft.com/office/powerpoint/2010/main" val="1261446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AD415513-AD96-4D9A-9CC9-9E882904A032}" type="datetimeFigureOut">
              <a:rPr lang="es-ES"/>
              <a:pPr>
                <a:defRPr/>
              </a:pPr>
              <a:t>25/05/2011</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02DDF114-54D4-4847-8FE0-336ED9EBD232}" type="slidenum">
              <a:rPr lang="es-ES"/>
              <a:pPr>
                <a:defRPr/>
              </a:pPr>
              <a:t>‹#›</a:t>
            </a:fld>
            <a:endParaRPr lang="es-ES" dirty="0"/>
          </a:p>
        </p:txBody>
      </p:sp>
    </p:spTree>
    <p:extLst>
      <p:ext uri="{BB962C8B-B14F-4D97-AF65-F5344CB8AC3E}">
        <p14:creationId xmlns:p14="http://schemas.microsoft.com/office/powerpoint/2010/main" val="2774524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A0A4DD84-743E-4D1A-9543-912600B67C5B}" type="datetimeFigureOut">
              <a:rPr lang="es-ES"/>
              <a:pPr>
                <a:defRPr/>
              </a:pPr>
              <a:t>25/05/2011</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28F95FE3-32C2-45D5-B7C5-F63FD3574B65}" type="slidenum">
              <a:rPr lang="es-ES"/>
              <a:pPr>
                <a:defRPr/>
              </a:pPr>
              <a:t>‹#›</a:t>
            </a:fld>
            <a:endParaRPr lang="es-ES" dirty="0"/>
          </a:p>
        </p:txBody>
      </p:sp>
    </p:spTree>
    <p:extLst>
      <p:ext uri="{BB962C8B-B14F-4D97-AF65-F5344CB8AC3E}">
        <p14:creationId xmlns:p14="http://schemas.microsoft.com/office/powerpoint/2010/main" val="3178663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80A998D1-2D75-40B7-95C9-1E4C8DD699DA}" type="datetimeFigureOut">
              <a:rPr lang="es-ES"/>
              <a:pPr>
                <a:defRPr/>
              </a:pPr>
              <a:t>25/05/2011</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18FE6AB5-F7B4-4429-838E-22537F4CF191}" type="slidenum">
              <a:rPr lang="es-ES"/>
              <a:pPr>
                <a:defRPr/>
              </a:pPr>
              <a:t>‹#›</a:t>
            </a:fld>
            <a:endParaRPr lang="es-ES" dirty="0"/>
          </a:p>
        </p:txBody>
      </p:sp>
    </p:spTree>
    <p:extLst>
      <p:ext uri="{BB962C8B-B14F-4D97-AF65-F5344CB8AC3E}">
        <p14:creationId xmlns:p14="http://schemas.microsoft.com/office/powerpoint/2010/main" val="3800147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2988A688-1E84-498F-A790-A6C2E935755E}" type="datetimeFigureOut">
              <a:rPr lang="es-ES"/>
              <a:pPr>
                <a:defRPr/>
              </a:pPr>
              <a:t>25/05/2011</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15984844-A4AC-4171-8461-248F2511553D}" type="slidenum">
              <a:rPr lang="es-ES"/>
              <a:pPr>
                <a:defRPr/>
              </a:pPr>
              <a:t>‹#›</a:t>
            </a:fld>
            <a:endParaRPr lang="es-ES" dirty="0"/>
          </a:p>
        </p:txBody>
      </p:sp>
    </p:spTree>
    <p:extLst>
      <p:ext uri="{BB962C8B-B14F-4D97-AF65-F5344CB8AC3E}">
        <p14:creationId xmlns:p14="http://schemas.microsoft.com/office/powerpoint/2010/main" val="4175777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6132A6EB-5592-40F7-B8E1-1C0AA59ECADF}" type="datetimeFigureOut">
              <a:rPr lang="es-ES"/>
              <a:pPr>
                <a:defRPr/>
              </a:pPr>
              <a:t>25/05/2011</a:t>
            </a:fld>
            <a:endParaRPr lang="es-ES" dirty="0"/>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15F555B4-0AF4-4653-86C7-5C35C637C5C6}" type="slidenum">
              <a:rPr lang="es-ES"/>
              <a:pPr>
                <a:defRPr/>
              </a:pPr>
              <a:t>‹#›</a:t>
            </a:fld>
            <a:endParaRPr lang="es-ES" dirty="0"/>
          </a:p>
        </p:txBody>
      </p:sp>
    </p:spTree>
    <p:extLst>
      <p:ext uri="{BB962C8B-B14F-4D97-AF65-F5344CB8AC3E}">
        <p14:creationId xmlns:p14="http://schemas.microsoft.com/office/powerpoint/2010/main" val="2480077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6D20586C-EDBD-45D8-9FD7-B9592BD245CE}" type="datetimeFigureOut">
              <a:rPr lang="es-ES"/>
              <a:pPr>
                <a:defRPr/>
              </a:pPr>
              <a:t>25/05/2011</a:t>
            </a:fld>
            <a:endParaRPr lang="es-ES" dirty="0"/>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F649F6E4-D824-4195-8945-903A11B02C92}" type="slidenum">
              <a:rPr lang="es-ES"/>
              <a:pPr>
                <a:defRPr/>
              </a:pPr>
              <a:t>‹#›</a:t>
            </a:fld>
            <a:endParaRPr lang="es-ES" dirty="0"/>
          </a:p>
        </p:txBody>
      </p:sp>
    </p:spTree>
    <p:extLst>
      <p:ext uri="{BB962C8B-B14F-4D97-AF65-F5344CB8AC3E}">
        <p14:creationId xmlns:p14="http://schemas.microsoft.com/office/powerpoint/2010/main" val="242222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69D6F4DA-6792-4BB6-8D7D-FDE74E34AB9D}" type="datetimeFigureOut">
              <a:rPr lang="es-ES"/>
              <a:pPr>
                <a:defRPr/>
              </a:pPr>
              <a:t>25/05/2011</a:t>
            </a:fld>
            <a:endParaRPr lang="es-ES" dirty="0"/>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BCD5F35A-D451-46FF-91D6-EE610551D557}" type="slidenum">
              <a:rPr lang="es-ES"/>
              <a:pPr>
                <a:defRPr/>
              </a:pPr>
              <a:t>‹#›</a:t>
            </a:fld>
            <a:endParaRPr lang="es-ES" dirty="0"/>
          </a:p>
        </p:txBody>
      </p:sp>
    </p:spTree>
    <p:extLst>
      <p:ext uri="{BB962C8B-B14F-4D97-AF65-F5344CB8AC3E}">
        <p14:creationId xmlns:p14="http://schemas.microsoft.com/office/powerpoint/2010/main" val="2003300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DEFCC355-EDC2-4701-8A4A-5EC83995544F}" type="datetimeFigureOut">
              <a:rPr lang="es-ES"/>
              <a:pPr>
                <a:defRPr/>
              </a:pPr>
              <a:t>25/05/2011</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9CA18DC7-2294-44DB-8DC7-2C67A869D0CF}" type="slidenum">
              <a:rPr lang="es-ES"/>
              <a:pPr>
                <a:defRPr/>
              </a:pPr>
              <a:t>‹#›</a:t>
            </a:fld>
            <a:endParaRPr lang="es-ES" dirty="0"/>
          </a:p>
        </p:txBody>
      </p:sp>
    </p:spTree>
    <p:extLst>
      <p:ext uri="{BB962C8B-B14F-4D97-AF65-F5344CB8AC3E}">
        <p14:creationId xmlns:p14="http://schemas.microsoft.com/office/powerpoint/2010/main" val="3558066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B7770418-199C-4CBC-B8FD-1964B9A8D025}" type="datetimeFigureOut">
              <a:rPr lang="es-ES"/>
              <a:pPr>
                <a:defRPr/>
              </a:pPr>
              <a:t>25/05/2011</a:t>
            </a:fld>
            <a:endParaRPr lang="es-ES" dirty="0"/>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3977A9B9-E882-4BC1-98F7-ECE921C27CB4}" type="slidenum">
              <a:rPr lang="es-ES"/>
              <a:pPr>
                <a:defRPr/>
              </a:pPr>
              <a:t>‹#›</a:t>
            </a:fld>
            <a:endParaRPr lang="es-ES" dirty="0"/>
          </a:p>
        </p:txBody>
      </p:sp>
    </p:spTree>
    <p:extLst>
      <p:ext uri="{BB962C8B-B14F-4D97-AF65-F5344CB8AC3E}">
        <p14:creationId xmlns:p14="http://schemas.microsoft.com/office/powerpoint/2010/main" val="605963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D48889DB-E35A-4D58-B911-084722BEBB28}" type="datetimeFigureOut">
              <a:rPr lang="es-ES"/>
              <a:pPr>
                <a:defRPr/>
              </a:pPr>
              <a:t>25/05/2011</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CE9E154-1A1F-4BCD-B728-0DD2CFFC3FA2}" type="slidenum">
              <a:rPr lang="es-ES"/>
              <a:pPr>
                <a:defRPr/>
              </a:pPr>
              <a:t>‹#›</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4.jp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20.jp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21.jpe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hyperlink" Target="mailto:cmatson@aug.edu" TargetMode="External"/><Relationship Id="rId4" Type="http://schemas.openxmlformats.org/officeDocument/2006/relationships/image" Target="../media/image6.png"/><Relationship Id="rId9" Type="http://schemas.openxmlformats.org/officeDocument/2006/relationships/hyperlink" Target="mailto:benglish@aug.edu"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chart" Target="../charts/chart1.xml"/><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image" Target="../media/image5.png"/><Relationship Id="rId10"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jp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2.jp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3.jp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5.png"/><Relationship Id="rId4" Type="http://schemas.openxmlformats.org/officeDocument/2006/relationships/image" Target="../media/image6.png"/><Relationship Id="rId9" Type="http://schemas.openxmlformats.org/officeDocument/2006/relationships/image" Target="../media/image14.jp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5.png"/><Relationship Id="rId4" Type="http://schemas.openxmlformats.org/officeDocument/2006/relationships/image" Target="../media/image6.png"/><Relationship Id="rId9" Type="http://schemas.openxmlformats.org/officeDocument/2006/relationships/image" Target="../media/image16.jp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5.png"/><Relationship Id="rId4" Type="http://schemas.openxmlformats.org/officeDocument/2006/relationships/image" Target="../media/image6.png"/><Relationship Id="rId9" Type="http://schemas.openxmlformats.org/officeDocument/2006/relationships/image" Target="../media/image17.jp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9.jpg"/><Relationship Id="rId4" Type="http://schemas.openxmlformats.org/officeDocument/2006/relationships/image" Target="../media/image6.png"/><Relationship Id="rId9"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2050" name="Imagen 1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40365" y="5762625"/>
            <a:ext cx="179577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1 Título"/>
          <p:cNvSpPr txBox="1">
            <a:spLocks/>
          </p:cNvSpPr>
          <p:nvPr/>
        </p:nvSpPr>
        <p:spPr bwMode="auto">
          <a:xfrm>
            <a:off x="398462" y="476672"/>
            <a:ext cx="7773937" cy="1880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ts val="5763"/>
              </a:lnSpc>
            </a:pPr>
            <a:r>
              <a:rPr lang="en-US" sz="5400" b="1" dirty="0">
                <a:solidFill>
                  <a:schemeClr val="tx2"/>
                </a:solidFill>
                <a:latin typeface="Rockwell" pitchFamily="18" charset="0"/>
              </a:rPr>
              <a:t>Campus Portal and Email in the </a:t>
            </a:r>
            <a:r>
              <a:rPr lang="en-US" sz="5400" b="1" dirty="0" smtClean="0">
                <a:solidFill>
                  <a:schemeClr val="tx2"/>
                </a:solidFill>
                <a:latin typeface="Rockwell" pitchFamily="18" charset="0"/>
              </a:rPr>
              <a:t>Cloud</a:t>
            </a:r>
            <a:endParaRPr lang="es-HN" sz="4900" b="1" dirty="0">
              <a:solidFill>
                <a:schemeClr val="tx2"/>
              </a:solidFill>
              <a:latin typeface="Rockwell" pitchFamily="18" charset="0"/>
            </a:endParaRPr>
          </a:p>
        </p:txBody>
      </p:sp>
      <p:sp>
        <p:nvSpPr>
          <p:cNvPr id="5" name="2 Marcador de contenido"/>
          <p:cNvSpPr txBox="1">
            <a:spLocks/>
          </p:cNvSpPr>
          <p:nvPr/>
        </p:nvSpPr>
        <p:spPr>
          <a:xfrm>
            <a:off x="1258888" y="3073239"/>
            <a:ext cx="7129536" cy="524930"/>
          </a:xfrm>
          <a:prstGeom prst="rect">
            <a:avLst/>
          </a:prstGeom>
        </p:spPr>
        <p:txBody>
          <a:bodyPr>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fontAlgn="auto">
              <a:spcAft>
                <a:spcPts val="0"/>
              </a:spcAft>
              <a:defRPr/>
            </a:pPr>
            <a:r>
              <a:rPr lang="en-US" sz="1800" b="1" dirty="0" smtClean="0">
                <a:solidFill>
                  <a:schemeClr val="tx1">
                    <a:lumMod val="50000"/>
                    <a:lumOff val="50000"/>
                  </a:schemeClr>
                </a:solidFill>
              </a:rPr>
              <a:t>MyCampus Portal from CampusEAI and Microsoft Live @ </a:t>
            </a:r>
            <a:r>
              <a:rPr lang="en-US" sz="1800" b="1" dirty="0" err="1" smtClean="0">
                <a:solidFill>
                  <a:schemeClr val="tx1">
                    <a:lumMod val="50000"/>
                    <a:lumOff val="50000"/>
                  </a:schemeClr>
                </a:solidFill>
              </a:rPr>
              <a:t>Edu</a:t>
            </a:r>
            <a:endParaRPr lang="en-US" sz="1800" b="1" dirty="0" smtClean="0">
              <a:solidFill>
                <a:schemeClr val="tx1">
                  <a:lumMod val="50000"/>
                  <a:lumOff val="50000"/>
                </a:schemeClr>
              </a:solidFill>
            </a:endParaRPr>
          </a:p>
          <a:p>
            <a:pPr algn="just" fontAlgn="auto">
              <a:spcAft>
                <a:spcPts val="0"/>
              </a:spcAft>
              <a:defRPr/>
            </a:pPr>
            <a:endParaRPr lang="es-ES" sz="1200" dirty="0">
              <a:solidFill>
                <a:schemeClr val="tx1">
                  <a:lumMod val="50000"/>
                  <a:lumOff val="50000"/>
                </a:schemeClr>
              </a:solidFill>
            </a:endParaRPr>
          </a:p>
        </p:txBody>
      </p:sp>
      <p:pic>
        <p:nvPicPr>
          <p:cNvPr id="13321" name="Imagen 4" descr="C:\Users\Design\Documents\Edu\Product Launch\icons\application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400" y="2844639"/>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1 Título"/>
          <p:cNvSpPr txBox="1">
            <a:spLocks/>
          </p:cNvSpPr>
          <p:nvPr/>
        </p:nvSpPr>
        <p:spPr bwMode="auto">
          <a:xfrm>
            <a:off x="6732588" y="5834657"/>
            <a:ext cx="22669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900" b="1" dirty="0">
                <a:solidFill>
                  <a:schemeClr val="bg1"/>
                </a:solidFill>
                <a:latin typeface="Calibri" pitchFamily="34" charset="0"/>
              </a:rPr>
              <a:t>Contact Us</a:t>
            </a:r>
          </a:p>
          <a:p>
            <a:pPr eaLnBrk="1" hangingPunct="1"/>
            <a:r>
              <a:rPr lang="en-US" sz="900" dirty="0">
                <a:solidFill>
                  <a:schemeClr val="bg1"/>
                </a:solidFill>
                <a:latin typeface="Calibri" pitchFamily="34" charset="0"/>
              </a:rPr>
              <a:t>2500 Walton Way Augusta, GA 30904</a:t>
            </a:r>
          </a:p>
          <a:p>
            <a:pPr eaLnBrk="1" hangingPunct="1"/>
            <a:r>
              <a:rPr lang="en-US" sz="900" dirty="0">
                <a:solidFill>
                  <a:schemeClr val="bg1"/>
                </a:solidFill>
                <a:latin typeface="Calibri" pitchFamily="34" charset="0"/>
              </a:rPr>
              <a:t>(706) 737-1484  |  </a:t>
            </a:r>
            <a:r>
              <a:rPr lang="en-US" sz="900" dirty="0" smtClean="0">
                <a:solidFill>
                  <a:schemeClr val="bg1"/>
                </a:solidFill>
                <a:latin typeface="Calibri" pitchFamily="34" charset="0"/>
              </a:rPr>
              <a:t>www.aug.edu</a:t>
            </a:r>
            <a:endParaRPr lang="en-US" sz="900" dirty="0">
              <a:solidFill>
                <a:schemeClr val="bg1"/>
              </a:solidFill>
              <a:latin typeface="Calibri" pitchFamily="34" charset="0"/>
            </a:endParaRPr>
          </a:p>
        </p:txBody>
      </p:sp>
      <p:sp>
        <p:nvSpPr>
          <p:cNvPr id="6" name="TextBox 5"/>
          <p:cNvSpPr txBox="1"/>
          <p:nvPr/>
        </p:nvSpPr>
        <p:spPr>
          <a:xfrm>
            <a:off x="971600" y="4000996"/>
            <a:ext cx="7416824" cy="1815882"/>
          </a:xfrm>
          <a:prstGeom prst="rect">
            <a:avLst/>
          </a:prstGeom>
          <a:noFill/>
        </p:spPr>
        <p:txBody>
          <a:bodyPr wrap="square" rtlCol="0">
            <a:spAutoFit/>
          </a:bodyPr>
          <a:lstStyle/>
          <a:p>
            <a:pPr algn="ctr"/>
            <a:r>
              <a:rPr lang="en-US" dirty="0" smtClean="0">
                <a:solidFill>
                  <a:schemeClr val="bg1"/>
                </a:solidFill>
              </a:rPr>
              <a:t>Bill English</a:t>
            </a:r>
            <a:r>
              <a:rPr lang="en-US" dirty="0" smtClean="0">
                <a:solidFill>
                  <a:schemeClr val="bg1"/>
                </a:solidFill>
              </a:rPr>
              <a:t>,  </a:t>
            </a:r>
            <a:r>
              <a:rPr lang="en-US" dirty="0" err="1" smtClean="0">
                <a:solidFill>
                  <a:schemeClr val="bg1"/>
                </a:solidFill>
              </a:rPr>
              <a:t>Asst</a:t>
            </a:r>
            <a:r>
              <a:rPr lang="en-US" dirty="0" smtClean="0">
                <a:solidFill>
                  <a:schemeClr val="bg1"/>
                </a:solidFill>
              </a:rPr>
              <a:t> Director, IT Services</a:t>
            </a:r>
          </a:p>
          <a:p>
            <a:pPr algn="ctr"/>
            <a:r>
              <a:rPr lang="en-US" dirty="0" smtClean="0">
                <a:solidFill>
                  <a:schemeClr val="bg1"/>
                </a:solidFill>
              </a:rPr>
              <a:t> </a:t>
            </a:r>
            <a:r>
              <a:rPr lang="en-US" dirty="0" smtClean="0">
                <a:solidFill>
                  <a:schemeClr val="bg1"/>
                </a:solidFill>
              </a:rPr>
              <a:t>Chip </a:t>
            </a:r>
            <a:r>
              <a:rPr lang="en-US" dirty="0" smtClean="0">
                <a:solidFill>
                  <a:schemeClr val="bg1"/>
                </a:solidFill>
              </a:rPr>
              <a:t>Matson, Director of IT Services/CIO</a:t>
            </a:r>
            <a:endParaRPr lang="en-US" dirty="0" smtClean="0">
              <a:solidFill>
                <a:schemeClr val="bg1"/>
              </a:solidFill>
            </a:endParaRPr>
          </a:p>
          <a:p>
            <a:pPr algn="ctr"/>
            <a:r>
              <a:rPr lang="en-US" dirty="0" smtClean="0">
                <a:solidFill>
                  <a:schemeClr val="bg1"/>
                </a:solidFill>
              </a:rPr>
              <a:t>Augusta State University</a:t>
            </a:r>
          </a:p>
          <a:p>
            <a:pPr algn="ctr"/>
            <a:endParaRPr lang="en-US" dirty="0" smtClean="0">
              <a:solidFill>
                <a:schemeClr val="bg1"/>
              </a:solidFill>
            </a:endParaRPr>
          </a:p>
          <a:p>
            <a:pPr algn="ctr"/>
            <a:r>
              <a:rPr lang="en-US" sz="1000" dirty="0">
                <a:solidFill>
                  <a:schemeClr val="bg1"/>
                </a:solidFill>
              </a:rPr>
              <a:t>Copyright </a:t>
            </a:r>
            <a:r>
              <a:rPr lang="en-US" sz="1000" dirty="0" smtClean="0">
                <a:solidFill>
                  <a:schemeClr val="bg1"/>
                </a:solidFill>
              </a:rPr>
              <a:t>Bill English 2011. </a:t>
            </a:r>
            <a:r>
              <a:rPr lang="en-US" sz="1000" dirty="0">
                <a:solidFill>
                  <a:schemeClr val="bg1"/>
                </a:solidFill>
              </a:rPr>
              <a:t>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childTnLst>
                                </p:cTn>
                              </p:par>
                            </p:childTnLst>
                          </p:cTn>
                        </p:par>
                        <p:par>
                          <p:cTn id="15" fill="hold" nodeType="afterGroup">
                            <p:stCondLst>
                              <p:cond delay="2000"/>
                            </p:stCondLst>
                            <p:childTnLst>
                              <p:par>
                                <p:cTn id="16" presetID="10" presetClass="entr" presetSubtype="0" fill="hold" nodeType="afterEffect">
                                  <p:stCondLst>
                                    <p:cond delay="0"/>
                                  </p:stCondLst>
                                  <p:childTnLst>
                                    <p:set>
                                      <p:cBhvr>
                                        <p:cTn id="17" dur="1" fill="hold">
                                          <p:stCondLst>
                                            <p:cond delay="0"/>
                                          </p:stCondLst>
                                        </p:cTn>
                                        <p:tgtEl>
                                          <p:spTgt spid="13321"/>
                                        </p:tgtEl>
                                        <p:attrNameLst>
                                          <p:attrName>style.visibility</p:attrName>
                                        </p:attrNameLst>
                                      </p:cBhvr>
                                      <p:to>
                                        <p:strVal val="visible"/>
                                      </p:to>
                                    </p:set>
                                    <p:animEffect transition="in" filter="fade">
                                      <p:cBhvr>
                                        <p:cTn id="18" dur="2000"/>
                                        <p:tgtEl>
                                          <p:spTgt spid="13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5" descr="C:\Users\Design\Documents\Edu\Product Launch\shadow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4388" y="5965825"/>
            <a:ext cx="762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Título"/>
          <p:cNvSpPr txBox="1">
            <a:spLocks/>
          </p:cNvSpPr>
          <p:nvPr/>
        </p:nvSpPr>
        <p:spPr>
          <a:xfrm>
            <a:off x="398463" y="501650"/>
            <a:ext cx="4389437" cy="796924"/>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lnSpc>
                <a:spcPts val="5760"/>
              </a:lnSpc>
              <a:spcBef>
                <a:spcPts val="0"/>
              </a:spcBef>
              <a:spcAft>
                <a:spcPts val="0"/>
              </a:spcAft>
              <a:defRPr/>
            </a:pPr>
            <a:r>
              <a:rPr lang="es-HN" sz="4930" b="1" dirty="0" err="1" smtClean="0">
                <a:solidFill>
                  <a:schemeClr val="tx1">
                    <a:lumMod val="75000"/>
                    <a:lumOff val="25000"/>
                  </a:schemeClr>
                </a:solidFill>
                <a:latin typeface="Rockwell" pitchFamily="18" charset="0"/>
              </a:rPr>
              <a:t>Timeline</a:t>
            </a:r>
            <a:endParaRPr lang="es-HN" sz="4930" b="1" dirty="0" smtClean="0">
              <a:solidFill>
                <a:schemeClr val="tx2"/>
              </a:solidFill>
              <a:latin typeface="Rockwell" pitchFamily="18" charset="0"/>
            </a:endParaRPr>
          </a:p>
        </p:txBody>
      </p:sp>
      <p:sp>
        <p:nvSpPr>
          <p:cNvPr id="4" name="3 CuadroTexto"/>
          <p:cNvSpPr txBox="1"/>
          <p:nvPr/>
        </p:nvSpPr>
        <p:spPr>
          <a:xfrm>
            <a:off x="398462" y="2708919"/>
            <a:ext cx="8230763" cy="3410287"/>
          </a:xfrm>
          <a:prstGeom prst="rect">
            <a:avLst/>
          </a:prstGeom>
          <a:noFill/>
        </p:spPr>
        <p:txBody>
          <a:bodyPr wrap="square" lIns="0" tIns="0" rIns="0" bIns="0" numCol="2" spcCol="720000">
            <a:spAutoFit/>
          </a:bodyPr>
          <a:lstStyle/>
          <a:p>
            <a:pPr marL="285750" indent="-285750" fontAlgn="auto">
              <a:spcBef>
                <a:spcPts val="0"/>
              </a:spcBef>
              <a:spcAft>
                <a:spcPts val="600"/>
              </a:spcAft>
              <a:buFont typeface="Arial" pitchFamily="34" charset="0"/>
              <a:buChar char="•"/>
              <a:defRPr/>
            </a:pPr>
            <a:r>
              <a:rPr lang="en-US" sz="1600" b="1" dirty="0" smtClean="0"/>
              <a:t>Fall 2009 -  Identification of possible portal and Email </a:t>
            </a:r>
            <a:r>
              <a:rPr lang="en-US" sz="1600" b="1" dirty="0" smtClean="0"/>
              <a:t>candidate systems</a:t>
            </a:r>
          </a:p>
          <a:p>
            <a:pPr marL="285750" indent="-285750" fontAlgn="auto">
              <a:spcBef>
                <a:spcPts val="0"/>
              </a:spcBef>
              <a:spcAft>
                <a:spcPts val="600"/>
              </a:spcAft>
              <a:buFont typeface="Arial" pitchFamily="34" charset="0"/>
              <a:buChar char="•"/>
              <a:defRPr/>
            </a:pPr>
            <a:r>
              <a:rPr lang="en-US" sz="1600" b="1" dirty="0" smtClean="0"/>
              <a:t>Jan – Feb 2010 – Comparison of Google and Microsoft Mail</a:t>
            </a:r>
          </a:p>
          <a:p>
            <a:pPr marL="285750" indent="-285750" fontAlgn="auto">
              <a:spcBef>
                <a:spcPts val="0"/>
              </a:spcBef>
              <a:spcAft>
                <a:spcPts val="600"/>
              </a:spcAft>
              <a:buFont typeface="Arial" pitchFamily="34" charset="0"/>
              <a:buChar char="•"/>
              <a:defRPr/>
            </a:pPr>
            <a:r>
              <a:rPr lang="en-US" sz="1600" b="1" dirty="0" smtClean="0"/>
              <a:t>March 2010 – Microsoft Test domain established</a:t>
            </a:r>
          </a:p>
          <a:p>
            <a:pPr marL="285750" indent="-285750" fontAlgn="auto">
              <a:spcBef>
                <a:spcPts val="0"/>
              </a:spcBef>
              <a:spcAft>
                <a:spcPts val="600"/>
              </a:spcAft>
              <a:buFont typeface="Arial" pitchFamily="34" charset="0"/>
              <a:buChar char="•"/>
              <a:defRPr/>
            </a:pPr>
            <a:r>
              <a:rPr lang="en-US" sz="1600" b="1" dirty="0" smtClean="0"/>
              <a:t>August 2010 – Contract with CampusEAI established</a:t>
            </a:r>
          </a:p>
          <a:p>
            <a:pPr marL="285750" indent="-285750" fontAlgn="auto">
              <a:spcBef>
                <a:spcPts val="0"/>
              </a:spcBef>
              <a:spcAft>
                <a:spcPts val="600"/>
              </a:spcAft>
              <a:buFont typeface="Arial" pitchFamily="34" charset="0"/>
              <a:buChar char="•"/>
              <a:defRPr/>
            </a:pPr>
            <a:endParaRPr lang="en-US" sz="1600" b="1" dirty="0"/>
          </a:p>
          <a:p>
            <a:pPr marL="285750" indent="-285750" fontAlgn="auto">
              <a:spcBef>
                <a:spcPts val="0"/>
              </a:spcBef>
              <a:spcAft>
                <a:spcPts val="600"/>
              </a:spcAft>
              <a:buFont typeface="Arial" pitchFamily="34" charset="0"/>
              <a:buChar char="•"/>
              <a:defRPr/>
            </a:pPr>
            <a:endParaRPr lang="en-US" sz="1600" b="1" dirty="0" smtClean="0"/>
          </a:p>
          <a:p>
            <a:pPr marL="285750" indent="-285750" fontAlgn="auto">
              <a:spcBef>
                <a:spcPts val="0"/>
              </a:spcBef>
              <a:spcAft>
                <a:spcPts val="600"/>
              </a:spcAft>
              <a:buFont typeface="Arial" pitchFamily="34" charset="0"/>
              <a:buChar char="•"/>
              <a:defRPr/>
            </a:pPr>
            <a:endParaRPr lang="en-US" sz="1600" b="1" dirty="0" smtClean="0"/>
          </a:p>
          <a:p>
            <a:pPr marL="285750" indent="-285750" fontAlgn="auto">
              <a:spcBef>
                <a:spcPts val="0"/>
              </a:spcBef>
              <a:spcAft>
                <a:spcPts val="600"/>
              </a:spcAft>
              <a:buFont typeface="Arial" pitchFamily="34" charset="0"/>
              <a:buChar char="•"/>
              <a:defRPr/>
            </a:pPr>
            <a:r>
              <a:rPr lang="en-US" sz="1600" b="1" dirty="0" smtClean="0"/>
              <a:t>September 2010 – Contract work with Microsoft to implement FIM and assist with scripting</a:t>
            </a:r>
            <a:endParaRPr lang="en-US" sz="1600" b="1" dirty="0"/>
          </a:p>
          <a:p>
            <a:pPr marL="285750" indent="-285750" fontAlgn="auto">
              <a:spcBef>
                <a:spcPts val="0"/>
              </a:spcBef>
              <a:spcAft>
                <a:spcPts val="600"/>
              </a:spcAft>
              <a:buFont typeface="Arial" pitchFamily="34" charset="0"/>
              <a:buChar char="•"/>
              <a:defRPr/>
            </a:pPr>
            <a:r>
              <a:rPr lang="en-US" sz="1600" b="1" dirty="0" smtClean="0"/>
              <a:t>October 2010 – Calendar conversions and email </a:t>
            </a:r>
            <a:r>
              <a:rPr lang="en-US" sz="1600" b="1" dirty="0" smtClean="0"/>
              <a:t>list changes</a:t>
            </a:r>
          </a:p>
          <a:p>
            <a:pPr marL="285750" indent="-285750" fontAlgn="auto">
              <a:spcBef>
                <a:spcPts val="0"/>
              </a:spcBef>
              <a:spcAft>
                <a:spcPts val="600"/>
              </a:spcAft>
              <a:buFont typeface="Arial" pitchFamily="34" charset="0"/>
              <a:buChar char="•"/>
              <a:defRPr/>
            </a:pPr>
            <a:r>
              <a:rPr lang="en-US" sz="1600" b="1" dirty="0" smtClean="0"/>
              <a:t>November 2010 – </a:t>
            </a:r>
            <a:r>
              <a:rPr lang="en-US" sz="1600" b="1" dirty="0"/>
              <a:t>Go Live - Extra helpdesk </a:t>
            </a:r>
            <a:r>
              <a:rPr lang="en-US" sz="1600" b="1" dirty="0" smtClean="0"/>
              <a:t>support</a:t>
            </a:r>
            <a:endParaRPr lang="en-US" sz="1600" b="1" dirty="0"/>
          </a:p>
          <a:p>
            <a:pPr marL="285750" indent="-285750" fontAlgn="auto">
              <a:spcBef>
                <a:spcPts val="0"/>
              </a:spcBef>
              <a:spcAft>
                <a:spcPts val="600"/>
              </a:spcAft>
              <a:buFont typeface="Arial" pitchFamily="34" charset="0"/>
              <a:buChar char="•"/>
              <a:defRPr/>
            </a:pPr>
            <a:r>
              <a:rPr lang="en-US" sz="1600" b="1" dirty="0" smtClean="0"/>
              <a:t>Nov – Dec 2010 - </a:t>
            </a:r>
            <a:r>
              <a:rPr lang="en-US" sz="1600" b="1" dirty="0" smtClean="0"/>
              <a:t>Transition </a:t>
            </a:r>
            <a:r>
              <a:rPr lang="en-US" sz="1600" b="1" dirty="0" smtClean="0"/>
              <a:t>assistance </a:t>
            </a:r>
            <a:r>
              <a:rPr lang="en-US" sz="1600" b="1" dirty="0" smtClean="0"/>
              <a:t>classes</a:t>
            </a:r>
            <a:endParaRPr lang="en-US" sz="1600" b="1" dirty="0" smtClean="0"/>
          </a:p>
        </p:txBody>
      </p:sp>
      <p:sp>
        <p:nvSpPr>
          <p:cNvPr id="26" name="1 Título"/>
          <p:cNvSpPr txBox="1">
            <a:spLocks/>
          </p:cNvSpPr>
          <p:nvPr/>
        </p:nvSpPr>
        <p:spPr>
          <a:xfrm>
            <a:off x="4913313" y="3817938"/>
            <a:ext cx="2663825" cy="474662"/>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Bef>
                <a:spcPts val="0"/>
              </a:spcBef>
              <a:spcAft>
                <a:spcPts val="0"/>
              </a:spcAft>
              <a:defRPr/>
            </a:pPr>
            <a:endParaRPr lang="es-HN" sz="1050" b="1" dirty="0" smtClean="0">
              <a:solidFill>
                <a:srgbClr val="FFC000"/>
              </a:solidFill>
              <a:latin typeface="Rockwell" pitchFamily="18" charset="0"/>
            </a:endParaRPr>
          </a:p>
        </p:txBody>
      </p:sp>
      <p:pic>
        <p:nvPicPr>
          <p:cNvPr id="3082" name="27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67188" y="6170613"/>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28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41863" y="6170613"/>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4" name="29 CuadroTexto"/>
          <p:cNvSpPr txBox="1">
            <a:spLocks noChangeArrowheads="1"/>
          </p:cNvSpPr>
          <p:nvPr/>
        </p:nvSpPr>
        <p:spPr bwMode="auto">
          <a:xfrm>
            <a:off x="4205288" y="6181725"/>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HN" sz="1200" b="1" dirty="0" smtClean="0">
                <a:solidFill>
                  <a:schemeClr val="bg1"/>
                </a:solidFill>
                <a:latin typeface="Calibri" pitchFamily="34" charset="0"/>
              </a:rPr>
              <a:t>10</a:t>
            </a:r>
            <a:endParaRPr lang="es-ES" sz="1200" b="1" dirty="0">
              <a:solidFill>
                <a:schemeClr val="bg1"/>
              </a:solidFill>
              <a:latin typeface="Calibri" pitchFamily="34" charset="0"/>
            </a:endParaRPr>
          </a:p>
        </p:txBody>
      </p:sp>
      <p:sp>
        <p:nvSpPr>
          <p:cNvPr id="31" name="30 CuadroTexto"/>
          <p:cNvSpPr txBox="1"/>
          <p:nvPr/>
        </p:nvSpPr>
        <p:spPr>
          <a:xfrm>
            <a:off x="4467225" y="6181725"/>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2" name="31 CuadroTexto"/>
          <p:cNvSpPr txBox="1"/>
          <p:nvPr/>
        </p:nvSpPr>
        <p:spPr>
          <a:xfrm>
            <a:off x="4787900" y="6181725"/>
            <a:ext cx="341760" cy="276999"/>
          </a:xfrm>
          <a:prstGeom prst="rect">
            <a:avLst/>
          </a:prstGeom>
          <a:noFill/>
        </p:spPr>
        <p:txBody>
          <a:bodyPr wrap="none">
            <a:spAutoFit/>
          </a:bodyPr>
          <a:lstStyle/>
          <a:p>
            <a:pPr fontAlgn="auto">
              <a:spcBef>
                <a:spcPts val="0"/>
              </a:spcBef>
              <a:spcAft>
                <a:spcPts val="0"/>
              </a:spcAft>
              <a:defRPr/>
            </a:pPr>
            <a:r>
              <a:rPr lang="es-ES" sz="1200" b="1" dirty="0" smtClean="0">
                <a:solidFill>
                  <a:schemeClr val="bg1">
                    <a:lumMod val="50000"/>
                  </a:schemeClr>
                </a:solidFill>
                <a:latin typeface="+mn-lt"/>
              </a:rPr>
              <a:t>13</a:t>
            </a:r>
            <a:endParaRPr lang="es-ES" sz="1200" b="1" dirty="0">
              <a:solidFill>
                <a:schemeClr val="bg1">
                  <a:lumMod val="50000"/>
                </a:schemeClr>
              </a:solidFill>
              <a:latin typeface="+mn-lt"/>
            </a:endParaRPr>
          </a:p>
        </p:txBody>
      </p:sp>
      <p:pic>
        <p:nvPicPr>
          <p:cNvPr id="3087" name="Imagen 5" descr="C:\Users\Design\Documents\Edu\Product Launch\shadow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7625" y="5983288"/>
            <a:ext cx="7635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Imagen 5" descr="C:\Users\Design\Documents\Edu\Product Launch\shadow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9413" y="5756275"/>
            <a:ext cx="11938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9" name="1 Título"/>
          <p:cNvSpPr txBox="1">
            <a:spLocks/>
          </p:cNvSpPr>
          <p:nvPr/>
        </p:nvSpPr>
        <p:spPr bwMode="auto">
          <a:xfrm>
            <a:off x="6732588" y="6083300"/>
            <a:ext cx="22669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900" b="1" dirty="0">
                <a:solidFill>
                  <a:schemeClr val="bg1"/>
                </a:solidFill>
                <a:latin typeface="Calibri" pitchFamily="34" charset="0"/>
              </a:rPr>
              <a:t>Contact Us</a:t>
            </a:r>
          </a:p>
          <a:p>
            <a:pPr eaLnBrk="1" hangingPunct="1"/>
            <a:r>
              <a:rPr lang="en-US" sz="900" dirty="0" smtClean="0">
                <a:solidFill>
                  <a:schemeClr val="bg1"/>
                </a:solidFill>
                <a:latin typeface="Calibri" pitchFamily="34" charset="0"/>
              </a:rPr>
              <a:t>2500 Walton Way Augusta, GA 30904</a:t>
            </a:r>
            <a:endParaRPr lang="en-US" sz="900" dirty="0">
              <a:solidFill>
                <a:schemeClr val="bg1"/>
              </a:solidFill>
              <a:latin typeface="Calibri" pitchFamily="34" charset="0"/>
            </a:endParaRPr>
          </a:p>
          <a:p>
            <a:pPr eaLnBrk="1" hangingPunct="1"/>
            <a:r>
              <a:rPr lang="en-US" sz="900" dirty="0" smtClean="0">
                <a:solidFill>
                  <a:schemeClr val="bg1"/>
                </a:solidFill>
                <a:latin typeface="Calibri" pitchFamily="34" charset="0"/>
              </a:rPr>
              <a:t>(706) 737-1484  |  www.aug.edu</a:t>
            </a:r>
            <a:endParaRPr lang="en-US" sz="900" dirty="0">
              <a:solidFill>
                <a:schemeClr val="bg1"/>
              </a:solidFill>
              <a:latin typeface="Calibri" pitchFamily="34" charset="0"/>
            </a:endParaRPr>
          </a:p>
        </p:txBody>
      </p:sp>
      <p:sp>
        <p:nvSpPr>
          <p:cNvPr id="3090" name="1 Título"/>
          <p:cNvSpPr txBox="1">
            <a:spLocks/>
          </p:cNvSpPr>
          <p:nvPr/>
        </p:nvSpPr>
        <p:spPr bwMode="auto">
          <a:xfrm>
            <a:off x="6969125" y="188913"/>
            <a:ext cx="175895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s-HN" sz="1200" b="1" dirty="0" smtClean="0">
                <a:solidFill>
                  <a:srgbClr val="404040"/>
                </a:solidFill>
                <a:latin typeface="Rockwell" pitchFamily="18" charset="0"/>
              </a:rPr>
              <a:t>www.</a:t>
            </a:r>
            <a:r>
              <a:rPr lang="es-HN" sz="1200" b="1" dirty="0" smtClean="0">
                <a:solidFill>
                  <a:schemeClr val="tx2"/>
                </a:solidFill>
                <a:latin typeface="Rockwell" pitchFamily="18" charset="0"/>
              </a:rPr>
              <a:t>aug</a:t>
            </a:r>
            <a:r>
              <a:rPr lang="es-HN" sz="1200" b="1" dirty="0" smtClean="0">
                <a:solidFill>
                  <a:srgbClr val="404040"/>
                </a:solidFill>
                <a:latin typeface="Rockwell" pitchFamily="18" charset="0"/>
              </a:rPr>
              <a:t>.edu</a:t>
            </a:r>
            <a:endParaRPr lang="es-HN" sz="1200" b="1" dirty="0">
              <a:solidFill>
                <a:srgbClr val="FFC000"/>
              </a:solidFill>
              <a:latin typeface="Rockwell" pitchFamily="18" charset="0"/>
            </a:endParaRPr>
          </a:p>
        </p:txBody>
      </p:sp>
      <p:pic>
        <p:nvPicPr>
          <p:cNvPr id="3091" name="Imagen 26"/>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44882" y="6070600"/>
            <a:ext cx="1472361"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 name="Imagen 27">
            <a:hlinkClick r:id="" action="ppaction://hlinkshowjump?jump=nextslide"/>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5103019" y="6221413"/>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 name="Imagen 28">
            <a:hlinkClick r:id="" action="ppaction://hlinkshowjump?jump=previousslide"/>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rot="10800000">
            <a:off x="3926681" y="6221413"/>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36862" y="615582"/>
            <a:ext cx="2392363" cy="1794272"/>
          </a:xfrm>
          <a:prstGeom prst="rect">
            <a:avLst/>
          </a:prstGeom>
        </p:spPr>
      </p:pic>
    </p:spTree>
    <p:extLst>
      <p:ext uri="{BB962C8B-B14F-4D97-AF65-F5344CB8AC3E}">
        <p14:creationId xmlns:p14="http://schemas.microsoft.com/office/powerpoint/2010/main" val="3970260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par>
                                <p:cTn id="10" presetID="1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26"/>
                                        </p:tgtEl>
                                        <p:attrNameLst>
                                          <p:attrName>style.visibility</p:attrName>
                                        </p:attrNameLst>
                                      </p:cBhvr>
                                      <p:to>
                                        <p:strVal val="visible"/>
                                      </p:to>
                                    </p:set>
                                    <p:animEffect transition="in" filter="fade">
                                      <p:cBhvr>
                                        <p:cTn id="15"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5" descr="C:\Users\Design\Documents\Edu\Product Launch\shadow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4388" y="5965825"/>
            <a:ext cx="762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Título"/>
          <p:cNvSpPr txBox="1">
            <a:spLocks/>
          </p:cNvSpPr>
          <p:nvPr/>
        </p:nvSpPr>
        <p:spPr>
          <a:xfrm>
            <a:off x="398463" y="501650"/>
            <a:ext cx="4389437" cy="796924"/>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lnSpc>
                <a:spcPts val="5760"/>
              </a:lnSpc>
              <a:spcBef>
                <a:spcPts val="0"/>
              </a:spcBef>
              <a:spcAft>
                <a:spcPts val="0"/>
              </a:spcAft>
              <a:defRPr/>
            </a:pPr>
            <a:r>
              <a:rPr lang="es-HN" sz="4930" b="1" dirty="0" err="1" smtClean="0">
                <a:solidFill>
                  <a:schemeClr val="tx1">
                    <a:lumMod val="75000"/>
                    <a:lumOff val="25000"/>
                  </a:schemeClr>
                </a:solidFill>
                <a:latin typeface="Rockwell" pitchFamily="18" charset="0"/>
              </a:rPr>
              <a:t>Go</a:t>
            </a:r>
            <a:r>
              <a:rPr lang="es-HN" sz="4930" b="1" dirty="0" smtClean="0">
                <a:solidFill>
                  <a:schemeClr val="tx1">
                    <a:lumMod val="75000"/>
                    <a:lumOff val="25000"/>
                  </a:schemeClr>
                </a:solidFill>
                <a:latin typeface="Rockwell" pitchFamily="18" charset="0"/>
              </a:rPr>
              <a:t> Live!</a:t>
            </a:r>
            <a:endParaRPr lang="es-HN" sz="4930" b="1" dirty="0" smtClean="0">
              <a:solidFill>
                <a:schemeClr val="tx2"/>
              </a:solidFill>
              <a:latin typeface="Rockwell" pitchFamily="18" charset="0"/>
            </a:endParaRPr>
          </a:p>
        </p:txBody>
      </p:sp>
      <p:sp>
        <p:nvSpPr>
          <p:cNvPr id="4" name="3 CuadroTexto"/>
          <p:cNvSpPr txBox="1"/>
          <p:nvPr/>
        </p:nvSpPr>
        <p:spPr>
          <a:xfrm>
            <a:off x="398482" y="2362522"/>
            <a:ext cx="8329612" cy="3154710"/>
          </a:xfrm>
          <a:prstGeom prst="rect">
            <a:avLst/>
          </a:prstGeom>
          <a:noFill/>
        </p:spPr>
        <p:txBody>
          <a:bodyPr wrap="square" lIns="0" tIns="0" rIns="0" bIns="0" numCol="2" spcCol="720000">
            <a:spAutoFit/>
          </a:bodyPr>
          <a:lstStyle/>
          <a:p>
            <a:pPr fontAlgn="auto">
              <a:spcBef>
                <a:spcPts val="0"/>
              </a:spcBef>
              <a:spcAft>
                <a:spcPts val="600"/>
              </a:spcAft>
              <a:defRPr/>
            </a:pPr>
            <a:r>
              <a:rPr lang="en-US" sz="1600" b="1" dirty="0" smtClean="0"/>
              <a:t>What were we thinking?</a:t>
            </a:r>
          </a:p>
          <a:p>
            <a:pPr marL="285750" indent="-285750" fontAlgn="auto">
              <a:spcBef>
                <a:spcPts val="0"/>
              </a:spcBef>
              <a:spcAft>
                <a:spcPts val="600"/>
              </a:spcAft>
              <a:buFont typeface="Arial" pitchFamily="34" charset="0"/>
              <a:buChar char="•"/>
              <a:defRPr/>
            </a:pPr>
            <a:endParaRPr lang="en-US" sz="1600" b="1" dirty="0" smtClean="0"/>
          </a:p>
          <a:p>
            <a:pPr marL="285750" indent="-285750" fontAlgn="auto">
              <a:spcBef>
                <a:spcPts val="0"/>
              </a:spcBef>
              <a:spcAft>
                <a:spcPts val="600"/>
              </a:spcAft>
              <a:buFont typeface="Arial" pitchFamily="34" charset="0"/>
              <a:buChar char="•"/>
              <a:defRPr/>
            </a:pPr>
            <a:r>
              <a:rPr lang="en-US" sz="1600" b="1" dirty="0" smtClean="0"/>
              <a:t>Communications is key</a:t>
            </a:r>
          </a:p>
          <a:p>
            <a:pPr marL="285750" indent="-285750" fontAlgn="auto">
              <a:spcBef>
                <a:spcPts val="0"/>
              </a:spcBef>
              <a:spcAft>
                <a:spcPts val="600"/>
              </a:spcAft>
              <a:buFont typeface="Arial" pitchFamily="34" charset="0"/>
              <a:buChar char="•"/>
              <a:defRPr/>
            </a:pPr>
            <a:endParaRPr lang="en-US" sz="1600" b="1" dirty="0"/>
          </a:p>
          <a:p>
            <a:pPr marL="285750" indent="-285750" fontAlgn="auto">
              <a:spcBef>
                <a:spcPts val="0"/>
              </a:spcBef>
              <a:spcAft>
                <a:spcPts val="600"/>
              </a:spcAft>
              <a:buFont typeface="Arial" pitchFamily="34" charset="0"/>
              <a:buChar char="•"/>
              <a:defRPr/>
            </a:pPr>
            <a:r>
              <a:rPr lang="en-US" sz="1600" b="1" dirty="0" smtClean="0"/>
              <a:t>Transition assistance classes</a:t>
            </a:r>
          </a:p>
          <a:p>
            <a:pPr marL="285750" indent="-285750" fontAlgn="auto">
              <a:spcBef>
                <a:spcPts val="0"/>
              </a:spcBef>
              <a:spcAft>
                <a:spcPts val="600"/>
              </a:spcAft>
              <a:buFont typeface="Arial" pitchFamily="34" charset="0"/>
              <a:buChar char="•"/>
              <a:defRPr/>
            </a:pPr>
            <a:endParaRPr lang="en-US" sz="1600" b="1" dirty="0"/>
          </a:p>
          <a:p>
            <a:pPr marL="285750" indent="-285750" fontAlgn="auto">
              <a:spcBef>
                <a:spcPts val="0"/>
              </a:spcBef>
              <a:spcAft>
                <a:spcPts val="600"/>
              </a:spcAft>
              <a:buFont typeface="Arial" pitchFamily="34" charset="0"/>
              <a:buChar char="•"/>
              <a:defRPr/>
            </a:pPr>
            <a:r>
              <a:rPr lang="en-US" sz="1600" b="1" dirty="0" smtClean="0"/>
              <a:t>Extra helpdesk support</a:t>
            </a:r>
          </a:p>
          <a:p>
            <a:pPr marL="285750" indent="-285750" fontAlgn="auto">
              <a:spcBef>
                <a:spcPts val="0"/>
              </a:spcBef>
              <a:spcAft>
                <a:spcPts val="600"/>
              </a:spcAft>
              <a:buFont typeface="Arial" pitchFamily="34" charset="0"/>
              <a:buChar char="•"/>
              <a:defRPr/>
            </a:pPr>
            <a:endParaRPr lang="en-US" sz="1600" b="1" dirty="0"/>
          </a:p>
          <a:p>
            <a:pPr marL="285750" indent="-285750" fontAlgn="auto">
              <a:spcBef>
                <a:spcPts val="0"/>
              </a:spcBef>
              <a:spcAft>
                <a:spcPts val="600"/>
              </a:spcAft>
              <a:buFont typeface="Arial" pitchFamily="34" charset="0"/>
              <a:buChar char="•"/>
              <a:defRPr/>
            </a:pPr>
            <a:r>
              <a:rPr lang="en-US" sz="1600" b="1" dirty="0" err="1" smtClean="0"/>
              <a:t>Luminis</a:t>
            </a:r>
            <a:r>
              <a:rPr lang="en-US" sz="1600" b="1" dirty="0" smtClean="0"/>
              <a:t> portal still active but no new email received in old accounts</a:t>
            </a:r>
          </a:p>
        </p:txBody>
      </p:sp>
      <p:sp>
        <p:nvSpPr>
          <p:cNvPr id="26" name="1 Título"/>
          <p:cNvSpPr txBox="1">
            <a:spLocks/>
          </p:cNvSpPr>
          <p:nvPr/>
        </p:nvSpPr>
        <p:spPr>
          <a:xfrm>
            <a:off x="4913313" y="3817938"/>
            <a:ext cx="2663825" cy="474662"/>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Bef>
                <a:spcPts val="0"/>
              </a:spcBef>
              <a:spcAft>
                <a:spcPts val="0"/>
              </a:spcAft>
              <a:defRPr/>
            </a:pPr>
            <a:endParaRPr lang="es-HN" sz="1050" b="1" dirty="0" smtClean="0">
              <a:solidFill>
                <a:srgbClr val="FFC000"/>
              </a:solidFill>
              <a:latin typeface="Rockwell" pitchFamily="18" charset="0"/>
            </a:endParaRPr>
          </a:p>
        </p:txBody>
      </p:sp>
      <p:pic>
        <p:nvPicPr>
          <p:cNvPr id="3082" name="27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67188" y="6170613"/>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28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41863" y="6170613"/>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4" name="29 CuadroTexto"/>
          <p:cNvSpPr txBox="1">
            <a:spLocks noChangeArrowheads="1"/>
          </p:cNvSpPr>
          <p:nvPr/>
        </p:nvSpPr>
        <p:spPr bwMode="auto">
          <a:xfrm>
            <a:off x="4205288" y="6181725"/>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HN" sz="1200" b="1" dirty="0" smtClean="0">
                <a:solidFill>
                  <a:schemeClr val="bg1"/>
                </a:solidFill>
                <a:latin typeface="Calibri" pitchFamily="34" charset="0"/>
              </a:rPr>
              <a:t>11</a:t>
            </a:r>
            <a:endParaRPr lang="es-ES" sz="1200" b="1" dirty="0">
              <a:solidFill>
                <a:schemeClr val="bg1"/>
              </a:solidFill>
              <a:latin typeface="Calibri" pitchFamily="34" charset="0"/>
            </a:endParaRPr>
          </a:p>
        </p:txBody>
      </p:sp>
      <p:sp>
        <p:nvSpPr>
          <p:cNvPr id="31" name="30 CuadroTexto"/>
          <p:cNvSpPr txBox="1"/>
          <p:nvPr/>
        </p:nvSpPr>
        <p:spPr>
          <a:xfrm>
            <a:off x="4467225" y="6181725"/>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2" name="31 CuadroTexto"/>
          <p:cNvSpPr txBox="1"/>
          <p:nvPr/>
        </p:nvSpPr>
        <p:spPr>
          <a:xfrm>
            <a:off x="4787900" y="6181725"/>
            <a:ext cx="341760" cy="276999"/>
          </a:xfrm>
          <a:prstGeom prst="rect">
            <a:avLst/>
          </a:prstGeom>
          <a:noFill/>
        </p:spPr>
        <p:txBody>
          <a:bodyPr wrap="none">
            <a:spAutoFit/>
          </a:bodyPr>
          <a:lstStyle/>
          <a:p>
            <a:pPr fontAlgn="auto">
              <a:spcBef>
                <a:spcPts val="0"/>
              </a:spcBef>
              <a:spcAft>
                <a:spcPts val="0"/>
              </a:spcAft>
              <a:defRPr/>
            </a:pPr>
            <a:r>
              <a:rPr lang="es-ES" sz="1200" b="1" dirty="0" smtClean="0">
                <a:solidFill>
                  <a:schemeClr val="bg1">
                    <a:lumMod val="50000"/>
                  </a:schemeClr>
                </a:solidFill>
                <a:latin typeface="+mn-lt"/>
              </a:rPr>
              <a:t>13</a:t>
            </a:r>
            <a:endParaRPr lang="es-ES" sz="1200" b="1" dirty="0">
              <a:solidFill>
                <a:schemeClr val="bg1">
                  <a:lumMod val="50000"/>
                </a:schemeClr>
              </a:solidFill>
              <a:latin typeface="+mn-lt"/>
            </a:endParaRPr>
          </a:p>
        </p:txBody>
      </p:sp>
      <p:pic>
        <p:nvPicPr>
          <p:cNvPr id="3087" name="Imagen 5" descr="C:\Users\Design\Documents\Edu\Product Launch\shadow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7625" y="5983288"/>
            <a:ext cx="7635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Imagen 5" descr="C:\Users\Design\Documents\Edu\Product Launch\shadow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9413" y="5756275"/>
            <a:ext cx="11938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9" name="1 Título"/>
          <p:cNvSpPr txBox="1">
            <a:spLocks/>
          </p:cNvSpPr>
          <p:nvPr/>
        </p:nvSpPr>
        <p:spPr bwMode="auto">
          <a:xfrm>
            <a:off x="6732588" y="6083300"/>
            <a:ext cx="22669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900" b="1" dirty="0">
                <a:solidFill>
                  <a:schemeClr val="bg1"/>
                </a:solidFill>
                <a:latin typeface="Calibri" pitchFamily="34" charset="0"/>
              </a:rPr>
              <a:t>Contact Us</a:t>
            </a:r>
          </a:p>
          <a:p>
            <a:pPr eaLnBrk="1" hangingPunct="1"/>
            <a:r>
              <a:rPr lang="en-US" sz="900" dirty="0" smtClean="0">
                <a:solidFill>
                  <a:schemeClr val="bg1"/>
                </a:solidFill>
                <a:latin typeface="Calibri" pitchFamily="34" charset="0"/>
              </a:rPr>
              <a:t>2500 Walton Way Augusta, GA 30904</a:t>
            </a:r>
            <a:endParaRPr lang="en-US" sz="900" dirty="0">
              <a:solidFill>
                <a:schemeClr val="bg1"/>
              </a:solidFill>
              <a:latin typeface="Calibri" pitchFamily="34" charset="0"/>
            </a:endParaRPr>
          </a:p>
          <a:p>
            <a:pPr eaLnBrk="1" hangingPunct="1"/>
            <a:r>
              <a:rPr lang="en-US" sz="900" dirty="0" smtClean="0">
                <a:solidFill>
                  <a:schemeClr val="bg1"/>
                </a:solidFill>
                <a:latin typeface="Calibri" pitchFamily="34" charset="0"/>
              </a:rPr>
              <a:t>(706) 737-1484  |  www.aug.edu</a:t>
            </a:r>
            <a:endParaRPr lang="en-US" sz="900" dirty="0">
              <a:solidFill>
                <a:schemeClr val="bg1"/>
              </a:solidFill>
              <a:latin typeface="Calibri" pitchFamily="34" charset="0"/>
            </a:endParaRPr>
          </a:p>
        </p:txBody>
      </p:sp>
      <p:sp>
        <p:nvSpPr>
          <p:cNvPr id="3090" name="1 Título"/>
          <p:cNvSpPr txBox="1">
            <a:spLocks/>
          </p:cNvSpPr>
          <p:nvPr/>
        </p:nvSpPr>
        <p:spPr bwMode="auto">
          <a:xfrm>
            <a:off x="6969125" y="188913"/>
            <a:ext cx="175895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s-HN" sz="1200" b="1" dirty="0" smtClean="0">
                <a:solidFill>
                  <a:srgbClr val="404040"/>
                </a:solidFill>
                <a:latin typeface="Rockwell" pitchFamily="18" charset="0"/>
              </a:rPr>
              <a:t>www.</a:t>
            </a:r>
            <a:r>
              <a:rPr lang="es-HN" sz="1200" b="1" dirty="0" smtClean="0">
                <a:solidFill>
                  <a:schemeClr val="tx2"/>
                </a:solidFill>
                <a:latin typeface="Rockwell" pitchFamily="18" charset="0"/>
              </a:rPr>
              <a:t>aug</a:t>
            </a:r>
            <a:r>
              <a:rPr lang="es-HN" sz="1200" b="1" dirty="0" smtClean="0">
                <a:solidFill>
                  <a:srgbClr val="404040"/>
                </a:solidFill>
                <a:latin typeface="Rockwell" pitchFamily="18" charset="0"/>
              </a:rPr>
              <a:t>.edu</a:t>
            </a:r>
            <a:endParaRPr lang="es-HN" sz="1200" b="1" dirty="0">
              <a:solidFill>
                <a:srgbClr val="FFC000"/>
              </a:solidFill>
              <a:latin typeface="Rockwell" pitchFamily="18" charset="0"/>
            </a:endParaRPr>
          </a:p>
        </p:txBody>
      </p:sp>
      <p:pic>
        <p:nvPicPr>
          <p:cNvPr id="3091" name="Imagen 26"/>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44882" y="6070600"/>
            <a:ext cx="1472361"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 name="Imagen 27">
            <a:hlinkClick r:id="" action="ppaction://hlinkshowjump?jump=nextslide"/>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5103019" y="6221413"/>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 name="Imagen 28">
            <a:hlinkClick r:id="" action="ppaction://hlinkshowjump?jump=previousslide"/>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rot="10800000">
            <a:off x="3926681" y="6221413"/>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11560" y="1468388"/>
            <a:ext cx="3919165" cy="646331"/>
          </a:xfrm>
          <a:prstGeom prst="rect">
            <a:avLst/>
          </a:prstGeom>
          <a:noFill/>
        </p:spPr>
        <p:txBody>
          <a:bodyPr wrap="square" rtlCol="0">
            <a:spAutoFit/>
          </a:bodyPr>
          <a:lstStyle/>
          <a:p>
            <a:r>
              <a:rPr lang="en-US" b="1" dirty="0" smtClean="0">
                <a:solidFill>
                  <a:schemeClr val="tx2"/>
                </a:solidFill>
                <a:latin typeface="Rockwell" pitchFamily="18" charset="0"/>
              </a:rPr>
              <a:t>Changing Systems in the Middle of the Semester</a:t>
            </a:r>
            <a:endParaRPr lang="en-US" b="1" dirty="0">
              <a:solidFill>
                <a:schemeClr val="tx2"/>
              </a:solidFill>
              <a:latin typeface="Rockwell" pitchFamily="18" charset="0"/>
            </a:endParaRPr>
          </a:p>
        </p:txBody>
      </p:sp>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56176" y="584198"/>
            <a:ext cx="2550652" cy="1912989"/>
          </a:xfrm>
          <a:prstGeom prst="rect">
            <a:avLst/>
          </a:prstGeom>
        </p:spPr>
      </p:pic>
    </p:spTree>
    <p:extLst>
      <p:ext uri="{BB962C8B-B14F-4D97-AF65-F5344CB8AC3E}">
        <p14:creationId xmlns:p14="http://schemas.microsoft.com/office/powerpoint/2010/main" val="31635933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par>
                                <p:cTn id="10" presetID="1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26"/>
                                        </p:tgtEl>
                                        <p:attrNameLst>
                                          <p:attrName>style.visibility</p:attrName>
                                        </p:attrNameLst>
                                      </p:cBhvr>
                                      <p:to>
                                        <p:strVal val="visible"/>
                                      </p:to>
                                    </p:set>
                                    <p:animEffect transition="in" filter="fade">
                                      <p:cBhvr>
                                        <p:cTn id="15"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5" descr="C:\Users\Design\Documents\Edu\Product Launch\shadow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4388" y="5965825"/>
            <a:ext cx="762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Título"/>
          <p:cNvSpPr txBox="1">
            <a:spLocks/>
          </p:cNvSpPr>
          <p:nvPr/>
        </p:nvSpPr>
        <p:spPr>
          <a:xfrm>
            <a:off x="398463" y="501650"/>
            <a:ext cx="5492750" cy="796924"/>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lnSpc>
                <a:spcPts val="5760"/>
              </a:lnSpc>
              <a:spcBef>
                <a:spcPts val="0"/>
              </a:spcBef>
              <a:spcAft>
                <a:spcPts val="0"/>
              </a:spcAft>
              <a:defRPr/>
            </a:pPr>
            <a:r>
              <a:rPr lang="es-HN" sz="4930" b="1" dirty="0" err="1" smtClean="0">
                <a:solidFill>
                  <a:schemeClr val="tx1">
                    <a:lumMod val="75000"/>
                    <a:lumOff val="25000"/>
                  </a:schemeClr>
                </a:solidFill>
                <a:latin typeface="Rockwell" pitchFamily="18" charset="0"/>
              </a:rPr>
              <a:t>Lessons</a:t>
            </a:r>
            <a:r>
              <a:rPr lang="es-HN" sz="4930" b="1" dirty="0" smtClean="0">
                <a:solidFill>
                  <a:schemeClr val="tx1">
                    <a:lumMod val="75000"/>
                    <a:lumOff val="25000"/>
                  </a:schemeClr>
                </a:solidFill>
                <a:latin typeface="Rockwell" pitchFamily="18" charset="0"/>
              </a:rPr>
              <a:t> </a:t>
            </a:r>
            <a:r>
              <a:rPr lang="es-HN" sz="4930" b="1" dirty="0" err="1" smtClean="0">
                <a:solidFill>
                  <a:schemeClr val="tx1">
                    <a:lumMod val="75000"/>
                    <a:lumOff val="25000"/>
                  </a:schemeClr>
                </a:solidFill>
                <a:latin typeface="Rockwell" pitchFamily="18" charset="0"/>
              </a:rPr>
              <a:t>Learned</a:t>
            </a:r>
            <a:endParaRPr lang="es-HN" sz="4930" b="1" dirty="0" smtClean="0">
              <a:solidFill>
                <a:schemeClr val="tx2"/>
              </a:solidFill>
              <a:latin typeface="Rockwell" pitchFamily="18" charset="0"/>
            </a:endParaRPr>
          </a:p>
        </p:txBody>
      </p:sp>
      <p:sp>
        <p:nvSpPr>
          <p:cNvPr id="4" name="3 CuadroTexto"/>
          <p:cNvSpPr txBox="1"/>
          <p:nvPr/>
        </p:nvSpPr>
        <p:spPr>
          <a:xfrm>
            <a:off x="460384" y="2780928"/>
            <a:ext cx="8267691" cy="2600712"/>
          </a:xfrm>
          <a:prstGeom prst="rect">
            <a:avLst/>
          </a:prstGeom>
          <a:noFill/>
        </p:spPr>
        <p:txBody>
          <a:bodyPr wrap="square" lIns="0" tIns="0" rIns="0" bIns="0" numCol="2" spcCol="720000">
            <a:spAutoFit/>
          </a:bodyPr>
          <a:lstStyle/>
          <a:p>
            <a:pPr marL="285750" indent="-285750" fontAlgn="auto">
              <a:spcBef>
                <a:spcPts val="0"/>
              </a:spcBef>
              <a:spcAft>
                <a:spcPts val="600"/>
              </a:spcAft>
              <a:buFont typeface="Arial" pitchFamily="34" charset="0"/>
              <a:buChar char="•"/>
              <a:defRPr/>
            </a:pPr>
            <a:r>
              <a:rPr lang="en-US" sz="1600" b="1" dirty="0" smtClean="0"/>
              <a:t>Communicate more.  You can’t over communicate!</a:t>
            </a:r>
          </a:p>
          <a:p>
            <a:pPr marL="285750" indent="-285750" fontAlgn="auto">
              <a:spcBef>
                <a:spcPts val="0"/>
              </a:spcBef>
              <a:spcAft>
                <a:spcPts val="600"/>
              </a:spcAft>
              <a:buFont typeface="Arial" pitchFamily="34" charset="0"/>
              <a:buChar char="•"/>
              <a:defRPr/>
            </a:pPr>
            <a:r>
              <a:rPr lang="en-US" sz="1600" b="1" dirty="0" smtClean="0"/>
              <a:t>LMS – Get better understanding of use – underestimated </a:t>
            </a:r>
          </a:p>
          <a:p>
            <a:pPr marL="285750" indent="-285750" fontAlgn="auto">
              <a:spcBef>
                <a:spcPts val="0"/>
              </a:spcBef>
              <a:spcAft>
                <a:spcPts val="600"/>
              </a:spcAft>
              <a:buFont typeface="Arial" pitchFamily="34" charset="0"/>
              <a:buChar char="•"/>
              <a:defRPr/>
            </a:pPr>
            <a:r>
              <a:rPr lang="en-US" sz="1600" b="1" dirty="0" smtClean="0"/>
              <a:t>Be prepared to work with distributed staff </a:t>
            </a:r>
          </a:p>
          <a:p>
            <a:pPr marL="285750" indent="-285750" fontAlgn="auto">
              <a:spcBef>
                <a:spcPts val="0"/>
              </a:spcBef>
              <a:spcAft>
                <a:spcPts val="600"/>
              </a:spcAft>
              <a:buFont typeface="Arial" pitchFamily="34" charset="0"/>
              <a:buChar char="•"/>
              <a:defRPr/>
            </a:pPr>
            <a:r>
              <a:rPr lang="en-US" sz="1600" b="1" dirty="0" smtClean="0"/>
              <a:t>Midterm rollout was beneficial</a:t>
            </a:r>
          </a:p>
          <a:p>
            <a:pPr marL="285750" indent="-285750" fontAlgn="auto">
              <a:spcBef>
                <a:spcPts val="0"/>
              </a:spcBef>
              <a:spcAft>
                <a:spcPts val="600"/>
              </a:spcAft>
              <a:buFont typeface="Arial" pitchFamily="34" charset="0"/>
              <a:buChar char="•"/>
              <a:defRPr/>
            </a:pPr>
            <a:r>
              <a:rPr lang="en-US" sz="1600" b="1" dirty="0" smtClean="0"/>
              <a:t>“self help” worked well – move your mail </a:t>
            </a:r>
            <a:endParaRPr lang="en-US" sz="1600" b="1" dirty="0" smtClean="0"/>
          </a:p>
        </p:txBody>
      </p:sp>
      <p:sp>
        <p:nvSpPr>
          <p:cNvPr id="26" name="1 Título"/>
          <p:cNvSpPr txBox="1">
            <a:spLocks/>
          </p:cNvSpPr>
          <p:nvPr/>
        </p:nvSpPr>
        <p:spPr>
          <a:xfrm>
            <a:off x="4913313" y="3817938"/>
            <a:ext cx="2663825" cy="474662"/>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Bef>
                <a:spcPts val="0"/>
              </a:spcBef>
              <a:spcAft>
                <a:spcPts val="0"/>
              </a:spcAft>
              <a:defRPr/>
            </a:pPr>
            <a:endParaRPr lang="es-HN" sz="1050" b="1" dirty="0" smtClean="0">
              <a:solidFill>
                <a:srgbClr val="FFC000"/>
              </a:solidFill>
              <a:latin typeface="Rockwell" pitchFamily="18" charset="0"/>
            </a:endParaRPr>
          </a:p>
        </p:txBody>
      </p:sp>
      <p:pic>
        <p:nvPicPr>
          <p:cNvPr id="3082" name="27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67188" y="6170613"/>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28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41863" y="6170613"/>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4" name="29 CuadroTexto"/>
          <p:cNvSpPr txBox="1">
            <a:spLocks noChangeArrowheads="1"/>
          </p:cNvSpPr>
          <p:nvPr/>
        </p:nvSpPr>
        <p:spPr bwMode="auto">
          <a:xfrm>
            <a:off x="4205288" y="6181725"/>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HN" sz="1200" b="1" dirty="0" smtClean="0">
                <a:solidFill>
                  <a:schemeClr val="bg1"/>
                </a:solidFill>
                <a:latin typeface="Calibri" pitchFamily="34" charset="0"/>
              </a:rPr>
              <a:t>12</a:t>
            </a:r>
            <a:endParaRPr lang="es-ES" sz="1200" b="1" dirty="0">
              <a:solidFill>
                <a:schemeClr val="bg1"/>
              </a:solidFill>
              <a:latin typeface="Calibri" pitchFamily="34" charset="0"/>
            </a:endParaRPr>
          </a:p>
        </p:txBody>
      </p:sp>
      <p:sp>
        <p:nvSpPr>
          <p:cNvPr id="31" name="30 CuadroTexto"/>
          <p:cNvSpPr txBox="1"/>
          <p:nvPr/>
        </p:nvSpPr>
        <p:spPr>
          <a:xfrm>
            <a:off x="4467225" y="6181725"/>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2" name="31 CuadroTexto"/>
          <p:cNvSpPr txBox="1"/>
          <p:nvPr/>
        </p:nvSpPr>
        <p:spPr>
          <a:xfrm>
            <a:off x="4787900" y="6181725"/>
            <a:ext cx="34176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latin typeface="+mn-lt"/>
              </a:rPr>
              <a:t>13</a:t>
            </a:r>
            <a:endParaRPr lang="es-ES" sz="1200" b="1" dirty="0">
              <a:solidFill>
                <a:schemeClr val="bg1">
                  <a:lumMod val="50000"/>
                </a:schemeClr>
              </a:solidFill>
              <a:latin typeface="+mn-lt"/>
            </a:endParaRPr>
          </a:p>
        </p:txBody>
      </p:sp>
      <p:pic>
        <p:nvPicPr>
          <p:cNvPr id="3087" name="Imagen 5" descr="C:\Users\Design\Documents\Edu\Product Launch\shadow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7625" y="5983288"/>
            <a:ext cx="7635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Imagen 5" descr="C:\Users\Design\Documents\Edu\Product Launch\shadow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9413" y="5756275"/>
            <a:ext cx="11938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9" name="1 Título"/>
          <p:cNvSpPr txBox="1">
            <a:spLocks/>
          </p:cNvSpPr>
          <p:nvPr/>
        </p:nvSpPr>
        <p:spPr bwMode="auto">
          <a:xfrm>
            <a:off x="6732588" y="6083300"/>
            <a:ext cx="22669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900" b="1" dirty="0">
                <a:solidFill>
                  <a:schemeClr val="bg1"/>
                </a:solidFill>
                <a:latin typeface="Calibri" pitchFamily="34" charset="0"/>
              </a:rPr>
              <a:t>Contact Us</a:t>
            </a:r>
          </a:p>
          <a:p>
            <a:pPr eaLnBrk="1" hangingPunct="1"/>
            <a:r>
              <a:rPr lang="en-US" sz="900" dirty="0" smtClean="0">
                <a:solidFill>
                  <a:schemeClr val="bg1"/>
                </a:solidFill>
                <a:latin typeface="Calibri" pitchFamily="34" charset="0"/>
              </a:rPr>
              <a:t>2500 Walton Way Augusta, GA 30904</a:t>
            </a:r>
            <a:endParaRPr lang="en-US" sz="900" dirty="0">
              <a:solidFill>
                <a:schemeClr val="bg1"/>
              </a:solidFill>
              <a:latin typeface="Calibri" pitchFamily="34" charset="0"/>
            </a:endParaRPr>
          </a:p>
          <a:p>
            <a:pPr eaLnBrk="1" hangingPunct="1"/>
            <a:r>
              <a:rPr lang="en-US" sz="900" dirty="0" smtClean="0">
                <a:solidFill>
                  <a:schemeClr val="bg1"/>
                </a:solidFill>
                <a:latin typeface="Calibri" pitchFamily="34" charset="0"/>
              </a:rPr>
              <a:t>(706) 737-1484  |  www.aug.edu</a:t>
            </a:r>
            <a:endParaRPr lang="en-US" sz="900" dirty="0">
              <a:solidFill>
                <a:schemeClr val="bg1"/>
              </a:solidFill>
              <a:latin typeface="Calibri" pitchFamily="34" charset="0"/>
            </a:endParaRPr>
          </a:p>
        </p:txBody>
      </p:sp>
      <p:sp>
        <p:nvSpPr>
          <p:cNvPr id="3090" name="1 Título"/>
          <p:cNvSpPr txBox="1">
            <a:spLocks/>
          </p:cNvSpPr>
          <p:nvPr/>
        </p:nvSpPr>
        <p:spPr bwMode="auto">
          <a:xfrm>
            <a:off x="6969125" y="188913"/>
            <a:ext cx="175895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s-HN" sz="1200" b="1" dirty="0" smtClean="0">
                <a:solidFill>
                  <a:srgbClr val="404040"/>
                </a:solidFill>
                <a:latin typeface="Rockwell" pitchFamily="18" charset="0"/>
              </a:rPr>
              <a:t>www.</a:t>
            </a:r>
            <a:r>
              <a:rPr lang="es-HN" sz="1200" b="1" dirty="0" smtClean="0">
                <a:solidFill>
                  <a:schemeClr val="tx2"/>
                </a:solidFill>
                <a:latin typeface="Rockwell" pitchFamily="18" charset="0"/>
              </a:rPr>
              <a:t>aug</a:t>
            </a:r>
            <a:r>
              <a:rPr lang="es-HN" sz="1200" b="1" dirty="0" smtClean="0">
                <a:solidFill>
                  <a:srgbClr val="404040"/>
                </a:solidFill>
                <a:latin typeface="Rockwell" pitchFamily="18" charset="0"/>
              </a:rPr>
              <a:t>.edu</a:t>
            </a:r>
            <a:endParaRPr lang="es-HN" sz="1200" b="1" dirty="0">
              <a:solidFill>
                <a:srgbClr val="FFC000"/>
              </a:solidFill>
              <a:latin typeface="Rockwell" pitchFamily="18" charset="0"/>
            </a:endParaRPr>
          </a:p>
        </p:txBody>
      </p:sp>
      <p:pic>
        <p:nvPicPr>
          <p:cNvPr id="3091" name="Imagen 26"/>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44882" y="6070600"/>
            <a:ext cx="1472361"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 name="Imagen 27">
            <a:hlinkClick r:id="" action="ppaction://hlinkshowjump?jump=nextslide"/>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5103019" y="6221413"/>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 name="Imagen 28">
            <a:hlinkClick r:id="" action="ppaction://hlinkshowjump?jump=previousslide"/>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rot="10800000">
            <a:off x="3926681" y="6221413"/>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11560" y="1468388"/>
            <a:ext cx="3919165" cy="369332"/>
          </a:xfrm>
          <a:prstGeom prst="rect">
            <a:avLst/>
          </a:prstGeom>
          <a:noFill/>
        </p:spPr>
        <p:txBody>
          <a:bodyPr wrap="square" rtlCol="0">
            <a:spAutoFit/>
          </a:bodyPr>
          <a:lstStyle/>
          <a:p>
            <a:r>
              <a:rPr lang="en-US" b="1" dirty="0" smtClean="0">
                <a:solidFill>
                  <a:schemeClr val="tx2"/>
                </a:solidFill>
                <a:latin typeface="Rockwell" pitchFamily="18" charset="0"/>
              </a:rPr>
              <a:t>Post Project Hindsight</a:t>
            </a:r>
            <a:endParaRPr lang="en-US" b="1" dirty="0">
              <a:solidFill>
                <a:schemeClr val="tx2"/>
              </a:solidFill>
              <a:latin typeface="Rockwell" pitchFamily="18" charset="0"/>
            </a:endParaRPr>
          </a:p>
        </p:txBody>
      </p:sp>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47755" y="638441"/>
            <a:ext cx="2880320" cy="1938455"/>
          </a:xfrm>
          <a:prstGeom prst="rect">
            <a:avLst/>
          </a:prstGeom>
        </p:spPr>
      </p:pic>
    </p:spTree>
    <p:extLst>
      <p:ext uri="{BB962C8B-B14F-4D97-AF65-F5344CB8AC3E}">
        <p14:creationId xmlns:p14="http://schemas.microsoft.com/office/powerpoint/2010/main" val="23127812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par>
                                <p:cTn id="10" presetID="1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26"/>
                                        </p:tgtEl>
                                        <p:attrNameLst>
                                          <p:attrName>style.visibility</p:attrName>
                                        </p:attrNameLst>
                                      </p:cBhvr>
                                      <p:to>
                                        <p:strVal val="visible"/>
                                      </p:to>
                                    </p:set>
                                    <p:animEffect transition="in" filter="fade">
                                      <p:cBhvr>
                                        <p:cTn id="15"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5" descr="C:\Users\Design\Documents\Edu\Product Launch\shadow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4388" y="5965825"/>
            <a:ext cx="762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1 Título"/>
          <p:cNvSpPr txBox="1">
            <a:spLocks/>
          </p:cNvSpPr>
          <p:nvPr/>
        </p:nvSpPr>
        <p:spPr>
          <a:xfrm>
            <a:off x="4913313" y="3817938"/>
            <a:ext cx="2663825" cy="474662"/>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Bef>
                <a:spcPts val="0"/>
              </a:spcBef>
              <a:spcAft>
                <a:spcPts val="0"/>
              </a:spcAft>
              <a:defRPr/>
            </a:pPr>
            <a:endParaRPr lang="es-HN" sz="1050" b="1" dirty="0" smtClean="0">
              <a:solidFill>
                <a:srgbClr val="FFC000"/>
              </a:solidFill>
              <a:latin typeface="Rockwell" pitchFamily="18" charset="0"/>
            </a:endParaRPr>
          </a:p>
        </p:txBody>
      </p:sp>
      <p:pic>
        <p:nvPicPr>
          <p:cNvPr id="3082" name="27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67188" y="6170613"/>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28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41863" y="6170613"/>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4" name="29 CuadroTexto"/>
          <p:cNvSpPr txBox="1">
            <a:spLocks noChangeArrowheads="1"/>
          </p:cNvSpPr>
          <p:nvPr/>
        </p:nvSpPr>
        <p:spPr bwMode="auto">
          <a:xfrm>
            <a:off x="4205288" y="6181725"/>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HN" sz="1200" b="1" dirty="0" smtClean="0">
                <a:solidFill>
                  <a:schemeClr val="bg1"/>
                </a:solidFill>
                <a:latin typeface="Calibri" pitchFamily="34" charset="0"/>
              </a:rPr>
              <a:t>13</a:t>
            </a:r>
            <a:endParaRPr lang="es-ES" sz="1200" b="1" dirty="0">
              <a:solidFill>
                <a:schemeClr val="bg1"/>
              </a:solidFill>
              <a:latin typeface="Calibri" pitchFamily="34" charset="0"/>
            </a:endParaRPr>
          </a:p>
        </p:txBody>
      </p:sp>
      <p:sp>
        <p:nvSpPr>
          <p:cNvPr id="31" name="30 CuadroTexto"/>
          <p:cNvSpPr txBox="1"/>
          <p:nvPr/>
        </p:nvSpPr>
        <p:spPr>
          <a:xfrm>
            <a:off x="4467225" y="6181725"/>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2" name="31 CuadroTexto"/>
          <p:cNvSpPr txBox="1"/>
          <p:nvPr/>
        </p:nvSpPr>
        <p:spPr>
          <a:xfrm>
            <a:off x="4787900" y="6181725"/>
            <a:ext cx="34176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latin typeface="+mn-lt"/>
              </a:rPr>
              <a:t>13</a:t>
            </a:r>
            <a:endParaRPr lang="es-ES" sz="1200" b="1" dirty="0">
              <a:solidFill>
                <a:schemeClr val="bg1">
                  <a:lumMod val="50000"/>
                </a:schemeClr>
              </a:solidFill>
              <a:latin typeface="+mn-lt"/>
            </a:endParaRPr>
          </a:p>
        </p:txBody>
      </p:sp>
      <p:pic>
        <p:nvPicPr>
          <p:cNvPr id="3087" name="Imagen 5" descr="C:\Users\Design\Documents\Edu\Product Launch\shadow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7625" y="5983288"/>
            <a:ext cx="7635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Imagen 5" descr="C:\Users\Design\Documents\Edu\Product Launch\shadow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9413" y="5756275"/>
            <a:ext cx="11938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9" name="1 Título"/>
          <p:cNvSpPr txBox="1">
            <a:spLocks/>
          </p:cNvSpPr>
          <p:nvPr/>
        </p:nvSpPr>
        <p:spPr bwMode="auto">
          <a:xfrm>
            <a:off x="6732588" y="6083300"/>
            <a:ext cx="22669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900" b="1" dirty="0">
                <a:solidFill>
                  <a:schemeClr val="bg1"/>
                </a:solidFill>
                <a:latin typeface="Calibri" pitchFamily="34" charset="0"/>
              </a:rPr>
              <a:t>Contact Us</a:t>
            </a:r>
          </a:p>
          <a:p>
            <a:pPr eaLnBrk="1" hangingPunct="1"/>
            <a:r>
              <a:rPr lang="en-US" sz="900" dirty="0" smtClean="0">
                <a:solidFill>
                  <a:schemeClr val="bg1"/>
                </a:solidFill>
                <a:latin typeface="Calibri" pitchFamily="34" charset="0"/>
              </a:rPr>
              <a:t>2500 Walton Way Augusta, GA 30904</a:t>
            </a:r>
            <a:endParaRPr lang="en-US" sz="900" dirty="0">
              <a:solidFill>
                <a:schemeClr val="bg1"/>
              </a:solidFill>
              <a:latin typeface="Calibri" pitchFamily="34" charset="0"/>
            </a:endParaRPr>
          </a:p>
          <a:p>
            <a:pPr eaLnBrk="1" hangingPunct="1"/>
            <a:r>
              <a:rPr lang="en-US" sz="900" dirty="0" smtClean="0">
                <a:solidFill>
                  <a:schemeClr val="bg1"/>
                </a:solidFill>
                <a:latin typeface="Calibri" pitchFamily="34" charset="0"/>
              </a:rPr>
              <a:t>(706) 737-1484  |  www.aug.edu</a:t>
            </a:r>
            <a:endParaRPr lang="en-US" sz="900" dirty="0">
              <a:solidFill>
                <a:schemeClr val="bg1"/>
              </a:solidFill>
              <a:latin typeface="Calibri" pitchFamily="34" charset="0"/>
            </a:endParaRPr>
          </a:p>
        </p:txBody>
      </p:sp>
      <p:sp>
        <p:nvSpPr>
          <p:cNvPr id="3090" name="1 Título"/>
          <p:cNvSpPr txBox="1">
            <a:spLocks/>
          </p:cNvSpPr>
          <p:nvPr/>
        </p:nvSpPr>
        <p:spPr bwMode="auto">
          <a:xfrm>
            <a:off x="6969125" y="188913"/>
            <a:ext cx="175895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s-HN" sz="1200" b="1" dirty="0" smtClean="0">
                <a:solidFill>
                  <a:srgbClr val="404040"/>
                </a:solidFill>
                <a:latin typeface="Rockwell" pitchFamily="18" charset="0"/>
              </a:rPr>
              <a:t>www.</a:t>
            </a:r>
            <a:r>
              <a:rPr lang="es-HN" sz="1200" b="1" dirty="0" smtClean="0">
                <a:solidFill>
                  <a:schemeClr val="tx2"/>
                </a:solidFill>
                <a:latin typeface="Rockwell" pitchFamily="18" charset="0"/>
              </a:rPr>
              <a:t>aug</a:t>
            </a:r>
            <a:r>
              <a:rPr lang="es-HN" sz="1200" b="1" dirty="0" smtClean="0">
                <a:solidFill>
                  <a:srgbClr val="404040"/>
                </a:solidFill>
                <a:latin typeface="Rockwell" pitchFamily="18" charset="0"/>
              </a:rPr>
              <a:t>.edu</a:t>
            </a:r>
            <a:endParaRPr lang="es-HN" sz="1200" b="1" dirty="0">
              <a:solidFill>
                <a:srgbClr val="FFC000"/>
              </a:solidFill>
              <a:latin typeface="Rockwell" pitchFamily="18" charset="0"/>
            </a:endParaRPr>
          </a:p>
        </p:txBody>
      </p:sp>
      <p:pic>
        <p:nvPicPr>
          <p:cNvPr id="3091" name="Imagen 26"/>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44882" y="6070600"/>
            <a:ext cx="1472361"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 name="Imagen 27">
            <a:hlinkClick r:id="" action="ppaction://hlinkshowjump?jump=nextslide"/>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5103019" y="6221413"/>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 name="Imagen 28">
            <a:hlinkClick r:id="" action="ppaction://hlinkshowjump?jump=previousslide"/>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rot="10800000">
            <a:off x="3926681" y="6221413"/>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ctrTitle"/>
          </p:nvPr>
        </p:nvSpPr>
        <p:spPr>
          <a:xfrm>
            <a:off x="738981" y="2132856"/>
            <a:ext cx="7772400" cy="1470025"/>
          </a:xfrm>
        </p:spPr>
        <p:txBody>
          <a:bodyPr/>
          <a:lstStyle/>
          <a:p>
            <a:r>
              <a:rPr lang="en-US" dirty="0" smtClean="0"/>
              <a:t>Questions?</a:t>
            </a:r>
            <a:endParaRPr lang="en-US" dirty="0"/>
          </a:p>
        </p:txBody>
      </p:sp>
      <p:sp>
        <p:nvSpPr>
          <p:cNvPr id="9" name="Subtitle 8"/>
          <p:cNvSpPr>
            <a:spLocks noGrp="1"/>
          </p:cNvSpPr>
          <p:nvPr>
            <p:ph type="subTitle" idx="1"/>
          </p:nvPr>
        </p:nvSpPr>
        <p:spPr/>
        <p:txBody>
          <a:bodyPr/>
          <a:lstStyle/>
          <a:p>
            <a:r>
              <a:rPr lang="en-US" dirty="0">
                <a:solidFill>
                  <a:schemeClr val="tx1"/>
                </a:solidFill>
              </a:rPr>
              <a:t>Bill </a:t>
            </a:r>
            <a:r>
              <a:rPr lang="en-US" dirty="0" smtClean="0">
                <a:solidFill>
                  <a:schemeClr val="tx1"/>
                </a:solidFill>
              </a:rPr>
              <a:t>English – </a:t>
            </a:r>
            <a:r>
              <a:rPr lang="en-US" dirty="0" smtClean="0">
                <a:solidFill>
                  <a:schemeClr val="tx1"/>
                </a:solidFill>
                <a:hlinkClick r:id="rId9"/>
              </a:rPr>
              <a:t>benglish@aug.edu</a:t>
            </a:r>
            <a:endParaRPr lang="en-US" dirty="0" smtClean="0">
              <a:solidFill>
                <a:schemeClr val="tx1"/>
              </a:solidFill>
            </a:endParaRPr>
          </a:p>
          <a:p>
            <a:r>
              <a:rPr lang="en-US" dirty="0" smtClean="0">
                <a:solidFill>
                  <a:schemeClr val="tx1"/>
                </a:solidFill>
              </a:rPr>
              <a:t>Chip Matson – </a:t>
            </a:r>
            <a:r>
              <a:rPr lang="en-US" dirty="0" smtClean="0">
                <a:solidFill>
                  <a:schemeClr val="tx1"/>
                </a:solidFill>
                <a:hlinkClick r:id="rId10"/>
              </a:rPr>
              <a:t>cmatson@aug.edu</a:t>
            </a:r>
            <a:endParaRPr lang="en-US" dirty="0" smtClean="0">
              <a:solidFill>
                <a:schemeClr val="tx1"/>
              </a:solidFill>
            </a:endParaRPr>
          </a:p>
          <a:p>
            <a:endParaRPr lang="en-US" dirty="0">
              <a:solidFill>
                <a:schemeClr val="tx1"/>
              </a:solidFill>
            </a:endParaRPr>
          </a:p>
          <a:p>
            <a:endParaRPr lang="en-US" dirty="0"/>
          </a:p>
        </p:txBody>
      </p:sp>
    </p:spTree>
    <p:extLst>
      <p:ext uri="{BB962C8B-B14F-4D97-AF65-F5344CB8AC3E}">
        <p14:creationId xmlns:p14="http://schemas.microsoft.com/office/powerpoint/2010/main" val="38768858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Objeto"/>
          <p:cNvGraphicFramePr>
            <a:graphicFrameLocks/>
          </p:cNvGraphicFramePr>
          <p:nvPr>
            <p:extLst>
              <p:ext uri="{D42A27DB-BD31-4B8C-83A1-F6EECF244321}">
                <p14:modId xmlns:p14="http://schemas.microsoft.com/office/powerpoint/2010/main" val="1493199952"/>
              </p:ext>
            </p:extLst>
          </p:nvPr>
        </p:nvGraphicFramePr>
        <p:xfrm>
          <a:off x="128588" y="1611313"/>
          <a:ext cx="6048375" cy="4257675"/>
        </p:xfrm>
        <a:graphic>
          <a:graphicData uri="http://schemas.openxmlformats.org/drawingml/2006/chart">
            <c:chart xmlns:c="http://schemas.openxmlformats.org/drawingml/2006/chart" xmlns:r="http://schemas.openxmlformats.org/officeDocument/2006/relationships" r:id="rId3"/>
          </a:graphicData>
        </a:graphic>
      </p:graphicFrame>
      <p:sp>
        <p:nvSpPr>
          <p:cNvPr id="14" name="1 Título"/>
          <p:cNvSpPr txBox="1">
            <a:spLocks/>
          </p:cNvSpPr>
          <p:nvPr/>
        </p:nvSpPr>
        <p:spPr>
          <a:xfrm>
            <a:off x="398463" y="260350"/>
            <a:ext cx="5492750" cy="863600"/>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lnSpc>
                <a:spcPts val="5760"/>
              </a:lnSpc>
              <a:spcBef>
                <a:spcPts val="0"/>
              </a:spcBef>
              <a:spcAft>
                <a:spcPts val="0"/>
              </a:spcAft>
              <a:defRPr/>
            </a:pPr>
            <a:r>
              <a:rPr lang="es-HN" sz="4930" b="1" dirty="0" err="1" smtClean="0">
                <a:solidFill>
                  <a:schemeClr val="tx1">
                    <a:lumMod val="75000"/>
                    <a:lumOff val="25000"/>
                  </a:schemeClr>
                </a:solidFill>
                <a:latin typeface="Rockwell" pitchFamily="18" charset="0"/>
              </a:rPr>
              <a:t>By</a:t>
            </a:r>
            <a:r>
              <a:rPr lang="es-HN" sz="4930" b="1" dirty="0" smtClean="0">
                <a:solidFill>
                  <a:schemeClr val="tx1">
                    <a:lumMod val="75000"/>
                    <a:lumOff val="25000"/>
                  </a:schemeClr>
                </a:solidFill>
                <a:latin typeface="Rockwell" pitchFamily="18" charset="0"/>
              </a:rPr>
              <a:t> </a:t>
            </a:r>
            <a:r>
              <a:rPr lang="es-HN" sz="4930" b="1" dirty="0" err="1" smtClean="0">
                <a:solidFill>
                  <a:schemeClr val="tx1">
                    <a:lumMod val="75000"/>
                    <a:lumOff val="25000"/>
                  </a:schemeClr>
                </a:solidFill>
                <a:latin typeface="Rockwell" pitchFamily="18" charset="0"/>
              </a:rPr>
              <a:t>the</a:t>
            </a:r>
            <a:r>
              <a:rPr lang="es-HN" sz="4930" b="1" dirty="0" smtClean="0">
                <a:solidFill>
                  <a:schemeClr val="tx1">
                    <a:lumMod val="75000"/>
                    <a:lumOff val="25000"/>
                  </a:schemeClr>
                </a:solidFill>
                <a:latin typeface="Rockwell" pitchFamily="18" charset="0"/>
              </a:rPr>
              <a:t> </a:t>
            </a:r>
            <a:r>
              <a:rPr lang="es-HN" sz="4930" b="1" dirty="0" err="1" smtClean="0">
                <a:solidFill>
                  <a:schemeClr val="tx1">
                    <a:lumMod val="75000"/>
                    <a:lumOff val="25000"/>
                  </a:schemeClr>
                </a:solidFill>
                <a:latin typeface="Rockwell" pitchFamily="18" charset="0"/>
              </a:rPr>
              <a:t>Numbers</a:t>
            </a:r>
            <a:endParaRPr lang="es-HN" sz="4930" b="1" dirty="0" smtClean="0">
              <a:solidFill>
                <a:srgbClr val="FFC000"/>
              </a:solidFill>
              <a:latin typeface="Rockwell" pitchFamily="18" charset="0"/>
            </a:endParaRPr>
          </a:p>
        </p:txBody>
      </p:sp>
      <p:sp>
        <p:nvSpPr>
          <p:cNvPr id="15" name="1 Título"/>
          <p:cNvSpPr txBox="1">
            <a:spLocks/>
          </p:cNvSpPr>
          <p:nvPr/>
        </p:nvSpPr>
        <p:spPr bwMode="auto">
          <a:xfrm>
            <a:off x="395288" y="736600"/>
            <a:ext cx="45243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ts val="5763"/>
              </a:lnSpc>
            </a:pPr>
            <a:endParaRPr lang="es-HN" sz="3600" b="1" dirty="0">
              <a:solidFill>
                <a:srgbClr val="404040"/>
              </a:solidFill>
              <a:latin typeface="Rockwell" pitchFamily="18" charset="0"/>
            </a:endParaRPr>
          </a:p>
          <a:p>
            <a:pPr eaLnBrk="1" hangingPunct="1">
              <a:lnSpc>
                <a:spcPts val="5763"/>
              </a:lnSpc>
            </a:pPr>
            <a:endParaRPr lang="es-HN" sz="3600" b="1" dirty="0">
              <a:solidFill>
                <a:schemeClr val="tx2"/>
              </a:solidFill>
              <a:latin typeface="Rockwell" pitchFamily="18" charset="0"/>
            </a:endParaRPr>
          </a:p>
        </p:txBody>
      </p:sp>
      <p:sp>
        <p:nvSpPr>
          <p:cNvPr id="16" name="1 Título"/>
          <p:cNvSpPr txBox="1">
            <a:spLocks/>
          </p:cNvSpPr>
          <p:nvPr/>
        </p:nvSpPr>
        <p:spPr>
          <a:xfrm>
            <a:off x="395288" y="980728"/>
            <a:ext cx="4519612" cy="381348"/>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lnSpc>
                <a:spcPts val="5760"/>
              </a:lnSpc>
              <a:spcBef>
                <a:spcPts val="0"/>
              </a:spcBef>
              <a:spcAft>
                <a:spcPts val="0"/>
              </a:spcAft>
              <a:defRPr/>
            </a:pPr>
            <a:r>
              <a:rPr lang="es-HN" sz="1600" b="1" dirty="0" err="1" smtClean="0">
                <a:solidFill>
                  <a:schemeClr val="tx2"/>
                </a:solidFill>
                <a:latin typeface="Rockwell" pitchFamily="18" charset="0"/>
              </a:rPr>
              <a:t>Over</a:t>
            </a:r>
            <a:r>
              <a:rPr lang="es-HN" sz="1600" b="1" dirty="0" smtClean="0">
                <a:solidFill>
                  <a:schemeClr val="tx2"/>
                </a:solidFill>
                <a:latin typeface="Rockwell" pitchFamily="18" charset="0"/>
              </a:rPr>
              <a:t> 22,000 Portal and Email </a:t>
            </a:r>
            <a:r>
              <a:rPr lang="es-HN" sz="1600" b="1" dirty="0" err="1" smtClean="0">
                <a:solidFill>
                  <a:schemeClr val="tx2"/>
                </a:solidFill>
                <a:latin typeface="Rockwell" pitchFamily="18" charset="0"/>
              </a:rPr>
              <a:t>Accounts</a:t>
            </a:r>
            <a:endParaRPr lang="es-HN" sz="1600" b="1" dirty="0" smtClean="0">
              <a:solidFill>
                <a:schemeClr val="tx2"/>
              </a:solidFill>
              <a:latin typeface="Rockwell" pitchFamily="18" charset="0"/>
            </a:endParaRPr>
          </a:p>
        </p:txBody>
      </p:sp>
      <p:pic>
        <p:nvPicPr>
          <p:cNvPr id="7174" name="Imagen 5" descr="C:\Users\Design\Documents\Edu\Product Launch\shadow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9413" y="5756275"/>
            <a:ext cx="11938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0" name="2 Marcador de contenido"/>
          <p:cNvSpPr txBox="1">
            <a:spLocks/>
          </p:cNvSpPr>
          <p:nvPr/>
        </p:nvSpPr>
        <p:spPr bwMode="auto">
          <a:xfrm>
            <a:off x="5680075" y="2073275"/>
            <a:ext cx="2427288"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20000"/>
              </a:lnSpc>
              <a:spcBef>
                <a:spcPct val="20000"/>
              </a:spcBef>
              <a:buFont typeface="Arial" charset="0"/>
              <a:buNone/>
            </a:pPr>
            <a:r>
              <a:rPr lang="en-US" sz="1100" dirty="0" smtClean="0">
                <a:solidFill>
                  <a:srgbClr val="5F5F5F"/>
                </a:solidFill>
                <a:latin typeface="Calibri" pitchFamily="34" charset="0"/>
              </a:rPr>
              <a:t>Student accounts remain active for 2 years after last attendance unless converted to Alumni status.</a:t>
            </a:r>
            <a:endParaRPr lang="es-ES" sz="1100" dirty="0">
              <a:solidFill>
                <a:srgbClr val="5F5F5F"/>
              </a:solidFill>
              <a:latin typeface="Calibri" pitchFamily="34" charset="0"/>
            </a:endParaRPr>
          </a:p>
        </p:txBody>
      </p:sp>
      <p:sp>
        <p:nvSpPr>
          <p:cNvPr id="18451" name="2 Marcador de contenido"/>
          <p:cNvSpPr txBox="1">
            <a:spLocks/>
          </p:cNvSpPr>
          <p:nvPr/>
        </p:nvSpPr>
        <p:spPr bwMode="auto">
          <a:xfrm>
            <a:off x="5680075" y="1779588"/>
            <a:ext cx="242728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20000"/>
              </a:spcBef>
              <a:buFont typeface="Arial" charset="0"/>
              <a:buNone/>
            </a:pPr>
            <a:r>
              <a:rPr lang="es-HN" sz="1400" b="1" dirty="0" err="1" smtClean="0">
                <a:solidFill>
                  <a:srgbClr val="5F5F5F"/>
                </a:solidFill>
                <a:latin typeface="Rockwell" pitchFamily="18" charset="0"/>
              </a:rPr>
              <a:t>Students</a:t>
            </a:r>
            <a:endParaRPr lang="es-ES" sz="1400" b="1" dirty="0">
              <a:solidFill>
                <a:srgbClr val="5F5F5F"/>
              </a:solidFill>
              <a:latin typeface="Rockwell" pitchFamily="18" charset="0"/>
            </a:endParaRPr>
          </a:p>
        </p:txBody>
      </p:sp>
      <p:sp>
        <p:nvSpPr>
          <p:cNvPr id="18452" name="2 Marcador de contenido"/>
          <p:cNvSpPr txBox="1">
            <a:spLocks/>
          </p:cNvSpPr>
          <p:nvPr/>
        </p:nvSpPr>
        <p:spPr bwMode="auto">
          <a:xfrm>
            <a:off x="5680075" y="3071813"/>
            <a:ext cx="2427288"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20000"/>
              </a:lnSpc>
              <a:spcBef>
                <a:spcPct val="20000"/>
              </a:spcBef>
              <a:buFont typeface="Arial" charset="0"/>
              <a:buNone/>
            </a:pPr>
            <a:r>
              <a:rPr lang="en-US" sz="1100" dirty="0" smtClean="0">
                <a:solidFill>
                  <a:srgbClr val="5F5F5F"/>
                </a:solidFill>
                <a:latin typeface="Calibri" pitchFamily="34" charset="0"/>
              </a:rPr>
              <a:t>Alumni - lifetime account since the year 2000.  Prior alumni accounts have been created as requested.  </a:t>
            </a:r>
            <a:endParaRPr lang="es-ES" sz="1100" dirty="0">
              <a:solidFill>
                <a:srgbClr val="5F5F5F"/>
              </a:solidFill>
              <a:latin typeface="Calibri" pitchFamily="34" charset="0"/>
            </a:endParaRPr>
          </a:p>
        </p:txBody>
      </p:sp>
      <p:sp>
        <p:nvSpPr>
          <p:cNvPr id="18453" name="2 Marcador de contenido"/>
          <p:cNvSpPr txBox="1">
            <a:spLocks/>
          </p:cNvSpPr>
          <p:nvPr/>
        </p:nvSpPr>
        <p:spPr bwMode="auto">
          <a:xfrm>
            <a:off x="5680075" y="2779713"/>
            <a:ext cx="242728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20000"/>
              </a:spcBef>
              <a:buFont typeface="Arial" charset="0"/>
              <a:buNone/>
            </a:pPr>
            <a:r>
              <a:rPr lang="es-HN" sz="1400" b="1" dirty="0" err="1" smtClean="0">
                <a:solidFill>
                  <a:srgbClr val="5F5F5F"/>
                </a:solidFill>
                <a:latin typeface="Rockwell" pitchFamily="18" charset="0"/>
              </a:rPr>
              <a:t>Alumni</a:t>
            </a:r>
            <a:endParaRPr lang="es-ES" sz="1400" b="1" dirty="0">
              <a:solidFill>
                <a:srgbClr val="5F5F5F"/>
              </a:solidFill>
              <a:latin typeface="Rockwell" pitchFamily="18" charset="0"/>
            </a:endParaRPr>
          </a:p>
        </p:txBody>
      </p:sp>
      <p:sp>
        <p:nvSpPr>
          <p:cNvPr id="18454" name="2 Marcador de contenido"/>
          <p:cNvSpPr txBox="1">
            <a:spLocks/>
          </p:cNvSpPr>
          <p:nvPr/>
        </p:nvSpPr>
        <p:spPr bwMode="auto">
          <a:xfrm>
            <a:off x="5680075" y="4081463"/>
            <a:ext cx="2427288"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20000"/>
              </a:lnSpc>
              <a:spcBef>
                <a:spcPct val="20000"/>
              </a:spcBef>
              <a:buFont typeface="Arial" charset="0"/>
              <a:buNone/>
            </a:pPr>
            <a:r>
              <a:rPr lang="en-US" sz="1100" dirty="0" smtClean="0">
                <a:solidFill>
                  <a:srgbClr val="5F5F5F"/>
                </a:solidFill>
                <a:latin typeface="Calibri" pitchFamily="34" charset="0"/>
              </a:rPr>
              <a:t>Accounts are deleted unless converted to student status or application is rolled to future term.</a:t>
            </a:r>
            <a:endParaRPr lang="es-ES" sz="1100" dirty="0">
              <a:solidFill>
                <a:srgbClr val="5F5F5F"/>
              </a:solidFill>
              <a:latin typeface="Calibri" pitchFamily="34" charset="0"/>
            </a:endParaRPr>
          </a:p>
        </p:txBody>
      </p:sp>
      <p:sp>
        <p:nvSpPr>
          <p:cNvPr id="18455" name="2 Marcador de contenido"/>
          <p:cNvSpPr txBox="1">
            <a:spLocks/>
          </p:cNvSpPr>
          <p:nvPr/>
        </p:nvSpPr>
        <p:spPr bwMode="auto">
          <a:xfrm>
            <a:off x="5680075" y="3787775"/>
            <a:ext cx="242728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20000"/>
              </a:spcBef>
              <a:buFont typeface="Arial" charset="0"/>
              <a:buNone/>
            </a:pPr>
            <a:r>
              <a:rPr lang="es-HN" sz="1400" b="1" dirty="0" err="1" smtClean="0">
                <a:solidFill>
                  <a:srgbClr val="5F5F5F"/>
                </a:solidFill>
                <a:latin typeface="Rockwell" pitchFamily="18" charset="0"/>
              </a:rPr>
              <a:t>Applicants</a:t>
            </a:r>
            <a:endParaRPr lang="es-ES" sz="1400" b="1" dirty="0">
              <a:solidFill>
                <a:srgbClr val="5F5F5F"/>
              </a:solidFill>
              <a:latin typeface="Rockwell" pitchFamily="18" charset="0"/>
            </a:endParaRPr>
          </a:p>
        </p:txBody>
      </p:sp>
      <p:sp>
        <p:nvSpPr>
          <p:cNvPr id="18456" name="2 Marcador de contenido"/>
          <p:cNvSpPr txBox="1">
            <a:spLocks/>
          </p:cNvSpPr>
          <p:nvPr/>
        </p:nvSpPr>
        <p:spPr bwMode="auto">
          <a:xfrm>
            <a:off x="5680075" y="5084763"/>
            <a:ext cx="2427288"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20000"/>
              </a:lnSpc>
              <a:spcBef>
                <a:spcPct val="20000"/>
              </a:spcBef>
              <a:buFont typeface="Arial" charset="0"/>
              <a:buNone/>
            </a:pPr>
            <a:r>
              <a:rPr lang="en-US" sz="1100" dirty="0" smtClean="0">
                <a:solidFill>
                  <a:srgbClr val="5F5F5F"/>
                </a:solidFill>
                <a:latin typeface="Calibri" pitchFamily="34" charset="0"/>
              </a:rPr>
              <a:t>Temporary faculty and retirees retain accounts as desired.</a:t>
            </a:r>
            <a:endParaRPr lang="es-ES" sz="1100" dirty="0">
              <a:solidFill>
                <a:srgbClr val="5F5F5F"/>
              </a:solidFill>
              <a:latin typeface="Calibri" pitchFamily="34" charset="0"/>
            </a:endParaRPr>
          </a:p>
        </p:txBody>
      </p:sp>
      <p:sp>
        <p:nvSpPr>
          <p:cNvPr id="18457" name="2 Marcador de contenido"/>
          <p:cNvSpPr txBox="1">
            <a:spLocks/>
          </p:cNvSpPr>
          <p:nvPr/>
        </p:nvSpPr>
        <p:spPr bwMode="auto">
          <a:xfrm>
            <a:off x="5680075" y="4792663"/>
            <a:ext cx="242728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20000"/>
              </a:lnSpc>
              <a:spcBef>
                <a:spcPct val="20000"/>
              </a:spcBef>
              <a:buFont typeface="Arial" charset="0"/>
              <a:buNone/>
            </a:pPr>
            <a:r>
              <a:rPr lang="es-HN" sz="1400" b="1" dirty="0" err="1" smtClean="0">
                <a:solidFill>
                  <a:srgbClr val="5F5F5F"/>
                </a:solidFill>
                <a:latin typeface="Rockwell" pitchFamily="18" charset="0"/>
              </a:rPr>
              <a:t>Faculty</a:t>
            </a:r>
            <a:r>
              <a:rPr lang="es-HN" sz="1400" b="1" dirty="0" smtClean="0">
                <a:solidFill>
                  <a:srgbClr val="5F5F5F"/>
                </a:solidFill>
                <a:latin typeface="Rockwell" pitchFamily="18" charset="0"/>
              </a:rPr>
              <a:t> and </a:t>
            </a:r>
            <a:r>
              <a:rPr lang="es-HN" sz="1400" b="1" dirty="0" err="1" smtClean="0">
                <a:solidFill>
                  <a:srgbClr val="5F5F5F"/>
                </a:solidFill>
                <a:latin typeface="Rockwell" pitchFamily="18" charset="0"/>
              </a:rPr>
              <a:t>Staff</a:t>
            </a:r>
            <a:endParaRPr lang="es-ES" sz="1400" b="1" dirty="0">
              <a:solidFill>
                <a:srgbClr val="5F5F5F"/>
              </a:solidFill>
              <a:latin typeface="Rockwell" pitchFamily="18" charset="0"/>
            </a:endParaRPr>
          </a:p>
        </p:txBody>
      </p:sp>
      <p:pic>
        <p:nvPicPr>
          <p:cNvPr id="7183" name="Imagen 5" descr="C:\Users\Design\Documents\Edu\Product Launch\shadow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9413" y="5729288"/>
            <a:ext cx="11938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Imagen 5" descr="C:\Users\Design\Documents\Edu\Product Launch\shadow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4388" y="5965825"/>
            <a:ext cx="762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5" name="27 Imagen"/>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67188" y="6170613"/>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6" name="28 Imagen"/>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41863" y="6170613"/>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7" name="29 CuadroTexto"/>
          <p:cNvSpPr txBox="1">
            <a:spLocks noChangeArrowheads="1"/>
          </p:cNvSpPr>
          <p:nvPr/>
        </p:nvSpPr>
        <p:spPr bwMode="auto">
          <a:xfrm>
            <a:off x="4205288" y="6181725"/>
            <a:ext cx="2619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HN" sz="1200" b="1">
                <a:solidFill>
                  <a:srgbClr val="0EB1E7"/>
                </a:solidFill>
                <a:latin typeface="Calibri" pitchFamily="34" charset="0"/>
              </a:rPr>
              <a:t>5</a:t>
            </a:r>
            <a:endParaRPr lang="es-ES" sz="1200" b="1">
              <a:solidFill>
                <a:srgbClr val="0EB1E7"/>
              </a:solidFill>
              <a:latin typeface="Calibri" pitchFamily="34" charset="0"/>
            </a:endParaRPr>
          </a:p>
        </p:txBody>
      </p:sp>
      <p:sp>
        <p:nvSpPr>
          <p:cNvPr id="31" name="30 CuadroTexto"/>
          <p:cNvSpPr txBox="1"/>
          <p:nvPr/>
        </p:nvSpPr>
        <p:spPr>
          <a:xfrm>
            <a:off x="4467225" y="6181725"/>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2" name="31 CuadroTexto"/>
          <p:cNvSpPr txBox="1"/>
          <p:nvPr/>
        </p:nvSpPr>
        <p:spPr>
          <a:xfrm>
            <a:off x="4787900" y="6181725"/>
            <a:ext cx="263525" cy="277813"/>
          </a:xfrm>
          <a:prstGeom prst="rect">
            <a:avLst/>
          </a:prstGeom>
          <a:noFill/>
        </p:spPr>
        <p:txBody>
          <a:bodyPr wrap="none">
            <a:spAutoFit/>
          </a:bodyPr>
          <a:lstStyle/>
          <a:p>
            <a:pPr fontAlgn="auto">
              <a:spcBef>
                <a:spcPts val="0"/>
              </a:spcBef>
              <a:spcAft>
                <a:spcPts val="0"/>
              </a:spcAft>
              <a:defRPr/>
            </a:pPr>
            <a:r>
              <a:rPr lang="es-HN" sz="1200" b="1" dirty="0">
                <a:solidFill>
                  <a:schemeClr val="bg1">
                    <a:lumMod val="50000"/>
                  </a:schemeClr>
                </a:solidFill>
                <a:latin typeface="+mn-lt"/>
              </a:rPr>
              <a:t>6</a:t>
            </a:r>
            <a:endParaRPr lang="es-ES" sz="1200" b="1" dirty="0">
              <a:solidFill>
                <a:schemeClr val="bg1">
                  <a:lumMod val="50000"/>
                </a:schemeClr>
              </a:solidFill>
              <a:latin typeface="+mn-lt"/>
            </a:endParaRPr>
          </a:p>
        </p:txBody>
      </p:sp>
      <p:pic>
        <p:nvPicPr>
          <p:cNvPr id="7190" name="Imagen 5" descr="C:\Users\Design\Documents\Edu\Product Launch\shadow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27625" y="5983288"/>
            <a:ext cx="7635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1" name="Imagen 5" descr="C:\Users\Design\Documents\Edu\Product Launch\shadow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9413" y="5756275"/>
            <a:ext cx="11938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2" name="1 Título"/>
          <p:cNvSpPr txBox="1">
            <a:spLocks/>
          </p:cNvSpPr>
          <p:nvPr/>
        </p:nvSpPr>
        <p:spPr bwMode="auto">
          <a:xfrm>
            <a:off x="6732588" y="6083300"/>
            <a:ext cx="22669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900" b="1" dirty="0" smtClean="0">
                <a:solidFill>
                  <a:schemeClr val="bg1"/>
                </a:solidFill>
                <a:latin typeface="Calibri" pitchFamily="34" charset="0"/>
              </a:rPr>
              <a:t>Contact Us</a:t>
            </a:r>
          </a:p>
          <a:p>
            <a:pPr eaLnBrk="1" hangingPunct="1"/>
            <a:r>
              <a:rPr lang="en-US" sz="900" dirty="0" smtClean="0">
                <a:solidFill>
                  <a:schemeClr val="bg1"/>
                </a:solidFill>
                <a:latin typeface="Calibri" pitchFamily="34" charset="0"/>
              </a:rPr>
              <a:t>2500 Walton Way Augusta, GA 30904</a:t>
            </a:r>
          </a:p>
          <a:p>
            <a:pPr eaLnBrk="1" hangingPunct="1"/>
            <a:r>
              <a:rPr lang="en-US" sz="900" dirty="0" smtClean="0">
                <a:solidFill>
                  <a:schemeClr val="bg1"/>
                </a:solidFill>
                <a:latin typeface="Calibri" pitchFamily="34" charset="0"/>
              </a:rPr>
              <a:t>(706) 737-1484  |  www.aug.edu</a:t>
            </a:r>
            <a:endParaRPr lang="en-US" sz="900" dirty="0">
              <a:solidFill>
                <a:schemeClr val="bg1"/>
              </a:solidFill>
              <a:latin typeface="Calibri" pitchFamily="34" charset="0"/>
            </a:endParaRPr>
          </a:p>
        </p:txBody>
      </p:sp>
      <p:sp>
        <p:nvSpPr>
          <p:cNvPr id="7193" name="1 Título"/>
          <p:cNvSpPr txBox="1">
            <a:spLocks/>
          </p:cNvSpPr>
          <p:nvPr/>
        </p:nvSpPr>
        <p:spPr bwMode="auto">
          <a:xfrm>
            <a:off x="6969125" y="188913"/>
            <a:ext cx="175895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s-HN" sz="1200" b="1" dirty="0" smtClean="0">
                <a:solidFill>
                  <a:srgbClr val="404040"/>
                </a:solidFill>
                <a:latin typeface="Rockwell" pitchFamily="18" charset="0"/>
              </a:rPr>
              <a:t>www.</a:t>
            </a:r>
            <a:r>
              <a:rPr lang="es-HN" sz="1200" b="1" dirty="0" smtClean="0">
                <a:solidFill>
                  <a:schemeClr val="tx2"/>
                </a:solidFill>
                <a:latin typeface="Rockwell" pitchFamily="18" charset="0"/>
              </a:rPr>
              <a:t>aug</a:t>
            </a:r>
            <a:r>
              <a:rPr lang="es-HN" sz="1200" b="1" dirty="0" smtClean="0">
                <a:solidFill>
                  <a:srgbClr val="404040"/>
                </a:solidFill>
                <a:latin typeface="Rockwell" pitchFamily="18" charset="0"/>
              </a:rPr>
              <a:t>.edu</a:t>
            </a:r>
            <a:endParaRPr lang="es-HN" sz="1200" b="1" dirty="0">
              <a:solidFill>
                <a:srgbClr val="FFC000"/>
              </a:solidFill>
              <a:latin typeface="Rockwell" pitchFamily="18" charset="0"/>
            </a:endParaRPr>
          </a:p>
        </p:txBody>
      </p:sp>
      <p:pic>
        <p:nvPicPr>
          <p:cNvPr id="7194" name="Imagen 50"/>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44882" y="6070600"/>
            <a:ext cx="1472361"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5" name="Imagen 51" descr="btns">
            <a:hlinkClick r:id="" action="ppaction://hlinkshowjump?jump=nextslide"/>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00638" y="6221413"/>
            <a:ext cx="215900"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6" name="Imagen 52" descr="btns">
            <a:hlinkClick r:id="" action="ppaction://hlinkshowjump?jump=previousslide"/>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924300" y="6221413"/>
            <a:ext cx="215900"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Imagen 5" descr="C:\Users\Design\Documents\Edu\Product Launch\shadow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4388" y="5965825"/>
            <a:ext cx="762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27 Imagen"/>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67188" y="6170613"/>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28 Imagen"/>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41863" y="6170613"/>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29 CuadroTexto"/>
          <p:cNvSpPr txBox="1">
            <a:spLocks noChangeArrowheads="1"/>
          </p:cNvSpPr>
          <p:nvPr/>
        </p:nvSpPr>
        <p:spPr bwMode="auto">
          <a:xfrm>
            <a:off x="4205288" y="6181725"/>
            <a:ext cx="2619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HN" sz="1200" b="1" dirty="0" smtClean="0">
                <a:solidFill>
                  <a:schemeClr val="bg1"/>
                </a:solidFill>
                <a:latin typeface="Calibri" pitchFamily="34" charset="0"/>
              </a:rPr>
              <a:t>5</a:t>
            </a:r>
            <a:endParaRPr lang="es-ES" sz="1200" b="1" dirty="0">
              <a:solidFill>
                <a:schemeClr val="bg1"/>
              </a:solidFill>
              <a:latin typeface="Calibri" pitchFamily="34" charset="0"/>
            </a:endParaRPr>
          </a:p>
        </p:txBody>
      </p:sp>
      <p:sp>
        <p:nvSpPr>
          <p:cNvPr id="35" name="30 CuadroTexto"/>
          <p:cNvSpPr txBox="1"/>
          <p:nvPr/>
        </p:nvSpPr>
        <p:spPr>
          <a:xfrm>
            <a:off x="4467225" y="6181725"/>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6" name="31 CuadroTexto"/>
          <p:cNvSpPr txBox="1"/>
          <p:nvPr/>
        </p:nvSpPr>
        <p:spPr>
          <a:xfrm>
            <a:off x="4787900" y="6181725"/>
            <a:ext cx="341760" cy="276999"/>
          </a:xfrm>
          <a:prstGeom prst="rect">
            <a:avLst/>
          </a:prstGeom>
          <a:noFill/>
        </p:spPr>
        <p:txBody>
          <a:bodyPr wrap="none">
            <a:spAutoFit/>
          </a:bodyPr>
          <a:lstStyle/>
          <a:p>
            <a:pPr fontAlgn="auto">
              <a:spcBef>
                <a:spcPts val="0"/>
              </a:spcBef>
              <a:spcAft>
                <a:spcPts val="0"/>
              </a:spcAft>
              <a:defRPr/>
            </a:pPr>
            <a:r>
              <a:rPr lang="es-ES" sz="1200" b="1" dirty="0" smtClean="0">
                <a:solidFill>
                  <a:schemeClr val="bg1">
                    <a:lumMod val="50000"/>
                  </a:schemeClr>
                </a:solidFill>
                <a:latin typeface="+mn-lt"/>
              </a:rPr>
              <a:t>11</a:t>
            </a:r>
            <a:endParaRPr lang="es-ES" sz="1200" b="1" dirty="0">
              <a:solidFill>
                <a:schemeClr val="bg1">
                  <a:lumMod val="50000"/>
                </a:schemeClr>
              </a:solidFill>
              <a:latin typeface="+mn-lt"/>
            </a:endParaRPr>
          </a:p>
        </p:txBody>
      </p:sp>
      <p:pic>
        <p:nvPicPr>
          <p:cNvPr id="37" name="Imagen 5" descr="C:\Users\Design\Documents\Edu\Product Launch\shadow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27625" y="5983288"/>
            <a:ext cx="7635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Imagen 27">
            <a:hlinkClick r:id="" action="ppaction://hlinkshowjump?jump=nextslide"/>
          </p:cNvPr>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5103019" y="6221413"/>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Imagen 28">
            <a:hlinkClick r:id="" action="ppaction://hlinkshowjump?jump=previousslide"/>
          </p:cNvPr>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rot="10800000">
            <a:off x="3926681" y="6221413"/>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ppt_x</p:attrName>
                                        </p:attrNameLst>
                                      </p:cBhvr>
                                      <p:tavLst>
                                        <p:tav tm="0">
                                          <p:val>
                                            <p:strVal val="#ppt_x-.2"/>
                                          </p:val>
                                        </p:tav>
                                        <p:tav tm="100000">
                                          <p:val>
                                            <p:strVal val="#ppt_x"/>
                                          </p:val>
                                        </p:tav>
                                      </p:tavLst>
                                    </p:anim>
                                    <p:anim calcmode="lin" valueType="num">
                                      <p:cBhvr>
                                        <p:cTn id="8"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ppt_x</p:attrName>
                                        </p:attrNameLst>
                                      </p:cBhvr>
                                      <p:tavLst>
                                        <p:tav tm="0">
                                          <p:val>
                                            <p:strVal val="#ppt_x-.2"/>
                                          </p:val>
                                        </p:tav>
                                        <p:tav tm="100000">
                                          <p:val>
                                            <p:strVal val="#ppt_x"/>
                                          </p:val>
                                        </p:tav>
                                      </p:tavLst>
                                    </p:anim>
                                    <p:anim calcmode="lin" valueType="num">
                                      <p:cBhvr>
                                        <p:cTn id="13"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4"/>
                                        </p:tgtEl>
                                      </p:cBhvr>
                                    </p:animEffect>
                                  </p:childTnLst>
                                </p:cTn>
                              </p:par>
                            </p:childTnLst>
                          </p:cTn>
                        </p:par>
                        <p:par>
                          <p:cTn id="15" fill="hold" nodeType="afterGroup">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20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2000"/>
                                        <p:tgtEl>
                                          <p:spTgt spid="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451"/>
                                        </p:tgtEl>
                                        <p:attrNameLst>
                                          <p:attrName>style.visibility</p:attrName>
                                        </p:attrNameLst>
                                      </p:cBhvr>
                                      <p:to>
                                        <p:strVal val="visible"/>
                                      </p:to>
                                    </p:set>
                                    <p:animEffect transition="in" filter="fade">
                                      <p:cBhvr>
                                        <p:cTn id="24" dur="2000"/>
                                        <p:tgtEl>
                                          <p:spTgt spid="1845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450"/>
                                        </p:tgtEl>
                                        <p:attrNameLst>
                                          <p:attrName>style.visibility</p:attrName>
                                        </p:attrNameLst>
                                      </p:cBhvr>
                                      <p:to>
                                        <p:strVal val="visible"/>
                                      </p:to>
                                    </p:set>
                                    <p:animEffect transition="in" filter="fade">
                                      <p:cBhvr>
                                        <p:cTn id="27" dur="2000"/>
                                        <p:tgtEl>
                                          <p:spTgt spid="1845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453"/>
                                        </p:tgtEl>
                                        <p:attrNameLst>
                                          <p:attrName>style.visibility</p:attrName>
                                        </p:attrNameLst>
                                      </p:cBhvr>
                                      <p:to>
                                        <p:strVal val="visible"/>
                                      </p:to>
                                    </p:set>
                                    <p:animEffect transition="in" filter="fade">
                                      <p:cBhvr>
                                        <p:cTn id="30" dur="2000"/>
                                        <p:tgtEl>
                                          <p:spTgt spid="1845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452"/>
                                        </p:tgtEl>
                                        <p:attrNameLst>
                                          <p:attrName>style.visibility</p:attrName>
                                        </p:attrNameLst>
                                      </p:cBhvr>
                                      <p:to>
                                        <p:strVal val="visible"/>
                                      </p:to>
                                    </p:set>
                                    <p:animEffect transition="in" filter="fade">
                                      <p:cBhvr>
                                        <p:cTn id="33" dur="2000"/>
                                        <p:tgtEl>
                                          <p:spTgt spid="1845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455"/>
                                        </p:tgtEl>
                                        <p:attrNameLst>
                                          <p:attrName>style.visibility</p:attrName>
                                        </p:attrNameLst>
                                      </p:cBhvr>
                                      <p:to>
                                        <p:strVal val="visible"/>
                                      </p:to>
                                    </p:set>
                                    <p:animEffect transition="in" filter="fade">
                                      <p:cBhvr>
                                        <p:cTn id="36" dur="2000"/>
                                        <p:tgtEl>
                                          <p:spTgt spid="1845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454"/>
                                        </p:tgtEl>
                                        <p:attrNameLst>
                                          <p:attrName>style.visibility</p:attrName>
                                        </p:attrNameLst>
                                      </p:cBhvr>
                                      <p:to>
                                        <p:strVal val="visible"/>
                                      </p:to>
                                    </p:set>
                                    <p:animEffect transition="in" filter="fade">
                                      <p:cBhvr>
                                        <p:cTn id="39" dur="2000"/>
                                        <p:tgtEl>
                                          <p:spTgt spid="1845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457"/>
                                        </p:tgtEl>
                                        <p:attrNameLst>
                                          <p:attrName>style.visibility</p:attrName>
                                        </p:attrNameLst>
                                      </p:cBhvr>
                                      <p:to>
                                        <p:strVal val="visible"/>
                                      </p:to>
                                    </p:set>
                                    <p:animEffect transition="in" filter="fade">
                                      <p:cBhvr>
                                        <p:cTn id="42" dur="2000"/>
                                        <p:tgtEl>
                                          <p:spTgt spid="1845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8456"/>
                                        </p:tgtEl>
                                        <p:attrNameLst>
                                          <p:attrName>style.visibility</p:attrName>
                                        </p:attrNameLst>
                                      </p:cBhvr>
                                      <p:to>
                                        <p:strVal val="visible"/>
                                      </p:to>
                                    </p:set>
                                    <p:animEffect transition="in" filter="fade">
                                      <p:cBhvr>
                                        <p:cTn id="45" dur="2000"/>
                                        <p:tgtEl>
                                          <p:spTgt spid="18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4" grpId="0"/>
      <p:bldP spid="15" grpId="0"/>
      <p:bldP spid="16" grpId="0"/>
      <p:bldP spid="18450" grpId="0"/>
      <p:bldP spid="18451" grpId="0"/>
      <p:bldP spid="18452" grpId="0"/>
      <p:bldP spid="18453" grpId="0"/>
      <p:bldP spid="18454" grpId="0"/>
      <p:bldP spid="18455" grpId="0"/>
      <p:bldP spid="18456" grpId="0"/>
      <p:bldP spid="1845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5" descr="C:\Users\Design\Documents\Edu\Product Launch\shadow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4388" y="5965825"/>
            <a:ext cx="762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Título"/>
          <p:cNvSpPr txBox="1">
            <a:spLocks/>
          </p:cNvSpPr>
          <p:nvPr/>
        </p:nvSpPr>
        <p:spPr>
          <a:xfrm>
            <a:off x="398463" y="501650"/>
            <a:ext cx="4389437" cy="796924"/>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lnSpc>
                <a:spcPts val="5760"/>
              </a:lnSpc>
              <a:spcBef>
                <a:spcPts val="0"/>
              </a:spcBef>
              <a:spcAft>
                <a:spcPts val="0"/>
              </a:spcAft>
              <a:defRPr/>
            </a:pPr>
            <a:r>
              <a:rPr lang="es-HN" sz="4930" b="1" dirty="0" smtClean="0">
                <a:solidFill>
                  <a:schemeClr val="tx1">
                    <a:lumMod val="75000"/>
                    <a:lumOff val="25000"/>
                  </a:schemeClr>
                </a:solidFill>
                <a:latin typeface="Rockwell" pitchFamily="18" charset="0"/>
              </a:rPr>
              <a:t>ABOUT </a:t>
            </a:r>
            <a:r>
              <a:rPr lang="es-HN" sz="4930" b="1" dirty="0" smtClean="0">
                <a:solidFill>
                  <a:schemeClr val="tx2"/>
                </a:solidFill>
                <a:latin typeface="Rockwell" pitchFamily="18" charset="0"/>
              </a:rPr>
              <a:t>ASU</a:t>
            </a:r>
          </a:p>
        </p:txBody>
      </p:sp>
      <p:sp>
        <p:nvSpPr>
          <p:cNvPr id="24" name="1 Título"/>
          <p:cNvSpPr txBox="1">
            <a:spLocks/>
          </p:cNvSpPr>
          <p:nvPr/>
        </p:nvSpPr>
        <p:spPr>
          <a:xfrm>
            <a:off x="395288" y="1298575"/>
            <a:ext cx="4519612" cy="474663"/>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lnSpc>
                <a:spcPts val="5760"/>
              </a:lnSpc>
              <a:spcBef>
                <a:spcPts val="0"/>
              </a:spcBef>
              <a:spcAft>
                <a:spcPts val="0"/>
              </a:spcAft>
              <a:defRPr/>
            </a:pPr>
            <a:r>
              <a:rPr lang="es-HN" sz="1600" b="1" dirty="0" smtClean="0">
                <a:solidFill>
                  <a:schemeClr val="tx2"/>
                </a:solidFill>
                <a:latin typeface="Rockwell" pitchFamily="18" charset="0"/>
              </a:rPr>
              <a:t>Augusta </a:t>
            </a:r>
            <a:r>
              <a:rPr lang="es-HN" sz="1600" b="1" dirty="0" err="1" smtClean="0">
                <a:solidFill>
                  <a:schemeClr val="tx2"/>
                </a:solidFill>
                <a:latin typeface="Rockwell" pitchFamily="18" charset="0"/>
              </a:rPr>
              <a:t>State</a:t>
            </a:r>
            <a:r>
              <a:rPr lang="es-HN" sz="1600" b="1" dirty="0" smtClean="0">
                <a:solidFill>
                  <a:schemeClr val="tx2"/>
                </a:solidFill>
                <a:latin typeface="Rockwell" pitchFamily="18" charset="0"/>
              </a:rPr>
              <a:t> </a:t>
            </a:r>
            <a:r>
              <a:rPr lang="es-HN" sz="1600" b="1" dirty="0" err="1" smtClean="0">
                <a:solidFill>
                  <a:schemeClr val="tx2"/>
                </a:solidFill>
                <a:latin typeface="Rockwell" pitchFamily="18" charset="0"/>
              </a:rPr>
              <a:t>University</a:t>
            </a:r>
            <a:endParaRPr lang="es-HN" sz="1600" b="1" dirty="0" smtClean="0">
              <a:solidFill>
                <a:schemeClr val="tx2"/>
              </a:solidFill>
              <a:latin typeface="Rockwell" pitchFamily="18" charset="0"/>
            </a:endParaRPr>
          </a:p>
        </p:txBody>
      </p:sp>
      <p:sp>
        <p:nvSpPr>
          <p:cNvPr id="4" name="3 CuadroTexto"/>
          <p:cNvSpPr txBox="1"/>
          <p:nvPr/>
        </p:nvSpPr>
        <p:spPr>
          <a:xfrm>
            <a:off x="532505" y="2636912"/>
            <a:ext cx="8195569" cy="1933030"/>
          </a:xfrm>
          <a:prstGeom prst="rect">
            <a:avLst/>
          </a:prstGeom>
          <a:noFill/>
        </p:spPr>
        <p:txBody>
          <a:bodyPr wrap="square" lIns="0" tIns="0" rIns="0" bIns="0" numCol="2" spcCol="720000">
            <a:spAutoFit/>
          </a:bodyPr>
          <a:lstStyle/>
          <a:p>
            <a:pPr marL="285750" indent="-285750" fontAlgn="auto">
              <a:spcBef>
                <a:spcPts val="0"/>
              </a:spcBef>
              <a:spcAft>
                <a:spcPts val="600"/>
              </a:spcAft>
              <a:buFont typeface="Arial" pitchFamily="34" charset="0"/>
              <a:buChar char="•"/>
              <a:defRPr/>
            </a:pPr>
            <a:r>
              <a:rPr lang="en-US" sz="1600" b="1" dirty="0" smtClean="0"/>
              <a:t>Located in  Augusta, Georgia</a:t>
            </a:r>
          </a:p>
          <a:p>
            <a:pPr marL="285750" indent="-285750" fontAlgn="auto">
              <a:spcBef>
                <a:spcPts val="0"/>
              </a:spcBef>
              <a:spcAft>
                <a:spcPts val="600"/>
              </a:spcAft>
              <a:buFont typeface="Arial" pitchFamily="34" charset="0"/>
              <a:buChar char="•"/>
              <a:defRPr/>
            </a:pPr>
            <a:r>
              <a:rPr lang="en-US" sz="1600" b="1" dirty="0" smtClean="0"/>
              <a:t>University System of Georgia</a:t>
            </a:r>
          </a:p>
          <a:p>
            <a:pPr marL="285750" indent="-285750" fontAlgn="auto">
              <a:spcBef>
                <a:spcPts val="0"/>
              </a:spcBef>
              <a:spcAft>
                <a:spcPts val="600"/>
              </a:spcAft>
              <a:buFont typeface="Arial" pitchFamily="34" charset="0"/>
              <a:buChar char="•"/>
              <a:defRPr/>
            </a:pPr>
            <a:r>
              <a:rPr lang="en-US" sz="1600" b="1" dirty="0" smtClean="0"/>
              <a:t>Strong, nationally recognized, </a:t>
            </a:r>
            <a:r>
              <a:rPr lang="en-US" sz="1600" b="1" dirty="0" smtClean="0"/>
              <a:t> </a:t>
            </a:r>
            <a:r>
              <a:rPr lang="en-US" sz="1600" b="1" dirty="0"/>
              <a:t>undergraduate programs in arts and sciences and professional </a:t>
            </a:r>
            <a:r>
              <a:rPr lang="en-US" sz="1600" b="1" dirty="0" smtClean="0"/>
              <a:t>fields, and selected </a:t>
            </a:r>
            <a:r>
              <a:rPr lang="en-US" sz="1600" b="1" dirty="0"/>
              <a:t>graduate programs below the doctoral level.</a:t>
            </a:r>
            <a:endParaRPr lang="en-US" sz="1600" b="1" dirty="0" smtClean="0"/>
          </a:p>
          <a:p>
            <a:pPr marL="285750" indent="-285750" fontAlgn="auto">
              <a:spcBef>
                <a:spcPts val="0"/>
              </a:spcBef>
              <a:spcAft>
                <a:spcPts val="600"/>
              </a:spcAft>
              <a:buFont typeface="Arial" pitchFamily="34" charset="0"/>
              <a:buChar char="•"/>
              <a:defRPr/>
            </a:pPr>
            <a:r>
              <a:rPr lang="en-US" sz="1600" b="1" dirty="0" smtClean="0"/>
              <a:t>Largest </a:t>
            </a:r>
            <a:r>
              <a:rPr lang="en-US" sz="1600" b="1" dirty="0"/>
              <a:t>feeder institution to </a:t>
            </a:r>
            <a:r>
              <a:rPr lang="en-US" sz="1600" b="1" dirty="0" smtClean="0"/>
              <a:t>Georgia Health Sciences University</a:t>
            </a:r>
            <a:endParaRPr lang="en-US" sz="1600" b="1" dirty="0"/>
          </a:p>
          <a:p>
            <a:pPr marL="285750" indent="-285750" fontAlgn="auto">
              <a:spcBef>
                <a:spcPts val="0"/>
              </a:spcBef>
              <a:spcAft>
                <a:spcPts val="600"/>
              </a:spcAft>
              <a:buFont typeface="Arial" pitchFamily="34" charset="0"/>
              <a:buChar char="•"/>
              <a:defRPr/>
            </a:pPr>
            <a:r>
              <a:rPr lang="en-US" sz="1600" b="1" dirty="0" smtClean="0"/>
              <a:t>Over </a:t>
            </a:r>
            <a:r>
              <a:rPr lang="en-US" sz="1600" b="1" dirty="0" smtClean="0"/>
              <a:t>7000 </a:t>
            </a:r>
            <a:r>
              <a:rPr lang="en-US" sz="1600" b="1" dirty="0" smtClean="0"/>
              <a:t>students</a:t>
            </a:r>
          </a:p>
          <a:p>
            <a:pPr marL="285750" indent="-285750" fontAlgn="auto">
              <a:spcBef>
                <a:spcPts val="0"/>
              </a:spcBef>
              <a:spcAft>
                <a:spcPts val="600"/>
              </a:spcAft>
              <a:buFont typeface="Arial" pitchFamily="34" charset="0"/>
              <a:buChar char="•"/>
              <a:defRPr/>
            </a:pPr>
            <a:r>
              <a:rPr lang="en-US" sz="1600" b="1" dirty="0" smtClean="0"/>
              <a:t>2010 Division I Golf Champions</a:t>
            </a:r>
            <a:endParaRPr lang="es-ES" sz="1600" b="1" dirty="0">
              <a:solidFill>
                <a:schemeClr val="tx1">
                  <a:lumMod val="50000"/>
                  <a:lumOff val="50000"/>
                </a:schemeClr>
              </a:solidFill>
              <a:latin typeface="+mn-lt"/>
            </a:endParaRPr>
          </a:p>
        </p:txBody>
      </p:sp>
      <p:sp>
        <p:nvSpPr>
          <p:cNvPr id="26" name="1 Título"/>
          <p:cNvSpPr txBox="1">
            <a:spLocks/>
          </p:cNvSpPr>
          <p:nvPr/>
        </p:nvSpPr>
        <p:spPr>
          <a:xfrm>
            <a:off x="4913313" y="3817938"/>
            <a:ext cx="2663825" cy="474662"/>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Bef>
                <a:spcPts val="0"/>
              </a:spcBef>
              <a:spcAft>
                <a:spcPts val="0"/>
              </a:spcAft>
              <a:defRPr/>
            </a:pPr>
            <a:r>
              <a:rPr lang="es-HN" sz="1050" b="1" dirty="0" smtClean="0">
                <a:solidFill>
                  <a:schemeClr val="tx1">
                    <a:lumMod val="75000"/>
                    <a:lumOff val="25000"/>
                  </a:schemeClr>
                </a:solidFill>
                <a:latin typeface="Rockwell" pitchFamily="18" charset="0"/>
              </a:rPr>
              <a:t>For more information please </a:t>
            </a:r>
            <a:r>
              <a:rPr lang="es-HN" sz="1050" b="1" dirty="0" err="1" smtClean="0">
                <a:solidFill>
                  <a:schemeClr val="tx1">
                    <a:lumMod val="75000"/>
                    <a:lumOff val="25000"/>
                  </a:schemeClr>
                </a:solidFill>
                <a:latin typeface="Rockwell" pitchFamily="18" charset="0"/>
              </a:rPr>
              <a:t>visit</a:t>
            </a:r>
            <a:r>
              <a:rPr lang="es-HN" sz="1050" b="1" dirty="0" smtClean="0">
                <a:solidFill>
                  <a:schemeClr val="tx1">
                    <a:lumMod val="75000"/>
                    <a:lumOff val="25000"/>
                  </a:schemeClr>
                </a:solidFill>
                <a:latin typeface="Rockwell" pitchFamily="18" charset="0"/>
              </a:rPr>
              <a:t> </a:t>
            </a:r>
            <a:r>
              <a:rPr lang="es-HN" sz="1050" b="1" dirty="0" err="1" smtClean="0">
                <a:solidFill>
                  <a:schemeClr val="tx1">
                    <a:lumMod val="75000"/>
                    <a:lumOff val="25000"/>
                  </a:schemeClr>
                </a:solidFill>
                <a:latin typeface="Rockwell" pitchFamily="18" charset="0"/>
              </a:rPr>
              <a:t>our</a:t>
            </a:r>
            <a:r>
              <a:rPr lang="es-HN" sz="1050" b="1" dirty="0" smtClean="0">
                <a:solidFill>
                  <a:schemeClr val="tx1">
                    <a:lumMod val="75000"/>
                    <a:lumOff val="25000"/>
                  </a:schemeClr>
                </a:solidFill>
                <a:latin typeface="Rockwell" pitchFamily="18" charset="0"/>
              </a:rPr>
              <a:t> website:</a:t>
            </a:r>
            <a:endParaRPr lang="es-HN" sz="1050" b="1" dirty="0" smtClean="0">
              <a:solidFill>
                <a:srgbClr val="FFC000"/>
              </a:solidFill>
              <a:latin typeface="Rockwell" pitchFamily="18" charset="0"/>
            </a:endParaRPr>
          </a:p>
        </p:txBody>
      </p:sp>
      <p:sp>
        <p:nvSpPr>
          <p:cNvPr id="27" name="1 Título"/>
          <p:cNvSpPr txBox="1">
            <a:spLocks/>
          </p:cNvSpPr>
          <p:nvPr/>
        </p:nvSpPr>
        <p:spPr bwMode="auto">
          <a:xfrm>
            <a:off x="4919663" y="4178300"/>
            <a:ext cx="266382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HN" sz="1900" b="1" dirty="0" smtClean="0">
                <a:solidFill>
                  <a:srgbClr val="404040"/>
                </a:solidFill>
                <a:latin typeface="Rockwell" pitchFamily="18" charset="0"/>
              </a:rPr>
              <a:t>www.</a:t>
            </a:r>
            <a:r>
              <a:rPr lang="es-HN" sz="1900" b="1" dirty="0" smtClean="0">
                <a:solidFill>
                  <a:schemeClr val="tx2"/>
                </a:solidFill>
                <a:latin typeface="Rockwell" pitchFamily="18" charset="0"/>
              </a:rPr>
              <a:t>aug</a:t>
            </a:r>
            <a:r>
              <a:rPr lang="es-HN" sz="1900" b="1" dirty="0" smtClean="0">
                <a:solidFill>
                  <a:srgbClr val="404040"/>
                </a:solidFill>
                <a:latin typeface="Rockwell" pitchFamily="18" charset="0"/>
              </a:rPr>
              <a:t>.edu</a:t>
            </a:r>
            <a:endParaRPr lang="es-HN" sz="1900" b="1" dirty="0">
              <a:solidFill>
                <a:srgbClr val="FFC000"/>
              </a:solidFill>
              <a:latin typeface="Rockwell" pitchFamily="18" charset="0"/>
            </a:endParaRPr>
          </a:p>
        </p:txBody>
      </p:sp>
      <p:pic>
        <p:nvPicPr>
          <p:cNvPr id="3082" name="27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67188" y="6170613"/>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28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41863" y="6170613"/>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4" name="29 CuadroTexto"/>
          <p:cNvSpPr txBox="1">
            <a:spLocks noChangeArrowheads="1"/>
          </p:cNvSpPr>
          <p:nvPr/>
        </p:nvSpPr>
        <p:spPr bwMode="auto">
          <a:xfrm>
            <a:off x="4205288" y="6181725"/>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HN" sz="1200" b="1" dirty="0" smtClean="0">
                <a:solidFill>
                  <a:schemeClr val="bg1"/>
                </a:solidFill>
                <a:latin typeface="Calibri" pitchFamily="34" charset="0"/>
              </a:rPr>
              <a:t>2</a:t>
            </a:r>
            <a:endParaRPr lang="es-ES" sz="1200" b="1" dirty="0">
              <a:solidFill>
                <a:schemeClr val="bg1"/>
              </a:solidFill>
              <a:latin typeface="Calibri" pitchFamily="34" charset="0"/>
            </a:endParaRPr>
          </a:p>
        </p:txBody>
      </p:sp>
      <p:sp>
        <p:nvSpPr>
          <p:cNvPr id="31" name="30 CuadroTexto"/>
          <p:cNvSpPr txBox="1"/>
          <p:nvPr/>
        </p:nvSpPr>
        <p:spPr>
          <a:xfrm>
            <a:off x="4467225" y="6181725"/>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2" name="31 CuadroTexto"/>
          <p:cNvSpPr txBox="1"/>
          <p:nvPr/>
        </p:nvSpPr>
        <p:spPr>
          <a:xfrm>
            <a:off x="4787900" y="6181725"/>
            <a:ext cx="34176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latin typeface="+mn-lt"/>
              </a:rPr>
              <a:t>13</a:t>
            </a:r>
            <a:endParaRPr lang="es-ES" sz="1200" b="1" dirty="0">
              <a:solidFill>
                <a:schemeClr val="bg1">
                  <a:lumMod val="50000"/>
                </a:schemeClr>
              </a:solidFill>
              <a:latin typeface="+mn-lt"/>
            </a:endParaRPr>
          </a:p>
        </p:txBody>
      </p:sp>
      <p:pic>
        <p:nvPicPr>
          <p:cNvPr id="3087" name="Imagen 5" descr="C:\Users\Design\Documents\Edu\Product Launch\shadow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7625" y="5983288"/>
            <a:ext cx="7635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Imagen 5" descr="C:\Users\Design\Documents\Edu\Product Launch\shadow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9413" y="5756275"/>
            <a:ext cx="11938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9" name="1 Título"/>
          <p:cNvSpPr txBox="1">
            <a:spLocks/>
          </p:cNvSpPr>
          <p:nvPr/>
        </p:nvSpPr>
        <p:spPr bwMode="auto">
          <a:xfrm>
            <a:off x="6714863" y="6083300"/>
            <a:ext cx="22846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900" b="1" dirty="0">
                <a:solidFill>
                  <a:schemeClr val="bg1"/>
                </a:solidFill>
                <a:latin typeface="Calibri" pitchFamily="34" charset="0"/>
              </a:rPr>
              <a:t>Contact Us</a:t>
            </a:r>
          </a:p>
          <a:p>
            <a:pPr eaLnBrk="1" hangingPunct="1"/>
            <a:r>
              <a:rPr lang="en-US" sz="900" dirty="0" smtClean="0">
                <a:solidFill>
                  <a:schemeClr val="bg1"/>
                </a:solidFill>
                <a:latin typeface="Calibri" pitchFamily="34" charset="0"/>
              </a:rPr>
              <a:t>2500 Walton Way Augusta, GA 30904</a:t>
            </a:r>
            <a:endParaRPr lang="en-US" sz="900" dirty="0">
              <a:solidFill>
                <a:schemeClr val="bg1"/>
              </a:solidFill>
              <a:latin typeface="Calibri" pitchFamily="34" charset="0"/>
            </a:endParaRPr>
          </a:p>
          <a:p>
            <a:pPr eaLnBrk="1" hangingPunct="1"/>
            <a:r>
              <a:rPr lang="en-US" sz="900" dirty="0" smtClean="0">
                <a:solidFill>
                  <a:schemeClr val="bg1"/>
                </a:solidFill>
                <a:latin typeface="Calibri" pitchFamily="34" charset="0"/>
              </a:rPr>
              <a:t>(706) 737-1484  |  www.aug.edu</a:t>
            </a:r>
            <a:endParaRPr lang="en-US" sz="900" dirty="0">
              <a:solidFill>
                <a:schemeClr val="bg1"/>
              </a:solidFill>
              <a:latin typeface="Calibri" pitchFamily="34" charset="0"/>
            </a:endParaRPr>
          </a:p>
        </p:txBody>
      </p:sp>
      <p:sp>
        <p:nvSpPr>
          <p:cNvPr id="3090" name="1 Título"/>
          <p:cNvSpPr txBox="1">
            <a:spLocks/>
          </p:cNvSpPr>
          <p:nvPr/>
        </p:nvSpPr>
        <p:spPr bwMode="auto">
          <a:xfrm>
            <a:off x="6969125" y="188913"/>
            <a:ext cx="175895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s-HN" sz="1200" b="1" dirty="0" smtClean="0">
                <a:solidFill>
                  <a:srgbClr val="404040"/>
                </a:solidFill>
                <a:latin typeface="Rockwell" pitchFamily="18" charset="0"/>
              </a:rPr>
              <a:t>www.</a:t>
            </a:r>
            <a:r>
              <a:rPr lang="es-HN" sz="1200" b="1" dirty="0" smtClean="0">
                <a:solidFill>
                  <a:schemeClr val="tx2"/>
                </a:solidFill>
                <a:latin typeface="Rockwell" pitchFamily="18" charset="0"/>
              </a:rPr>
              <a:t>aug</a:t>
            </a:r>
            <a:r>
              <a:rPr lang="es-HN" sz="1200" b="1" dirty="0" smtClean="0">
                <a:solidFill>
                  <a:srgbClr val="404040"/>
                </a:solidFill>
                <a:latin typeface="Rockwell" pitchFamily="18" charset="0"/>
              </a:rPr>
              <a:t>.edu</a:t>
            </a:r>
            <a:endParaRPr lang="es-HN" sz="1200" b="1" dirty="0">
              <a:solidFill>
                <a:srgbClr val="FFC000"/>
              </a:solidFill>
              <a:latin typeface="Rockwell" pitchFamily="18" charset="0"/>
            </a:endParaRPr>
          </a:p>
        </p:txBody>
      </p:sp>
      <p:pic>
        <p:nvPicPr>
          <p:cNvPr id="3091" name="Imagen 26"/>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44882" y="6070600"/>
            <a:ext cx="1472361"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 name="Imagen 27">
            <a:hlinkClick r:id="" action="ppaction://hlinkshowjump?jump=nextslide"/>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5103019" y="6221413"/>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 name="Imagen 28">
            <a:hlinkClick r:id="" action="ppaction://hlinkshowjump?jump=previousslide"/>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rot="10800000">
            <a:off x="3926681" y="6221413"/>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19619" y="692696"/>
            <a:ext cx="3990489" cy="1525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2000"/>
                                        <p:tgtEl>
                                          <p:spTgt spid="24"/>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2000"/>
                                        <p:tgtEl>
                                          <p:spTgt spid="2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4" grpId="0"/>
      <p:bldP spid="26"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5" descr="C:\Users\Design\Documents\Edu\Product Launch\shadow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4388" y="5965825"/>
            <a:ext cx="762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Título"/>
          <p:cNvSpPr txBox="1">
            <a:spLocks/>
          </p:cNvSpPr>
          <p:nvPr/>
        </p:nvSpPr>
        <p:spPr>
          <a:xfrm>
            <a:off x="398463" y="501650"/>
            <a:ext cx="4389437" cy="796924"/>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lnSpc>
                <a:spcPts val="5760"/>
              </a:lnSpc>
              <a:spcBef>
                <a:spcPts val="0"/>
              </a:spcBef>
              <a:spcAft>
                <a:spcPts val="0"/>
              </a:spcAft>
              <a:defRPr/>
            </a:pPr>
            <a:r>
              <a:rPr lang="es-HN" sz="4930" b="1" dirty="0" smtClean="0">
                <a:solidFill>
                  <a:schemeClr val="tx1">
                    <a:lumMod val="75000"/>
                    <a:lumOff val="25000"/>
                  </a:schemeClr>
                </a:solidFill>
                <a:latin typeface="Rockwell" pitchFamily="18" charset="0"/>
              </a:rPr>
              <a:t>In </a:t>
            </a:r>
            <a:r>
              <a:rPr lang="es-HN" sz="4930" b="1" dirty="0" err="1" smtClean="0">
                <a:solidFill>
                  <a:schemeClr val="tx1">
                    <a:lumMod val="75000"/>
                    <a:lumOff val="25000"/>
                  </a:schemeClr>
                </a:solidFill>
                <a:latin typeface="Rockwell" pitchFamily="18" charset="0"/>
              </a:rPr>
              <a:t>the</a:t>
            </a:r>
            <a:r>
              <a:rPr lang="es-HN" sz="4930" b="1" dirty="0" smtClean="0">
                <a:solidFill>
                  <a:schemeClr val="tx1">
                    <a:lumMod val="75000"/>
                    <a:lumOff val="25000"/>
                  </a:schemeClr>
                </a:solidFill>
                <a:latin typeface="Rockwell" pitchFamily="18" charset="0"/>
              </a:rPr>
              <a:t> Cloud</a:t>
            </a:r>
            <a:endParaRPr lang="es-HN" sz="4930" b="1" dirty="0" smtClean="0">
              <a:solidFill>
                <a:schemeClr val="tx2"/>
              </a:solidFill>
              <a:latin typeface="Rockwell" pitchFamily="18" charset="0"/>
            </a:endParaRPr>
          </a:p>
        </p:txBody>
      </p:sp>
      <p:sp>
        <p:nvSpPr>
          <p:cNvPr id="24" name="1 Título"/>
          <p:cNvSpPr txBox="1">
            <a:spLocks/>
          </p:cNvSpPr>
          <p:nvPr/>
        </p:nvSpPr>
        <p:spPr>
          <a:xfrm>
            <a:off x="398464" y="1298575"/>
            <a:ext cx="4516436" cy="1122313"/>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lnSpc>
                <a:spcPts val="5760"/>
              </a:lnSpc>
              <a:spcBef>
                <a:spcPts val="0"/>
              </a:spcBef>
              <a:spcAft>
                <a:spcPts val="0"/>
              </a:spcAft>
              <a:defRPr/>
            </a:pPr>
            <a:r>
              <a:rPr lang="es-HN" sz="1800" b="1" dirty="0" err="1" smtClean="0">
                <a:solidFill>
                  <a:schemeClr val="tx2"/>
                </a:solidFill>
                <a:latin typeface="Rockwell" pitchFamily="18" charset="0"/>
              </a:rPr>
              <a:t>What</a:t>
            </a:r>
            <a:r>
              <a:rPr lang="es-HN" sz="1800" b="1" dirty="0" smtClean="0">
                <a:solidFill>
                  <a:schemeClr val="tx2"/>
                </a:solidFill>
                <a:latin typeface="Rockwell" pitchFamily="18" charset="0"/>
              </a:rPr>
              <a:t> do </a:t>
            </a:r>
            <a:r>
              <a:rPr lang="es-HN" sz="1800" b="1" dirty="0" err="1" smtClean="0">
                <a:solidFill>
                  <a:schemeClr val="tx2"/>
                </a:solidFill>
                <a:latin typeface="Rockwell" pitchFamily="18" charset="0"/>
              </a:rPr>
              <a:t>we</a:t>
            </a:r>
            <a:r>
              <a:rPr lang="es-HN" sz="1800" b="1" dirty="0" smtClean="0">
                <a:solidFill>
                  <a:schemeClr val="tx2"/>
                </a:solidFill>
                <a:latin typeface="Rockwell" pitchFamily="18" charset="0"/>
              </a:rPr>
              <a:t> </a:t>
            </a:r>
            <a:r>
              <a:rPr lang="es-HN" sz="1800" b="1" dirty="0" err="1" smtClean="0">
                <a:solidFill>
                  <a:schemeClr val="tx2"/>
                </a:solidFill>
                <a:latin typeface="Rockwell" pitchFamily="18" charset="0"/>
              </a:rPr>
              <a:t>have</a:t>
            </a:r>
            <a:r>
              <a:rPr lang="es-HN" sz="1800" b="1" dirty="0" smtClean="0">
                <a:solidFill>
                  <a:schemeClr val="tx2"/>
                </a:solidFill>
                <a:latin typeface="Rockwell" pitchFamily="18" charset="0"/>
              </a:rPr>
              <a:t> in </a:t>
            </a:r>
            <a:r>
              <a:rPr lang="es-HN" sz="1800" b="1" dirty="0" err="1" smtClean="0">
                <a:solidFill>
                  <a:schemeClr val="tx2"/>
                </a:solidFill>
                <a:latin typeface="Rockwell" pitchFamily="18" charset="0"/>
              </a:rPr>
              <a:t>the</a:t>
            </a:r>
            <a:r>
              <a:rPr lang="es-HN" sz="1800" b="1" dirty="0" smtClean="0">
                <a:solidFill>
                  <a:schemeClr val="tx2"/>
                </a:solidFill>
                <a:latin typeface="Rockwell" pitchFamily="18" charset="0"/>
              </a:rPr>
              <a:t> </a:t>
            </a:r>
            <a:r>
              <a:rPr lang="es-HN" sz="1800" b="1" dirty="0" err="1" smtClean="0">
                <a:solidFill>
                  <a:schemeClr val="tx2"/>
                </a:solidFill>
                <a:latin typeface="Rockwell" pitchFamily="18" charset="0"/>
              </a:rPr>
              <a:t>cloud</a:t>
            </a:r>
            <a:r>
              <a:rPr lang="es-HN" sz="1800" b="1" dirty="0" smtClean="0">
                <a:solidFill>
                  <a:schemeClr val="tx2"/>
                </a:solidFill>
                <a:latin typeface="Rockwell" pitchFamily="18" charset="0"/>
              </a:rPr>
              <a:t>?</a:t>
            </a:r>
          </a:p>
          <a:p>
            <a:pPr algn="l" fontAlgn="auto">
              <a:lnSpc>
                <a:spcPts val="5760"/>
              </a:lnSpc>
              <a:spcBef>
                <a:spcPts val="0"/>
              </a:spcBef>
              <a:spcAft>
                <a:spcPts val="0"/>
              </a:spcAft>
              <a:defRPr/>
            </a:pPr>
            <a:endParaRPr lang="es-HN" sz="1600" b="1" dirty="0" smtClean="0">
              <a:solidFill>
                <a:schemeClr val="tx2"/>
              </a:solidFill>
              <a:latin typeface="Rockwell" pitchFamily="18" charset="0"/>
            </a:endParaRPr>
          </a:p>
        </p:txBody>
      </p:sp>
      <p:sp>
        <p:nvSpPr>
          <p:cNvPr id="4" name="3 CuadroTexto"/>
          <p:cNvSpPr txBox="1"/>
          <p:nvPr/>
        </p:nvSpPr>
        <p:spPr>
          <a:xfrm>
            <a:off x="398464" y="2420888"/>
            <a:ext cx="8329612" cy="3791785"/>
          </a:xfrm>
          <a:prstGeom prst="rect">
            <a:avLst/>
          </a:prstGeom>
          <a:noFill/>
        </p:spPr>
        <p:txBody>
          <a:bodyPr wrap="square" lIns="0" tIns="0" rIns="0" bIns="0" numCol="2" spcCol="720000">
            <a:spAutoFit/>
          </a:bodyPr>
          <a:lstStyle/>
          <a:p>
            <a:pPr marL="285750" indent="-285750" fontAlgn="auto">
              <a:spcBef>
                <a:spcPts val="0"/>
              </a:spcBef>
              <a:spcAft>
                <a:spcPts val="600"/>
              </a:spcAft>
              <a:buFont typeface="Arial" pitchFamily="34" charset="0"/>
              <a:buChar char="•"/>
              <a:defRPr/>
            </a:pPr>
            <a:r>
              <a:rPr lang="en-US" sz="1600" b="1" dirty="0" smtClean="0"/>
              <a:t>Career Center System (</a:t>
            </a:r>
            <a:r>
              <a:rPr lang="en-US" sz="1600" b="1" dirty="0" err="1" smtClean="0"/>
              <a:t>Symplicity</a:t>
            </a:r>
            <a:r>
              <a:rPr lang="en-US" sz="1600" b="1" dirty="0" smtClean="0"/>
              <a:t>)</a:t>
            </a:r>
          </a:p>
          <a:p>
            <a:pPr marL="285750" indent="-285750" fontAlgn="auto">
              <a:spcBef>
                <a:spcPts val="0"/>
              </a:spcBef>
              <a:spcAft>
                <a:spcPts val="600"/>
              </a:spcAft>
              <a:buFont typeface="Arial" pitchFamily="34" charset="0"/>
              <a:buChar char="•"/>
              <a:defRPr/>
            </a:pPr>
            <a:r>
              <a:rPr lang="en-US" sz="1600" b="1" dirty="0"/>
              <a:t>Internet Compass Testing (ACT</a:t>
            </a:r>
            <a:r>
              <a:rPr lang="en-US" sz="1600" b="1" dirty="0" smtClean="0"/>
              <a:t>)</a:t>
            </a:r>
          </a:p>
          <a:p>
            <a:pPr marL="285750" indent="-285750" fontAlgn="auto">
              <a:spcBef>
                <a:spcPts val="0"/>
              </a:spcBef>
              <a:spcAft>
                <a:spcPts val="600"/>
              </a:spcAft>
              <a:buFont typeface="Arial" pitchFamily="34" charset="0"/>
              <a:buChar char="•"/>
              <a:defRPr/>
            </a:pPr>
            <a:r>
              <a:rPr lang="en-US" sz="1600" b="1" dirty="0" smtClean="0"/>
              <a:t>E-portfolio System (</a:t>
            </a:r>
            <a:r>
              <a:rPr lang="en-US" sz="1600" b="1" dirty="0" err="1" smtClean="0"/>
              <a:t>LiveText</a:t>
            </a:r>
            <a:r>
              <a:rPr lang="en-US" sz="1600" b="1" dirty="0" smtClean="0"/>
              <a:t>)</a:t>
            </a:r>
          </a:p>
          <a:p>
            <a:pPr marL="285750" indent="-285750" fontAlgn="auto">
              <a:spcBef>
                <a:spcPts val="0"/>
              </a:spcBef>
              <a:spcAft>
                <a:spcPts val="600"/>
              </a:spcAft>
              <a:buFont typeface="Arial" pitchFamily="34" charset="0"/>
              <a:buChar char="•"/>
              <a:defRPr/>
            </a:pPr>
            <a:r>
              <a:rPr lang="en-US" sz="1600" b="1" dirty="0" smtClean="0"/>
              <a:t>Campus Commerce – </a:t>
            </a:r>
            <a:r>
              <a:rPr lang="en-US" sz="1600" b="1" dirty="0" err="1" smtClean="0"/>
              <a:t>TouchNet</a:t>
            </a:r>
            <a:r>
              <a:rPr lang="en-US" sz="1600" b="1" dirty="0" smtClean="0"/>
              <a:t> Marketplace and Payment Gateway</a:t>
            </a:r>
          </a:p>
          <a:p>
            <a:pPr marL="285750" indent="-285750" fontAlgn="auto">
              <a:spcBef>
                <a:spcPts val="0"/>
              </a:spcBef>
              <a:spcAft>
                <a:spcPts val="600"/>
              </a:spcAft>
              <a:buFont typeface="Arial" pitchFamily="34" charset="0"/>
              <a:buChar char="•"/>
              <a:defRPr/>
            </a:pPr>
            <a:r>
              <a:rPr lang="en-US" sz="1600" b="1" dirty="0" smtClean="0"/>
              <a:t>Emergency Notifications – Blackboard</a:t>
            </a:r>
          </a:p>
          <a:p>
            <a:pPr marL="285750" indent="-285750" fontAlgn="auto">
              <a:spcBef>
                <a:spcPts val="0"/>
              </a:spcBef>
              <a:spcAft>
                <a:spcPts val="600"/>
              </a:spcAft>
              <a:buFont typeface="Arial" pitchFamily="34" charset="0"/>
              <a:buChar char="•"/>
              <a:defRPr/>
            </a:pPr>
            <a:r>
              <a:rPr lang="en-US" sz="1600" b="1" dirty="0" smtClean="0"/>
              <a:t>Organizations/Groups </a:t>
            </a:r>
            <a:r>
              <a:rPr lang="en-US" sz="1600" b="1" dirty="0"/>
              <a:t>(</a:t>
            </a:r>
            <a:r>
              <a:rPr lang="en-US" sz="1600" b="1" dirty="0" err="1"/>
              <a:t>OrgSync</a:t>
            </a:r>
            <a:r>
              <a:rPr lang="en-US" sz="1600" b="1" dirty="0"/>
              <a:t>)</a:t>
            </a:r>
          </a:p>
          <a:p>
            <a:pPr marL="285750" indent="-285750" fontAlgn="auto">
              <a:spcBef>
                <a:spcPts val="0"/>
              </a:spcBef>
              <a:spcAft>
                <a:spcPts val="600"/>
              </a:spcAft>
              <a:buFont typeface="Arial" pitchFamily="34" charset="0"/>
              <a:buChar char="•"/>
              <a:defRPr/>
            </a:pPr>
            <a:r>
              <a:rPr lang="en-US" sz="1600" b="1" dirty="0" smtClean="0"/>
              <a:t>Financial Aid Needs Analysis</a:t>
            </a:r>
          </a:p>
          <a:p>
            <a:pPr marL="285750" indent="-285750" fontAlgn="auto">
              <a:spcBef>
                <a:spcPts val="0"/>
              </a:spcBef>
              <a:spcAft>
                <a:spcPts val="600"/>
              </a:spcAft>
              <a:buFont typeface="Arial" pitchFamily="34" charset="0"/>
              <a:buChar char="•"/>
              <a:defRPr/>
            </a:pPr>
            <a:r>
              <a:rPr lang="en-US" sz="1600" b="1" dirty="0" smtClean="0"/>
              <a:t>Email – Microsoft Live @ </a:t>
            </a:r>
            <a:r>
              <a:rPr lang="en-US" sz="1600" b="1" dirty="0" err="1" smtClean="0"/>
              <a:t>Edu</a:t>
            </a:r>
            <a:endParaRPr lang="en-US" sz="1600" b="1" dirty="0" smtClean="0"/>
          </a:p>
          <a:p>
            <a:pPr marL="285750" indent="-285750" fontAlgn="auto">
              <a:spcBef>
                <a:spcPts val="0"/>
              </a:spcBef>
              <a:spcAft>
                <a:spcPts val="600"/>
              </a:spcAft>
              <a:buFont typeface="Arial" pitchFamily="34" charset="0"/>
              <a:buChar char="•"/>
              <a:defRPr/>
            </a:pPr>
            <a:r>
              <a:rPr lang="en-US" sz="1600" b="1" dirty="0" smtClean="0"/>
              <a:t>Portal – myCampus (CampusEAI)</a:t>
            </a:r>
          </a:p>
          <a:p>
            <a:pPr marL="285750" indent="-285750" fontAlgn="auto">
              <a:spcBef>
                <a:spcPts val="0"/>
              </a:spcBef>
              <a:spcAft>
                <a:spcPts val="600"/>
              </a:spcAft>
              <a:buFont typeface="Arial" pitchFamily="34" charset="0"/>
              <a:buChar char="•"/>
              <a:defRPr/>
            </a:pPr>
            <a:endParaRPr lang="en-US" sz="1600" b="1" dirty="0" smtClean="0"/>
          </a:p>
          <a:p>
            <a:pPr fontAlgn="auto">
              <a:spcBef>
                <a:spcPts val="0"/>
              </a:spcBef>
              <a:spcAft>
                <a:spcPts val="600"/>
              </a:spcAft>
              <a:defRPr/>
            </a:pPr>
            <a:r>
              <a:rPr lang="en-US" sz="1600" b="1" dirty="0" smtClean="0"/>
              <a:t>Georgia System Cloud:</a:t>
            </a:r>
          </a:p>
          <a:p>
            <a:pPr marL="285750" indent="-285750" fontAlgn="auto">
              <a:spcBef>
                <a:spcPts val="0"/>
              </a:spcBef>
              <a:spcAft>
                <a:spcPts val="600"/>
              </a:spcAft>
              <a:buFont typeface="Arial" pitchFamily="34" charset="0"/>
              <a:buChar char="•"/>
              <a:defRPr/>
            </a:pPr>
            <a:r>
              <a:rPr lang="en-US" sz="1600" b="1" dirty="0" smtClean="0"/>
              <a:t>Human Resources and Payroll – ADP</a:t>
            </a:r>
          </a:p>
          <a:p>
            <a:pPr marL="285750" indent="-285750" fontAlgn="auto">
              <a:spcBef>
                <a:spcPts val="0"/>
              </a:spcBef>
              <a:spcAft>
                <a:spcPts val="600"/>
              </a:spcAft>
              <a:buFont typeface="Arial" pitchFamily="34" charset="0"/>
              <a:buChar char="•"/>
              <a:defRPr/>
            </a:pPr>
            <a:r>
              <a:rPr lang="en-US" sz="1600" b="1" dirty="0" smtClean="0"/>
              <a:t>Financial System – PeopleSoft </a:t>
            </a:r>
          </a:p>
          <a:p>
            <a:pPr marL="285750" indent="-285750" fontAlgn="auto">
              <a:spcBef>
                <a:spcPts val="0"/>
              </a:spcBef>
              <a:spcAft>
                <a:spcPts val="600"/>
              </a:spcAft>
              <a:buFont typeface="Arial" pitchFamily="34" charset="0"/>
              <a:buChar char="•"/>
              <a:defRPr/>
            </a:pPr>
            <a:r>
              <a:rPr lang="en-US" sz="1600" b="1" dirty="0" smtClean="0"/>
              <a:t>LMS – Blackboard Vista</a:t>
            </a:r>
          </a:p>
          <a:p>
            <a:pPr marL="285750" indent="-285750" fontAlgn="auto">
              <a:spcBef>
                <a:spcPts val="0"/>
              </a:spcBef>
              <a:spcAft>
                <a:spcPts val="600"/>
              </a:spcAft>
              <a:buFont typeface="Arial" pitchFamily="34" charset="0"/>
              <a:buChar char="•"/>
              <a:defRPr/>
            </a:pPr>
            <a:endParaRPr lang="en-US" sz="1600" b="1" dirty="0"/>
          </a:p>
          <a:p>
            <a:pPr fontAlgn="auto">
              <a:spcBef>
                <a:spcPts val="0"/>
              </a:spcBef>
              <a:spcAft>
                <a:spcPts val="600"/>
              </a:spcAft>
              <a:defRPr/>
            </a:pPr>
            <a:r>
              <a:rPr lang="en-US" sz="1600" b="1" dirty="0" smtClean="0"/>
              <a:t>Future Systems:</a:t>
            </a:r>
          </a:p>
          <a:p>
            <a:pPr marL="285750" indent="-285750" fontAlgn="auto">
              <a:spcBef>
                <a:spcPts val="0"/>
              </a:spcBef>
              <a:spcAft>
                <a:spcPts val="600"/>
              </a:spcAft>
              <a:buFont typeface="Arial" pitchFamily="34" charset="0"/>
              <a:buChar char="•"/>
              <a:defRPr/>
            </a:pPr>
            <a:r>
              <a:rPr lang="en-US" sz="1600" b="1" dirty="0" smtClean="0"/>
              <a:t>Housing Management – </a:t>
            </a:r>
            <a:r>
              <a:rPr lang="en-US" sz="1600" b="1" dirty="0" err="1" smtClean="0"/>
              <a:t>Realpage</a:t>
            </a:r>
            <a:r>
              <a:rPr lang="en-US" sz="1600" b="1" dirty="0" smtClean="0"/>
              <a:t> </a:t>
            </a:r>
            <a:r>
              <a:rPr lang="en-US" sz="1600" b="1" dirty="0" err="1" smtClean="0"/>
              <a:t>OneSite</a:t>
            </a:r>
            <a:endParaRPr lang="en-US" sz="1600" b="1" dirty="0" smtClean="0"/>
          </a:p>
          <a:p>
            <a:pPr marL="285750" indent="-285750" fontAlgn="auto">
              <a:spcBef>
                <a:spcPts val="0"/>
              </a:spcBef>
              <a:spcAft>
                <a:spcPts val="600"/>
              </a:spcAft>
              <a:buFont typeface="Arial" pitchFamily="34" charset="0"/>
              <a:buChar char="•"/>
              <a:defRPr/>
            </a:pPr>
            <a:r>
              <a:rPr lang="en-US" sz="1600" b="1" dirty="0" smtClean="0"/>
              <a:t>Bookstore – </a:t>
            </a:r>
            <a:r>
              <a:rPr lang="en-US" sz="1600" b="1" dirty="0" smtClean="0"/>
              <a:t>Missouri Bookstore System (MBS)</a:t>
            </a:r>
            <a:endParaRPr lang="en-US" sz="1600" b="1" dirty="0" smtClean="0"/>
          </a:p>
          <a:p>
            <a:pPr marL="285750" indent="-285750" fontAlgn="auto">
              <a:spcBef>
                <a:spcPts val="0"/>
              </a:spcBef>
              <a:spcAft>
                <a:spcPts val="600"/>
              </a:spcAft>
              <a:buFont typeface="Arial" pitchFamily="34" charset="0"/>
              <a:buChar char="•"/>
              <a:defRPr/>
            </a:pPr>
            <a:r>
              <a:rPr lang="en-US" sz="1600" b="1" dirty="0" smtClean="0"/>
              <a:t>University Tickets</a:t>
            </a:r>
          </a:p>
        </p:txBody>
      </p:sp>
      <p:sp>
        <p:nvSpPr>
          <p:cNvPr id="26" name="1 Título"/>
          <p:cNvSpPr txBox="1">
            <a:spLocks/>
          </p:cNvSpPr>
          <p:nvPr/>
        </p:nvSpPr>
        <p:spPr>
          <a:xfrm>
            <a:off x="4913313" y="3817938"/>
            <a:ext cx="2663825" cy="474662"/>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Bef>
                <a:spcPts val="0"/>
              </a:spcBef>
              <a:spcAft>
                <a:spcPts val="0"/>
              </a:spcAft>
              <a:defRPr/>
            </a:pPr>
            <a:endParaRPr lang="es-HN" sz="1050" b="1" dirty="0" smtClean="0">
              <a:solidFill>
                <a:srgbClr val="FFC000"/>
              </a:solidFill>
              <a:latin typeface="Rockwell" pitchFamily="18" charset="0"/>
            </a:endParaRPr>
          </a:p>
        </p:txBody>
      </p:sp>
      <p:sp>
        <p:nvSpPr>
          <p:cNvPr id="27" name="1 Título"/>
          <p:cNvSpPr txBox="1">
            <a:spLocks/>
          </p:cNvSpPr>
          <p:nvPr/>
        </p:nvSpPr>
        <p:spPr bwMode="auto">
          <a:xfrm>
            <a:off x="4137819" y="4178300"/>
            <a:ext cx="425450" cy="1410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s-HN" sz="1900" b="1" dirty="0">
              <a:solidFill>
                <a:srgbClr val="FFC000"/>
              </a:solidFill>
              <a:latin typeface="Rockwell" pitchFamily="18" charset="0"/>
            </a:endParaRPr>
          </a:p>
        </p:txBody>
      </p:sp>
      <p:pic>
        <p:nvPicPr>
          <p:cNvPr id="3082" name="27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67188" y="6170613"/>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28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41863" y="6170613"/>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4" name="29 CuadroTexto"/>
          <p:cNvSpPr txBox="1">
            <a:spLocks noChangeArrowheads="1"/>
          </p:cNvSpPr>
          <p:nvPr/>
        </p:nvSpPr>
        <p:spPr bwMode="auto">
          <a:xfrm>
            <a:off x="4205288" y="6181725"/>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HN" sz="1200" b="1" dirty="0">
                <a:solidFill>
                  <a:schemeClr val="bg1"/>
                </a:solidFill>
                <a:latin typeface="Calibri" pitchFamily="34" charset="0"/>
              </a:rPr>
              <a:t>3</a:t>
            </a:r>
            <a:endParaRPr lang="es-ES" sz="1200" b="1" dirty="0">
              <a:solidFill>
                <a:schemeClr val="bg1"/>
              </a:solidFill>
              <a:latin typeface="Calibri" pitchFamily="34" charset="0"/>
            </a:endParaRPr>
          </a:p>
        </p:txBody>
      </p:sp>
      <p:sp>
        <p:nvSpPr>
          <p:cNvPr id="31" name="30 CuadroTexto"/>
          <p:cNvSpPr txBox="1"/>
          <p:nvPr/>
        </p:nvSpPr>
        <p:spPr>
          <a:xfrm>
            <a:off x="4467225" y="6181725"/>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2" name="31 CuadroTexto"/>
          <p:cNvSpPr txBox="1"/>
          <p:nvPr/>
        </p:nvSpPr>
        <p:spPr>
          <a:xfrm>
            <a:off x="4787900" y="6181725"/>
            <a:ext cx="341760" cy="276999"/>
          </a:xfrm>
          <a:prstGeom prst="rect">
            <a:avLst/>
          </a:prstGeom>
          <a:noFill/>
        </p:spPr>
        <p:txBody>
          <a:bodyPr wrap="none">
            <a:spAutoFit/>
          </a:bodyPr>
          <a:lstStyle/>
          <a:p>
            <a:pPr fontAlgn="auto">
              <a:spcBef>
                <a:spcPts val="0"/>
              </a:spcBef>
              <a:spcAft>
                <a:spcPts val="0"/>
              </a:spcAft>
              <a:defRPr/>
            </a:pPr>
            <a:r>
              <a:rPr lang="es-ES" sz="1200" b="1" dirty="0" smtClean="0">
                <a:solidFill>
                  <a:schemeClr val="bg1">
                    <a:lumMod val="50000"/>
                  </a:schemeClr>
                </a:solidFill>
                <a:latin typeface="+mn-lt"/>
              </a:rPr>
              <a:t>13</a:t>
            </a:r>
            <a:endParaRPr lang="es-ES" sz="1200" b="1" dirty="0">
              <a:solidFill>
                <a:schemeClr val="bg1">
                  <a:lumMod val="50000"/>
                </a:schemeClr>
              </a:solidFill>
              <a:latin typeface="+mn-lt"/>
            </a:endParaRPr>
          </a:p>
        </p:txBody>
      </p:sp>
      <p:pic>
        <p:nvPicPr>
          <p:cNvPr id="3087" name="Imagen 5" descr="C:\Users\Design\Documents\Edu\Product Launch\shadow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7625" y="5983288"/>
            <a:ext cx="7635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Imagen 5" descr="C:\Users\Design\Documents\Edu\Product Launch\shadow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9413" y="5756275"/>
            <a:ext cx="11938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9" name="1 Título"/>
          <p:cNvSpPr txBox="1">
            <a:spLocks/>
          </p:cNvSpPr>
          <p:nvPr/>
        </p:nvSpPr>
        <p:spPr bwMode="auto">
          <a:xfrm>
            <a:off x="6732588" y="6083300"/>
            <a:ext cx="22669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900" b="1" dirty="0">
                <a:solidFill>
                  <a:schemeClr val="bg1"/>
                </a:solidFill>
                <a:latin typeface="Calibri" pitchFamily="34" charset="0"/>
              </a:rPr>
              <a:t>Contact Us</a:t>
            </a:r>
          </a:p>
          <a:p>
            <a:pPr eaLnBrk="1" hangingPunct="1"/>
            <a:r>
              <a:rPr lang="en-US" sz="900" dirty="0" smtClean="0">
                <a:solidFill>
                  <a:schemeClr val="bg1"/>
                </a:solidFill>
                <a:latin typeface="Calibri" pitchFamily="34" charset="0"/>
              </a:rPr>
              <a:t>2500 Walton Way Augusta, GA 30904</a:t>
            </a:r>
            <a:endParaRPr lang="en-US" sz="900" dirty="0">
              <a:solidFill>
                <a:schemeClr val="bg1"/>
              </a:solidFill>
              <a:latin typeface="Calibri" pitchFamily="34" charset="0"/>
            </a:endParaRPr>
          </a:p>
          <a:p>
            <a:pPr eaLnBrk="1" hangingPunct="1"/>
            <a:r>
              <a:rPr lang="en-US" sz="900" dirty="0" smtClean="0">
                <a:solidFill>
                  <a:schemeClr val="bg1"/>
                </a:solidFill>
                <a:latin typeface="Calibri" pitchFamily="34" charset="0"/>
              </a:rPr>
              <a:t>(706) 737-1484  |  www.aug.edu</a:t>
            </a:r>
            <a:endParaRPr lang="en-US" sz="900" dirty="0">
              <a:solidFill>
                <a:schemeClr val="bg1"/>
              </a:solidFill>
              <a:latin typeface="Calibri" pitchFamily="34" charset="0"/>
            </a:endParaRPr>
          </a:p>
        </p:txBody>
      </p:sp>
      <p:sp>
        <p:nvSpPr>
          <p:cNvPr id="3090" name="1 Título"/>
          <p:cNvSpPr txBox="1">
            <a:spLocks/>
          </p:cNvSpPr>
          <p:nvPr/>
        </p:nvSpPr>
        <p:spPr bwMode="auto">
          <a:xfrm>
            <a:off x="6969125" y="188913"/>
            <a:ext cx="175895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s-HN" sz="1200" b="1" dirty="0" smtClean="0">
                <a:solidFill>
                  <a:srgbClr val="404040"/>
                </a:solidFill>
                <a:latin typeface="Rockwell" pitchFamily="18" charset="0"/>
              </a:rPr>
              <a:t>www.</a:t>
            </a:r>
            <a:r>
              <a:rPr lang="es-HN" sz="1200" b="1" dirty="0" smtClean="0">
                <a:solidFill>
                  <a:schemeClr val="tx2"/>
                </a:solidFill>
                <a:latin typeface="Rockwell" pitchFamily="18" charset="0"/>
              </a:rPr>
              <a:t>aug</a:t>
            </a:r>
            <a:r>
              <a:rPr lang="es-HN" sz="1200" b="1" dirty="0" smtClean="0">
                <a:solidFill>
                  <a:srgbClr val="404040"/>
                </a:solidFill>
                <a:latin typeface="Rockwell" pitchFamily="18" charset="0"/>
              </a:rPr>
              <a:t>.edu</a:t>
            </a:r>
            <a:endParaRPr lang="es-HN" sz="1200" b="1" dirty="0">
              <a:solidFill>
                <a:srgbClr val="FFC000"/>
              </a:solidFill>
              <a:latin typeface="Rockwell" pitchFamily="18" charset="0"/>
            </a:endParaRPr>
          </a:p>
        </p:txBody>
      </p:sp>
      <p:pic>
        <p:nvPicPr>
          <p:cNvPr id="3091" name="Imagen 26"/>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44882" y="6070600"/>
            <a:ext cx="1472361"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 name="Imagen 27">
            <a:hlinkClick r:id="" action="ppaction://hlinkshowjump?jump=nextslide"/>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5103019" y="6221413"/>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 name="Imagen 28">
            <a:hlinkClick r:id="" action="ppaction://hlinkshowjump?jump=previousslide"/>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rot="10800000">
            <a:off x="3926681" y="6221413"/>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21354" y="501650"/>
            <a:ext cx="4202674" cy="1774825"/>
          </a:xfrm>
          <a:prstGeom prst="rect">
            <a:avLst/>
          </a:prstGeom>
        </p:spPr>
      </p:pic>
    </p:spTree>
    <p:extLst>
      <p:ext uri="{BB962C8B-B14F-4D97-AF65-F5344CB8AC3E}">
        <p14:creationId xmlns:p14="http://schemas.microsoft.com/office/powerpoint/2010/main" val="36097211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2000"/>
                                        <p:tgtEl>
                                          <p:spTgt spid="24"/>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par>
                                <p:cTn id="16" presetID="10" presetClass="entr" presetSubtype="0" fill="hold" grpId="0" nodeType="withEffect" nodePh="1">
                                  <p:stCondLst>
                                    <p:cond delay="0"/>
                                  </p:stCondLst>
                                  <p:endCondLst>
                                    <p:cond evt="begin" delay="0">
                                      <p:tn val="16"/>
                                    </p:cond>
                                  </p:endCondLst>
                                  <p:childTnLst>
                                    <p:set>
                                      <p:cBhvr>
                                        <p:cTn id="17" dur="1" fill="hold">
                                          <p:stCondLst>
                                            <p:cond delay="0"/>
                                          </p:stCondLst>
                                        </p:cTn>
                                        <p:tgtEl>
                                          <p:spTgt spid="26"/>
                                        </p:tgtEl>
                                        <p:attrNameLst>
                                          <p:attrName>style.visibility</p:attrName>
                                        </p:attrNameLst>
                                      </p:cBhvr>
                                      <p:to>
                                        <p:strVal val="visible"/>
                                      </p:to>
                                    </p:set>
                                    <p:animEffect transition="in" filter="fade">
                                      <p:cBhvr>
                                        <p:cTn id="18" dur="2000"/>
                                        <p:tgtEl>
                                          <p:spTgt spid="26"/>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27"/>
                                        </p:tgtEl>
                                        <p:attrNameLst>
                                          <p:attrName>style.visibility</p:attrName>
                                        </p:attrNameLst>
                                      </p:cBhvr>
                                      <p:to>
                                        <p:strVal val="visible"/>
                                      </p:to>
                                    </p:set>
                                    <p:animEffect transition="in" filter="fade">
                                      <p:cBhvr>
                                        <p:cTn id="21"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4" grpId="0"/>
      <p:bldP spid="26"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5" descr="C:\Users\Design\Documents\Edu\Product Launch\shadow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4388" y="5965825"/>
            <a:ext cx="762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Título"/>
          <p:cNvSpPr txBox="1">
            <a:spLocks/>
          </p:cNvSpPr>
          <p:nvPr/>
        </p:nvSpPr>
        <p:spPr>
          <a:xfrm>
            <a:off x="398463" y="501650"/>
            <a:ext cx="4389437" cy="796924"/>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lnSpc>
                <a:spcPts val="5760"/>
              </a:lnSpc>
              <a:spcBef>
                <a:spcPts val="0"/>
              </a:spcBef>
              <a:spcAft>
                <a:spcPts val="0"/>
              </a:spcAft>
              <a:defRPr/>
            </a:pPr>
            <a:r>
              <a:rPr lang="es-HN" sz="4930" b="1" dirty="0" err="1" smtClean="0">
                <a:solidFill>
                  <a:schemeClr val="tx1">
                    <a:lumMod val="75000"/>
                    <a:lumOff val="25000"/>
                  </a:schemeClr>
                </a:solidFill>
                <a:latin typeface="Rockwell" pitchFamily="18" charset="0"/>
              </a:rPr>
              <a:t>To</a:t>
            </a:r>
            <a:r>
              <a:rPr lang="es-HN" sz="4930" b="1" dirty="0" smtClean="0">
                <a:solidFill>
                  <a:schemeClr val="tx1">
                    <a:lumMod val="75000"/>
                    <a:lumOff val="25000"/>
                  </a:schemeClr>
                </a:solidFill>
                <a:latin typeface="Rockwell" pitchFamily="18" charset="0"/>
              </a:rPr>
              <a:t> </a:t>
            </a:r>
            <a:r>
              <a:rPr lang="es-HN" sz="4930" b="1" dirty="0" err="1" smtClean="0">
                <a:solidFill>
                  <a:schemeClr val="tx1">
                    <a:lumMod val="75000"/>
                    <a:lumOff val="25000"/>
                  </a:schemeClr>
                </a:solidFill>
                <a:latin typeface="Rockwell" pitchFamily="18" charset="0"/>
              </a:rPr>
              <a:t>the</a:t>
            </a:r>
            <a:r>
              <a:rPr lang="es-HN" sz="4930" b="1" dirty="0" smtClean="0">
                <a:solidFill>
                  <a:schemeClr val="tx1">
                    <a:lumMod val="75000"/>
                    <a:lumOff val="25000"/>
                  </a:schemeClr>
                </a:solidFill>
                <a:latin typeface="Rockwell" pitchFamily="18" charset="0"/>
              </a:rPr>
              <a:t> Cloud</a:t>
            </a:r>
            <a:endParaRPr lang="es-HN" sz="4930" b="1" dirty="0" smtClean="0">
              <a:solidFill>
                <a:schemeClr val="tx2"/>
              </a:solidFill>
              <a:latin typeface="Rockwell" pitchFamily="18" charset="0"/>
            </a:endParaRPr>
          </a:p>
        </p:txBody>
      </p:sp>
      <p:sp>
        <p:nvSpPr>
          <p:cNvPr id="4" name="3 CuadroTexto"/>
          <p:cNvSpPr txBox="1"/>
          <p:nvPr/>
        </p:nvSpPr>
        <p:spPr>
          <a:xfrm>
            <a:off x="398464" y="2780928"/>
            <a:ext cx="8061968" cy="2262158"/>
          </a:xfrm>
          <a:prstGeom prst="rect">
            <a:avLst/>
          </a:prstGeom>
          <a:noFill/>
        </p:spPr>
        <p:txBody>
          <a:bodyPr wrap="square" lIns="0" tIns="0" rIns="0" bIns="0" numCol="2" spcCol="720000">
            <a:spAutoFit/>
          </a:bodyPr>
          <a:lstStyle/>
          <a:p>
            <a:pPr fontAlgn="auto">
              <a:spcBef>
                <a:spcPts val="0"/>
              </a:spcBef>
              <a:spcAft>
                <a:spcPts val="600"/>
              </a:spcAft>
              <a:defRPr/>
            </a:pPr>
            <a:r>
              <a:rPr lang="en-US" sz="1600" b="1" dirty="0" smtClean="0"/>
              <a:t>Email </a:t>
            </a:r>
            <a:r>
              <a:rPr lang="en-US" sz="1600" b="1" dirty="0" smtClean="0"/>
              <a:t>Considerations</a:t>
            </a:r>
          </a:p>
          <a:p>
            <a:pPr marL="285750" indent="-285750" fontAlgn="auto">
              <a:spcBef>
                <a:spcPts val="0"/>
              </a:spcBef>
              <a:spcAft>
                <a:spcPts val="600"/>
              </a:spcAft>
              <a:buFont typeface="Arial" pitchFamily="34" charset="0"/>
              <a:buChar char="•"/>
              <a:defRPr/>
            </a:pPr>
            <a:r>
              <a:rPr lang="en-US" sz="1600" b="1" dirty="0" smtClean="0"/>
              <a:t>Email reliance on portal</a:t>
            </a:r>
          </a:p>
          <a:p>
            <a:pPr marL="285750" indent="-285750" fontAlgn="auto">
              <a:spcBef>
                <a:spcPts val="0"/>
              </a:spcBef>
              <a:spcAft>
                <a:spcPts val="600"/>
              </a:spcAft>
              <a:buFont typeface="Arial" pitchFamily="34" charset="0"/>
              <a:buChar char="•"/>
              <a:defRPr/>
            </a:pPr>
            <a:r>
              <a:rPr lang="en-US" sz="1600" b="1" dirty="0" smtClean="0"/>
              <a:t>Storage Allocations</a:t>
            </a:r>
          </a:p>
          <a:p>
            <a:pPr marL="285750" indent="-285750" fontAlgn="auto">
              <a:spcBef>
                <a:spcPts val="0"/>
              </a:spcBef>
              <a:spcAft>
                <a:spcPts val="600"/>
              </a:spcAft>
              <a:buFont typeface="Arial" pitchFamily="34" charset="0"/>
              <a:buChar char="•"/>
              <a:defRPr/>
            </a:pPr>
            <a:r>
              <a:rPr lang="en-US" sz="1600" b="1" dirty="0" smtClean="0"/>
              <a:t>User Interface</a:t>
            </a:r>
          </a:p>
          <a:p>
            <a:pPr marL="285750" indent="-285750" fontAlgn="auto">
              <a:spcBef>
                <a:spcPts val="0"/>
              </a:spcBef>
              <a:spcAft>
                <a:spcPts val="600"/>
              </a:spcAft>
              <a:buFont typeface="Arial" pitchFamily="34" charset="0"/>
              <a:buChar char="•"/>
              <a:defRPr/>
            </a:pPr>
            <a:r>
              <a:rPr lang="en-US" sz="1600" b="1" dirty="0" smtClean="0"/>
              <a:t>Integration with local directory</a:t>
            </a:r>
          </a:p>
          <a:p>
            <a:pPr marL="285750" indent="-285750" fontAlgn="auto">
              <a:spcBef>
                <a:spcPts val="0"/>
              </a:spcBef>
              <a:spcAft>
                <a:spcPts val="600"/>
              </a:spcAft>
              <a:buFont typeface="Arial" pitchFamily="34" charset="0"/>
              <a:buChar char="•"/>
              <a:defRPr/>
            </a:pPr>
            <a:r>
              <a:rPr lang="en-US" sz="1600" b="1" dirty="0" smtClean="0"/>
              <a:t>Hardware replacement  costs</a:t>
            </a:r>
          </a:p>
          <a:p>
            <a:pPr marL="285750" indent="-285750" fontAlgn="auto">
              <a:spcBef>
                <a:spcPts val="0"/>
              </a:spcBef>
              <a:spcAft>
                <a:spcPts val="600"/>
              </a:spcAft>
              <a:buFont typeface="Arial" pitchFamily="34" charset="0"/>
              <a:buChar char="•"/>
              <a:defRPr/>
            </a:pPr>
            <a:r>
              <a:rPr lang="en-US" sz="1600" b="1" dirty="0" err="1" smtClean="0"/>
              <a:t>Zimbra</a:t>
            </a:r>
            <a:r>
              <a:rPr lang="en-US" sz="1600" b="1" dirty="0" smtClean="0"/>
              <a:t>, Google </a:t>
            </a:r>
            <a:r>
              <a:rPr lang="en-US" sz="1600" b="1" dirty="0" smtClean="0"/>
              <a:t>considered</a:t>
            </a:r>
          </a:p>
          <a:p>
            <a:pPr marL="285750" indent="-285750" fontAlgn="auto">
              <a:spcBef>
                <a:spcPts val="0"/>
              </a:spcBef>
              <a:spcAft>
                <a:spcPts val="600"/>
              </a:spcAft>
              <a:buFont typeface="Arial" pitchFamily="34" charset="0"/>
              <a:buChar char="•"/>
              <a:defRPr/>
            </a:pPr>
            <a:endParaRPr lang="en-US" sz="1600" b="1" dirty="0" smtClean="0"/>
          </a:p>
          <a:p>
            <a:pPr marL="285750" indent="-285750" fontAlgn="auto">
              <a:spcBef>
                <a:spcPts val="0"/>
              </a:spcBef>
              <a:spcAft>
                <a:spcPts val="600"/>
              </a:spcAft>
              <a:buFont typeface="Arial" pitchFamily="34" charset="0"/>
              <a:buChar char="•"/>
              <a:defRPr/>
            </a:pPr>
            <a:r>
              <a:rPr lang="en-US" sz="1600" b="1" dirty="0" smtClean="0"/>
              <a:t>Over 22,000 accounts</a:t>
            </a:r>
            <a:endParaRPr lang="en-US" sz="1600" b="1" dirty="0" smtClean="0"/>
          </a:p>
        </p:txBody>
      </p:sp>
      <p:sp>
        <p:nvSpPr>
          <p:cNvPr id="26" name="1 Título"/>
          <p:cNvSpPr txBox="1">
            <a:spLocks/>
          </p:cNvSpPr>
          <p:nvPr/>
        </p:nvSpPr>
        <p:spPr>
          <a:xfrm>
            <a:off x="4913313" y="3817938"/>
            <a:ext cx="2663825" cy="474662"/>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Bef>
                <a:spcPts val="0"/>
              </a:spcBef>
              <a:spcAft>
                <a:spcPts val="0"/>
              </a:spcAft>
              <a:defRPr/>
            </a:pPr>
            <a:endParaRPr lang="es-HN" sz="1050" b="1" dirty="0" smtClean="0">
              <a:solidFill>
                <a:srgbClr val="FFC000"/>
              </a:solidFill>
              <a:latin typeface="Rockwell" pitchFamily="18" charset="0"/>
            </a:endParaRPr>
          </a:p>
        </p:txBody>
      </p:sp>
      <p:pic>
        <p:nvPicPr>
          <p:cNvPr id="3082" name="27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67188" y="6170613"/>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28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41863" y="6170613"/>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4" name="29 CuadroTexto"/>
          <p:cNvSpPr txBox="1">
            <a:spLocks noChangeArrowheads="1"/>
          </p:cNvSpPr>
          <p:nvPr/>
        </p:nvSpPr>
        <p:spPr bwMode="auto">
          <a:xfrm>
            <a:off x="4205288" y="6181725"/>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HN" sz="1200" b="1" dirty="0">
                <a:solidFill>
                  <a:schemeClr val="bg1"/>
                </a:solidFill>
                <a:latin typeface="Calibri" pitchFamily="34" charset="0"/>
              </a:rPr>
              <a:t>4</a:t>
            </a:r>
            <a:endParaRPr lang="es-ES" sz="1200" b="1" dirty="0">
              <a:solidFill>
                <a:schemeClr val="bg1"/>
              </a:solidFill>
              <a:latin typeface="Calibri" pitchFamily="34" charset="0"/>
            </a:endParaRPr>
          </a:p>
        </p:txBody>
      </p:sp>
      <p:sp>
        <p:nvSpPr>
          <p:cNvPr id="31" name="30 CuadroTexto"/>
          <p:cNvSpPr txBox="1"/>
          <p:nvPr/>
        </p:nvSpPr>
        <p:spPr>
          <a:xfrm>
            <a:off x="4467225" y="6181725"/>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2" name="31 CuadroTexto"/>
          <p:cNvSpPr txBox="1"/>
          <p:nvPr/>
        </p:nvSpPr>
        <p:spPr>
          <a:xfrm>
            <a:off x="4787900" y="6181725"/>
            <a:ext cx="341760" cy="276999"/>
          </a:xfrm>
          <a:prstGeom prst="rect">
            <a:avLst/>
          </a:prstGeom>
          <a:noFill/>
        </p:spPr>
        <p:txBody>
          <a:bodyPr wrap="none">
            <a:spAutoFit/>
          </a:bodyPr>
          <a:lstStyle/>
          <a:p>
            <a:pPr fontAlgn="auto">
              <a:spcBef>
                <a:spcPts val="0"/>
              </a:spcBef>
              <a:spcAft>
                <a:spcPts val="0"/>
              </a:spcAft>
              <a:defRPr/>
            </a:pPr>
            <a:r>
              <a:rPr lang="es-ES" sz="1200" b="1" dirty="0" smtClean="0">
                <a:solidFill>
                  <a:schemeClr val="bg1">
                    <a:lumMod val="50000"/>
                  </a:schemeClr>
                </a:solidFill>
                <a:latin typeface="+mn-lt"/>
              </a:rPr>
              <a:t>13</a:t>
            </a:r>
            <a:endParaRPr lang="es-ES" sz="1200" b="1" dirty="0">
              <a:solidFill>
                <a:schemeClr val="bg1">
                  <a:lumMod val="50000"/>
                </a:schemeClr>
              </a:solidFill>
              <a:latin typeface="+mn-lt"/>
            </a:endParaRPr>
          </a:p>
        </p:txBody>
      </p:sp>
      <p:pic>
        <p:nvPicPr>
          <p:cNvPr id="3087" name="Imagen 5" descr="C:\Users\Design\Documents\Edu\Product Launch\shadow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7625" y="5983288"/>
            <a:ext cx="7635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Imagen 5" descr="C:\Users\Design\Documents\Edu\Product Launch\shadow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9413" y="5756275"/>
            <a:ext cx="11938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9" name="1 Título"/>
          <p:cNvSpPr txBox="1">
            <a:spLocks/>
          </p:cNvSpPr>
          <p:nvPr/>
        </p:nvSpPr>
        <p:spPr bwMode="auto">
          <a:xfrm>
            <a:off x="6732588" y="6083300"/>
            <a:ext cx="22669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900" b="1" dirty="0">
                <a:solidFill>
                  <a:schemeClr val="bg1"/>
                </a:solidFill>
                <a:latin typeface="Calibri" pitchFamily="34" charset="0"/>
              </a:rPr>
              <a:t>Contact Us</a:t>
            </a:r>
          </a:p>
          <a:p>
            <a:pPr eaLnBrk="1" hangingPunct="1"/>
            <a:r>
              <a:rPr lang="en-US" sz="900" dirty="0" smtClean="0">
                <a:solidFill>
                  <a:schemeClr val="bg1"/>
                </a:solidFill>
                <a:latin typeface="Calibri" pitchFamily="34" charset="0"/>
              </a:rPr>
              <a:t>2500 Walton Way Augusta, GA 30904</a:t>
            </a:r>
            <a:endParaRPr lang="en-US" sz="900" dirty="0">
              <a:solidFill>
                <a:schemeClr val="bg1"/>
              </a:solidFill>
              <a:latin typeface="Calibri" pitchFamily="34" charset="0"/>
            </a:endParaRPr>
          </a:p>
          <a:p>
            <a:pPr eaLnBrk="1" hangingPunct="1"/>
            <a:r>
              <a:rPr lang="en-US" sz="900" dirty="0" smtClean="0">
                <a:solidFill>
                  <a:schemeClr val="bg1"/>
                </a:solidFill>
                <a:latin typeface="Calibri" pitchFamily="34" charset="0"/>
              </a:rPr>
              <a:t>(706) 737-1484  |  www.aug.edu</a:t>
            </a:r>
            <a:endParaRPr lang="en-US" sz="900" dirty="0">
              <a:solidFill>
                <a:schemeClr val="bg1"/>
              </a:solidFill>
              <a:latin typeface="Calibri" pitchFamily="34" charset="0"/>
            </a:endParaRPr>
          </a:p>
        </p:txBody>
      </p:sp>
      <p:sp>
        <p:nvSpPr>
          <p:cNvPr id="3090" name="1 Título"/>
          <p:cNvSpPr txBox="1">
            <a:spLocks/>
          </p:cNvSpPr>
          <p:nvPr/>
        </p:nvSpPr>
        <p:spPr bwMode="auto">
          <a:xfrm>
            <a:off x="6969125" y="188913"/>
            <a:ext cx="175895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s-HN" sz="1200" b="1" dirty="0" smtClean="0">
                <a:solidFill>
                  <a:srgbClr val="404040"/>
                </a:solidFill>
                <a:latin typeface="Rockwell" pitchFamily="18" charset="0"/>
              </a:rPr>
              <a:t>www.</a:t>
            </a:r>
            <a:r>
              <a:rPr lang="es-HN" sz="1200" b="1" dirty="0" smtClean="0">
                <a:solidFill>
                  <a:schemeClr val="tx2"/>
                </a:solidFill>
                <a:latin typeface="Rockwell" pitchFamily="18" charset="0"/>
              </a:rPr>
              <a:t>aug</a:t>
            </a:r>
            <a:r>
              <a:rPr lang="es-HN" sz="1200" b="1" dirty="0" smtClean="0">
                <a:solidFill>
                  <a:srgbClr val="404040"/>
                </a:solidFill>
                <a:latin typeface="Rockwell" pitchFamily="18" charset="0"/>
              </a:rPr>
              <a:t>.edu</a:t>
            </a:r>
            <a:endParaRPr lang="es-HN" sz="1200" b="1" dirty="0">
              <a:solidFill>
                <a:srgbClr val="FFC000"/>
              </a:solidFill>
              <a:latin typeface="Rockwell" pitchFamily="18" charset="0"/>
            </a:endParaRPr>
          </a:p>
        </p:txBody>
      </p:sp>
      <p:pic>
        <p:nvPicPr>
          <p:cNvPr id="3091" name="Imagen 26"/>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44882" y="6070600"/>
            <a:ext cx="1472361"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 name="Imagen 27">
            <a:hlinkClick r:id="" action="ppaction://hlinkshowjump?jump=nextslide"/>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5103019" y="6221413"/>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 name="Imagen 28">
            <a:hlinkClick r:id="" action="ppaction://hlinkshowjump?jump=previousslide"/>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rot="10800000">
            <a:off x="3926681" y="6221413"/>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12160" y="515888"/>
            <a:ext cx="2540000" cy="1905000"/>
          </a:xfrm>
          <a:prstGeom prst="rect">
            <a:avLst/>
          </a:prstGeom>
        </p:spPr>
      </p:pic>
      <p:sp>
        <p:nvSpPr>
          <p:cNvPr id="5" name="TextBox 4"/>
          <p:cNvSpPr txBox="1"/>
          <p:nvPr/>
        </p:nvSpPr>
        <p:spPr>
          <a:xfrm>
            <a:off x="611560" y="1468388"/>
            <a:ext cx="3919165" cy="646331"/>
          </a:xfrm>
          <a:prstGeom prst="rect">
            <a:avLst/>
          </a:prstGeom>
          <a:noFill/>
        </p:spPr>
        <p:txBody>
          <a:bodyPr wrap="square" rtlCol="0">
            <a:spAutoFit/>
          </a:bodyPr>
          <a:lstStyle/>
          <a:p>
            <a:r>
              <a:rPr lang="en-US" b="1" dirty="0" smtClean="0">
                <a:solidFill>
                  <a:schemeClr val="tx2"/>
                </a:solidFill>
                <a:latin typeface="Rockwell" pitchFamily="18" charset="0"/>
              </a:rPr>
              <a:t>Project to replace </a:t>
            </a:r>
            <a:r>
              <a:rPr lang="en-US" b="1" dirty="0" err="1" smtClean="0">
                <a:solidFill>
                  <a:schemeClr val="tx2"/>
                </a:solidFill>
                <a:latin typeface="Rockwell" pitchFamily="18" charset="0"/>
              </a:rPr>
              <a:t>Luminis</a:t>
            </a:r>
            <a:r>
              <a:rPr lang="en-US" b="1" dirty="0" smtClean="0">
                <a:solidFill>
                  <a:schemeClr val="tx2"/>
                </a:solidFill>
                <a:latin typeface="Rockwell" pitchFamily="18" charset="0"/>
              </a:rPr>
              <a:t> Portal and Email System</a:t>
            </a:r>
            <a:endParaRPr lang="en-US" b="1" dirty="0">
              <a:solidFill>
                <a:schemeClr val="tx2"/>
              </a:solidFill>
              <a:latin typeface="Rockwell" pitchFamily="18" charset="0"/>
            </a:endParaRPr>
          </a:p>
        </p:txBody>
      </p:sp>
    </p:spTree>
    <p:extLst>
      <p:ext uri="{BB962C8B-B14F-4D97-AF65-F5344CB8AC3E}">
        <p14:creationId xmlns:p14="http://schemas.microsoft.com/office/powerpoint/2010/main" val="39822965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par>
                                <p:cTn id="10" presetID="1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26"/>
                                        </p:tgtEl>
                                        <p:attrNameLst>
                                          <p:attrName>style.visibility</p:attrName>
                                        </p:attrNameLst>
                                      </p:cBhvr>
                                      <p:to>
                                        <p:strVal val="visible"/>
                                      </p:to>
                                    </p:set>
                                    <p:animEffect transition="in" filter="fade">
                                      <p:cBhvr>
                                        <p:cTn id="15"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5" descr="C:\Users\Design\Documents\Edu\Product Launch\shadow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4388" y="5965825"/>
            <a:ext cx="762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Título"/>
          <p:cNvSpPr txBox="1">
            <a:spLocks/>
          </p:cNvSpPr>
          <p:nvPr/>
        </p:nvSpPr>
        <p:spPr>
          <a:xfrm>
            <a:off x="398463" y="501650"/>
            <a:ext cx="4389437" cy="796924"/>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lnSpc>
                <a:spcPts val="5760"/>
              </a:lnSpc>
              <a:spcBef>
                <a:spcPts val="0"/>
              </a:spcBef>
              <a:spcAft>
                <a:spcPts val="0"/>
              </a:spcAft>
              <a:defRPr/>
            </a:pPr>
            <a:r>
              <a:rPr lang="es-HN" sz="4930" b="1" dirty="0" err="1" smtClean="0">
                <a:solidFill>
                  <a:schemeClr val="tx1">
                    <a:lumMod val="75000"/>
                    <a:lumOff val="25000"/>
                  </a:schemeClr>
                </a:solidFill>
                <a:latin typeface="Rockwell" pitchFamily="18" charset="0"/>
              </a:rPr>
              <a:t>To</a:t>
            </a:r>
            <a:r>
              <a:rPr lang="es-HN" sz="4930" b="1" dirty="0" smtClean="0">
                <a:solidFill>
                  <a:schemeClr val="tx1">
                    <a:lumMod val="75000"/>
                    <a:lumOff val="25000"/>
                  </a:schemeClr>
                </a:solidFill>
                <a:latin typeface="Rockwell" pitchFamily="18" charset="0"/>
              </a:rPr>
              <a:t> </a:t>
            </a:r>
            <a:r>
              <a:rPr lang="es-HN" sz="4930" b="1" dirty="0" err="1" smtClean="0">
                <a:solidFill>
                  <a:schemeClr val="tx1">
                    <a:lumMod val="75000"/>
                    <a:lumOff val="25000"/>
                  </a:schemeClr>
                </a:solidFill>
                <a:latin typeface="Rockwell" pitchFamily="18" charset="0"/>
              </a:rPr>
              <a:t>the</a:t>
            </a:r>
            <a:r>
              <a:rPr lang="es-HN" sz="4930" b="1" dirty="0" smtClean="0">
                <a:solidFill>
                  <a:schemeClr val="tx1">
                    <a:lumMod val="75000"/>
                    <a:lumOff val="25000"/>
                  </a:schemeClr>
                </a:solidFill>
                <a:latin typeface="Rockwell" pitchFamily="18" charset="0"/>
              </a:rPr>
              <a:t> Cloud</a:t>
            </a:r>
            <a:endParaRPr lang="es-HN" sz="4930" b="1" dirty="0" smtClean="0">
              <a:solidFill>
                <a:schemeClr val="tx2"/>
              </a:solidFill>
              <a:latin typeface="Rockwell" pitchFamily="18" charset="0"/>
            </a:endParaRPr>
          </a:p>
        </p:txBody>
      </p:sp>
      <p:sp>
        <p:nvSpPr>
          <p:cNvPr id="4" name="3 CuadroTexto"/>
          <p:cNvSpPr txBox="1"/>
          <p:nvPr/>
        </p:nvSpPr>
        <p:spPr>
          <a:xfrm>
            <a:off x="323528" y="2780928"/>
            <a:ext cx="8061968" cy="4256608"/>
          </a:xfrm>
          <a:prstGeom prst="rect">
            <a:avLst/>
          </a:prstGeom>
          <a:noFill/>
        </p:spPr>
        <p:txBody>
          <a:bodyPr wrap="square" lIns="0" tIns="0" rIns="0" bIns="0" numCol="2" spcCol="720000">
            <a:spAutoFit/>
          </a:bodyPr>
          <a:lstStyle/>
          <a:p>
            <a:pPr fontAlgn="auto">
              <a:spcBef>
                <a:spcPts val="0"/>
              </a:spcBef>
              <a:spcAft>
                <a:spcPts val="600"/>
              </a:spcAft>
              <a:defRPr/>
            </a:pPr>
            <a:r>
              <a:rPr lang="en-US" sz="1600" b="1" dirty="0" smtClean="0"/>
              <a:t>Portal Considerations</a:t>
            </a:r>
          </a:p>
          <a:p>
            <a:pPr marL="285750" indent="-285750" fontAlgn="auto">
              <a:spcBef>
                <a:spcPts val="0"/>
              </a:spcBef>
              <a:spcAft>
                <a:spcPts val="600"/>
              </a:spcAft>
              <a:buFont typeface="Arial" pitchFamily="34" charset="0"/>
              <a:buChar char="•"/>
              <a:defRPr/>
            </a:pPr>
            <a:r>
              <a:rPr lang="en-US" sz="1600" b="1" dirty="0" err="1" smtClean="0"/>
              <a:t>Luminis</a:t>
            </a:r>
            <a:r>
              <a:rPr lang="en-US" sz="1600" b="1" dirty="0" smtClean="0"/>
              <a:t> integration with Banner</a:t>
            </a:r>
          </a:p>
          <a:p>
            <a:pPr marL="285750" indent="-285750" fontAlgn="auto">
              <a:spcBef>
                <a:spcPts val="0"/>
              </a:spcBef>
              <a:spcAft>
                <a:spcPts val="600"/>
              </a:spcAft>
              <a:buFont typeface="Arial" pitchFamily="34" charset="0"/>
              <a:buChar char="•"/>
              <a:defRPr/>
            </a:pPr>
            <a:r>
              <a:rPr lang="en-US" sz="1600" b="1" dirty="0" err="1" smtClean="0"/>
              <a:t>Luminis</a:t>
            </a:r>
            <a:r>
              <a:rPr lang="en-US" sz="1600" b="1" dirty="0" smtClean="0"/>
              <a:t> Upgrade</a:t>
            </a:r>
          </a:p>
          <a:p>
            <a:pPr marL="285750" indent="-285750" fontAlgn="auto">
              <a:spcBef>
                <a:spcPts val="0"/>
              </a:spcBef>
              <a:spcAft>
                <a:spcPts val="600"/>
              </a:spcAft>
              <a:buFont typeface="Arial" pitchFamily="34" charset="0"/>
              <a:buChar char="•"/>
              <a:defRPr/>
            </a:pPr>
            <a:r>
              <a:rPr lang="en-US" sz="1600" b="1" dirty="0" smtClean="0"/>
              <a:t>Portal reliance on Banner and Oracle</a:t>
            </a:r>
          </a:p>
          <a:p>
            <a:pPr marL="285750" indent="-285750" fontAlgn="auto">
              <a:spcBef>
                <a:spcPts val="0"/>
              </a:spcBef>
              <a:spcAft>
                <a:spcPts val="600"/>
              </a:spcAft>
              <a:buFont typeface="Arial" pitchFamily="34" charset="0"/>
              <a:buChar char="•"/>
              <a:defRPr/>
            </a:pPr>
            <a:r>
              <a:rPr lang="en-US" sz="1600" b="1" dirty="0" smtClean="0"/>
              <a:t>Integration with local directory</a:t>
            </a:r>
          </a:p>
          <a:p>
            <a:pPr marL="285750" indent="-285750" fontAlgn="auto">
              <a:spcBef>
                <a:spcPts val="0"/>
              </a:spcBef>
              <a:spcAft>
                <a:spcPts val="600"/>
              </a:spcAft>
              <a:buFont typeface="Arial" pitchFamily="34" charset="0"/>
              <a:buChar char="•"/>
              <a:defRPr/>
            </a:pPr>
            <a:r>
              <a:rPr lang="en-US" sz="1600" b="1" dirty="0" smtClean="0"/>
              <a:t>Hardware Replacement costs</a:t>
            </a:r>
          </a:p>
          <a:p>
            <a:pPr marL="285750" indent="-285750" fontAlgn="auto">
              <a:spcBef>
                <a:spcPts val="0"/>
              </a:spcBef>
              <a:spcAft>
                <a:spcPts val="600"/>
              </a:spcAft>
              <a:buFont typeface="Arial" pitchFamily="34" charset="0"/>
              <a:buChar char="•"/>
              <a:defRPr/>
            </a:pPr>
            <a:r>
              <a:rPr lang="en-US" sz="1600" b="1" dirty="0" err="1" smtClean="0"/>
              <a:t>Liferay</a:t>
            </a:r>
            <a:r>
              <a:rPr lang="en-US" sz="1600" b="1" dirty="0" smtClean="0"/>
              <a:t> Portal</a:t>
            </a:r>
          </a:p>
          <a:p>
            <a:pPr marL="285750" indent="-285750" fontAlgn="auto">
              <a:spcBef>
                <a:spcPts val="0"/>
              </a:spcBef>
              <a:spcAft>
                <a:spcPts val="600"/>
              </a:spcAft>
              <a:buFont typeface="Arial" pitchFamily="34" charset="0"/>
              <a:buChar char="•"/>
              <a:defRPr/>
            </a:pPr>
            <a:endParaRPr lang="en-US" sz="1600" b="1" dirty="0" smtClean="0"/>
          </a:p>
          <a:p>
            <a:pPr marL="285750" indent="-285750" fontAlgn="auto">
              <a:spcBef>
                <a:spcPts val="0"/>
              </a:spcBef>
              <a:spcAft>
                <a:spcPts val="600"/>
              </a:spcAft>
              <a:buFont typeface="Arial" pitchFamily="34" charset="0"/>
              <a:buChar char="•"/>
              <a:defRPr/>
            </a:pPr>
            <a:endParaRPr lang="en-US" sz="1600" b="1" dirty="0" smtClean="0"/>
          </a:p>
          <a:p>
            <a:pPr marL="285750" indent="-285750" fontAlgn="auto">
              <a:spcBef>
                <a:spcPts val="0"/>
              </a:spcBef>
              <a:spcAft>
                <a:spcPts val="600"/>
              </a:spcAft>
              <a:buFont typeface="Arial" pitchFamily="34" charset="0"/>
              <a:buChar char="•"/>
              <a:defRPr/>
            </a:pPr>
            <a:endParaRPr lang="en-US" sz="1600" b="1" dirty="0"/>
          </a:p>
          <a:p>
            <a:pPr marL="285750" indent="-285750" fontAlgn="auto">
              <a:spcBef>
                <a:spcPts val="0"/>
              </a:spcBef>
              <a:spcAft>
                <a:spcPts val="600"/>
              </a:spcAft>
              <a:buFont typeface="Arial" pitchFamily="34" charset="0"/>
              <a:buChar char="•"/>
              <a:defRPr/>
            </a:pPr>
            <a:endParaRPr lang="en-US" sz="1600" b="1" dirty="0" smtClean="0"/>
          </a:p>
          <a:p>
            <a:pPr marL="285750" indent="-285750" fontAlgn="auto">
              <a:spcBef>
                <a:spcPts val="0"/>
              </a:spcBef>
              <a:spcAft>
                <a:spcPts val="600"/>
              </a:spcAft>
              <a:buFont typeface="Arial" pitchFamily="34" charset="0"/>
              <a:buChar char="•"/>
              <a:defRPr/>
            </a:pPr>
            <a:endParaRPr lang="en-US" sz="1600" b="1" dirty="0"/>
          </a:p>
        </p:txBody>
      </p:sp>
      <p:sp>
        <p:nvSpPr>
          <p:cNvPr id="26" name="1 Título"/>
          <p:cNvSpPr txBox="1">
            <a:spLocks/>
          </p:cNvSpPr>
          <p:nvPr/>
        </p:nvSpPr>
        <p:spPr>
          <a:xfrm>
            <a:off x="4913313" y="3817938"/>
            <a:ext cx="2663825" cy="474662"/>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Bef>
                <a:spcPts val="0"/>
              </a:spcBef>
              <a:spcAft>
                <a:spcPts val="0"/>
              </a:spcAft>
              <a:defRPr/>
            </a:pPr>
            <a:endParaRPr lang="es-HN" sz="1050" b="1" dirty="0" smtClean="0">
              <a:solidFill>
                <a:srgbClr val="FFC000"/>
              </a:solidFill>
              <a:latin typeface="Rockwell" pitchFamily="18" charset="0"/>
            </a:endParaRPr>
          </a:p>
        </p:txBody>
      </p:sp>
      <p:pic>
        <p:nvPicPr>
          <p:cNvPr id="3082" name="27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67188" y="6170613"/>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28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41863" y="6170613"/>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4" name="29 CuadroTexto"/>
          <p:cNvSpPr txBox="1">
            <a:spLocks noChangeArrowheads="1"/>
          </p:cNvSpPr>
          <p:nvPr/>
        </p:nvSpPr>
        <p:spPr bwMode="auto">
          <a:xfrm>
            <a:off x="4205288" y="6181725"/>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HN" sz="1200" b="1" dirty="0" smtClean="0">
                <a:solidFill>
                  <a:schemeClr val="bg1"/>
                </a:solidFill>
                <a:latin typeface="Calibri" pitchFamily="34" charset="0"/>
              </a:rPr>
              <a:t>5</a:t>
            </a:r>
            <a:endParaRPr lang="es-ES" sz="1200" b="1" dirty="0">
              <a:solidFill>
                <a:schemeClr val="bg1"/>
              </a:solidFill>
              <a:latin typeface="Calibri" pitchFamily="34" charset="0"/>
            </a:endParaRPr>
          </a:p>
        </p:txBody>
      </p:sp>
      <p:sp>
        <p:nvSpPr>
          <p:cNvPr id="31" name="30 CuadroTexto"/>
          <p:cNvSpPr txBox="1"/>
          <p:nvPr/>
        </p:nvSpPr>
        <p:spPr>
          <a:xfrm>
            <a:off x="4467225" y="6181725"/>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2" name="31 CuadroTexto"/>
          <p:cNvSpPr txBox="1"/>
          <p:nvPr/>
        </p:nvSpPr>
        <p:spPr>
          <a:xfrm>
            <a:off x="4787900" y="6181725"/>
            <a:ext cx="341760" cy="276999"/>
          </a:xfrm>
          <a:prstGeom prst="rect">
            <a:avLst/>
          </a:prstGeom>
          <a:noFill/>
        </p:spPr>
        <p:txBody>
          <a:bodyPr wrap="none">
            <a:spAutoFit/>
          </a:bodyPr>
          <a:lstStyle/>
          <a:p>
            <a:pPr fontAlgn="auto">
              <a:spcBef>
                <a:spcPts val="0"/>
              </a:spcBef>
              <a:spcAft>
                <a:spcPts val="0"/>
              </a:spcAft>
              <a:defRPr/>
            </a:pPr>
            <a:r>
              <a:rPr lang="es-ES" sz="1200" b="1" dirty="0" smtClean="0">
                <a:solidFill>
                  <a:schemeClr val="bg1">
                    <a:lumMod val="50000"/>
                  </a:schemeClr>
                </a:solidFill>
                <a:latin typeface="+mn-lt"/>
              </a:rPr>
              <a:t>13</a:t>
            </a:r>
            <a:endParaRPr lang="es-ES" sz="1200" b="1" dirty="0">
              <a:solidFill>
                <a:schemeClr val="bg1">
                  <a:lumMod val="50000"/>
                </a:schemeClr>
              </a:solidFill>
              <a:latin typeface="+mn-lt"/>
            </a:endParaRPr>
          </a:p>
        </p:txBody>
      </p:sp>
      <p:pic>
        <p:nvPicPr>
          <p:cNvPr id="3087" name="Imagen 5" descr="C:\Users\Design\Documents\Edu\Product Launch\shadow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7625" y="5983288"/>
            <a:ext cx="7635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Imagen 5" descr="C:\Users\Design\Documents\Edu\Product Launch\shadow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9413" y="5756275"/>
            <a:ext cx="11938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9" name="1 Título"/>
          <p:cNvSpPr txBox="1">
            <a:spLocks/>
          </p:cNvSpPr>
          <p:nvPr/>
        </p:nvSpPr>
        <p:spPr bwMode="auto">
          <a:xfrm>
            <a:off x="6732588" y="6083300"/>
            <a:ext cx="22669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900" b="1" dirty="0">
                <a:solidFill>
                  <a:schemeClr val="bg1"/>
                </a:solidFill>
                <a:latin typeface="Calibri" pitchFamily="34" charset="0"/>
              </a:rPr>
              <a:t>Contact Us</a:t>
            </a:r>
          </a:p>
          <a:p>
            <a:pPr eaLnBrk="1" hangingPunct="1"/>
            <a:r>
              <a:rPr lang="en-US" sz="900" dirty="0" smtClean="0">
                <a:solidFill>
                  <a:schemeClr val="bg1"/>
                </a:solidFill>
                <a:latin typeface="Calibri" pitchFamily="34" charset="0"/>
              </a:rPr>
              <a:t>2500 Walton Way Augusta, GA 30904</a:t>
            </a:r>
            <a:endParaRPr lang="en-US" sz="900" dirty="0">
              <a:solidFill>
                <a:schemeClr val="bg1"/>
              </a:solidFill>
              <a:latin typeface="Calibri" pitchFamily="34" charset="0"/>
            </a:endParaRPr>
          </a:p>
          <a:p>
            <a:pPr eaLnBrk="1" hangingPunct="1"/>
            <a:r>
              <a:rPr lang="en-US" sz="900" dirty="0" smtClean="0">
                <a:solidFill>
                  <a:schemeClr val="bg1"/>
                </a:solidFill>
                <a:latin typeface="Calibri" pitchFamily="34" charset="0"/>
              </a:rPr>
              <a:t>(706) 737-1484  |  www.aug.edu</a:t>
            </a:r>
            <a:endParaRPr lang="en-US" sz="900" dirty="0">
              <a:solidFill>
                <a:schemeClr val="bg1"/>
              </a:solidFill>
              <a:latin typeface="Calibri" pitchFamily="34" charset="0"/>
            </a:endParaRPr>
          </a:p>
        </p:txBody>
      </p:sp>
      <p:sp>
        <p:nvSpPr>
          <p:cNvPr id="3090" name="1 Título"/>
          <p:cNvSpPr txBox="1">
            <a:spLocks/>
          </p:cNvSpPr>
          <p:nvPr/>
        </p:nvSpPr>
        <p:spPr bwMode="auto">
          <a:xfrm>
            <a:off x="6969125" y="188913"/>
            <a:ext cx="175895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s-HN" sz="1200" b="1" dirty="0" smtClean="0">
                <a:solidFill>
                  <a:srgbClr val="404040"/>
                </a:solidFill>
                <a:latin typeface="Rockwell" pitchFamily="18" charset="0"/>
              </a:rPr>
              <a:t>www.</a:t>
            </a:r>
            <a:r>
              <a:rPr lang="es-HN" sz="1200" b="1" dirty="0" smtClean="0">
                <a:solidFill>
                  <a:schemeClr val="tx2"/>
                </a:solidFill>
                <a:latin typeface="Rockwell" pitchFamily="18" charset="0"/>
              </a:rPr>
              <a:t>aug</a:t>
            </a:r>
            <a:r>
              <a:rPr lang="es-HN" sz="1200" b="1" dirty="0" smtClean="0">
                <a:solidFill>
                  <a:srgbClr val="404040"/>
                </a:solidFill>
                <a:latin typeface="Rockwell" pitchFamily="18" charset="0"/>
              </a:rPr>
              <a:t>.edu</a:t>
            </a:r>
            <a:endParaRPr lang="es-HN" sz="1200" b="1" dirty="0">
              <a:solidFill>
                <a:srgbClr val="FFC000"/>
              </a:solidFill>
              <a:latin typeface="Rockwell" pitchFamily="18" charset="0"/>
            </a:endParaRPr>
          </a:p>
        </p:txBody>
      </p:sp>
      <p:pic>
        <p:nvPicPr>
          <p:cNvPr id="3091" name="Imagen 26"/>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44882" y="6070600"/>
            <a:ext cx="1472361"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 name="Imagen 27">
            <a:hlinkClick r:id="" action="ppaction://hlinkshowjump?jump=nextslide"/>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5103019" y="6221413"/>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 name="Imagen 28">
            <a:hlinkClick r:id="" action="ppaction://hlinkshowjump?jump=previousslide"/>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rot="10800000">
            <a:off x="3926681" y="6221413"/>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11560" y="1468388"/>
            <a:ext cx="3919165" cy="646331"/>
          </a:xfrm>
          <a:prstGeom prst="rect">
            <a:avLst/>
          </a:prstGeom>
          <a:noFill/>
        </p:spPr>
        <p:txBody>
          <a:bodyPr wrap="square" rtlCol="0">
            <a:spAutoFit/>
          </a:bodyPr>
          <a:lstStyle/>
          <a:p>
            <a:r>
              <a:rPr lang="en-US" b="1" dirty="0" smtClean="0">
                <a:solidFill>
                  <a:schemeClr val="tx2"/>
                </a:solidFill>
                <a:latin typeface="Rockwell" pitchFamily="18" charset="0"/>
              </a:rPr>
              <a:t>Project to replace </a:t>
            </a:r>
            <a:r>
              <a:rPr lang="en-US" b="1" dirty="0" err="1" smtClean="0">
                <a:solidFill>
                  <a:schemeClr val="tx2"/>
                </a:solidFill>
                <a:latin typeface="Rockwell" pitchFamily="18" charset="0"/>
              </a:rPr>
              <a:t>Luminis</a:t>
            </a:r>
            <a:r>
              <a:rPr lang="en-US" b="1" dirty="0" smtClean="0">
                <a:solidFill>
                  <a:schemeClr val="tx2"/>
                </a:solidFill>
                <a:latin typeface="Rockwell" pitchFamily="18" charset="0"/>
              </a:rPr>
              <a:t> Portal and Email System</a:t>
            </a:r>
            <a:endParaRPr lang="en-US" b="1" dirty="0">
              <a:solidFill>
                <a:schemeClr val="tx2"/>
              </a:solidFill>
              <a:latin typeface="Rockwell" pitchFamily="18" charset="0"/>
            </a:endParaRPr>
          </a:p>
        </p:txBody>
      </p:sp>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84168" y="544919"/>
            <a:ext cx="2540000" cy="1905000"/>
          </a:xfrm>
          <a:prstGeom prst="rect">
            <a:avLst/>
          </a:prstGeom>
        </p:spPr>
      </p:pic>
    </p:spTree>
    <p:extLst>
      <p:ext uri="{BB962C8B-B14F-4D97-AF65-F5344CB8AC3E}">
        <p14:creationId xmlns:p14="http://schemas.microsoft.com/office/powerpoint/2010/main" val="10617420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par>
                                <p:cTn id="10" presetID="1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26"/>
                                        </p:tgtEl>
                                        <p:attrNameLst>
                                          <p:attrName>style.visibility</p:attrName>
                                        </p:attrNameLst>
                                      </p:cBhvr>
                                      <p:to>
                                        <p:strVal val="visible"/>
                                      </p:to>
                                    </p:set>
                                    <p:animEffect transition="in" filter="fade">
                                      <p:cBhvr>
                                        <p:cTn id="15"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5" descr="C:\Users\Design\Documents\Edu\Product Launch\shadow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4388" y="5965825"/>
            <a:ext cx="762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Título"/>
          <p:cNvSpPr txBox="1">
            <a:spLocks/>
          </p:cNvSpPr>
          <p:nvPr/>
        </p:nvSpPr>
        <p:spPr>
          <a:xfrm>
            <a:off x="398463" y="501650"/>
            <a:ext cx="5110956" cy="796924"/>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lnSpc>
                <a:spcPts val="5760"/>
              </a:lnSpc>
              <a:spcBef>
                <a:spcPts val="0"/>
              </a:spcBef>
              <a:spcAft>
                <a:spcPts val="0"/>
              </a:spcAft>
              <a:defRPr/>
            </a:pPr>
            <a:r>
              <a:rPr lang="es-HN" sz="4930" b="1" dirty="0" smtClean="0">
                <a:solidFill>
                  <a:schemeClr val="tx1">
                    <a:lumMod val="75000"/>
                    <a:lumOff val="25000"/>
                  </a:schemeClr>
                </a:solidFill>
                <a:latin typeface="Rockwell" pitchFamily="18" charset="0"/>
              </a:rPr>
              <a:t>Email Project</a:t>
            </a:r>
            <a:endParaRPr lang="es-HN" sz="4930" b="1" dirty="0" smtClean="0">
              <a:solidFill>
                <a:schemeClr val="tx2"/>
              </a:solidFill>
              <a:latin typeface="Rockwell" pitchFamily="18" charset="0"/>
            </a:endParaRPr>
          </a:p>
        </p:txBody>
      </p:sp>
      <p:sp>
        <p:nvSpPr>
          <p:cNvPr id="4" name="3 CuadroTexto"/>
          <p:cNvSpPr txBox="1"/>
          <p:nvPr/>
        </p:nvSpPr>
        <p:spPr>
          <a:xfrm>
            <a:off x="398464" y="2996952"/>
            <a:ext cx="7701928" cy="2462213"/>
          </a:xfrm>
          <a:prstGeom prst="rect">
            <a:avLst/>
          </a:prstGeom>
          <a:noFill/>
        </p:spPr>
        <p:txBody>
          <a:bodyPr wrap="square" lIns="0" tIns="0" rIns="0" bIns="0" numCol="2" spcCol="720000">
            <a:spAutoFit/>
          </a:bodyPr>
          <a:lstStyle/>
          <a:p>
            <a:pPr>
              <a:buFont typeface="Arial" pitchFamily="34" charset="0"/>
              <a:buChar char="•"/>
            </a:pPr>
            <a:r>
              <a:rPr lang="en-US" sz="1600" dirty="0" smtClean="0"/>
              <a:t>  10GB </a:t>
            </a:r>
            <a:r>
              <a:rPr lang="en-US" sz="1600" dirty="0"/>
              <a:t>mail / calendar / contacts for </a:t>
            </a:r>
            <a:r>
              <a:rPr lang="en-US" sz="1600" dirty="0" smtClean="0"/>
              <a:t>each mail user</a:t>
            </a:r>
          </a:p>
          <a:p>
            <a:pPr>
              <a:buFont typeface="Arial" pitchFamily="34" charset="0"/>
              <a:buChar char="•"/>
            </a:pPr>
            <a:endParaRPr lang="en-US" sz="1600" dirty="0" smtClean="0"/>
          </a:p>
          <a:p>
            <a:pPr>
              <a:buFont typeface="Arial" pitchFamily="34" charset="0"/>
              <a:buChar char="•"/>
            </a:pPr>
            <a:r>
              <a:rPr lang="en-US" sz="1600" dirty="0" smtClean="0"/>
              <a:t>  Enterprise </a:t>
            </a:r>
            <a:r>
              <a:rPr lang="en-US" sz="1600" dirty="0"/>
              <a:t>messaging email based on </a:t>
            </a:r>
            <a:r>
              <a:rPr lang="en-US" sz="1600" dirty="0" smtClean="0"/>
              <a:t>Exchange 2010 – web access</a:t>
            </a:r>
            <a:endParaRPr lang="en-US" sz="1600" dirty="0"/>
          </a:p>
          <a:p>
            <a:pPr>
              <a:buFont typeface="Arial" pitchFamily="34" charset="0"/>
              <a:buChar char="•"/>
            </a:pPr>
            <a:endParaRPr lang="en-US" sz="1600" dirty="0" smtClean="0"/>
          </a:p>
          <a:p>
            <a:pPr>
              <a:buFont typeface="Arial" pitchFamily="34" charset="0"/>
              <a:buChar char="•"/>
            </a:pPr>
            <a:r>
              <a:rPr lang="en-US" sz="1600" dirty="0" smtClean="0"/>
              <a:t>  Secure</a:t>
            </a:r>
            <a:r>
              <a:rPr lang="en-US" sz="1600" dirty="0"/>
              <a:t>, encrypted </a:t>
            </a:r>
            <a:r>
              <a:rPr lang="en-US" sz="1600" dirty="0" smtClean="0"/>
              <a:t>service</a:t>
            </a:r>
          </a:p>
          <a:p>
            <a:pPr>
              <a:buFont typeface="Arial" pitchFamily="34" charset="0"/>
              <a:buChar char="•"/>
            </a:pPr>
            <a:endParaRPr lang="en-US" sz="1600" dirty="0"/>
          </a:p>
          <a:p>
            <a:pPr>
              <a:buFont typeface="Arial" pitchFamily="34" charset="0"/>
              <a:buChar char="•"/>
            </a:pPr>
            <a:endParaRPr lang="en-US" sz="1600" dirty="0" smtClean="0"/>
          </a:p>
          <a:p>
            <a:pPr>
              <a:buFont typeface="Arial" pitchFamily="34" charset="0"/>
              <a:buChar char="•"/>
            </a:pPr>
            <a:endParaRPr lang="en-US" sz="1600" dirty="0"/>
          </a:p>
          <a:p>
            <a:pPr>
              <a:buFont typeface="Arial" pitchFamily="34" charset="0"/>
              <a:buChar char="•"/>
            </a:pPr>
            <a:r>
              <a:rPr lang="en-US" sz="1600" dirty="0" smtClean="0"/>
              <a:t>  Outlook</a:t>
            </a:r>
            <a:r>
              <a:rPr lang="en-US" sz="1600" dirty="0"/>
              <a:t>, OWA, Pop, </a:t>
            </a:r>
            <a:r>
              <a:rPr lang="en-US" sz="1600" dirty="0" smtClean="0"/>
              <a:t>IMAP</a:t>
            </a:r>
          </a:p>
          <a:p>
            <a:pPr>
              <a:buFont typeface="Arial" pitchFamily="34" charset="0"/>
              <a:buChar char="•"/>
            </a:pPr>
            <a:endParaRPr lang="en-US" sz="1600" dirty="0"/>
          </a:p>
          <a:p>
            <a:pPr>
              <a:buFont typeface="Arial" pitchFamily="34" charset="0"/>
              <a:buChar char="•"/>
            </a:pPr>
            <a:r>
              <a:rPr lang="en-US" sz="1600" dirty="0" smtClean="0"/>
              <a:t>  Mobile </a:t>
            </a:r>
            <a:r>
              <a:rPr lang="en-US" sz="1600" dirty="0"/>
              <a:t>access</a:t>
            </a:r>
          </a:p>
          <a:p>
            <a:pPr>
              <a:buFont typeface="Arial" pitchFamily="34" charset="0"/>
              <a:buChar char="•"/>
            </a:pPr>
            <a:endParaRPr lang="en-US" sz="1600" dirty="0" smtClean="0"/>
          </a:p>
          <a:p>
            <a:pPr>
              <a:buFont typeface="Arial" pitchFamily="34" charset="0"/>
              <a:buChar char="•"/>
            </a:pPr>
            <a:r>
              <a:rPr lang="en-US" sz="1600" dirty="0" smtClean="0"/>
              <a:t>  Integration </a:t>
            </a:r>
            <a:r>
              <a:rPr lang="en-US" sz="1600" dirty="0"/>
              <a:t>with </a:t>
            </a:r>
            <a:r>
              <a:rPr lang="en-US" sz="1600" dirty="0" smtClean="0"/>
              <a:t>portal and local active directory</a:t>
            </a:r>
            <a:endParaRPr lang="en-US" sz="1600" b="1" dirty="0" smtClean="0"/>
          </a:p>
        </p:txBody>
      </p:sp>
      <p:sp>
        <p:nvSpPr>
          <p:cNvPr id="26" name="1 Título"/>
          <p:cNvSpPr txBox="1">
            <a:spLocks/>
          </p:cNvSpPr>
          <p:nvPr/>
        </p:nvSpPr>
        <p:spPr>
          <a:xfrm>
            <a:off x="4913313" y="3817938"/>
            <a:ext cx="2663825" cy="474662"/>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Bef>
                <a:spcPts val="0"/>
              </a:spcBef>
              <a:spcAft>
                <a:spcPts val="0"/>
              </a:spcAft>
              <a:defRPr/>
            </a:pPr>
            <a:endParaRPr lang="es-HN" sz="1050" b="1" dirty="0" smtClean="0">
              <a:solidFill>
                <a:srgbClr val="FFC000"/>
              </a:solidFill>
              <a:latin typeface="Rockwell" pitchFamily="18" charset="0"/>
            </a:endParaRPr>
          </a:p>
        </p:txBody>
      </p:sp>
      <p:pic>
        <p:nvPicPr>
          <p:cNvPr id="3082" name="27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67188" y="6170613"/>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28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41863" y="6170613"/>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4" name="29 CuadroTexto"/>
          <p:cNvSpPr txBox="1">
            <a:spLocks noChangeArrowheads="1"/>
          </p:cNvSpPr>
          <p:nvPr/>
        </p:nvSpPr>
        <p:spPr bwMode="auto">
          <a:xfrm>
            <a:off x="4205288" y="6181725"/>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200" b="1" dirty="0" smtClean="0">
                <a:solidFill>
                  <a:schemeClr val="bg1"/>
                </a:solidFill>
                <a:latin typeface="Calibri" pitchFamily="34" charset="0"/>
              </a:rPr>
              <a:t>6</a:t>
            </a:r>
            <a:endParaRPr lang="es-ES" sz="1200" b="1" dirty="0">
              <a:solidFill>
                <a:schemeClr val="bg1"/>
              </a:solidFill>
              <a:latin typeface="Calibri" pitchFamily="34" charset="0"/>
            </a:endParaRPr>
          </a:p>
        </p:txBody>
      </p:sp>
      <p:sp>
        <p:nvSpPr>
          <p:cNvPr id="31" name="30 CuadroTexto"/>
          <p:cNvSpPr txBox="1"/>
          <p:nvPr/>
        </p:nvSpPr>
        <p:spPr>
          <a:xfrm>
            <a:off x="4467225" y="6181725"/>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2" name="31 CuadroTexto"/>
          <p:cNvSpPr txBox="1"/>
          <p:nvPr/>
        </p:nvSpPr>
        <p:spPr>
          <a:xfrm>
            <a:off x="4787900" y="6181725"/>
            <a:ext cx="341760" cy="276999"/>
          </a:xfrm>
          <a:prstGeom prst="rect">
            <a:avLst/>
          </a:prstGeom>
          <a:noFill/>
        </p:spPr>
        <p:txBody>
          <a:bodyPr wrap="none">
            <a:spAutoFit/>
          </a:bodyPr>
          <a:lstStyle/>
          <a:p>
            <a:pPr fontAlgn="auto">
              <a:spcBef>
                <a:spcPts val="0"/>
              </a:spcBef>
              <a:spcAft>
                <a:spcPts val="0"/>
              </a:spcAft>
              <a:defRPr/>
            </a:pPr>
            <a:r>
              <a:rPr lang="es-ES" sz="1200" b="1" dirty="0" smtClean="0">
                <a:solidFill>
                  <a:schemeClr val="bg1">
                    <a:lumMod val="50000"/>
                  </a:schemeClr>
                </a:solidFill>
                <a:latin typeface="+mn-lt"/>
              </a:rPr>
              <a:t>13</a:t>
            </a:r>
            <a:endParaRPr lang="es-ES" sz="1200" b="1" dirty="0">
              <a:solidFill>
                <a:schemeClr val="bg1">
                  <a:lumMod val="50000"/>
                </a:schemeClr>
              </a:solidFill>
              <a:latin typeface="+mn-lt"/>
            </a:endParaRPr>
          </a:p>
        </p:txBody>
      </p:sp>
      <p:pic>
        <p:nvPicPr>
          <p:cNvPr id="3087" name="Imagen 5" descr="C:\Users\Design\Documents\Edu\Product Launch\shadow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7625" y="5983288"/>
            <a:ext cx="7635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Imagen 5" descr="C:\Users\Design\Documents\Edu\Product Launch\shadow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9413" y="5756275"/>
            <a:ext cx="11938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9" name="1 Título"/>
          <p:cNvSpPr txBox="1">
            <a:spLocks/>
          </p:cNvSpPr>
          <p:nvPr/>
        </p:nvSpPr>
        <p:spPr bwMode="auto">
          <a:xfrm>
            <a:off x="6732588" y="6083300"/>
            <a:ext cx="22669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900" b="1" dirty="0">
                <a:solidFill>
                  <a:schemeClr val="bg1"/>
                </a:solidFill>
                <a:latin typeface="Calibri" pitchFamily="34" charset="0"/>
              </a:rPr>
              <a:t>Contact Us</a:t>
            </a:r>
          </a:p>
          <a:p>
            <a:pPr eaLnBrk="1" hangingPunct="1"/>
            <a:r>
              <a:rPr lang="en-US" sz="900" dirty="0" smtClean="0">
                <a:solidFill>
                  <a:schemeClr val="bg1"/>
                </a:solidFill>
                <a:latin typeface="Calibri" pitchFamily="34" charset="0"/>
              </a:rPr>
              <a:t>2500 Walton Way Augusta, GA 30904</a:t>
            </a:r>
            <a:endParaRPr lang="en-US" sz="900" dirty="0">
              <a:solidFill>
                <a:schemeClr val="bg1"/>
              </a:solidFill>
              <a:latin typeface="Calibri" pitchFamily="34" charset="0"/>
            </a:endParaRPr>
          </a:p>
          <a:p>
            <a:pPr eaLnBrk="1" hangingPunct="1"/>
            <a:r>
              <a:rPr lang="en-US" sz="900" dirty="0" smtClean="0">
                <a:solidFill>
                  <a:schemeClr val="bg1"/>
                </a:solidFill>
                <a:latin typeface="Calibri" pitchFamily="34" charset="0"/>
              </a:rPr>
              <a:t>(706) 737-1484  |  www.aug.edu</a:t>
            </a:r>
            <a:endParaRPr lang="en-US" sz="900" dirty="0">
              <a:solidFill>
                <a:schemeClr val="bg1"/>
              </a:solidFill>
              <a:latin typeface="Calibri" pitchFamily="34" charset="0"/>
            </a:endParaRPr>
          </a:p>
        </p:txBody>
      </p:sp>
      <p:sp>
        <p:nvSpPr>
          <p:cNvPr id="3090" name="1 Título"/>
          <p:cNvSpPr txBox="1">
            <a:spLocks/>
          </p:cNvSpPr>
          <p:nvPr/>
        </p:nvSpPr>
        <p:spPr bwMode="auto">
          <a:xfrm>
            <a:off x="6969125" y="188913"/>
            <a:ext cx="175895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s-HN" sz="1200" b="1" dirty="0" smtClean="0">
                <a:solidFill>
                  <a:srgbClr val="404040"/>
                </a:solidFill>
                <a:latin typeface="Rockwell" pitchFamily="18" charset="0"/>
              </a:rPr>
              <a:t>www.</a:t>
            </a:r>
            <a:r>
              <a:rPr lang="es-HN" sz="1200" b="1" dirty="0" smtClean="0">
                <a:solidFill>
                  <a:schemeClr val="tx2"/>
                </a:solidFill>
                <a:latin typeface="Rockwell" pitchFamily="18" charset="0"/>
              </a:rPr>
              <a:t>aug</a:t>
            </a:r>
            <a:r>
              <a:rPr lang="es-HN" sz="1200" b="1" dirty="0" smtClean="0">
                <a:solidFill>
                  <a:srgbClr val="404040"/>
                </a:solidFill>
                <a:latin typeface="Rockwell" pitchFamily="18" charset="0"/>
              </a:rPr>
              <a:t>.edu</a:t>
            </a:r>
            <a:endParaRPr lang="es-HN" sz="1200" b="1" dirty="0">
              <a:solidFill>
                <a:srgbClr val="FFC000"/>
              </a:solidFill>
              <a:latin typeface="Rockwell" pitchFamily="18" charset="0"/>
            </a:endParaRPr>
          </a:p>
        </p:txBody>
      </p:sp>
      <p:pic>
        <p:nvPicPr>
          <p:cNvPr id="3091" name="Imagen 26"/>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44882" y="6070600"/>
            <a:ext cx="1472361"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 name="Imagen 27">
            <a:hlinkClick r:id="" action="ppaction://hlinkshowjump?jump=nextslide"/>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5103019" y="6221413"/>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 name="Imagen 28">
            <a:hlinkClick r:id="" action="ppaction://hlinkshowjump?jump=previousslide"/>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rot="10800000">
            <a:off x="3926681" y="6221413"/>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56176" y="724133"/>
            <a:ext cx="2373462" cy="1780097"/>
          </a:xfrm>
          <a:prstGeom prst="rect">
            <a:avLst/>
          </a:prstGeom>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1600" y="1345363"/>
            <a:ext cx="2232248" cy="1488165"/>
          </a:xfrm>
          <a:prstGeom prst="rect">
            <a:avLst/>
          </a:prstGeom>
        </p:spPr>
      </p:pic>
    </p:spTree>
    <p:extLst>
      <p:ext uri="{BB962C8B-B14F-4D97-AF65-F5344CB8AC3E}">
        <p14:creationId xmlns:p14="http://schemas.microsoft.com/office/powerpoint/2010/main" val="18415385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par>
                                <p:cTn id="10" presetID="1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26"/>
                                        </p:tgtEl>
                                        <p:attrNameLst>
                                          <p:attrName>style.visibility</p:attrName>
                                        </p:attrNameLst>
                                      </p:cBhvr>
                                      <p:to>
                                        <p:strVal val="visible"/>
                                      </p:to>
                                    </p:set>
                                    <p:animEffect transition="in" filter="fade">
                                      <p:cBhvr>
                                        <p:cTn id="15"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5" descr="C:\Users\Design\Documents\Edu\Product Launch\shadow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4388" y="5965825"/>
            <a:ext cx="762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Título"/>
          <p:cNvSpPr txBox="1">
            <a:spLocks/>
          </p:cNvSpPr>
          <p:nvPr/>
        </p:nvSpPr>
        <p:spPr>
          <a:xfrm>
            <a:off x="398463" y="501650"/>
            <a:ext cx="5110956" cy="796924"/>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lnSpc>
                <a:spcPts val="5760"/>
              </a:lnSpc>
              <a:spcBef>
                <a:spcPts val="0"/>
              </a:spcBef>
              <a:spcAft>
                <a:spcPts val="0"/>
              </a:spcAft>
              <a:defRPr/>
            </a:pPr>
            <a:r>
              <a:rPr lang="es-HN" sz="4930" b="1" dirty="0" smtClean="0">
                <a:solidFill>
                  <a:schemeClr val="tx1">
                    <a:lumMod val="75000"/>
                    <a:lumOff val="25000"/>
                  </a:schemeClr>
                </a:solidFill>
                <a:latin typeface="Rockwell" pitchFamily="18" charset="0"/>
              </a:rPr>
              <a:t>Email Project</a:t>
            </a:r>
            <a:endParaRPr lang="es-HN" sz="4930" b="1" dirty="0" smtClean="0">
              <a:solidFill>
                <a:schemeClr val="tx2"/>
              </a:solidFill>
              <a:latin typeface="Rockwell" pitchFamily="18" charset="0"/>
            </a:endParaRPr>
          </a:p>
        </p:txBody>
      </p:sp>
      <p:sp>
        <p:nvSpPr>
          <p:cNvPr id="4" name="3 CuadroTexto"/>
          <p:cNvSpPr txBox="1"/>
          <p:nvPr/>
        </p:nvSpPr>
        <p:spPr>
          <a:xfrm>
            <a:off x="398464" y="2996952"/>
            <a:ext cx="7701928" cy="5170646"/>
          </a:xfrm>
          <a:prstGeom prst="rect">
            <a:avLst/>
          </a:prstGeom>
          <a:noFill/>
        </p:spPr>
        <p:txBody>
          <a:bodyPr wrap="square" lIns="0" tIns="0" rIns="0" bIns="0" numCol="2" spcCol="720000">
            <a:spAutoFit/>
          </a:bodyPr>
          <a:lstStyle/>
          <a:p>
            <a:pPr>
              <a:buFont typeface="Arial" pitchFamily="34" charset="0"/>
              <a:buChar char="•"/>
            </a:pPr>
            <a:r>
              <a:rPr lang="en-US" sz="1600" dirty="0" smtClean="0"/>
              <a:t>  Services Engagement with Microsoft to Implement Forefront Identity Manager 2010</a:t>
            </a:r>
          </a:p>
          <a:p>
            <a:pPr>
              <a:buFont typeface="Arial" pitchFamily="34" charset="0"/>
              <a:buChar char="•"/>
            </a:pPr>
            <a:endParaRPr lang="en-US" sz="1600" dirty="0"/>
          </a:p>
          <a:p>
            <a:pPr>
              <a:buFont typeface="Arial" pitchFamily="34" charset="0"/>
              <a:buChar char="•"/>
            </a:pPr>
            <a:r>
              <a:rPr lang="en-US" sz="1600" dirty="0" smtClean="0"/>
              <a:t>  Contracted for Premier support to carry through the implementation phase.</a:t>
            </a:r>
          </a:p>
          <a:p>
            <a:pPr>
              <a:buFont typeface="Arial" pitchFamily="34" charset="0"/>
              <a:buChar char="•"/>
            </a:pPr>
            <a:endParaRPr lang="en-US" sz="1600" dirty="0"/>
          </a:p>
          <a:p>
            <a:pPr>
              <a:buFont typeface="Arial" pitchFamily="34" charset="0"/>
              <a:buChar char="•"/>
            </a:pPr>
            <a:r>
              <a:rPr lang="en-US" sz="1600" dirty="0" smtClean="0"/>
              <a:t>  Developed strategy for provisioning portal and email access via AD account creation process</a:t>
            </a:r>
          </a:p>
          <a:p>
            <a:pPr>
              <a:buFont typeface="Arial" pitchFamily="34" charset="0"/>
              <a:buChar char="•"/>
            </a:pPr>
            <a:endParaRPr lang="en-US" sz="1600" dirty="0" smtClean="0"/>
          </a:p>
          <a:p>
            <a:pPr>
              <a:buFont typeface="Arial" pitchFamily="34" charset="0"/>
              <a:buChar char="•"/>
            </a:pPr>
            <a:endParaRPr lang="en-US" sz="1600" dirty="0"/>
          </a:p>
          <a:p>
            <a:pPr>
              <a:buFont typeface="Arial" pitchFamily="34" charset="0"/>
              <a:buChar char="•"/>
            </a:pPr>
            <a:endParaRPr lang="en-US" sz="1600" dirty="0" smtClean="0"/>
          </a:p>
          <a:p>
            <a:pPr>
              <a:buFont typeface="Arial" pitchFamily="34" charset="0"/>
              <a:buChar char="•"/>
            </a:pPr>
            <a:endParaRPr lang="en-US" sz="1600" dirty="0"/>
          </a:p>
          <a:p>
            <a:pPr>
              <a:buFont typeface="Arial" pitchFamily="34" charset="0"/>
              <a:buChar char="•"/>
            </a:pPr>
            <a:endParaRPr lang="en-US" sz="1600" dirty="0" smtClean="0"/>
          </a:p>
          <a:p>
            <a:pPr>
              <a:buFont typeface="Arial" pitchFamily="34" charset="0"/>
              <a:buChar char="•"/>
            </a:pPr>
            <a:endParaRPr lang="en-US" sz="1600" dirty="0"/>
          </a:p>
          <a:p>
            <a:pPr>
              <a:buFont typeface="Arial" pitchFamily="34" charset="0"/>
              <a:buChar char="•"/>
            </a:pPr>
            <a:endParaRPr lang="en-US" sz="1600" dirty="0" smtClean="0"/>
          </a:p>
          <a:p>
            <a:pPr>
              <a:buFont typeface="Arial" pitchFamily="34" charset="0"/>
              <a:buChar char="•"/>
            </a:pPr>
            <a:endParaRPr lang="en-US" sz="1600" dirty="0"/>
          </a:p>
          <a:p>
            <a:pPr>
              <a:buFont typeface="Arial" pitchFamily="34" charset="0"/>
              <a:buChar char="•"/>
            </a:pPr>
            <a:endParaRPr lang="en-US" sz="1600" dirty="0" smtClean="0"/>
          </a:p>
          <a:p>
            <a:pPr>
              <a:buFont typeface="Arial" pitchFamily="34" charset="0"/>
              <a:buChar char="•"/>
            </a:pPr>
            <a:endParaRPr lang="en-US" sz="1600" dirty="0"/>
          </a:p>
          <a:p>
            <a:pPr>
              <a:buFont typeface="Arial" pitchFamily="34" charset="0"/>
              <a:buChar char="•"/>
            </a:pPr>
            <a:r>
              <a:rPr lang="en-US" sz="1600" dirty="0" smtClean="0"/>
              <a:t>Password Synchronization set up for one-way sync </a:t>
            </a:r>
          </a:p>
          <a:p>
            <a:pPr>
              <a:buFont typeface="Arial" pitchFamily="34" charset="0"/>
              <a:buChar char="•"/>
            </a:pPr>
            <a:endParaRPr lang="en-US" sz="1600" dirty="0"/>
          </a:p>
          <a:p>
            <a:pPr>
              <a:buFont typeface="Arial" pitchFamily="34" charset="0"/>
              <a:buChar char="•"/>
            </a:pPr>
            <a:r>
              <a:rPr lang="en-US" sz="1600" dirty="0" smtClean="0"/>
              <a:t>Set up “in house” mail server for utility and mail merge usage</a:t>
            </a:r>
          </a:p>
          <a:p>
            <a:pPr>
              <a:buFont typeface="Arial" pitchFamily="34" charset="0"/>
              <a:buChar char="•"/>
            </a:pPr>
            <a:endParaRPr lang="en-US" sz="1600" dirty="0" smtClean="0"/>
          </a:p>
          <a:p>
            <a:pPr>
              <a:buFont typeface="Arial" pitchFamily="34" charset="0"/>
              <a:buChar char="•"/>
            </a:pPr>
            <a:r>
              <a:rPr lang="en-US" sz="1600" dirty="0" smtClean="0"/>
              <a:t>Co-branding established</a:t>
            </a:r>
          </a:p>
          <a:p>
            <a:pPr>
              <a:buFont typeface="Arial" pitchFamily="34" charset="0"/>
              <a:buChar char="•"/>
            </a:pPr>
            <a:endParaRPr lang="en-US" sz="1600" dirty="0"/>
          </a:p>
          <a:p>
            <a:pPr>
              <a:buFont typeface="Arial" pitchFamily="34" charset="0"/>
              <a:buChar char="•"/>
            </a:pPr>
            <a:r>
              <a:rPr lang="en-US" sz="1600" dirty="0" smtClean="0"/>
              <a:t>Developed Communication and Marketing Plan</a:t>
            </a:r>
          </a:p>
          <a:p>
            <a:pPr>
              <a:buFont typeface="Arial" pitchFamily="34" charset="0"/>
              <a:buChar char="•"/>
            </a:pPr>
            <a:endParaRPr lang="en-US" sz="1600" dirty="0"/>
          </a:p>
          <a:p>
            <a:pPr>
              <a:buFont typeface="Arial" pitchFamily="34" charset="0"/>
              <a:buChar char="•"/>
            </a:pPr>
            <a:endParaRPr lang="en-US" sz="1600" dirty="0" smtClean="0"/>
          </a:p>
          <a:p>
            <a:pPr>
              <a:buFont typeface="Arial" pitchFamily="34" charset="0"/>
              <a:buChar char="•"/>
            </a:pPr>
            <a:endParaRPr lang="en-US" sz="1600" dirty="0" smtClean="0"/>
          </a:p>
          <a:p>
            <a:pPr>
              <a:buFont typeface="Arial" pitchFamily="34" charset="0"/>
              <a:buChar char="•"/>
            </a:pPr>
            <a:endParaRPr lang="en-US" sz="1600" dirty="0" smtClean="0"/>
          </a:p>
          <a:p>
            <a:pPr>
              <a:buFont typeface="Arial" pitchFamily="34" charset="0"/>
              <a:buChar char="•"/>
            </a:pPr>
            <a:endParaRPr lang="en-US" sz="1600" dirty="0" smtClean="0"/>
          </a:p>
          <a:p>
            <a:pPr>
              <a:buFont typeface="Arial" pitchFamily="34" charset="0"/>
              <a:buChar char="•"/>
            </a:pPr>
            <a:endParaRPr lang="en-US" sz="1600" dirty="0" smtClean="0"/>
          </a:p>
          <a:p>
            <a:pPr>
              <a:buFont typeface="Arial" pitchFamily="34" charset="0"/>
              <a:buChar char="•"/>
            </a:pPr>
            <a:endParaRPr lang="en-US" sz="1600" dirty="0" smtClean="0"/>
          </a:p>
          <a:p>
            <a:pPr>
              <a:buFont typeface="Arial" pitchFamily="34" charset="0"/>
              <a:buChar char="•"/>
            </a:pPr>
            <a:endParaRPr lang="en-US" sz="1600" dirty="0"/>
          </a:p>
          <a:p>
            <a:pPr>
              <a:buFont typeface="Arial" pitchFamily="34" charset="0"/>
              <a:buChar char="•"/>
            </a:pPr>
            <a:endParaRPr lang="en-US" sz="1600" dirty="0" smtClean="0"/>
          </a:p>
          <a:p>
            <a:pPr>
              <a:buFont typeface="Arial" pitchFamily="34" charset="0"/>
              <a:buChar char="•"/>
            </a:pPr>
            <a:endParaRPr lang="en-US" sz="1600" dirty="0"/>
          </a:p>
          <a:p>
            <a:endParaRPr lang="en-US" sz="1600" b="1" dirty="0" smtClean="0"/>
          </a:p>
        </p:txBody>
      </p:sp>
      <p:sp>
        <p:nvSpPr>
          <p:cNvPr id="26" name="1 Título"/>
          <p:cNvSpPr txBox="1">
            <a:spLocks/>
          </p:cNvSpPr>
          <p:nvPr/>
        </p:nvSpPr>
        <p:spPr>
          <a:xfrm>
            <a:off x="4913313" y="3817938"/>
            <a:ext cx="2663825" cy="474662"/>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Bef>
                <a:spcPts val="0"/>
              </a:spcBef>
              <a:spcAft>
                <a:spcPts val="0"/>
              </a:spcAft>
              <a:defRPr/>
            </a:pPr>
            <a:endParaRPr lang="es-HN" sz="1050" b="1" dirty="0" smtClean="0">
              <a:solidFill>
                <a:srgbClr val="FFC000"/>
              </a:solidFill>
              <a:latin typeface="Rockwell" pitchFamily="18" charset="0"/>
            </a:endParaRPr>
          </a:p>
        </p:txBody>
      </p:sp>
      <p:pic>
        <p:nvPicPr>
          <p:cNvPr id="3082" name="27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67188" y="6170613"/>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28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41863" y="6170613"/>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4" name="29 CuadroTexto"/>
          <p:cNvSpPr txBox="1">
            <a:spLocks noChangeArrowheads="1"/>
          </p:cNvSpPr>
          <p:nvPr/>
        </p:nvSpPr>
        <p:spPr bwMode="auto">
          <a:xfrm>
            <a:off x="4205288" y="6181725"/>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200" b="1" dirty="0" smtClean="0">
                <a:solidFill>
                  <a:schemeClr val="bg1"/>
                </a:solidFill>
                <a:latin typeface="Calibri" pitchFamily="34" charset="0"/>
              </a:rPr>
              <a:t>7</a:t>
            </a:r>
            <a:endParaRPr lang="es-ES" sz="1200" b="1" dirty="0">
              <a:solidFill>
                <a:schemeClr val="bg1"/>
              </a:solidFill>
              <a:latin typeface="Calibri" pitchFamily="34" charset="0"/>
            </a:endParaRPr>
          </a:p>
        </p:txBody>
      </p:sp>
      <p:sp>
        <p:nvSpPr>
          <p:cNvPr id="31" name="30 CuadroTexto"/>
          <p:cNvSpPr txBox="1"/>
          <p:nvPr/>
        </p:nvSpPr>
        <p:spPr>
          <a:xfrm>
            <a:off x="4467225" y="6181725"/>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2" name="31 CuadroTexto"/>
          <p:cNvSpPr txBox="1"/>
          <p:nvPr/>
        </p:nvSpPr>
        <p:spPr>
          <a:xfrm>
            <a:off x="4787900" y="6181725"/>
            <a:ext cx="341760" cy="276999"/>
          </a:xfrm>
          <a:prstGeom prst="rect">
            <a:avLst/>
          </a:prstGeom>
          <a:noFill/>
        </p:spPr>
        <p:txBody>
          <a:bodyPr wrap="none">
            <a:spAutoFit/>
          </a:bodyPr>
          <a:lstStyle/>
          <a:p>
            <a:pPr fontAlgn="auto">
              <a:spcBef>
                <a:spcPts val="0"/>
              </a:spcBef>
              <a:spcAft>
                <a:spcPts val="0"/>
              </a:spcAft>
              <a:defRPr/>
            </a:pPr>
            <a:r>
              <a:rPr lang="es-ES" sz="1200" b="1" dirty="0" smtClean="0">
                <a:solidFill>
                  <a:schemeClr val="bg1">
                    <a:lumMod val="50000"/>
                  </a:schemeClr>
                </a:solidFill>
                <a:latin typeface="+mn-lt"/>
              </a:rPr>
              <a:t>13</a:t>
            </a:r>
            <a:endParaRPr lang="es-ES" sz="1200" b="1" dirty="0">
              <a:solidFill>
                <a:schemeClr val="bg1">
                  <a:lumMod val="50000"/>
                </a:schemeClr>
              </a:solidFill>
              <a:latin typeface="+mn-lt"/>
            </a:endParaRPr>
          </a:p>
        </p:txBody>
      </p:sp>
      <p:pic>
        <p:nvPicPr>
          <p:cNvPr id="3087" name="Imagen 5" descr="C:\Users\Design\Documents\Edu\Product Launch\shadow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7625" y="5983288"/>
            <a:ext cx="7635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Imagen 5" descr="C:\Users\Design\Documents\Edu\Product Launch\shadow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9413" y="5756275"/>
            <a:ext cx="11938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9" name="1 Título"/>
          <p:cNvSpPr txBox="1">
            <a:spLocks/>
          </p:cNvSpPr>
          <p:nvPr/>
        </p:nvSpPr>
        <p:spPr bwMode="auto">
          <a:xfrm>
            <a:off x="6732588" y="6083300"/>
            <a:ext cx="22669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900" b="1" dirty="0">
                <a:solidFill>
                  <a:schemeClr val="bg1"/>
                </a:solidFill>
                <a:latin typeface="Calibri" pitchFamily="34" charset="0"/>
              </a:rPr>
              <a:t>Contact Us</a:t>
            </a:r>
          </a:p>
          <a:p>
            <a:pPr eaLnBrk="1" hangingPunct="1"/>
            <a:r>
              <a:rPr lang="en-US" sz="900" dirty="0" smtClean="0">
                <a:solidFill>
                  <a:schemeClr val="bg1"/>
                </a:solidFill>
                <a:latin typeface="Calibri" pitchFamily="34" charset="0"/>
              </a:rPr>
              <a:t>2500 Walton Way Augusta, GA 30904</a:t>
            </a:r>
            <a:endParaRPr lang="en-US" sz="900" dirty="0">
              <a:solidFill>
                <a:schemeClr val="bg1"/>
              </a:solidFill>
              <a:latin typeface="Calibri" pitchFamily="34" charset="0"/>
            </a:endParaRPr>
          </a:p>
          <a:p>
            <a:pPr eaLnBrk="1" hangingPunct="1"/>
            <a:r>
              <a:rPr lang="en-US" sz="900" dirty="0" smtClean="0">
                <a:solidFill>
                  <a:schemeClr val="bg1"/>
                </a:solidFill>
                <a:latin typeface="Calibri" pitchFamily="34" charset="0"/>
              </a:rPr>
              <a:t>(706) 737-1484  |  www.aug.edu</a:t>
            </a:r>
            <a:endParaRPr lang="en-US" sz="900" dirty="0">
              <a:solidFill>
                <a:schemeClr val="bg1"/>
              </a:solidFill>
              <a:latin typeface="Calibri" pitchFamily="34" charset="0"/>
            </a:endParaRPr>
          </a:p>
        </p:txBody>
      </p:sp>
      <p:sp>
        <p:nvSpPr>
          <p:cNvPr id="3090" name="1 Título"/>
          <p:cNvSpPr txBox="1">
            <a:spLocks/>
          </p:cNvSpPr>
          <p:nvPr/>
        </p:nvSpPr>
        <p:spPr bwMode="auto">
          <a:xfrm>
            <a:off x="6969125" y="188913"/>
            <a:ext cx="175895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s-HN" sz="1200" b="1" dirty="0" smtClean="0">
                <a:solidFill>
                  <a:srgbClr val="404040"/>
                </a:solidFill>
                <a:latin typeface="Rockwell" pitchFamily="18" charset="0"/>
              </a:rPr>
              <a:t>www.</a:t>
            </a:r>
            <a:r>
              <a:rPr lang="es-HN" sz="1200" b="1" dirty="0" smtClean="0">
                <a:solidFill>
                  <a:schemeClr val="tx2"/>
                </a:solidFill>
                <a:latin typeface="Rockwell" pitchFamily="18" charset="0"/>
              </a:rPr>
              <a:t>aug</a:t>
            </a:r>
            <a:r>
              <a:rPr lang="es-HN" sz="1200" b="1" dirty="0" smtClean="0">
                <a:solidFill>
                  <a:srgbClr val="404040"/>
                </a:solidFill>
                <a:latin typeface="Rockwell" pitchFamily="18" charset="0"/>
              </a:rPr>
              <a:t>.edu</a:t>
            </a:r>
            <a:endParaRPr lang="es-HN" sz="1200" b="1" dirty="0">
              <a:solidFill>
                <a:srgbClr val="FFC000"/>
              </a:solidFill>
              <a:latin typeface="Rockwell" pitchFamily="18" charset="0"/>
            </a:endParaRPr>
          </a:p>
        </p:txBody>
      </p:sp>
      <p:pic>
        <p:nvPicPr>
          <p:cNvPr id="3091" name="Imagen 26"/>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44882" y="6070600"/>
            <a:ext cx="1472361"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 name="Imagen 27">
            <a:hlinkClick r:id="" action="ppaction://hlinkshowjump?jump=nextslide"/>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5103019" y="6221413"/>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 name="Imagen 28">
            <a:hlinkClick r:id="" action="ppaction://hlinkshowjump?jump=previousslide"/>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rot="10800000">
            <a:off x="3926681" y="6221413"/>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91213" y="692695"/>
            <a:ext cx="2638425" cy="1978819"/>
          </a:xfrm>
          <a:prstGeom prst="rect">
            <a:avLst/>
          </a:prstGeom>
        </p:spPr>
      </p:pic>
      <p:pic>
        <p:nvPicPr>
          <p:cNvPr id="23" name="Picture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5702" y="1317608"/>
            <a:ext cx="2232248" cy="1488165"/>
          </a:xfrm>
          <a:prstGeom prst="rect">
            <a:avLst/>
          </a:prstGeom>
        </p:spPr>
      </p:pic>
    </p:spTree>
    <p:extLst>
      <p:ext uri="{BB962C8B-B14F-4D97-AF65-F5344CB8AC3E}">
        <p14:creationId xmlns:p14="http://schemas.microsoft.com/office/powerpoint/2010/main" val="41822944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par>
                                <p:cTn id="10" presetID="1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26"/>
                                        </p:tgtEl>
                                        <p:attrNameLst>
                                          <p:attrName>style.visibility</p:attrName>
                                        </p:attrNameLst>
                                      </p:cBhvr>
                                      <p:to>
                                        <p:strVal val="visible"/>
                                      </p:to>
                                    </p:set>
                                    <p:animEffect transition="in" filter="fade">
                                      <p:cBhvr>
                                        <p:cTn id="15"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5" descr="C:\Users\Design\Documents\Edu\Product Launch\shadow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4388" y="5965825"/>
            <a:ext cx="762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Título"/>
          <p:cNvSpPr txBox="1">
            <a:spLocks/>
          </p:cNvSpPr>
          <p:nvPr/>
        </p:nvSpPr>
        <p:spPr>
          <a:xfrm>
            <a:off x="398463" y="501650"/>
            <a:ext cx="5110956" cy="796924"/>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lnSpc>
                <a:spcPts val="5760"/>
              </a:lnSpc>
              <a:spcBef>
                <a:spcPts val="0"/>
              </a:spcBef>
              <a:spcAft>
                <a:spcPts val="0"/>
              </a:spcAft>
              <a:defRPr/>
            </a:pPr>
            <a:r>
              <a:rPr lang="es-HN" sz="4930" b="1" dirty="0" smtClean="0">
                <a:solidFill>
                  <a:schemeClr val="tx1">
                    <a:lumMod val="75000"/>
                    <a:lumOff val="25000"/>
                  </a:schemeClr>
                </a:solidFill>
                <a:latin typeface="Rockwell" pitchFamily="18" charset="0"/>
              </a:rPr>
              <a:t>Email Project</a:t>
            </a:r>
            <a:endParaRPr lang="es-HN" sz="4930" b="1" dirty="0" smtClean="0">
              <a:solidFill>
                <a:schemeClr val="tx2"/>
              </a:solidFill>
              <a:latin typeface="Rockwell" pitchFamily="18" charset="0"/>
            </a:endParaRPr>
          </a:p>
        </p:txBody>
      </p:sp>
      <p:sp>
        <p:nvSpPr>
          <p:cNvPr id="4" name="3 CuadroTexto"/>
          <p:cNvSpPr txBox="1"/>
          <p:nvPr/>
        </p:nvSpPr>
        <p:spPr>
          <a:xfrm>
            <a:off x="398464" y="2996952"/>
            <a:ext cx="7701928" cy="4185761"/>
          </a:xfrm>
          <a:prstGeom prst="rect">
            <a:avLst/>
          </a:prstGeom>
          <a:noFill/>
        </p:spPr>
        <p:txBody>
          <a:bodyPr wrap="square" lIns="0" tIns="0" rIns="0" bIns="0" numCol="2" spcCol="720000">
            <a:spAutoFit/>
          </a:bodyPr>
          <a:lstStyle/>
          <a:p>
            <a:pPr>
              <a:buFont typeface="Arial" pitchFamily="34" charset="0"/>
              <a:buChar char="•"/>
            </a:pPr>
            <a:r>
              <a:rPr lang="en-US" sz="1600" dirty="0" smtClean="0"/>
              <a:t>  Testing domain activated for internal IT Services staff – concepts proven</a:t>
            </a:r>
          </a:p>
          <a:p>
            <a:pPr>
              <a:buFont typeface="Arial" pitchFamily="34" charset="0"/>
              <a:buChar char="•"/>
            </a:pPr>
            <a:endParaRPr lang="en-US" sz="1600" dirty="0"/>
          </a:p>
          <a:p>
            <a:pPr>
              <a:buFont typeface="Arial" pitchFamily="34" charset="0"/>
              <a:buChar char="•"/>
            </a:pPr>
            <a:r>
              <a:rPr lang="en-US" sz="1600" dirty="0" smtClean="0"/>
              <a:t>  Production domain established well ahead of go live date</a:t>
            </a:r>
          </a:p>
          <a:p>
            <a:pPr>
              <a:buFont typeface="Arial" pitchFamily="34" charset="0"/>
              <a:buChar char="•"/>
            </a:pPr>
            <a:endParaRPr lang="en-US" sz="1600" dirty="0"/>
          </a:p>
          <a:p>
            <a:pPr>
              <a:buFont typeface="Arial" pitchFamily="34" charset="0"/>
              <a:buChar char="•"/>
            </a:pPr>
            <a:r>
              <a:rPr lang="en-US" sz="1600" dirty="0" smtClean="0"/>
              <a:t>  Calendar conversions completed for faculty and staff where necessary</a:t>
            </a:r>
          </a:p>
          <a:p>
            <a:pPr>
              <a:buFont typeface="Arial" pitchFamily="34" charset="0"/>
              <a:buChar char="•"/>
            </a:pPr>
            <a:endParaRPr lang="en-US" sz="1600" dirty="0"/>
          </a:p>
          <a:p>
            <a:pPr>
              <a:buFont typeface="Arial" pitchFamily="34" charset="0"/>
              <a:buChar char="•"/>
            </a:pPr>
            <a:r>
              <a:rPr lang="en-US" sz="1600" dirty="0" smtClean="0"/>
              <a:t>Departmental shared calendars created</a:t>
            </a:r>
          </a:p>
          <a:p>
            <a:pPr>
              <a:buFont typeface="Arial" pitchFamily="34" charset="0"/>
              <a:buChar char="•"/>
            </a:pPr>
            <a:endParaRPr lang="en-US" sz="1600" dirty="0"/>
          </a:p>
          <a:p>
            <a:pPr>
              <a:buFont typeface="Arial" pitchFamily="34" charset="0"/>
              <a:buChar char="•"/>
            </a:pPr>
            <a:endParaRPr lang="en-US" sz="1600" dirty="0" smtClean="0"/>
          </a:p>
          <a:p>
            <a:pPr>
              <a:buFont typeface="Arial" pitchFamily="34" charset="0"/>
              <a:buChar char="•"/>
            </a:pPr>
            <a:endParaRPr lang="en-US" sz="1600" dirty="0"/>
          </a:p>
          <a:p>
            <a:pPr>
              <a:buFont typeface="Arial" pitchFamily="34" charset="0"/>
              <a:buChar char="•"/>
            </a:pPr>
            <a:endParaRPr lang="en-US" sz="1600" dirty="0" smtClean="0"/>
          </a:p>
          <a:p>
            <a:pPr>
              <a:buFont typeface="Arial" pitchFamily="34" charset="0"/>
              <a:buChar char="•"/>
            </a:pPr>
            <a:endParaRPr lang="en-US" sz="1600" dirty="0" smtClean="0"/>
          </a:p>
          <a:p>
            <a:pPr>
              <a:buFont typeface="Arial" pitchFamily="34" charset="0"/>
              <a:buChar char="•"/>
            </a:pPr>
            <a:endParaRPr lang="en-US" sz="1600" dirty="0"/>
          </a:p>
          <a:p>
            <a:pPr>
              <a:buFont typeface="Arial" pitchFamily="34" charset="0"/>
              <a:buChar char="•"/>
            </a:pPr>
            <a:r>
              <a:rPr lang="en-US" sz="1600" dirty="0" smtClean="0"/>
              <a:t>  Email accounts created for all users week before go live</a:t>
            </a:r>
          </a:p>
          <a:p>
            <a:pPr>
              <a:buFont typeface="Arial" pitchFamily="34" charset="0"/>
              <a:buChar char="•"/>
            </a:pPr>
            <a:endParaRPr lang="en-US" sz="1600" dirty="0"/>
          </a:p>
          <a:p>
            <a:pPr>
              <a:buFont typeface="Arial" pitchFamily="34" charset="0"/>
              <a:buChar char="•"/>
            </a:pPr>
            <a:r>
              <a:rPr lang="en-US" sz="1600" dirty="0" smtClean="0"/>
              <a:t>MX Record switch on Sunday at 10pm.</a:t>
            </a:r>
          </a:p>
          <a:p>
            <a:pPr>
              <a:buFont typeface="Arial" pitchFamily="34" charset="0"/>
              <a:buChar char="•"/>
            </a:pPr>
            <a:endParaRPr lang="en-US" sz="1600" dirty="0"/>
          </a:p>
          <a:p>
            <a:pPr>
              <a:buFont typeface="Arial" pitchFamily="34" charset="0"/>
              <a:buChar char="•"/>
            </a:pPr>
            <a:r>
              <a:rPr lang="en-US" sz="1600" dirty="0" smtClean="0"/>
              <a:t>  Users given instruction to add legacy account to sync their old mail to new account.</a:t>
            </a:r>
          </a:p>
          <a:p>
            <a:pPr>
              <a:buFont typeface="Arial" pitchFamily="34" charset="0"/>
              <a:buChar char="•"/>
            </a:pPr>
            <a:endParaRPr lang="en-US" sz="1600" dirty="0"/>
          </a:p>
          <a:p>
            <a:pPr>
              <a:buFont typeface="Arial" pitchFamily="34" charset="0"/>
              <a:buChar char="•"/>
            </a:pPr>
            <a:r>
              <a:rPr lang="en-US" sz="1600" dirty="0" smtClean="0"/>
              <a:t>  No change in email address</a:t>
            </a:r>
            <a:endParaRPr lang="en-US" sz="1600" b="1" dirty="0" smtClean="0"/>
          </a:p>
        </p:txBody>
      </p:sp>
      <p:sp>
        <p:nvSpPr>
          <p:cNvPr id="26" name="1 Título"/>
          <p:cNvSpPr txBox="1">
            <a:spLocks/>
          </p:cNvSpPr>
          <p:nvPr/>
        </p:nvSpPr>
        <p:spPr>
          <a:xfrm>
            <a:off x="4913313" y="3817938"/>
            <a:ext cx="2663825" cy="474662"/>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Bef>
                <a:spcPts val="0"/>
              </a:spcBef>
              <a:spcAft>
                <a:spcPts val="0"/>
              </a:spcAft>
              <a:defRPr/>
            </a:pPr>
            <a:endParaRPr lang="es-HN" sz="1050" b="1" dirty="0" smtClean="0">
              <a:solidFill>
                <a:srgbClr val="FFC000"/>
              </a:solidFill>
              <a:latin typeface="Rockwell" pitchFamily="18" charset="0"/>
            </a:endParaRPr>
          </a:p>
        </p:txBody>
      </p:sp>
      <p:pic>
        <p:nvPicPr>
          <p:cNvPr id="3082" name="27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67188" y="6170613"/>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28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41863" y="6170613"/>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4" name="29 CuadroTexto"/>
          <p:cNvSpPr txBox="1">
            <a:spLocks noChangeArrowheads="1"/>
          </p:cNvSpPr>
          <p:nvPr/>
        </p:nvSpPr>
        <p:spPr bwMode="auto">
          <a:xfrm>
            <a:off x="4205288" y="6181725"/>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HN" sz="1200" b="1" dirty="0">
                <a:solidFill>
                  <a:schemeClr val="bg1"/>
                </a:solidFill>
                <a:latin typeface="Calibri" pitchFamily="34" charset="0"/>
              </a:rPr>
              <a:t>8</a:t>
            </a:r>
            <a:endParaRPr lang="es-ES" sz="1200" b="1" dirty="0">
              <a:solidFill>
                <a:schemeClr val="bg1"/>
              </a:solidFill>
              <a:latin typeface="Calibri" pitchFamily="34" charset="0"/>
            </a:endParaRPr>
          </a:p>
        </p:txBody>
      </p:sp>
      <p:sp>
        <p:nvSpPr>
          <p:cNvPr id="31" name="30 CuadroTexto"/>
          <p:cNvSpPr txBox="1"/>
          <p:nvPr/>
        </p:nvSpPr>
        <p:spPr>
          <a:xfrm>
            <a:off x="4467225" y="6181725"/>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2" name="31 CuadroTexto"/>
          <p:cNvSpPr txBox="1"/>
          <p:nvPr/>
        </p:nvSpPr>
        <p:spPr>
          <a:xfrm>
            <a:off x="4787900" y="6181725"/>
            <a:ext cx="34176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latin typeface="+mn-lt"/>
              </a:rPr>
              <a:t>13</a:t>
            </a:r>
            <a:endParaRPr lang="es-ES" sz="1200" b="1" dirty="0">
              <a:solidFill>
                <a:schemeClr val="bg1">
                  <a:lumMod val="50000"/>
                </a:schemeClr>
              </a:solidFill>
              <a:latin typeface="+mn-lt"/>
            </a:endParaRPr>
          </a:p>
        </p:txBody>
      </p:sp>
      <p:pic>
        <p:nvPicPr>
          <p:cNvPr id="3087" name="Imagen 5" descr="C:\Users\Design\Documents\Edu\Product Launch\shadow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7625" y="5983288"/>
            <a:ext cx="7635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Imagen 5" descr="C:\Users\Design\Documents\Edu\Product Launch\shadow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9413" y="5756275"/>
            <a:ext cx="11938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9" name="1 Título"/>
          <p:cNvSpPr txBox="1">
            <a:spLocks/>
          </p:cNvSpPr>
          <p:nvPr/>
        </p:nvSpPr>
        <p:spPr bwMode="auto">
          <a:xfrm>
            <a:off x="6732588" y="6083300"/>
            <a:ext cx="22669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900" b="1" dirty="0">
                <a:solidFill>
                  <a:schemeClr val="bg1"/>
                </a:solidFill>
                <a:latin typeface="Calibri" pitchFamily="34" charset="0"/>
              </a:rPr>
              <a:t>Contact Us</a:t>
            </a:r>
          </a:p>
          <a:p>
            <a:pPr eaLnBrk="1" hangingPunct="1"/>
            <a:r>
              <a:rPr lang="en-US" sz="900" dirty="0" smtClean="0">
                <a:solidFill>
                  <a:schemeClr val="bg1"/>
                </a:solidFill>
                <a:latin typeface="Calibri" pitchFamily="34" charset="0"/>
              </a:rPr>
              <a:t>2500 Walton Way Augusta, GA 30904</a:t>
            </a:r>
            <a:endParaRPr lang="en-US" sz="900" dirty="0">
              <a:solidFill>
                <a:schemeClr val="bg1"/>
              </a:solidFill>
              <a:latin typeface="Calibri" pitchFamily="34" charset="0"/>
            </a:endParaRPr>
          </a:p>
          <a:p>
            <a:pPr eaLnBrk="1" hangingPunct="1"/>
            <a:r>
              <a:rPr lang="en-US" sz="900" dirty="0" smtClean="0">
                <a:solidFill>
                  <a:schemeClr val="bg1"/>
                </a:solidFill>
                <a:latin typeface="Calibri" pitchFamily="34" charset="0"/>
              </a:rPr>
              <a:t>(706) 737-1484  |  www.aug.edu</a:t>
            </a:r>
            <a:endParaRPr lang="en-US" sz="900" dirty="0">
              <a:solidFill>
                <a:schemeClr val="bg1"/>
              </a:solidFill>
              <a:latin typeface="Calibri" pitchFamily="34" charset="0"/>
            </a:endParaRPr>
          </a:p>
        </p:txBody>
      </p:sp>
      <p:sp>
        <p:nvSpPr>
          <p:cNvPr id="3090" name="1 Título"/>
          <p:cNvSpPr txBox="1">
            <a:spLocks/>
          </p:cNvSpPr>
          <p:nvPr/>
        </p:nvSpPr>
        <p:spPr bwMode="auto">
          <a:xfrm>
            <a:off x="6969125" y="188913"/>
            <a:ext cx="175895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s-HN" sz="1200" b="1" dirty="0" smtClean="0">
                <a:solidFill>
                  <a:srgbClr val="404040"/>
                </a:solidFill>
                <a:latin typeface="Rockwell" pitchFamily="18" charset="0"/>
              </a:rPr>
              <a:t>www.</a:t>
            </a:r>
            <a:r>
              <a:rPr lang="es-HN" sz="1200" b="1" dirty="0" smtClean="0">
                <a:solidFill>
                  <a:schemeClr val="tx2"/>
                </a:solidFill>
                <a:latin typeface="Rockwell" pitchFamily="18" charset="0"/>
              </a:rPr>
              <a:t>aug</a:t>
            </a:r>
            <a:r>
              <a:rPr lang="es-HN" sz="1200" b="1" dirty="0" smtClean="0">
                <a:solidFill>
                  <a:srgbClr val="404040"/>
                </a:solidFill>
                <a:latin typeface="Rockwell" pitchFamily="18" charset="0"/>
              </a:rPr>
              <a:t>.edu</a:t>
            </a:r>
            <a:endParaRPr lang="es-HN" sz="1200" b="1" dirty="0">
              <a:solidFill>
                <a:srgbClr val="FFC000"/>
              </a:solidFill>
              <a:latin typeface="Rockwell" pitchFamily="18" charset="0"/>
            </a:endParaRPr>
          </a:p>
        </p:txBody>
      </p:sp>
      <p:pic>
        <p:nvPicPr>
          <p:cNvPr id="3091" name="Imagen 26"/>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44882" y="6070600"/>
            <a:ext cx="1472361"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 name="Imagen 27">
            <a:hlinkClick r:id="" action="ppaction://hlinkshowjump?jump=nextslide"/>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5103019" y="6221413"/>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 name="Imagen 28">
            <a:hlinkClick r:id="" action="ppaction://hlinkshowjump?jump=previousslide"/>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rot="10800000">
            <a:off x="3926681" y="6221413"/>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84168" y="518552"/>
            <a:ext cx="2540000" cy="1905000"/>
          </a:xfrm>
          <a:prstGeom prst="rect">
            <a:avLst/>
          </a:prstGeom>
        </p:spPr>
      </p:pic>
      <p:pic>
        <p:nvPicPr>
          <p:cNvPr id="23" name="Picture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1600" y="1345363"/>
            <a:ext cx="2232248" cy="1488165"/>
          </a:xfrm>
          <a:prstGeom prst="rect">
            <a:avLst/>
          </a:prstGeom>
        </p:spPr>
      </p:pic>
    </p:spTree>
    <p:extLst>
      <p:ext uri="{BB962C8B-B14F-4D97-AF65-F5344CB8AC3E}">
        <p14:creationId xmlns:p14="http://schemas.microsoft.com/office/powerpoint/2010/main" val="19542391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par>
                                <p:cTn id="10" presetID="1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26"/>
                                        </p:tgtEl>
                                        <p:attrNameLst>
                                          <p:attrName>style.visibility</p:attrName>
                                        </p:attrNameLst>
                                      </p:cBhvr>
                                      <p:to>
                                        <p:strVal val="visible"/>
                                      </p:to>
                                    </p:set>
                                    <p:animEffect transition="in" filter="fade">
                                      <p:cBhvr>
                                        <p:cTn id="15"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n 5" descr="C:\Users\Design\Documents\Edu\Product Launch\shadow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4388" y="5965825"/>
            <a:ext cx="7620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1 Título"/>
          <p:cNvSpPr txBox="1">
            <a:spLocks/>
          </p:cNvSpPr>
          <p:nvPr/>
        </p:nvSpPr>
        <p:spPr>
          <a:xfrm>
            <a:off x="398463" y="501650"/>
            <a:ext cx="5110956" cy="796924"/>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lnSpc>
                <a:spcPts val="5760"/>
              </a:lnSpc>
              <a:spcBef>
                <a:spcPts val="0"/>
              </a:spcBef>
              <a:spcAft>
                <a:spcPts val="0"/>
              </a:spcAft>
              <a:defRPr/>
            </a:pPr>
            <a:r>
              <a:rPr lang="es-HN" sz="4930" b="1" dirty="0" smtClean="0">
                <a:solidFill>
                  <a:schemeClr val="tx1">
                    <a:lumMod val="75000"/>
                    <a:lumOff val="25000"/>
                  </a:schemeClr>
                </a:solidFill>
                <a:latin typeface="Rockwell" pitchFamily="18" charset="0"/>
              </a:rPr>
              <a:t>Portal Project</a:t>
            </a:r>
            <a:endParaRPr lang="es-HN" sz="4930" b="1" dirty="0" smtClean="0">
              <a:solidFill>
                <a:schemeClr val="tx2"/>
              </a:solidFill>
              <a:latin typeface="Rockwell" pitchFamily="18" charset="0"/>
            </a:endParaRPr>
          </a:p>
        </p:txBody>
      </p:sp>
      <p:sp>
        <p:nvSpPr>
          <p:cNvPr id="4" name="3 CuadroTexto"/>
          <p:cNvSpPr txBox="1"/>
          <p:nvPr/>
        </p:nvSpPr>
        <p:spPr>
          <a:xfrm>
            <a:off x="398464" y="2996952"/>
            <a:ext cx="7701928" cy="2954655"/>
          </a:xfrm>
          <a:prstGeom prst="rect">
            <a:avLst/>
          </a:prstGeom>
          <a:noFill/>
        </p:spPr>
        <p:txBody>
          <a:bodyPr wrap="square" lIns="0" tIns="0" rIns="0" bIns="0" numCol="2" spcCol="720000">
            <a:spAutoFit/>
          </a:bodyPr>
          <a:lstStyle/>
          <a:p>
            <a:pPr>
              <a:buFont typeface="Arial" pitchFamily="34" charset="0"/>
              <a:buChar char="•"/>
            </a:pPr>
            <a:r>
              <a:rPr lang="en-US" sz="1600" dirty="0" smtClean="0"/>
              <a:t>  New portal build.  Focus on replacing current content and connectors.</a:t>
            </a:r>
          </a:p>
          <a:p>
            <a:pPr>
              <a:buFont typeface="Arial" pitchFamily="34" charset="0"/>
              <a:buChar char="•"/>
            </a:pPr>
            <a:endParaRPr lang="en-US" sz="1600" dirty="0"/>
          </a:p>
          <a:p>
            <a:pPr>
              <a:buFont typeface="Arial" pitchFamily="34" charset="0"/>
              <a:buChar char="•"/>
            </a:pPr>
            <a:r>
              <a:rPr lang="en-US" sz="1600" dirty="0" smtClean="0"/>
              <a:t>  All connectors established in parallel with legacy </a:t>
            </a:r>
            <a:r>
              <a:rPr lang="en-US" sz="1600" dirty="0" err="1" smtClean="0"/>
              <a:t>Luminis</a:t>
            </a:r>
            <a:r>
              <a:rPr lang="en-US" sz="1600" dirty="0" smtClean="0"/>
              <a:t> portal</a:t>
            </a:r>
          </a:p>
          <a:p>
            <a:pPr>
              <a:buFont typeface="Arial" pitchFamily="34" charset="0"/>
              <a:buChar char="•"/>
            </a:pPr>
            <a:endParaRPr lang="en-US" sz="1600" dirty="0"/>
          </a:p>
          <a:p>
            <a:pPr>
              <a:buFont typeface="Arial" pitchFamily="34" charset="0"/>
              <a:buChar char="•"/>
            </a:pPr>
            <a:r>
              <a:rPr lang="en-US" sz="1600" dirty="0" smtClean="0"/>
              <a:t>  Authentication with local directory via VPN tunnel</a:t>
            </a:r>
          </a:p>
          <a:p>
            <a:pPr>
              <a:buFont typeface="Arial" pitchFamily="34" charset="0"/>
              <a:buChar char="•"/>
            </a:pPr>
            <a:endParaRPr lang="en-US" sz="1600" dirty="0"/>
          </a:p>
          <a:p>
            <a:pPr>
              <a:buFont typeface="Arial" pitchFamily="34" charset="0"/>
              <a:buChar char="•"/>
            </a:pPr>
            <a:r>
              <a:rPr lang="en-US" sz="1600" dirty="0" smtClean="0"/>
              <a:t>Initial load of directory users</a:t>
            </a:r>
          </a:p>
          <a:p>
            <a:pPr>
              <a:buFont typeface="Arial" pitchFamily="34" charset="0"/>
              <a:buChar char="•"/>
            </a:pPr>
            <a:endParaRPr lang="en-US" sz="1600" dirty="0" smtClean="0"/>
          </a:p>
          <a:p>
            <a:pPr>
              <a:buFont typeface="Arial" pitchFamily="34" charset="0"/>
              <a:buChar char="•"/>
            </a:pPr>
            <a:r>
              <a:rPr lang="en-US" sz="1600" dirty="0" smtClean="0"/>
              <a:t>  Password Change Management configured on portal to local directory</a:t>
            </a:r>
          </a:p>
          <a:p>
            <a:pPr>
              <a:buFont typeface="Arial" pitchFamily="34" charset="0"/>
              <a:buChar char="•"/>
            </a:pPr>
            <a:endParaRPr lang="en-US" sz="1600" dirty="0"/>
          </a:p>
          <a:p>
            <a:pPr>
              <a:buFont typeface="Arial" pitchFamily="34" charset="0"/>
              <a:buChar char="•"/>
            </a:pPr>
            <a:r>
              <a:rPr lang="en-US" sz="1600" dirty="0" smtClean="0"/>
              <a:t>  “My Courses” established with XML from Banner</a:t>
            </a:r>
          </a:p>
          <a:p>
            <a:pPr>
              <a:buFont typeface="Arial" pitchFamily="34" charset="0"/>
              <a:buChar char="•"/>
            </a:pPr>
            <a:endParaRPr lang="en-US" sz="1600" dirty="0"/>
          </a:p>
          <a:p>
            <a:pPr>
              <a:buFont typeface="Arial" pitchFamily="34" charset="0"/>
              <a:buChar char="•"/>
            </a:pPr>
            <a:r>
              <a:rPr lang="en-US" sz="1600" dirty="0" smtClean="0"/>
              <a:t>  Event processing established with Banner</a:t>
            </a:r>
          </a:p>
          <a:p>
            <a:pPr>
              <a:buFont typeface="Arial" pitchFamily="34" charset="0"/>
              <a:buChar char="•"/>
            </a:pPr>
            <a:endParaRPr lang="en-US" sz="1600" dirty="0"/>
          </a:p>
          <a:p>
            <a:pPr>
              <a:buFont typeface="Arial" pitchFamily="34" charset="0"/>
              <a:buChar char="•"/>
            </a:pPr>
            <a:r>
              <a:rPr lang="en-US" sz="1600" dirty="0" smtClean="0"/>
              <a:t>QA/UAT </a:t>
            </a:r>
          </a:p>
          <a:p>
            <a:pPr>
              <a:buFont typeface="Arial" pitchFamily="34" charset="0"/>
              <a:buChar char="•"/>
            </a:pPr>
            <a:endParaRPr lang="en-US" sz="1600" dirty="0" smtClean="0"/>
          </a:p>
          <a:p>
            <a:pPr>
              <a:buFont typeface="Arial" pitchFamily="34" charset="0"/>
              <a:buChar char="•"/>
            </a:pPr>
            <a:endParaRPr lang="en-US" sz="1600" b="1" dirty="0" smtClean="0"/>
          </a:p>
        </p:txBody>
      </p:sp>
      <p:sp>
        <p:nvSpPr>
          <p:cNvPr id="26" name="1 Título"/>
          <p:cNvSpPr txBox="1">
            <a:spLocks/>
          </p:cNvSpPr>
          <p:nvPr/>
        </p:nvSpPr>
        <p:spPr>
          <a:xfrm>
            <a:off x="4913313" y="3817938"/>
            <a:ext cx="2663825" cy="474662"/>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Bef>
                <a:spcPts val="0"/>
              </a:spcBef>
              <a:spcAft>
                <a:spcPts val="0"/>
              </a:spcAft>
              <a:defRPr/>
            </a:pPr>
            <a:endParaRPr lang="es-HN" sz="1050" b="1" dirty="0" smtClean="0">
              <a:solidFill>
                <a:srgbClr val="FFC000"/>
              </a:solidFill>
              <a:latin typeface="Rockwell" pitchFamily="18" charset="0"/>
            </a:endParaRPr>
          </a:p>
        </p:txBody>
      </p:sp>
      <p:pic>
        <p:nvPicPr>
          <p:cNvPr id="3082" name="27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67188" y="6170613"/>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28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41863" y="6170613"/>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4" name="29 CuadroTexto"/>
          <p:cNvSpPr txBox="1">
            <a:spLocks noChangeArrowheads="1"/>
          </p:cNvSpPr>
          <p:nvPr/>
        </p:nvSpPr>
        <p:spPr bwMode="auto">
          <a:xfrm>
            <a:off x="4205288" y="6181725"/>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1200" b="1" dirty="0" smtClean="0">
                <a:solidFill>
                  <a:schemeClr val="bg1"/>
                </a:solidFill>
                <a:latin typeface="Calibri" pitchFamily="34" charset="0"/>
              </a:rPr>
              <a:t>9</a:t>
            </a:r>
            <a:endParaRPr lang="es-ES" sz="1200" b="1" dirty="0">
              <a:solidFill>
                <a:schemeClr val="bg1"/>
              </a:solidFill>
              <a:latin typeface="Calibri" pitchFamily="34" charset="0"/>
            </a:endParaRPr>
          </a:p>
        </p:txBody>
      </p:sp>
      <p:sp>
        <p:nvSpPr>
          <p:cNvPr id="31" name="30 CuadroTexto"/>
          <p:cNvSpPr txBox="1"/>
          <p:nvPr/>
        </p:nvSpPr>
        <p:spPr>
          <a:xfrm>
            <a:off x="4467225" y="6181725"/>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32" name="31 CuadroTexto"/>
          <p:cNvSpPr txBox="1"/>
          <p:nvPr/>
        </p:nvSpPr>
        <p:spPr>
          <a:xfrm>
            <a:off x="4787900" y="6181725"/>
            <a:ext cx="341760" cy="276999"/>
          </a:xfrm>
          <a:prstGeom prst="rect">
            <a:avLst/>
          </a:prstGeom>
          <a:noFill/>
        </p:spPr>
        <p:txBody>
          <a:bodyPr wrap="none">
            <a:spAutoFit/>
          </a:bodyPr>
          <a:lstStyle/>
          <a:p>
            <a:pPr fontAlgn="auto">
              <a:spcBef>
                <a:spcPts val="0"/>
              </a:spcBef>
              <a:spcAft>
                <a:spcPts val="0"/>
              </a:spcAft>
              <a:defRPr/>
            </a:pPr>
            <a:r>
              <a:rPr lang="es-HN" sz="1200" b="1" dirty="0" smtClean="0">
                <a:solidFill>
                  <a:schemeClr val="bg1">
                    <a:lumMod val="50000"/>
                  </a:schemeClr>
                </a:solidFill>
                <a:latin typeface="+mn-lt"/>
              </a:rPr>
              <a:t>13</a:t>
            </a:r>
            <a:endParaRPr lang="es-ES" sz="1200" b="1" dirty="0">
              <a:solidFill>
                <a:schemeClr val="bg1">
                  <a:lumMod val="50000"/>
                </a:schemeClr>
              </a:solidFill>
              <a:latin typeface="+mn-lt"/>
            </a:endParaRPr>
          </a:p>
        </p:txBody>
      </p:sp>
      <p:pic>
        <p:nvPicPr>
          <p:cNvPr id="3087" name="Imagen 5" descr="C:\Users\Design\Documents\Edu\Product Launch\shadow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7625" y="5983288"/>
            <a:ext cx="7635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Imagen 5" descr="C:\Users\Design\Documents\Edu\Product Launch\shadow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9413" y="5756275"/>
            <a:ext cx="11938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9" name="1 Título"/>
          <p:cNvSpPr txBox="1">
            <a:spLocks/>
          </p:cNvSpPr>
          <p:nvPr/>
        </p:nvSpPr>
        <p:spPr bwMode="auto">
          <a:xfrm>
            <a:off x="6732588" y="6083300"/>
            <a:ext cx="22669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900" b="1" dirty="0">
                <a:solidFill>
                  <a:schemeClr val="bg1"/>
                </a:solidFill>
                <a:latin typeface="Calibri" pitchFamily="34" charset="0"/>
              </a:rPr>
              <a:t>Contact Us</a:t>
            </a:r>
          </a:p>
          <a:p>
            <a:pPr eaLnBrk="1" hangingPunct="1"/>
            <a:r>
              <a:rPr lang="en-US" sz="900" dirty="0" smtClean="0">
                <a:solidFill>
                  <a:schemeClr val="bg1"/>
                </a:solidFill>
                <a:latin typeface="Calibri" pitchFamily="34" charset="0"/>
              </a:rPr>
              <a:t>2500 Walton Way Augusta, GA 30904</a:t>
            </a:r>
            <a:endParaRPr lang="en-US" sz="900" dirty="0">
              <a:solidFill>
                <a:schemeClr val="bg1"/>
              </a:solidFill>
              <a:latin typeface="Calibri" pitchFamily="34" charset="0"/>
            </a:endParaRPr>
          </a:p>
          <a:p>
            <a:pPr eaLnBrk="1" hangingPunct="1"/>
            <a:r>
              <a:rPr lang="en-US" sz="900" dirty="0" smtClean="0">
                <a:solidFill>
                  <a:schemeClr val="bg1"/>
                </a:solidFill>
                <a:latin typeface="Calibri" pitchFamily="34" charset="0"/>
              </a:rPr>
              <a:t>(706) 737-1484  |  www.aug.edu</a:t>
            </a:r>
            <a:endParaRPr lang="en-US" sz="900" dirty="0">
              <a:solidFill>
                <a:schemeClr val="bg1"/>
              </a:solidFill>
              <a:latin typeface="Calibri" pitchFamily="34" charset="0"/>
            </a:endParaRPr>
          </a:p>
        </p:txBody>
      </p:sp>
      <p:sp>
        <p:nvSpPr>
          <p:cNvPr id="3090" name="1 Título"/>
          <p:cNvSpPr txBox="1">
            <a:spLocks/>
          </p:cNvSpPr>
          <p:nvPr/>
        </p:nvSpPr>
        <p:spPr bwMode="auto">
          <a:xfrm>
            <a:off x="6969125" y="188913"/>
            <a:ext cx="175895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s-HN" sz="1200" b="1" dirty="0" smtClean="0">
                <a:solidFill>
                  <a:srgbClr val="404040"/>
                </a:solidFill>
                <a:latin typeface="Rockwell" pitchFamily="18" charset="0"/>
              </a:rPr>
              <a:t>www.</a:t>
            </a:r>
            <a:r>
              <a:rPr lang="es-HN" sz="1200" b="1" dirty="0" smtClean="0">
                <a:solidFill>
                  <a:schemeClr val="tx2"/>
                </a:solidFill>
                <a:latin typeface="Rockwell" pitchFamily="18" charset="0"/>
              </a:rPr>
              <a:t>aug</a:t>
            </a:r>
            <a:r>
              <a:rPr lang="es-HN" sz="1200" b="1" dirty="0" smtClean="0">
                <a:solidFill>
                  <a:srgbClr val="404040"/>
                </a:solidFill>
                <a:latin typeface="Rockwell" pitchFamily="18" charset="0"/>
              </a:rPr>
              <a:t>.edu</a:t>
            </a:r>
            <a:endParaRPr lang="es-HN" sz="1200" b="1" dirty="0">
              <a:solidFill>
                <a:srgbClr val="FFC000"/>
              </a:solidFill>
              <a:latin typeface="Rockwell" pitchFamily="18" charset="0"/>
            </a:endParaRPr>
          </a:p>
        </p:txBody>
      </p:sp>
      <p:pic>
        <p:nvPicPr>
          <p:cNvPr id="3091" name="Imagen 26"/>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44882" y="6070600"/>
            <a:ext cx="1472361"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 name="Imagen 27">
            <a:hlinkClick r:id="" action="ppaction://hlinkshowjump?jump=nextslide"/>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5103019" y="6221413"/>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 name="Imagen 28">
            <a:hlinkClick r:id="" action="ppaction://hlinkshowjump?jump=previousslide"/>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rot="10800000">
            <a:off x="3926681" y="6221413"/>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11560" y="1427292"/>
            <a:ext cx="3919165" cy="1569660"/>
          </a:xfrm>
          <a:prstGeom prst="rect">
            <a:avLst/>
          </a:prstGeom>
          <a:noFill/>
        </p:spPr>
        <p:txBody>
          <a:bodyPr wrap="square" rtlCol="0">
            <a:spAutoFit/>
          </a:bodyPr>
          <a:lstStyle/>
          <a:p>
            <a:r>
              <a:rPr lang="en-US" sz="9600" dirty="0" err="1" smtClean="0">
                <a:solidFill>
                  <a:schemeClr val="tx2"/>
                </a:solidFill>
                <a:latin typeface="Mistral" pitchFamily="66" charset="0"/>
              </a:rPr>
              <a:t>MyASU</a:t>
            </a:r>
            <a:endParaRPr lang="en-US" dirty="0">
              <a:solidFill>
                <a:schemeClr val="tx2"/>
              </a:solidFill>
              <a:latin typeface="Rockwell" pitchFamily="18" charset="0"/>
            </a:endParaRPr>
          </a:p>
        </p:txBody>
      </p: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3608" y="1399276"/>
            <a:ext cx="1012500" cy="326250"/>
          </a:xfrm>
          <a:prstGeom prst="rect">
            <a:avLst/>
          </a:prstGeom>
        </p:spPr>
      </p:pic>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88075" y="609901"/>
            <a:ext cx="2540000" cy="1905000"/>
          </a:xfrm>
          <a:prstGeom prst="rect">
            <a:avLst/>
          </a:prstGeom>
        </p:spPr>
      </p:pic>
    </p:spTree>
    <p:extLst>
      <p:ext uri="{BB962C8B-B14F-4D97-AF65-F5344CB8AC3E}">
        <p14:creationId xmlns:p14="http://schemas.microsoft.com/office/powerpoint/2010/main" val="5792004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par>
                                <p:cTn id="10" presetID="10"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26"/>
                                        </p:tgtEl>
                                        <p:attrNameLst>
                                          <p:attrName>style.visibility</p:attrName>
                                        </p:attrNameLst>
                                      </p:cBhvr>
                                      <p:to>
                                        <p:strVal val="visible"/>
                                      </p:to>
                                    </p:set>
                                    <p:animEffect transition="in" filter="fade">
                                      <p:cBhvr>
                                        <p:cTn id="15"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6"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21917</TotalTime>
  <Words>1125</Words>
  <Application>Microsoft Office PowerPoint</Application>
  <PresentationFormat>On-screen Show (4:3)</PresentationFormat>
  <Paragraphs>305</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Campus Portal and E-Mail in the Cloud</dc:title>
  <dc:subject>SERC11</dc:subject>
  <dc:creator>benglish@aug.edu</dc:creator>
  <cp:lastModifiedBy>William M. English</cp:lastModifiedBy>
  <cp:revision>95</cp:revision>
  <cp:lastPrinted>2011-05-26T12:54:52Z</cp:lastPrinted>
  <dcterms:created xsi:type="dcterms:W3CDTF">2010-05-18T15:49:44Z</dcterms:created>
  <dcterms:modified xsi:type="dcterms:W3CDTF">2011-05-31T18:48:53Z</dcterms:modified>
</cp:coreProperties>
</file>