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16"/>
  </p:notesMasterIdLst>
  <p:sldIdLst>
    <p:sldId id="256" r:id="rId2"/>
    <p:sldId id="284" r:id="rId3"/>
    <p:sldId id="267" r:id="rId4"/>
    <p:sldId id="264" r:id="rId5"/>
    <p:sldId id="262" r:id="rId6"/>
    <p:sldId id="268" r:id="rId7"/>
    <p:sldId id="281" r:id="rId8"/>
    <p:sldId id="259" r:id="rId9"/>
    <p:sldId id="261" r:id="rId10"/>
    <p:sldId id="276" r:id="rId11"/>
    <p:sldId id="273" r:id="rId12"/>
    <p:sldId id="274" r:id="rId13"/>
    <p:sldId id="272"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5000"/>
    <a:srgbClr val="9A2500"/>
    <a:srgbClr val="B4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38" autoAdjust="0"/>
  </p:normalViewPr>
  <p:slideViewPr>
    <p:cSldViewPr snapToGrid="0" snapToObjects="1">
      <p:cViewPr varScale="1">
        <p:scale>
          <a:sx n="54" d="100"/>
          <a:sy n="54" d="100"/>
        </p:scale>
        <p:origin x="-1320" y="-104"/>
      </p:cViewPr>
      <p:guideLst>
        <p:guide orient="horz" pos="2160"/>
        <p:guide pos="2880"/>
      </p:guideLst>
    </p:cSldViewPr>
  </p:slideViewPr>
  <p:notesTextViewPr>
    <p:cViewPr>
      <p:scale>
        <a:sx n="100" d="100"/>
        <a:sy n="100" d="100"/>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F3140-49BF-A44F-AEA8-76E93965B9E7}" type="datetimeFigureOut">
              <a:rPr lang="en-US" smtClean="0"/>
              <a:t>6/1/12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0E20CF-FCE1-5249-906B-14DB86BD75ED}" type="slidenum">
              <a:rPr lang="en-US" smtClean="0"/>
              <a:t>‹#›</a:t>
            </a:fld>
            <a:endParaRPr lang="en-US"/>
          </a:p>
        </p:txBody>
      </p:sp>
    </p:spTree>
    <p:extLst>
      <p:ext uri="{BB962C8B-B14F-4D97-AF65-F5344CB8AC3E}">
        <p14:creationId xmlns:p14="http://schemas.microsoft.com/office/powerpoint/2010/main" val="1303270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C19462D-DB3E-A34E-87EF-3144157AA23D}" type="datetimeFigureOut">
              <a:rPr lang="en-US" smtClean="0"/>
              <a:pPr/>
              <a:t>6/1/12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CF67-0BAF-F745-9FCD-9869A2554767}"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C19462D-DB3E-A34E-87EF-3144157AA23D}" type="datetimeFigureOut">
              <a:rPr lang="en-US" smtClean="0"/>
              <a:pPr/>
              <a:t>6/1/12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9CF67-0BAF-F745-9FCD-9869A25547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C19462D-DB3E-A34E-87EF-3144157AA23D}" type="datetimeFigureOut">
              <a:rPr lang="en-US" smtClean="0"/>
              <a:pPr/>
              <a:t>6/1/12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9CF67-0BAF-F745-9FCD-9869A255476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379CF67-0BAF-F745-9FCD-9869A2554767}"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CF67-0BAF-F745-9FCD-9869A2554767}"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379CF67-0BAF-F745-9FCD-9869A255476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379CF67-0BAF-F745-9FCD-9869A255476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379CF67-0BAF-F745-9FCD-9869A2554767}"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C19462D-DB3E-A34E-87EF-3144157AA23D}" type="datetimeFigureOut">
              <a:rPr lang="en-US" smtClean="0"/>
              <a:pPr/>
              <a:t>6/1/12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CF67-0BAF-F745-9FCD-9869A25547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C19462D-DB3E-A34E-87EF-3144157AA23D}" type="datetimeFigureOut">
              <a:rPr lang="en-US" smtClean="0"/>
              <a:pPr/>
              <a:t>6/1/12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CF67-0BAF-F745-9FCD-9869A255476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C19462D-DB3E-A34E-87EF-3144157AA23D}" type="datetimeFigureOut">
              <a:rPr lang="en-US" smtClean="0"/>
              <a:pPr/>
              <a:t>6/1/12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CF67-0BAF-F745-9FCD-9869A2554767}"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C19462D-DB3E-A34E-87EF-3144157AA23D}" type="datetimeFigureOut">
              <a:rPr lang="en-US" smtClean="0"/>
              <a:pPr/>
              <a:t>6/1/12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9CF67-0BAF-F745-9FCD-9869A255476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1C19462D-DB3E-A34E-87EF-3144157AA23D}" type="datetimeFigureOut">
              <a:rPr lang="en-US" smtClean="0"/>
              <a:pPr/>
              <a:t>6/1/12</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1C19462D-DB3E-A34E-87EF-3144157AA23D}" type="datetimeFigureOut">
              <a:rPr lang="en-US" smtClean="0"/>
              <a:pPr/>
              <a:t>6/1/12</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BDB93A9-DE17-42E8-A366-46C30944BF19}"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CF67-0BAF-F745-9FCD-9869A25547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C19462D-DB3E-A34E-87EF-3144157AA23D}" type="datetimeFigureOut">
              <a:rPr lang="en-US" smtClean="0"/>
              <a:pPr/>
              <a:t>6/1/12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9CF67-0BAF-F745-9FCD-9869A2554767}"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4379CF67-0BAF-F745-9FCD-9869A25547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C19462D-DB3E-A34E-87EF-3144157AA23D}" type="datetimeFigureOut">
              <a:rPr lang="en-US" smtClean="0"/>
              <a:pPr/>
              <a:t>6/1/12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9CF67-0BAF-F745-9FCD-9869A2554767}"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1C19462D-DB3E-A34E-87EF-3144157AA23D}" type="datetimeFigureOut">
              <a:rPr lang="en-US" smtClean="0"/>
              <a:pPr/>
              <a:t>6/1/12</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379CF67-0BAF-F745-9FCD-9869A25547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hyperlink" Target="http://www.TBReLearning.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www.TBReLearning.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itunes.apple.com/us/app/frog-dissection/id377626675?mt=8%23" TargetMode="External"/><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hyperlink" Target="http://www.TBReLearning.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1431"/>
            <a:ext cx="3563626" cy="3262937"/>
          </a:xfrm>
        </p:spPr>
        <p:txBody>
          <a:bodyPr>
            <a:normAutofit fontScale="90000"/>
          </a:bodyPr>
          <a:lstStyle/>
          <a:p>
            <a:r>
              <a:rPr lang="en-US" sz="3556" dirty="0" smtClean="0">
                <a:solidFill>
                  <a:schemeClr val="bg1"/>
                </a:solidFill>
              </a:rPr>
              <a:t>Mobilization in </a:t>
            </a:r>
            <a:br>
              <a:rPr lang="en-US" sz="3556" dirty="0" smtClean="0">
                <a:solidFill>
                  <a:schemeClr val="bg1"/>
                </a:solidFill>
              </a:rPr>
            </a:br>
            <a:r>
              <a:rPr lang="en-US" sz="3556" dirty="0" smtClean="0">
                <a:solidFill>
                  <a:schemeClr val="bg1"/>
                </a:solidFill>
              </a:rPr>
              <a:t>Higher Education</a:t>
            </a:r>
            <a:br>
              <a:rPr lang="en-US" sz="3556" dirty="0" smtClean="0">
                <a:solidFill>
                  <a:schemeClr val="bg1"/>
                </a:solidFill>
              </a:rPr>
            </a:br>
            <a:r>
              <a:rPr lang="en-US" sz="3556" dirty="0" smtClean="0">
                <a:solidFill>
                  <a:schemeClr val="bg1"/>
                </a:solidFill>
              </a:rPr>
              <a:t/>
            </a:r>
            <a:br>
              <a:rPr lang="en-US" sz="3556" dirty="0" smtClean="0">
                <a:solidFill>
                  <a:schemeClr val="bg1"/>
                </a:solidFill>
              </a:rPr>
            </a:br>
            <a:r>
              <a:rPr lang="en-US" sz="2222" dirty="0" smtClean="0">
                <a:solidFill>
                  <a:schemeClr val="bg1"/>
                </a:solidFill>
              </a:rPr>
              <a:t>Tennessee Board of Regents</a:t>
            </a:r>
            <a:br>
              <a:rPr lang="en-US" sz="2222" dirty="0" smtClean="0">
                <a:solidFill>
                  <a:schemeClr val="bg1"/>
                </a:solidFill>
              </a:rPr>
            </a:br>
            <a:r>
              <a:rPr lang="en-US" sz="3556" dirty="0" smtClean="0">
                <a:solidFill>
                  <a:schemeClr val="bg1"/>
                </a:solidFill>
              </a:rPr>
              <a:t>           </a:t>
            </a:r>
            <a:r>
              <a:rPr lang="en-US" sz="3556" dirty="0" err="1" smtClean="0">
                <a:solidFill>
                  <a:srgbClr val="FF0000"/>
                </a:solidFill>
              </a:rPr>
              <a:t>mTBR</a:t>
            </a:r>
            <a:r>
              <a:rPr lang="en-US" dirty="0" smtClean="0"/>
              <a:t/>
            </a:r>
            <a:br>
              <a:rPr lang="en-US" dirty="0" smtClean="0"/>
            </a:br>
            <a:endParaRPr lang="en-US" dirty="0"/>
          </a:p>
        </p:txBody>
      </p:sp>
      <p:sp>
        <p:nvSpPr>
          <p:cNvPr id="3" name="Subtitle 2"/>
          <p:cNvSpPr>
            <a:spLocks noGrp="1"/>
          </p:cNvSpPr>
          <p:nvPr>
            <p:ph type="subTitle" idx="1"/>
          </p:nvPr>
        </p:nvSpPr>
        <p:spPr>
          <a:xfrm>
            <a:off x="2113062" y="4578963"/>
            <a:ext cx="5456115" cy="2055519"/>
          </a:xfrm>
        </p:spPr>
        <p:txBody>
          <a:bodyPr>
            <a:normAutofit lnSpcReduction="10000"/>
          </a:bodyPr>
          <a:lstStyle/>
          <a:p>
            <a:endParaRPr lang="en-US" dirty="0" smtClean="0"/>
          </a:p>
          <a:p>
            <a:endParaRPr lang="en-US" dirty="0" smtClean="0"/>
          </a:p>
          <a:p>
            <a:r>
              <a:rPr lang="en-US" sz="2118" dirty="0" smtClean="0"/>
              <a:t>Robbie K. Melton</a:t>
            </a:r>
          </a:p>
          <a:p>
            <a:r>
              <a:rPr lang="en-US" sz="2118" dirty="0" smtClean="0"/>
              <a:t>Associate Vice Chancellor</a:t>
            </a:r>
          </a:p>
          <a:p>
            <a:r>
              <a:rPr lang="en-US" sz="2118" dirty="0" smtClean="0"/>
              <a:t>Tennessee Board of Regents eLearning</a:t>
            </a:r>
          </a:p>
          <a:p>
            <a:r>
              <a:rPr lang="en-US" sz="2595" dirty="0" smtClean="0">
                <a:hlinkClick r:id="rId2"/>
              </a:rPr>
              <a:t>www.TBReLearning.org</a:t>
            </a:r>
            <a:r>
              <a:rPr lang="en-US" sz="2595" dirty="0" smtClean="0"/>
              <a:t> </a:t>
            </a:r>
            <a:endParaRPr lang="en-US" sz="2595" dirty="0"/>
          </a:p>
        </p:txBody>
      </p:sp>
      <p:sp>
        <p:nvSpPr>
          <p:cNvPr id="6" name="TextBox 5"/>
          <p:cNvSpPr txBox="1"/>
          <p:nvPr/>
        </p:nvSpPr>
        <p:spPr>
          <a:xfrm>
            <a:off x="7118035" y="3842816"/>
            <a:ext cx="1742094" cy="461665"/>
          </a:xfrm>
          <a:prstGeom prst="rect">
            <a:avLst/>
          </a:prstGeom>
          <a:noFill/>
        </p:spPr>
        <p:txBody>
          <a:bodyPr wrap="square" rtlCol="0">
            <a:spAutoFit/>
          </a:bodyPr>
          <a:lstStyle/>
          <a:p>
            <a:r>
              <a:rPr lang="en-US" sz="2400" dirty="0" smtClean="0">
                <a:solidFill>
                  <a:schemeClr val="bg1"/>
                </a:solidFill>
              </a:rPr>
              <a:t>    Apps</a:t>
            </a:r>
            <a:endParaRPr lang="en-US" sz="2400" dirty="0">
              <a:solidFill>
                <a:schemeClr val="bg1"/>
              </a:solidFill>
            </a:endParaRPr>
          </a:p>
        </p:txBody>
      </p:sp>
      <p:sp>
        <p:nvSpPr>
          <p:cNvPr id="8" name="TextBox 7"/>
          <p:cNvSpPr txBox="1"/>
          <p:nvPr/>
        </p:nvSpPr>
        <p:spPr>
          <a:xfrm>
            <a:off x="7335251" y="1821558"/>
            <a:ext cx="1208083" cy="461665"/>
          </a:xfrm>
          <a:prstGeom prst="rect">
            <a:avLst/>
          </a:prstGeom>
          <a:noFill/>
        </p:spPr>
        <p:txBody>
          <a:bodyPr wrap="none" rtlCol="0">
            <a:spAutoFit/>
          </a:bodyPr>
          <a:lstStyle/>
          <a:p>
            <a:r>
              <a:rPr lang="en-US" sz="2400" dirty="0" smtClean="0">
                <a:solidFill>
                  <a:schemeClr val="bg1"/>
                </a:solidFill>
              </a:rPr>
              <a:t>Tablets</a:t>
            </a:r>
            <a:endParaRPr lang="en-US" sz="2400" dirty="0">
              <a:solidFill>
                <a:schemeClr val="bg1"/>
              </a:solidFill>
            </a:endParaRPr>
          </a:p>
        </p:txBody>
      </p:sp>
      <p:sp>
        <p:nvSpPr>
          <p:cNvPr id="9" name="TextBox 8"/>
          <p:cNvSpPr txBox="1"/>
          <p:nvPr/>
        </p:nvSpPr>
        <p:spPr>
          <a:xfrm>
            <a:off x="4645103" y="3842816"/>
            <a:ext cx="2472932" cy="461665"/>
          </a:xfrm>
          <a:prstGeom prst="rect">
            <a:avLst/>
          </a:prstGeom>
          <a:noFill/>
        </p:spPr>
        <p:txBody>
          <a:bodyPr wrap="square" rtlCol="0">
            <a:spAutoFit/>
          </a:bodyPr>
          <a:lstStyle/>
          <a:p>
            <a:r>
              <a:rPr lang="en-US" sz="2400" dirty="0" err="1" smtClean="0">
                <a:solidFill>
                  <a:schemeClr val="bg1"/>
                </a:solidFill>
              </a:rPr>
              <a:t>SmartPhones</a:t>
            </a:r>
            <a:endParaRPr lang="en-US" sz="2400" dirty="0">
              <a:solidFill>
                <a:schemeClr val="bg1"/>
              </a:solidFill>
            </a:endParaRPr>
          </a:p>
        </p:txBody>
      </p:sp>
      <p:sp>
        <p:nvSpPr>
          <p:cNvPr id="11" name="TextBox 10"/>
          <p:cNvSpPr txBox="1"/>
          <p:nvPr/>
        </p:nvSpPr>
        <p:spPr>
          <a:xfrm>
            <a:off x="4802095" y="1821558"/>
            <a:ext cx="1524877" cy="461665"/>
          </a:xfrm>
          <a:prstGeom prst="rect">
            <a:avLst/>
          </a:prstGeom>
          <a:noFill/>
        </p:spPr>
        <p:txBody>
          <a:bodyPr wrap="none" rtlCol="0">
            <a:spAutoFit/>
          </a:bodyPr>
          <a:lstStyle/>
          <a:p>
            <a:r>
              <a:rPr lang="en-US" sz="2400" dirty="0" err="1" smtClean="0">
                <a:solidFill>
                  <a:schemeClr val="bg1"/>
                </a:solidFill>
              </a:rPr>
              <a:t>eReaders</a:t>
            </a:r>
            <a:endParaRPr lang="en-US" sz="2400" dirty="0">
              <a:solidFill>
                <a:schemeClr val="bg1"/>
              </a:solidFill>
            </a:endParaRPr>
          </a:p>
        </p:txBody>
      </p:sp>
      <p:pic>
        <p:nvPicPr>
          <p:cNvPr id="14" name="Picture 13" descr="211193-tablets_thumbnail2_original.jpg"/>
          <p:cNvPicPr>
            <a:picLocks noChangeAspect="1"/>
          </p:cNvPicPr>
          <p:nvPr/>
        </p:nvPicPr>
        <p:blipFill>
          <a:blip r:embed="rId3"/>
          <a:stretch>
            <a:fillRect/>
          </a:stretch>
        </p:blipFill>
        <p:spPr>
          <a:xfrm>
            <a:off x="6766464" y="273647"/>
            <a:ext cx="2093666" cy="1635100"/>
          </a:xfrm>
          <a:prstGeom prst="rect">
            <a:avLst/>
          </a:prstGeom>
        </p:spPr>
      </p:pic>
      <p:sp>
        <p:nvSpPr>
          <p:cNvPr id="16" name="TextBox 15"/>
          <p:cNvSpPr txBox="1"/>
          <p:nvPr/>
        </p:nvSpPr>
        <p:spPr>
          <a:xfrm>
            <a:off x="8053738" y="5548233"/>
            <a:ext cx="184666" cy="369332"/>
          </a:xfrm>
          <a:prstGeom prst="rect">
            <a:avLst/>
          </a:prstGeom>
          <a:noFill/>
        </p:spPr>
        <p:txBody>
          <a:bodyPr wrap="none" rtlCol="0">
            <a:spAutoFit/>
          </a:bodyPr>
          <a:lstStyle/>
          <a:p>
            <a:endParaRPr lang="en-US" dirty="0"/>
          </a:p>
        </p:txBody>
      </p:sp>
      <p:pic>
        <p:nvPicPr>
          <p:cNvPr id="17" name="Picture 16" descr="images.jpeg"/>
          <p:cNvPicPr>
            <a:picLocks noChangeAspect="1"/>
          </p:cNvPicPr>
          <p:nvPr/>
        </p:nvPicPr>
        <p:blipFill>
          <a:blip r:embed="rId4"/>
          <a:stretch>
            <a:fillRect/>
          </a:stretch>
        </p:blipFill>
        <p:spPr>
          <a:xfrm>
            <a:off x="4645103" y="2486007"/>
            <a:ext cx="1985712" cy="1468362"/>
          </a:xfrm>
          <a:prstGeom prst="rect">
            <a:avLst/>
          </a:prstGeom>
        </p:spPr>
      </p:pic>
      <p:pic>
        <p:nvPicPr>
          <p:cNvPr id="18" name="Picture 17" descr="disposable-ereaders-soon.jpg"/>
          <p:cNvPicPr>
            <a:picLocks noChangeAspect="1"/>
          </p:cNvPicPr>
          <p:nvPr/>
        </p:nvPicPr>
        <p:blipFill>
          <a:blip r:embed="rId5"/>
          <a:stretch>
            <a:fillRect/>
          </a:stretch>
        </p:blipFill>
        <p:spPr>
          <a:xfrm>
            <a:off x="4645103" y="273647"/>
            <a:ext cx="1985712" cy="1635100"/>
          </a:xfrm>
          <a:prstGeom prst="rect">
            <a:avLst/>
          </a:prstGeom>
        </p:spPr>
      </p:pic>
      <p:pic>
        <p:nvPicPr>
          <p:cNvPr id="20" name="Picture 19" descr="MobileApps31Jan11.JPG"/>
          <p:cNvPicPr>
            <a:picLocks noChangeAspect="1"/>
          </p:cNvPicPr>
          <p:nvPr/>
        </p:nvPicPr>
        <p:blipFill>
          <a:blip r:embed="rId6"/>
          <a:stretch>
            <a:fillRect/>
          </a:stretch>
        </p:blipFill>
        <p:spPr>
          <a:xfrm>
            <a:off x="7074972" y="2486007"/>
            <a:ext cx="1468362" cy="1468362"/>
          </a:xfrm>
          <a:prstGeom prst="rect">
            <a:avLst/>
          </a:prstGeom>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png"/>
          <p:cNvPicPr>
            <a:picLocks noChangeAspect="1"/>
          </p:cNvPicPr>
          <p:nvPr/>
        </p:nvPicPr>
        <p:blipFill>
          <a:blip r:embed="rId2"/>
          <a:stretch>
            <a:fillRect/>
          </a:stretch>
        </p:blipFill>
        <p:spPr>
          <a:xfrm>
            <a:off x="498474" y="367654"/>
            <a:ext cx="3611940" cy="999814"/>
          </a:xfrm>
          <a:prstGeom prst="rect">
            <a:avLst/>
          </a:prstGeom>
        </p:spPr>
      </p:pic>
      <p:sp>
        <p:nvSpPr>
          <p:cNvPr id="10" name="Content Placeholder 9"/>
          <p:cNvSpPr>
            <a:spLocks noGrp="1"/>
          </p:cNvSpPr>
          <p:nvPr>
            <p:ph sz="half" idx="1"/>
          </p:nvPr>
        </p:nvSpPr>
        <p:spPr>
          <a:xfrm>
            <a:off x="452813" y="1621020"/>
            <a:ext cx="5462173" cy="4140200"/>
          </a:xfrm>
        </p:spPr>
        <p:txBody>
          <a:bodyPr>
            <a:normAutofit/>
          </a:bodyPr>
          <a:lstStyle/>
          <a:p>
            <a:r>
              <a:rPr lang="en-US" dirty="0" smtClean="0">
                <a:solidFill>
                  <a:schemeClr val="tx1">
                    <a:lumMod val="75000"/>
                  </a:schemeClr>
                </a:solidFill>
              </a:rPr>
              <a:t>TBR System Wide Scalability of Apps through </a:t>
            </a:r>
            <a:r>
              <a:rPr lang="en-US" sz="2400" dirty="0" smtClean="0">
                <a:solidFill>
                  <a:srgbClr val="9A2500"/>
                </a:solidFill>
              </a:rPr>
              <a:t>Apple App Volume Purchase Program</a:t>
            </a:r>
            <a:r>
              <a:rPr lang="en-US" dirty="0" smtClean="0">
                <a:solidFill>
                  <a:schemeClr val="bg1">
                    <a:lumMod val="50000"/>
                  </a:schemeClr>
                </a:solidFill>
              </a:rPr>
              <a:t/>
            </a:r>
            <a:br>
              <a:rPr lang="en-US" dirty="0" smtClean="0">
                <a:solidFill>
                  <a:schemeClr val="bg1">
                    <a:lumMod val="50000"/>
                  </a:schemeClr>
                </a:solidFill>
              </a:rPr>
            </a:br>
            <a:endParaRPr lang="en-US" dirty="0" smtClean="0">
              <a:solidFill>
                <a:schemeClr val="bg1">
                  <a:lumMod val="50000"/>
                </a:schemeClr>
              </a:solidFill>
            </a:endParaRPr>
          </a:p>
          <a:p>
            <a:endParaRPr lang="en-US" b="1" dirty="0" smtClean="0">
              <a:solidFill>
                <a:schemeClr val="bg1">
                  <a:lumMod val="50000"/>
                </a:schemeClr>
              </a:solidFill>
            </a:endParaRPr>
          </a:p>
          <a:p>
            <a:endParaRPr lang="en-US" b="1" dirty="0" smtClean="0">
              <a:solidFill>
                <a:schemeClr val="bg1">
                  <a:lumMod val="50000"/>
                </a:schemeClr>
              </a:solidFill>
            </a:endParaRPr>
          </a:p>
          <a:p>
            <a:endParaRPr lang="en-US" b="1" dirty="0" smtClean="0">
              <a:solidFill>
                <a:schemeClr val="bg1">
                  <a:lumMod val="50000"/>
                </a:schemeClr>
              </a:solidFill>
            </a:endParaRPr>
          </a:p>
          <a:p>
            <a:endParaRPr lang="en-US" b="1" dirty="0" smtClean="0">
              <a:solidFill>
                <a:schemeClr val="bg1">
                  <a:lumMod val="50000"/>
                </a:schemeClr>
              </a:solidFill>
            </a:endParaRPr>
          </a:p>
          <a:p>
            <a:endParaRPr lang="en-US" b="1" dirty="0" smtClean="0">
              <a:solidFill>
                <a:schemeClr val="bg1">
                  <a:lumMod val="50000"/>
                </a:schemeClr>
              </a:solidFill>
            </a:endParaRPr>
          </a:p>
        </p:txBody>
      </p:sp>
      <p:sp>
        <p:nvSpPr>
          <p:cNvPr id="7" name="Content Placeholder 6"/>
          <p:cNvSpPr>
            <a:spLocks noGrp="1"/>
          </p:cNvSpPr>
          <p:nvPr>
            <p:ph sz="half" idx="2"/>
          </p:nvPr>
        </p:nvSpPr>
        <p:spPr>
          <a:xfrm>
            <a:off x="5148043" y="1985963"/>
            <a:ext cx="3657600" cy="4140200"/>
          </a:xfrm>
        </p:spPr>
        <p:txBody>
          <a:bodyPr/>
          <a:lstStyle/>
          <a:p>
            <a:pPr lvl="4"/>
            <a:r>
              <a:rPr lang="en-US" dirty="0" smtClean="0"/>
              <a:t>  Frog Dissection App</a:t>
            </a:r>
            <a:endParaRPr lang="en-US" dirty="0"/>
          </a:p>
        </p:txBody>
      </p:sp>
      <p:pic>
        <p:nvPicPr>
          <p:cNvPr id="11" name="Picture 10" descr="small_frog_dissect.jpg"/>
          <p:cNvPicPr>
            <a:picLocks noChangeAspect="1"/>
          </p:cNvPicPr>
          <p:nvPr/>
        </p:nvPicPr>
        <p:blipFill>
          <a:blip r:embed="rId3"/>
          <a:stretch>
            <a:fillRect/>
          </a:stretch>
        </p:blipFill>
        <p:spPr>
          <a:xfrm>
            <a:off x="6435161" y="363646"/>
            <a:ext cx="1622317" cy="1622317"/>
          </a:xfrm>
          <a:prstGeom prst="rect">
            <a:avLst/>
          </a:prstGeom>
        </p:spPr>
      </p:pic>
      <p:pic>
        <p:nvPicPr>
          <p:cNvPr id="8" name="Picture 7" descr="Unknown-2.jpeg"/>
          <p:cNvPicPr>
            <a:picLocks noChangeAspect="1"/>
          </p:cNvPicPr>
          <p:nvPr/>
        </p:nvPicPr>
        <p:blipFill>
          <a:blip r:embed="rId4"/>
          <a:stretch>
            <a:fillRect/>
          </a:stretch>
        </p:blipFill>
        <p:spPr>
          <a:xfrm>
            <a:off x="200508" y="2304071"/>
            <a:ext cx="6719056" cy="4569947"/>
          </a:xfrm>
          <a:prstGeom prst="rect">
            <a:avLst/>
          </a:prstGeom>
        </p:spPr>
      </p:pic>
    </p:spTree>
  </p:cSld>
  <p:clrMapOvr>
    <a:masterClrMapping/>
  </p:clrMapOvr>
  <p:transition xmlns:p14="http://schemas.microsoft.com/office/powerpoint/2010/main">
    <p:pull dir="l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5174432" y="2790828"/>
            <a:ext cx="3731465" cy="3335335"/>
          </a:xfrm>
        </p:spPr>
        <p:txBody>
          <a:bodyPr/>
          <a:lstStyle/>
          <a:p>
            <a:pPr>
              <a:buNone/>
            </a:pPr>
            <a:r>
              <a:rPr lang="en-US" dirty="0" smtClean="0"/>
              <a:t>                                                                    </a:t>
            </a:r>
            <a:r>
              <a:rPr lang="en-US" sz="2400" dirty="0" smtClean="0">
                <a:hlinkClick r:id="rId2"/>
              </a:rPr>
              <a:t>www.TBReLearning.org</a:t>
            </a:r>
            <a:endParaRPr lang="en-US" sz="2400" dirty="0" smtClean="0"/>
          </a:p>
          <a:p>
            <a:pPr>
              <a:buNone/>
            </a:pPr>
            <a:r>
              <a:rPr lang="en-US" sz="2400" dirty="0" smtClean="0">
                <a:solidFill>
                  <a:srgbClr val="9A2500"/>
                </a:solidFill>
              </a:rPr>
              <a:t>     *Biology College App</a:t>
            </a:r>
            <a:endParaRPr lang="en-US" dirty="0" smtClean="0">
              <a:solidFill>
                <a:srgbClr val="9A2500"/>
              </a:solidFill>
            </a:endParaRPr>
          </a:p>
          <a:p>
            <a:pPr>
              <a:buNone/>
            </a:pPr>
            <a:endParaRPr lang="en-US" dirty="0"/>
          </a:p>
        </p:txBody>
      </p:sp>
      <p:pic>
        <p:nvPicPr>
          <p:cNvPr id="9" name="Picture 8" descr="logo.png"/>
          <p:cNvPicPr>
            <a:picLocks noChangeAspect="1"/>
          </p:cNvPicPr>
          <p:nvPr/>
        </p:nvPicPr>
        <p:blipFill>
          <a:blip r:embed="rId3"/>
          <a:stretch>
            <a:fillRect/>
          </a:stretch>
        </p:blipFill>
        <p:spPr>
          <a:xfrm>
            <a:off x="498474" y="367654"/>
            <a:ext cx="3611940" cy="999814"/>
          </a:xfrm>
          <a:prstGeom prst="rect">
            <a:avLst/>
          </a:prstGeom>
        </p:spPr>
      </p:pic>
      <p:pic>
        <p:nvPicPr>
          <p:cNvPr id="5" name="Picture 4" descr="Screen shot 2011-07-04 at 1.32.55 PM.png"/>
          <p:cNvPicPr>
            <a:picLocks noChangeAspect="1"/>
          </p:cNvPicPr>
          <p:nvPr/>
        </p:nvPicPr>
        <p:blipFill>
          <a:blip r:embed="rId4"/>
          <a:stretch>
            <a:fillRect/>
          </a:stretch>
        </p:blipFill>
        <p:spPr>
          <a:xfrm>
            <a:off x="498473" y="1555086"/>
            <a:ext cx="4253607" cy="5289940"/>
          </a:xfrm>
          <a:prstGeom prst="rect">
            <a:avLst/>
          </a:prstGeom>
        </p:spPr>
      </p:pic>
    </p:spTree>
  </p:cSld>
  <p:clrMapOvr>
    <a:masterClrMapping/>
  </p:clrMapOvr>
  <p:transition xmlns:p14="http://schemas.microsoft.com/office/powerpoint/2010/main">
    <p:cut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png"/>
          <p:cNvPicPr>
            <a:picLocks noChangeAspect="1"/>
          </p:cNvPicPr>
          <p:nvPr/>
        </p:nvPicPr>
        <p:blipFill>
          <a:blip r:embed="rId2"/>
          <a:stretch>
            <a:fillRect/>
          </a:stretch>
        </p:blipFill>
        <p:spPr>
          <a:xfrm>
            <a:off x="498474" y="367654"/>
            <a:ext cx="3611940" cy="999814"/>
          </a:xfrm>
          <a:prstGeom prst="rect">
            <a:avLst/>
          </a:prstGeom>
        </p:spPr>
      </p:pic>
      <p:sp>
        <p:nvSpPr>
          <p:cNvPr id="10" name="Content Placeholder 9"/>
          <p:cNvSpPr>
            <a:spLocks noGrp="1"/>
          </p:cNvSpPr>
          <p:nvPr>
            <p:ph idx="1"/>
          </p:nvPr>
        </p:nvSpPr>
        <p:spPr>
          <a:xfrm>
            <a:off x="498474" y="1981200"/>
            <a:ext cx="7556313" cy="4707467"/>
          </a:xfrm>
        </p:spPr>
        <p:txBody>
          <a:bodyPr>
            <a:normAutofit/>
          </a:bodyPr>
          <a:lstStyle/>
          <a:p>
            <a:r>
              <a:rPr lang="en-US" dirty="0" smtClean="0">
                <a:solidFill>
                  <a:schemeClr val="bg1">
                    <a:lumMod val="50000"/>
                  </a:schemeClr>
                </a:solidFill>
              </a:rPr>
              <a:t>Frog </a:t>
            </a:r>
            <a:r>
              <a:rPr lang="en-US" dirty="0" err="1" smtClean="0">
                <a:solidFill>
                  <a:schemeClr val="tx1">
                    <a:lumMod val="75000"/>
                  </a:schemeClr>
                </a:solidFill>
              </a:rPr>
              <a:t>DissectionFrog</a:t>
            </a:r>
            <a:r>
              <a:rPr lang="en-US" dirty="0" smtClean="0">
                <a:solidFill>
                  <a:schemeClr val="tx1">
                    <a:lumMod val="75000"/>
                  </a:schemeClr>
                </a:solidFill>
              </a:rPr>
              <a:t> Dissection</a:t>
            </a:r>
            <a:r>
              <a:rPr lang="en-US" dirty="0" smtClean="0">
                <a:solidFill>
                  <a:schemeClr val="bg1">
                    <a:lumMod val="50000"/>
                  </a:schemeClr>
                </a:solidFill>
              </a:rPr>
              <a:t> from </a:t>
            </a:r>
            <a:r>
              <a:rPr lang="en-US" dirty="0" err="1" smtClean="0">
                <a:solidFill>
                  <a:schemeClr val="bg1">
                    <a:lumMod val="50000"/>
                  </a:schemeClr>
                </a:solidFill>
              </a:rPr>
              <a:t>Punflay</a:t>
            </a:r>
            <a:r>
              <a:rPr lang="en-US" dirty="0" smtClean="0">
                <a:solidFill>
                  <a:schemeClr val="bg1">
                    <a:lumMod val="50000"/>
                  </a:schemeClr>
                </a:solidFill>
              </a:rPr>
              <a:t>, </a:t>
            </a:r>
            <a:br>
              <a:rPr lang="en-US" dirty="0" smtClean="0">
                <a:solidFill>
                  <a:schemeClr val="bg1">
                    <a:lumMod val="50000"/>
                  </a:schemeClr>
                </a:solidFill>
              </a:rPr>
            </a:br>
            <a:r>
              <a:rPr lang="en-US" sz="1730" dirty="0" smtClean="0">
                <a:solidFill>
                  <a:schemeClr val="bg1">
                    <a:lumMod val="50000"/>
                  </a:schemeClr>
                </a:solidFill>
              </a:rPr>
              <a:t>is a greener alternative for teaching dissection in the classroom. This iPad app is suitable for middle-school students who are learning about organs and organ systems as part of their life science curriculum. Students can try dissecting a virtual specimen with all the trappings that come with the real procedure-minus the mess of course! Besides a virtual chloroformed specimen, the app comes with all the dissection tools and detailed instructions to complete the procedure. Once dissection is complete, the frog’s organs are exposed for further study. Vivid 3D images will help students visualize the internal organs very effectively. For enhanced learning experience, the app also has information on the different types of frogs, frogs’ life cycle, anatomical comparison of frogs with humans, an interactive quiz and detailed descriptions of the organs.</a:t>
            </a:r>
            <a:r>
              <a:rPr lang="en-US" b="1" dirty="0" smtClean="0"/>
              <a:t>  </a:t>
            </a:r>
            <a:r>
              <a:rPr lang="en-US" sz="1412" b="1" dirty="0" smtClean="0"/>
              <a:t> *Further information regarding the cost, feedback, and how to download: </a:t>
            </a:r>
            <a:r>
              <a:rPr lang="en-US" sz="1412" b="1" u="sng" dirty="0" smtClean="0">
                <a:hlinkClick r:id="rId3"/>
              </a:rPr>
              <a:t>http://itunes.apple.com/us/app/frog-dissection/id377626675?mt=8#</a:t>
            </a:r>
            <a:endParaRPr lang="en-US" sz="1412" dirty="0"/>
          </a:p>
        </p:txBody>
      </p:sp>
      <p:pic>
        <p:nvPicPr>
          <p:cNvPr id="11" name="Picture 10" descr="small_frog_dissect.jpg"/>
          <p:cNvPicPr>
            <a:picLocks noChangeAspect="1"/>
          </p:cNvPicPr>
          <p:nvPr/>
        </p:nvPicPr>
        <p:blipFill>
          <a:blip r:embed="rId4"/>
          <a:stretch>
            <a:fillRect/>
          </a:stretch>
        </p:blipFill>
        <p:spPr>
          <a:xfrm>
            <a:off x="6046611" y="167922"/>
            <a:ext cx="1813278" cy="1813278"/>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29" y="233421"/>
            <a:ext cx="7556313" cy="1116106"/>
          </a:xfrm>
        </p:spPr>
        <p:txBody>
          <a:bodyPr/>
          <a:lstStyle/>
          <a:p>
            <a:r>
              <a:rPr lang="en-US" sz="1800" dirty="0" smtClean="0"/>
              <a:t>Tennessee Board of Regents </a:t>
            </a:r>
            <a:br>
              <a:rPr lang="en-US" sz="1800" dirty="0" smtClean="0"/>
            </a:br>
            <a:r>
              <a:rPr lang="en-US" sz="1800" dirty="0" smtClean="0"/>
              <a:t>eLearning Mobilization Strategic Plan</a:t>
            </a:r>
            <a:endParaRPr lang="en-US" sz="1800" dirty="0"/>
          </a:p>
        </p:txBody>
      </p:sp>
      <p:sp>
        <p:nvSpPr>
          <p:cNvPr id="5" name="Content Placeholder 4"/>
          <p:cNvSpPr>
            <a:spLocks noGrp="1"/>
          </p:cNvSpPr>
          <p:nvPr>
            <p:ph sz="half" idx="17"/>
          </p:nvPr>
        </p:nvSpPr>
        <p:spPr>
          <a:xfrm>
            <a:off x="414929" y="1349527"/>
            <a:ext cx="3907155" cy="2572883"/>
          </a:xfrm>
        </p:spPr>
        <p:txBody>
          <a:bodyPr>
            <a:normAutofit/>
          </a:bodyPr>
          <a:lstStyle/>
          <a:p>
            <a:r>
              <a:rPr lang="en-US" b="1" dirty="0" smtClean="0">
                <a:solidFill>
                  <a:srgbClr val="9A2500"/>
                </a:solidFill>
              </a:rPr>
              <a:t>Mobile Product: Apps</a:t>
            </a:r>
          </a:p>
          <a:p>
            <a:pPr lvl="1"/>
            <a:r>
              <a:rPr lang="en-US" dirty="0" smtClean="0"/>
              <a:t>System wide Sample Purchase</a:t>
            </a:r>
          </a:p>
          <a:p>
            <a:pPr lvl="1"/>
            <a:r>
              <a:rPr lang="en-US" dirty="0" smtClean="0"/>
              <a:t>ADA Compliance</a:t>
            </a:r>
          </a:p>
          <a:p>
            <a:pPr lvl="1"/>
            <a:r>
              <a:rPr lang="en-US" dirty="0" smtClean="0"/>
              <a:t>App Quality Standards</a:t>
            </a:r>
          </a:p>
        </p:txBody>
      </p:sp>
      <p:sp>
        <p:nvSpPr>
          <p:cNvPr id="6" name="Content Placeholder 5"/>
          <p:cNvSpPr>
            <a:spLocks noGrp="1"/>
          </p:cNvSpPr>
          <p:nvPr>
            <p:ph sz="half" idx="18"/>
          </p:nvPr>
        </p:nvSpPr>
        <p:spPr>
          <a:xfrm>
            <a:off x="414929" y="2968943"/>
            <a:ext cx="4363845" cy="2613760"/>
          </a:xfrm>
        </p:spPr>
        <p:txBody>
          <a:bodyPr>
            <a:normAutofit/>
          </a:bodyPr>
          <a:lstStyle/>
          <a:p>
            <a:r>
              <a:rPr lang="en-US" b="1" dirty="0" smtClean="0">
                <a:solidFill>
                  <a:srgbClr val="9A2500"/>
                </a:solidFill>
              </a:rPr>
              <a:t>Mobilization Examination</a:t>
            </a:r>
          </a:p>
          <a:p>
            <a:pPr lvl="1"/>
            <a:r>
              <a:rPr lang="en-US" dirty="0" smtClean="0"/>
              <a:t>Faculty &amp; Staff Testers</a:t>
            </a:r>
          </a:p>
          <a:p>
            <a:pPr lvl="1"/>
            <a:r>
              <a:rPr lang="en-US" dirty="0" smtClean="0"/>
              <a:t>Pilot Studies</a:t>
            </a:r>
          </a:p>
          <a:p>
            <a:pPr lvl="1"/>
            <a:r>
              <a:rPr lang="en-US" dirty="0" smtClean="0"/>
              <a:t>Surveys &amp; Observations</a:t>
            </a:r>
          </a:p>
          <a:p>
            <a:pPr lvl="1"/>
            <a:r>
              <a:rPr lang="en-US" dirty="0" smtClean="0"/>
              <a:t>Curriculum /Program Alignment</a:t>
            </a:r>
          </a:p>
          <a:p>
            <a:pPr lvl="1"/>
            <a:r>
              <a:rPr lang="en-US" dirty="0" smtClean="0"/>
              <a:t>Student Outcomes</a:t>
            </a:r>
            <a:endParaRPr lang="en-US" dirty="0"/>
          </a:p>
        </p:txBody>
      </p:sp>
      <p:sp>
        <p:nvSpPr>
          <p:cNvPr id="15" name="Content Placeholder 14"/>
          <p:cNvSpPr>
            <a:spLocks noGrp="1"/>
          </p:cNvSpPr>
          <p:nvPr>
            <p:ph sz="half" idx="16"/>
          </p:nvPr>
        </p:nvSpPr>
        <p:spPr>
          <a:xfrm>
            <a:off x="4410075" y="4261444"/>
            <a:ext cx="4495822" cy="2939339"/>
          </a:xfrm>
        </p:spPr>
        <p:txBody>
          <a:bodyPr>
            <a:normAutofit/>
          </a:bodyPr>
          <a:lstStyle/>
          <a:p>
            <a:r>
              <a:rPr lang="en-US" b="1" dirty="0" smtClean="0">
                <a:solidFill>
                  <a:srgbClr val="9A2500"/>
                </a:solidFill>
              </a:rPr>
              <a:t>Mobilization Outcomes</a:t>
            </a:r>
            <a:endParaRPr lang="en-US" dirty="0" smtClean="0"/>
          </a:p>
          <a:p>
            <a:pPr lvl="2"/>
            <a:r>
              <a:rPr lang="en-US" dirty="0" smtClean="0"/>
              <a:t>Apple App Volume Pricing </a:t>
            </a:r>
          </a:p>
          <a:p>
            <a:pPr lvl="2"/>
            <a:r>
              <a:rPr lang="en-US" dirty="0" smtClean="0"/>
              <a:t>Annual App Evaluations</a:t>
            </a:r>
          </a:p>
          <a:p>
            <a:pPr lvl="2"/>
            <a:r>
              <a:rPr lang="en-US" dirty="0" smtClean="0"/>
              <a:t>Technology Prediction &amp; Changes</a:t>
            </a:r>
            <a:endParaRPr lang="en-US" dirty="0"/>
          </a:p>
        </p:txBody>
      </p:sp>
      <p:sp>
        <p:nvSpPr>
          <p:cNvPr id="17" name="Content Placeholder 16"/>
          <p:cNvSpPr>
            <a:spLocks noGrp="1"/>
          </p:cNvSpPr>
          <p:nvPr>
            <p:ph sz="half" idx="1"/>
          </p:nvPr>
        </p:nvSpPr>
        <p:spPr>
          <a:xfrm>
            <a:off x="4410075" y="2968943"/>
            <a:ext cx="4495822" cy="1965960"/>
          </a:xfrm>
        </p:spPr>
        <p:txBody>
          <a:bodyPr>
            <a:normAutofit/>
          </a:bodyPr>
          <a:lstStyle/>
          <a:p>
            <a:r>
              <a:rPr lang="en-US" b="1" dirty="0" smtClean="0">
                <a:solidFill>
                  <a:srgbClr val="9A2500"/>
                </a:solidFill>
              </a:rPr>
              <a:t>Mobilization Demonstration</a:t>
            </a:r>
          </a:p>
          <a:p>
            <a:pPr lvl="1"/>
            <a:r>
              <a:rPr lang="en-US" dirty="0" smtClean="0"/>
              <a:t>Podcasting / YouTube viewing</a:t>
            </a:r>
          </a:p>
          <a:p>
            <a:pPr lvl="1"/>
            <a:r>
              <a:rPr lang="en-US" dirty="0" smtClean="0"/>
              <a:t>Hands-On Demo/Curriculum Team </a:t>
            </a:r>
          </a:p>
          <a:p>
            <a:pPr lvl="1"/>
            <a:endParaRPr lang="en-US" dirty="0" smtClean="0"/>
          </a:p>
          <a:p>
            <a:pPr lvl="1">
              <a:buNone/>
            </a:pPr>
            <a:endParaRPr lang="en-US" dirty="0"/>
          </a:p>
        </p:txBody>
      </p:sp>
      <p:pic>
        <p:nvPicPr>
          <p:cNvPr id="18" name="Picture 17" descr="logo.png"/>
          <p:cNvPicPr>
            <a:picLocks noChangeAspect="1"/>
          </p:cNvPicPr>
          <p:nvPr/>
        </p:nvPicPr>
        <p:blipFill>
          <a:blip r:embed="rId2"/>
          <a:stretch>
            <a:fillRect/>
          </a:stretch>
        </p:blipFill>
        <p:spPr>
          <a:xfrm>
            <a:off x="6053958" y="5893903"/>
            <a:ext cx="2426881" cy="671780"/>
          </a:xfrm>
          <a:prstGeom prst="rect">
            <a:avLst/>
          </a:prstGeom>
        </p:spPr>
      </p:pic>
      <p:pic>
        <p:nvPicPr>
          <p:cNvPr id="8" name="Picture 7" descr="iPod touch apps for special needs.016.png"/>
          <p:cNvPicPr>
            <a:picLocks noChangeAspect="1"/>
          </p:cNvPicPr>
          <p:nvPr/>
        </p:nvPicPr>
        <p:blipFill>
          <a:blip r:embed="rId3"/>
          <a:stretch>
            <a:fillRect/>
          </a:stretch>
        </p:blipFill>
        <p:spPr>
          <a:xfrm>
            <a:off x="4410076" y="0"/>
            <a:ext cx="3839510" cy="2879632"/>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prism/>
      </p:transition>
    </mc:Choice>
    <mc:Fallback xmlns="" xmlns:mv="urn:schemas-microsoft-com:mac:vml">
      <p:transition>
        <p:cover/>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1431"/>
            <a:ext cx="3563626" cy="3262937"/>
          </a:xfrm>
        </p:spPr>
        <p:txBody>
          <a:bodyPr>
            <a:normAutofit fontScale="90000"/>
          </a:bodyPr>
          <a:lstStyle/>
          <a:p>
            <a:r>
              <a:rPr lang="en-US" sz="3556" dirty="0" smtClean="0">
                <a:solidFill>
                  <a:schemeClr val="bg1"/>
                </a:solidFill>
              </a:rPr>
              <a:t>Scalability of Mobilization in </a:t>
            </a:r>
            <a:br>
              <a:rPr lang="en-US" sz="3556" dirty="0" smtClean="0">
                <a:solidFill>
                  <a:schemeClr val="bg1"/>
                </a:solidFill>
              </a:rPr>
            </a:br>
            <a:r>
              <a:rPr lang="en-US" sz="3556" dirty="0" smtClean="0">
                <a:solidFill>
                  <a:schemeClr val="bg1"/>
                </a:solidFill>
              </a:rPr>
              <a:t>Higher Education</a:t>
            </a:r>
            <a:br>
              <a:rPr lang="en-US" sz="3556" dirty="0" smtClean="0">
                <a:solidFill>
                  <a:schemeClr val="bg1"/>
                </a:solidFill>
              </a:rPr>
            </a:br>
            <a:r>
              <a:rPr lang="en-US" sz="3556" dirty="0" smtClean="0">
                <a:solidFill>
                  <a:schemeClr val="bg1"/>
                </a:solidFill>
              </a:rPr>
              <a:t/>
            </a:r>
            <a:br>
              <a:rPr lang="en-US" sz="3556" dirty="0" smtClean="0">
                <a:solidFill>
                  <a:schemeClr val="bg1"/>
                </a:solidFill>
              </a:rPr>
            </a:br>
            <a:r>
              <a:rPr lang="en-US" sz="2222" dirty="0" smtClean="0">
                <a:solidFill>
                  <a:schemeClr val="bg1"/>
                </a:solidFill>
              </a:rPr>
              <a:t>Tennessee Board of Regents</a:t>
            </a:r>
            <a:br>
              <a:rPr lang="en-US" sz="2222" dirty="0" smtClean="0">
                <a:solidFill>
                  <a:schemeClr val="bg1"/>
                </a:solidFill>
              </a:rPr>
            </a:br>
            <a:r>
              <a:rPr lang="en-US" sz="3556" dirty="0" smtClean="0">
                <a:solidFill>
                  <a:schemeClr val="bg1"/>
                </a:solidFill>
              </a:rPr>
              <a:t>           </a:t>
            </a:r>
            <a:r>
              <a:rPr lang="en-US" sz="3556" dirty="0" err="1" smtClean="0">
                <a:solidFill>
                  <a:srgbClr val="FF0000"/>
                </a:solidFill>
              </a:rPr>
              <a:t>mTBR</a:t>
            </a:r>
            <a:r>
              <a:rPr lang="en-US" dirty="0" smtClean="0"/>
              <a:t/>
            </a:r>
            <a:br>
              <a:rPr lang="en-US" dirty="0" smtClean="0"/>
            </a:br>
            <a:endParaRPr lang="en-US" dirty="0"/>
          </a:p>
        </p:txBody>
      </p:sp>
      <p:sp>
        <p:nvSpPr>
          <p:cNvPr id="3" name="Subtitle 2"/>
          <p:cNvSpPr>
            <a:spLocks noGrp="1"/>
          </p:cNvSpPr>
          <p:nvPr>
            <p:ph type="subTitle" idx="1"/>
          </p:nvPr>
        </p:nvSpPr>
        <p:spPr>
          <a:xfrm>
            <a:off x="2113062" y="4578963"/>
            <a:ext cx="5456115" cy="2055519"/>
          </a:xfrm>
        </p:spPr>
        <p:txBody>
          <a:bodyPr>
            <a:normAutofit lnSpcReduction="10000"/>
          </a:bodyPr>
          <a:lstStyle/>
          <a:p>
            <a:endParaRPr lang="en-US" dirty="0" smtClean="0"/>
          </a:p>
          <a:p>
            <a:endParaRPr lang="en-US" dirty="0" smtClean="0"/>
          </a:p>
          <a:p>
            <a:r>
              <a:rPr lang="en-US" sz="2118" dirty="0" smtClean="0"/>
              <a:t>Robbie K. Melton</a:t>
            </a:r>
          </a:p>
          <a:p>
            <a:r>
              <a:rPr lang="en-US" sz="2118" dirty="0" smtClean="0"/>
              <a:t>Associate Vice Chancellor</a:t>
            </a:r>
          </a:p>
          <a:p>
            <a:r>
              <a:rPr lang="en-US" sz="2118" dirty="0" smtClean="0"/>
              <a:t>Tennessee Board of Regents eLearning</a:t>
            </a:r>
          </a:p>
          <a:p>
            <a:r>
              <a:rPr lang="en-US" sz="2595" dirty="0" smtClean="0">
                <a:hlinkClick r:id="rId2"/>
              </a:rPr>
              <a:t>www.TBReLearning.org</a:t>
            </a:r>
            <a:r>
              <a:rPr lang="en-US" sz="2595" dirty="0" smtClean="0"/>
              <a:t> </a:t>
            </a:r>
            <a:endParaRPr lang="en-US" sz="2595" dirty="0"/>
          </a:p>
        </p:txBody>
      </p:sp>
      <p:sp>
        <p:nvSpPr>
          <p:cNvPr id="6" name="TextBox 5"/>
          <p:cNvSpPr txBox="1"/>
          <p:nvPr/>
        </p:nvSpPr>
        <p:spPr>
          <a:xfrm>
            <a:off x="7118035" y="3842816"/>
            <a:ext cx="1742094" cy="461665"/>
          </a:xfrm>
          <a:prstGeom prst="rect">
            <a:avLst/>
          </a:prstGeom>
          <a:noFill/>
        </p:spPr>
        <p:txBody>
          <a:bodyPr wrap="square" rtlCol="0">
            <a:spAutoFit/>
          </a:bodyPr>
          <a:lstStyle/>
          <a:p>
            <a:r>
              <a:rPr lang="en-US" sz="2400" dirty="0" smtClean="0">
                <a:solidFill>
                  <a:schemeClr val="bg1"/>
                </a:solidFill>
              </a:rPr>
              <a:t>    Apps</a:t>
            </a:r>
            <a:endParaRPr lang="en-US" sz="2400" dirty="0">
              <a:solidFill>
                <a:schemeClr val="bg1"/>
              </a:solidFill>
            </a:endParaRPr>
          </a:p>
        </p:txBody>
      </p:sp>
      <p:sp>
        <p:nvSpPr>
          <p:cNvPr id="8" name="TextBox 7"/>
          <p:cNvSpPr txBox="1"/>
          <p:nvPr/>
        </p:nvSpPr>
        <p:spPr>
          <a:xfrm>
            <a:off x="7335251" y="1821558"/>
            <a:ext cx="1208083" cy="461665"/>
          </a:xfrm>
          <a:prstGeom prst="rect">
            <a:avLst/>
          </a:prstGeom>
          <a:noFill/>
        </p:spPr>
        <p:txBody>
          <a:bodyPr wrap="none" rtlCol="0">
            <a:spAutoFit/>
          </a:bodyPr>
          <a:lstStyle/>
          <a:p>
            <a:r>
              <a:rPr lang="en-US" sz="2400" dirty="0" smtClean="0">
                <a:solidFill>
                  <a:schemeClr val="bg1"/>
                </a:solidFill>
              </a:rPr>
              <a:t>Tablets</a:t>
            </a:r>
            <a:endParaRPr lang="en-US" sz="2400" dirty="0">
              <a:solidFill>
                <a:schemeClr val="bg1"/>
              </a:solidFill>
            </a:endParaRPr>
          </a:p>
        </p:txBody>
      </p:sp>
      <p:sp>
        <p:nvSpPr>
          <p:cNvPr id="9" name="TextBox 8"/>
          <p:cNvSpPr txBox="1"/>
          <p:nvPr/>
        </p:nvSpPr>
        <p:spPr>
          <a:xfrm>
            <a:off x="4645103" y="3842816"/>
            <a:ext cx="2472932" cy="461665"/>
          </a:xfrm>
          <a:prstGeom prst="rect">
            <a:avLst/>
          </a:prstGeom>
          <a:noFill/>
        </p:spPr>
        <p:txBody>
          <a:bodyPr wrap="square" rtlCol="0">
            <a:spAutoFit/>
          </a:bodyPr>
          <a:lstStyle/>
          <a:p>
            <a:r>
              <a:rPr lang="en-US" sz="2400" dirty="0" err="1" smtClean="0">
                <a:solidFill>
                  <a:schemeClr val="bg1"/>
                </a:solidFill>
              </a:rPr>
              <a:t>SmartPhones</a:t>
            </a:r>
            <a:endParaRPr lang="en-US" sz="2400" dirty="0">
              <a:solidFill>
                <a:schemeClr val="bg1"/>
              </a:solidFill>
            </a:endParaRPr>
          </a:p>
        </p:txBody>
      </p:sp>
      <p:sp>
        <p:nvSpPr>
          <p:cNvPr id="11" name="TextBox 10"/>
          <p:cNvSpPr txBox="1"/>
          <p:nvPr/>
        </p:nvSpPr>
        <p:spPr>
          <a:xfrm>
            <a:off x="4802095" y="1821558"/>
            <a:ext cx="1524877" cy="461665"/>
          </a:xfrm>
          <a:prstGeom prst="rect">
            <a:avLst/>
          </a:prstGeom>
          <a:noFill/>
        </p:spPr>
        <p:txBody>
          <a:bodyPr wrap="none" rtlCol="0">
            <a:spAutoFit/>
          </a:bodyPr>
          <a:lstStyle/>
          <a:p>
            <a:r>
              <a:rPr lang="en-US" sz="2400" dirty="0" err="1" smtClean="0">
                <a:solidFill>
                  <a:schemeClr val="bg1"/>
                </a:solidFill>
              </a:rPr>
              <a:t>eReaders</a:t>
            </a:r>
            <a:endParaRPr lang="en-US" sz="2400" dirty="0">
              <a:solidFill>
                <a:schemeClr val="bg1"/>
              </a:solidFill>
            </a:endParaRPr>
          </a:p>
        </p:txBody>
      </p:sp>
      <p:pic>
        <p:nvPicPr>
          <p:cNvPr id="14" name="Picture 13" descr="211193-tablets_thumbnail2_original.jpg"/>
          <p:cNvPicPr>
            <a:picLocks noChangeAspect="1"/>
          </p:cNvPicPr>
          <p:nvPr/>
        </p:nvPicPr>
        <p:blipFill>
          <a:blip r:embed="rId3"/>
          <a:stretch>
            <a:fillRect/>
          </a:stretch>
        </p:blipFill>
        <p:spPr>
          <a:xfrm>
            <a:off x="6766464" y="273647"/>
            <a:ext cx="2093666" cy="1635100"/>
          </a:xfrm>
          <a:prstGeom prst="rect">
            <a:avLst/>
          </a:prstGeom>
        </p:spPr>
      </p:pic>
      <p:sp>
        <p:nvSpPr>
          <p:cNvPr id="16" name="TextBox 15"/>
          <p:cNvSpPr txBox="1"/>
          <p:nvPr/>
        </p:nvSpPr>
        <p:spPr>
          <a:xfrm>
            <a:off x="8053738" y="5548233"/>
            <a:ext cx="184666" cy="369332"/>
          </a:xfrm>
          <a:prstGeom prst="rect">
            <a:avLst/>
          </a:prstGeom>
          <a:noFill/>
        </p:spPr>
        <p:txBody>
          <a:bodyPr wrap="none" rtlCol="0">
            <a:spAutoFit/>
          </a:bodyPr>
          <a:lstStyle/>
          <a:p>
            <a:endParaRPr lang="en-US" dirty="0"/>
          </a:p>
        </p:txBody>
      </p:sp>
      <p:pic>
        <p:nvPicPr>
          <p:cNvPr id="17" name="Picture 16" descr="images.jpeg"/>
          <p:cNvPicPr>
            <a:picLocks noChangeAspect="1"/>
          </p:cNvPicPr>
          <p:nvPr/>
        </p:nvPicPr>
        <p:blipFill>
          <a:blip r:embed="rId4"/>
          <a:stretch>
            <a:fillRect/>
          </a:stretch>
        </p:blipFill>
        <p:spPr>
          <a:xfrm>
            <a:off x="4645103" y="2486007"/>
            <a:ext cx="1985712" cy="1468362"/>
          </a:xfrm>
          <a:prstGeom prst="rect">
            <a:avLst/>
          </a:prstGeom>
        </p:spPr>
      </p:pic>
      <p:pic>
        <p:nvPicPr>
          <p:cNvPr id="18" name="Picture 17" descr="disposable-ereaders-soon.jpg"/>
          <p:cNvPicPr>
            <a:picLocks noChangeAspect="1"/>
          </p:cNvPicPr>
          <p:nvPr/>
        </p:nvPicPr>
        <p:blipFill>
          <a:blip r:embed="rId5"/>
          <a:stretch>
            <a:fillRect/>
          </a:stretch>
        </p:blipFill>
        <p:spPr>
          <a:xfrm>
            <a:off x="4645103" y="273647"/>
            <a:ext cx="1985712" cy="1635100"/>
          </a:xfrm>
          <a:prstGeom prst="rect">
            <a:avLst/>
          </a:prstGeom>
        </p:spPr>
      </p:pic>
      <p:pic>
        <p:nvPicPr>
          <p:cNvPr id="20" name="Picture 19" descr="MobileApps31Jan11.JPG"/>
          <p:cNvPicPr>
            <a:picLocks noChangeAspect="1"/>
          </p:cNvPicPr>
          <p:nvPr/>
        </p:nvPicPr>
        <p:blipFill>
          <a:blip r:embed="rId6"/>
          <a:stretch>
            <a:fillRect/>
          </a:stretch>
        </p:blipFill>
        <p:spPr>
          <a:xfrm>
            <a:off x="7074972" y="2486007"/>
            <a:ext cx="1468362" cy="1468362"/>
          </a:xfrm>
          <a:prstGeom prst="rect">
            <a:avLst/>
          </a:prstGeom>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7344" y="3313212"/>
            <a:ext cx="7054223" cy="4650791"/>
          </a:xfrm>
          <a:prstGeom prst="rect">
            <a:avLst/>
          </a:prstGeom>
          <a:noFill/>
        </p:spPr>
        <p:txBody>
          <a:bodyPr wrap="square" lIns="64291" tIns="32146" rIns="64291" bIns="32146" rtlCol="0">
            <a:spAutoFit/>
          </a:bodyPr>
          <a:lstStyle/>
          <a:p>
            <a:r>
              <a:rPr lang="en-US" b="1" dirty="0" smtClean="0">
                <a:solidFill>
                  <a:srgbClr val="000090"/>
                </a:solidFill>
              </a:rPr>
              <a:t/>
            </a:r>
            <a:br>
              <a:rPr lang="en-US" b="1" dirty="0" smtClean="0">
                <a:solidFill>
                  <a:srgbClr val="000090"/>
                </a:solidFill>
              </a:rPr>
            </a:br>
            <a:r>
              <a:rPr lang="en-US" b="1" dirty="0" smtClean="0">
                <a:solidFill>
                  <a:srgbClr val="000090"/>
                </a:solidFill>
              </a:rPr>
              <a:t/>
            </a:r>
            <a:br>
              <a:rPr lang="en-US" b="1" dirty="0" smtClean="0">
                <a:solidFill>
                  <a:srgbClr val="000090"/>
                </a:solidFill>
              </a:rPr>
            </a:br>
            <a:endParaRPr lang="en-US" b="1" dirty="0" smtClean="0">
              <a:solidFill>
                <a:srgbClr val="000090"/>
              </a:solidFill>
            </a:endParaRPr>
          </a:p>
          <a:p>
            <a:r>
              <a:rPr lang="en-US" sz="3200" b="1" dirty="0" smtClean="0">
                <a:solidFill>
                  <a:srgbClr val="000090"/>
                </a:solidFill>
              </a:rPr>
              <a:t>Higher Education Mobilization </a:t>
            </a:r>
            <a:r>
              <a:rPr lang="en-US" sz="2800" b="1" dirty="0" smtClean="0">
                <a:solidFill>
                  <a:srgbClr val="000090"/>
                </a:solidFill>
              </a:rPr>
              <a:t/>
            </a:r>
            <a:br>
              <a:rPr lang="en-US" sz="2800" b="1" dirty="0" smtClean="0">
                <a:solidFill>
                  <a:srgbClr val="000090"/>
                </a:solidFill>
              </a:rPr>
            </a:br>
            <a:r>
              <a:rPr lang="en-US" sz="2800" b="1" dirty="0" smtClean="0">
                <a:solidFill>
                  <a:srgbClr val="000090"/>
                </a:solidFill>
              </a:rPr>
              <a:t/>
            </a:r>
            <a:br>
              <a:rPr lang="en-US" sz="2800" b="1" dirty="0" smtClean="0">
                <a:solidFill>
                  <a:srgbClr val="000090"/>
                </a:solidFill>
              </a:rPr>
            </a:br>
            <a:r>
              <a:rPr lang="en-US" sz="3200" b="1" dirty="0" smtClean="0">
                <a:solidFill>
                  <a:srgbClr val="000090"/>
                </a:solidFill>
              </a:rPr>
              <a:t>LEARNING ON DEMAND and </a:t>
            </a:r>
            <a:r>
              <a:rPr lang="en-US" sz="2800" dirty="0" smtClean="0">
                <a:solidFill>
                  <a:srgbClr val="000090"/>
                </a:solidFill>
              </a:rPr>
              <a:t/>
            </a:r>
            <a:br>
              <a:rPr lang="en-US" sz="2800" dirty="0" smtClean="0">
                <a:solidFill>
                  <a:srgbClr val="000090"/>
                </a:solidFill>
              </a:rPr>
            </a:br>
            <a:endParaRPr lang="en-US" sz="2800" b="1" dirty="0" smtClean="0">
              <a:solidFill>
                <a:srgbClr val="000090"/>
              </a:solidFill>
            </a:endParaRPr>
          </a:p>
          <a:p>
            <a:r>
              <a:rPr lang="en-US" sz="4400" b="1" dirty="0" smtClean="0">
                <a:solidFill>
                  <a:srgbClr val="000090"/>
                </a:solidFill>
              </a:rPr>
              <a:t>IN YOUR HAND</a:t>
            </a:r>
            <a:endParaRPr lang="en-US" sz="4400" b="1" dirty="0" smtClean="0">
              <a:solidFill>
                <a:srgbClr val="000090"/>
              </a:solidFill>
              <a:effectLst>
                <a:glow rad="101600">
                  <a:srgbClr val="000090">
                    <a:alpha val="75000"/>
                  </a:srgbClr>
                </a:glow>
              </a:effectLst>
            </a:endParaRPr>
          </a:p>
          <a:p>
            <a:r>
              <a:rPr lang="en-US" sz="4000" b="1" dirty="0" smtClean="0">
                <a:solidFill>
                  <a:srgbClr val="EBB000"/>
                </a:solidFill>
              </a:rPr>
              <a:t/>
            </a:r>
            <a:br>
              <a:rPr lang="en-US" sz="4000" b="1" dirty="0" smtClean="0">
                <a:solidFill>
                  <a:srgbClr val="EBB000"/>
                </a:solidFill>
              </a:rPr>
            </a:br>
            <a:endParaRPr lang="en-US" sz="4000" b="1" dirty="0" smtClean="0">
              <a:solidFill>
                <a:srgbClr val="EBB000"/>
              </a:solidFill>
            </a:endParaRPr>
          </a:p>
        </p:txBody>
      </p:sp>
      <p:pic>
        <p:nvPicPr>
          <p:cNvPr id="8" name="Picture 7" descr="handHoldingIPHONE.jpeg"/>
          <p:cNvPicPr>
            <a:picLocks noChangeAspect="1"/>
          </p:cNvPicPr>
          <p:nvPr/>
        </p:nvPicPr>
        <p:blipFill>
          <a:blip r:embed="rId2"/>
          <a:stretch>
            <a:fillRect/>
          </a:stretch>
        </p:blipFill>
        <p:spPr>
          <a:xfrm>
            <a:off x="7321567" y="3760098"/>
            <a:ext cx="1844093" cy="3097902"/>
          </a:xfrm>
          <a:prstGeom prst="rect">
            <a:avLst/>
          </a:prstGeom>
        </p:spPr>
      </p:pic>
      <p:pic>
        <p:nvPicPr>
          <p:cNvPr id="10" name="Picture 9" descr="apps_hero_20101005.jpg"/>
          <p:cNvPicPr>
            <a:picLocks noChangeAspect="1"/>
          </p:cNvPicPr>
          <p:nvPr/>
        </p:nvPicPr>
        <p:blipFill>
          <a:blip r:embed="rId3"/>
          <a:stretch>
            <a:fillRect/>
          </a:stretch>
        </p:blipFill>
        <p:spPr>
          <a:xfrm>
            <a:off x="267343" y="52759"/>
            <a:ext cx="7736267" cy="4091089"/>
          </a:xfrm>
          <a:prstGeom prst="rect">
            <a:avLst/>
          </a:prstGeom>
        </p:spPr>
      </p:pic>
      <p:pic>
        <p:nvPicPr>
          <p:cNvPr id="12" name="Picture 11" descr="images-5.jpeg"/>
          <p:cNvPicPr>
            <a:picLocks noChangeAspect="1"/>
          </p:cNvPicPr>
          <p:nvPr/>
        </p:nvPicPr>
        <p:blipFill>
          <a:blip r:embed="rId4"/>
          <a:stretch>
            <a:fillRect/>
          </a:stretch>
        </p:blipFill>
        <p:spPr>
          <a:xfrm>
            <a:off x="5814732" y="52759"/>
            <a:ext cx="2188878" cy="1654385"/>
          </a:xfrm>
          <a:prstGeom prst="rect">
            <a:avLst/>
          </a:prstGeom>
        </p:spPr>
      </p:pic>
    </p:spTree>
    <p:extLst>
      <p:ext uri="{BB962C8B-B14F-4D97-AF65-F5344CB8AC3E}">
        <p14:creationId xmlns:p14="http://schemas.microsoft.com/office/powerpoint/2010/main" val="3533285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29" y="233421"/>
            <a:ext cx="7556313" cy="1116106"/>
          </a:xfrm>
        </p:spPr>
        <p:txBody>
          <a:bodyPr/>
          <a:lstStyle/>
          <a:p>
            <a:r>
              <a:rPr lang="en-US" sz="2400" dirty="0" smtClean="0"/>
              <a:t>Tennessee Board of Regents eLearning </a:t>
            </a:r>
            <a:br>
              <a:rPr lang="en-US" sz="2400" dirty="0" smtClean="0"/>
            </a:br>
            <a:r>
              <a:rPr lang="en-US" sz="2400" dirty="0" smtClean="0"/>
              <a:t>Mobilization Strategic Plan</a:t>
            </a:r>
            <a:endParaRPr lang="en-US" sz="2400" dirty="0"/>
          </a:p>
        </p:txBody>
      </p:sp>
      <p:sp>
        <p:nvSpPr>
          <p:cNvPr id="5" name="Content Placeholder 4"/>
          <p:cNvSpPr>
            <a:spLocks noGrp="1"/>
          </p:cNvSpPr>
          <p:nvPr>
            <p:ph sz="half" idx="17"/>
          </p:nvPr>
        </p:nvSpPr>
        <p:spPr>
          <a:xfrm>
            <a:off x="498474" y="1382458"/>
            <a:ext cx="3657413" cy="3380332"/>
          </a:xfrm>
        </p:spPr>
        <p:txBody>
          <a:bodyPr>
            <a:normAutofit/>
          </a:bodyPr>
          <a:lstStyle/>
          <a:p>
            <a:r>
              <a:rPr lang="en-US" b="1" dirty="0" smtClean="0">
                <a:solidFill>
                  <a:srgbClr val="9A2500"/>
                </a:solidFill>
              </a:rPr>
              <a:t>Mobile Product Sample </a:t>
            </a:r>
          </a:p>
          <a:p>
            <a:pPr lvl="1"/>
            <a:r>
              <a:rPr lang="en-US" dirty="0" smtClean="0"/>
              <a:t>System wide Sample / Purchase</a:t>
            </a:r>
          </a:p>
          <a:p>
            <a:pPr lvl="1"/>
            <a:r>
              <a:rPr lang="en-US" dirty="0" smtClean="0"/>
              <a:t>ADA Compliance</a:t>
            </a:r>
          </a:p>
          <a:p>
            <a:pPr lvl="1"/>
            <a:r>
              <a:rPr lang="en-US" dirty="0" smtClean="0"/>
              <a:t>TBR IT [security/networking]</a:t>
            </a:r>
          </a:p>
          <a:p>
            <a:pPr lvl="1"/>
            <a:r>
              <a:rPr lang="en-US" dirty="0" smtClean="0"/>
              <a:t>IMS Common Cartridge Standards</a:t>
            </a:r>
          </a:p>
          <a:p>
            <a:pPr lvl="1"/>
            <a:r>
              <a:rPr lang="en-US" dirty="0" smtClean="0"/>
              <a:t>Cost &amp; Resources</a:t>
            </a:r>
          </a:p>
        </p:txBody>
      </p:sp>
      <p:sp>
        <p:nvSpPr>
          <p:cNvPr id="6" name="Content Placeholder 5"/>
          <p:cNvSpPr>
            <a:spLocks noGrp="1"/>
          </p:cNvSpPr>
          <p:nvPr>
            <p:ph sz="half" idx="18"/>
          </p:nvPr>
        </p:nvSpPr>
        <p:spPr>
          <a:xfrm>
            <a:off x="502920" y="4461980"/>
            <a:ext cx="3657413" cy="2396019"/>
          </a:xfrm>
        </p:spPr>
        <p:txBody>
          <a:bodyPr>
            <a:normAutofit fontScale="92500" lnSpcReduction="20000"/>
          </a:bodyPr>
          <a:lstStyle/>
          <a:p>
            <a:r>
              <a:rPr lang="en-US" b="1" dirty="0" smtClean="0">
                <a:solidFill>
                  <a:srgbClr val="9A2500"/>
                </a:solidFill>
              </a:rPr>
              <a:t>Mobilization Examination</a:t>
            </a:r>
          </a:p>
          <a:p>
            <a:pPr lvl="1"/>
            <a:r>
              <a:rPr lang="en-US" dirty="0" smtClean="0"/>
              <a:t>30 Days Campus Evaluations</a:t>
            </a:r>
          </a:p>
          <a:p>
            <a:pPr lvl="1"/>
            <a:r>
              <a:rPr lang="en-US" dirty="0" smtClean="0"/>
              <a:t>Faculty &amp; Staff Testers</a:t>
            </a:r>
          </a:p>
          <a:p>
            <a:pPr lvl="1"/>
            <a:r>
              <a:rPr lang="en-US" dirty="0" smtClean="0"/>
              <a:t>Pilot Studies</a:t>
            </a:r>
          </a:p>
          <a:p>
            <a:pPr lvl="1"/>
            <a:r>
              <a:rPr lang="en-US" dirty="0" smtClean="0"/>
              <a:t>Surveys &amp; Observations</a:t>
            </a:r>
          </a:p>
          <a:p>
            <a:pPr lvl="1"/>
            <a:r>
              <a:rPr lang="en-US" dirty="0" smtClean="0"/>
              <a:t>Curriculum /Program Alignment</a:t>
            </a:r>
          </a:p>
          <a:p>
            <a:pPr lvl="1"/>
            <a:r>
              <a:rPr lang="en-US" dirty="0" smtClean="0"/>
              <a:t>Student Outcomes</a:t>
            </a:r>
            <a:endParaRPr lang="en-US" dirty="0"/>
          </a:p>
        </p:txBody>
      </p:sp>
      <p:sp>
        <p:nvSpPr>
          <p:cNvPr id="15" name="Content Placeholder 14"/>
          <p:cNvSpPr>
            <a:spLocks noGrp="1"/>
          </p:cNvSpPr>
          <p:nvPr>
            <p:ph sz="half" idx="16"/>
          </p:nvPr>
        </p:nvSpPr>
        <p:spPr>
          <a:xfrm>
            <a:off x="4410075" y="4169664"/>
            <a:ext cx="3644712" cy="2396019"/>
          </a:xfrm>
        </p:spPr>
        <p:txBody>
          <a:bodyPr>
            <a:normAutofit/>
          </a:bodyPr>
          <a:lstStyle/>
          <a:p>
            <a:r>
              <a:rPr lang="en-US" b="1" dirty="0" smtClean="0">
                <a:solidFill>
                  <a:srgbClr val="9A2500"/>
                </a:solidFill>
              </a:rPr>
              <a:t>Mobilization Outcomes</a:t>
            </a:r>
          </a:p>
          <a:p>
            <a:pPr lvl="2"/>
            <a:r>
              <a:rPr lang="en-US" dirty="0" smtClean="0"/>
              <a:t>Program Alignment</a:t>
            </a:r>
          </a:p>
          <a:p>
            <a:pPr lvl="2"/>
            <a:r>
              <a:rPr lang="en-US" dirty="0" smtClean="0"/>
              <a:t>Student Outcomes</a:t>
            </a:r>
          </a:p>
          <a:p>
            <a:pPr lvl="2"/>
            <a:r>
              <a:rPr lang="en-US" dirty="0" smtClean="0"/>
              <a:t>Educational Pricing </a:t>
            </a:r>
          </a:p>
          <a:p>
            <a:pPr lvl="2"/>
            <a:r>
              <a:rPr lang="en-US" dirty="0" smtClean="0"/>
              <a:t>System Wide Purchase</a:t>
            </a:r>
          </a:p>
          <a:p>
            <a:pPr lvl="2"/>
            <a:r>
              <a:rPr lang="en-US" dirty="0" smtClean="0"/>
              <a:t>Annual Evaluations</a:t>
            </a:r>
            <a:endParaRPr lang="en-US" dirty="0"/>
          </a:p>
        </p:txBody>
      </p:sp>
      <p:sp>
        <p:nvSpPr>
          <p:cNvPr id="17" name="Content Placeholder 16"/>
          <p:cNvSpPr>
            <a:spLocks noGrp="1"/>
          </p:cNvSpPr>
          <p:nvPr>
            <p:ph sz="half" idx="1"/>
          </p:nvPr>
        </p:nvSpPr>
        <p:spPr/>
        <p:txBody>
          <a:bodyPr>
            <a:normAutofit fontScale="92500" lnSpcReduction="10000"/>
          </a:bodyPr>
          <a:lstStyle/>
          <a:p>
            <a:r>
              <a:rPr lang="en-US" b="1" dirty="0" smtClean="0">
                <a:solidFill>
                  <a:srgbClr val="9A2500"/>
                </a:solidFill>
              </a:rPr>
              <a:t>Mobilization Demonstration</a:t>
            </a:r>
          </a:p>
          <a:p>
            <a:pPr lvl="1"/>
            <a:r>
              <a:rPr lang="en-US" dirty="0" smtClean="0"/>
              <a:t>Vendor Showcase</a:t>
            </a:r>
          </a:p>
          <a:p>
            <a:pPr lvl="1"/>
            <a:r>
              <a:rPr lang="en-US" dirty="0" smtClean="0"/>
              <a:t>Product Demonstration</a:t>
            </a:r>
          </a:p>
          <a:p>
            <a:pPr lvl="1"/>
            <a:r>
              <a:rPr lang="en-US" dirty="0" smtClean="0"/>
              <a:t>Faculty &amp; Student Usability  </a:t>
            </a:r>
          </a:p>
          <a:p>
            <a:pPr lvl="1"/>
            <a:r>
              <a:rPr lang="en-US" dirty="0" smtClean="0"/>
              <a:t>Vendor Use References </a:t>
            </a:r>
          </a:p>
          <a:p>
            <a:pPr lvl="1"/>
            <a:r>
              <a:rPr lang="en-US" dirty="0" smtClean="0"/>
              <a:t>Vendor IT &amp; IMS Demos</a:t>
            </a:r>
          </a:p>
          <a:p>
            <a:pPr lvl="1">
              <a:buNone/>
            </a:pPr>
            <a:endParaRPr lang="en-US" dirty="0"/>
          </a:p>
        </p:txBody>
      </p:sp>
      <p:pic>
        <p:nvPicPr>
          <p:cNvPr id="18" name="Picture 17" descr="logo.png"/>
          <p:cNvPicPr>
            <a:picLocks noChangeAspect="1"/>
          </p:cNvPicPr>
          <p:nvPr/>
        </p:nvPicPr>
        <p:blipFill>
          <a:blip r:embed="rId2"/>
          <a:stretch>
            <a:fillRect/>
          </a:stretch>
        </p:blipFill>
        <p:spPr>
          <a:xfrm>
            <a:off x="4410075" y="648313"/>
            <a:ext cx="3426446" cy="948468"/>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prism/>
      </p:transition>
    </mc:Choice>
    <mc:Fallback xmlns:mv="urn:schemas-microsoft-com:mac:vml" xmlns="">
      <p:transition>
        <p:cov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nected-devices-1.jpg"/>
          <p:cNvPicPr>
            <a:picLocks noChangeAspect="1"/>
          </p:cNvPicPr>
          <p:nvPr/>
        </p:nvPicPr>
        <p:blipFill>
          <a:blip r:embed="rId2"/>
          <a:stretch>
            <a:fillRect/>
          </a:stretch>
        </p:blipFill>
        <p:spPr>
          <a:xfrm>
            <a:off x="467852" y="-1"/>
            <a:ext cx="7953484" cy="6680927"/>
          </a:xfrm>
          <a:prstGeom prst="rect">
            <a:avLst/>
          </a:prstGeom>
        </p:spPr>
      </p:pic>
    </p:spTree>
  </p:cSld>
  <p:clrMapOvr>
    <a:masterClrMapping/>
  </p:clrMapOvr>
  <p:transition xmlns:p14="http://schemas.microsoft.com/office/powerpoint/2010/main">
    <p:comb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725813496_876124ba20_z.jpg"/>
          <p:cNvPicPr>
            <a:picLocks noChangeAspect="1"/>
          </p:cNvPicPr>
          <p:nvPr/>
        </p:nvPicPr>
        <p:blipFill>
          <a:blip r:embed="rId2"/>
          <a:stretch>
            <a:fillRect/>
          </a:stretch>
        </p:blipFill>
        <p:spPr>
          <a:xfrm>
            <a:off x="988545" y="0"/>
            <a:ext cx="7245351" cy="6858001"/>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prism dir="u"/>
      </p:transition>
    </mc:Choice>
    <mc:Fallback xmlns="" xmlns:mv="urn:schemas-microsoft-com:mac:vml">
      <p:transition>
        <p:cover dir="u"/>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29" y="233421"/>
            <a:ext cx="7556313" cy="1116106"/>
          </a:xfrm>
        </p:spPr>
        <p:txBody>
          <a:bodyPr/>
          <a:lstStyle/>
          <a:p>
            <a:r>
              <a:rPr lang="en-US" sz="1800" dirty="0" smtClean="0"/>
              <a:t>Tennessee Board of Regents </a:t>
            </a:r>
            <a:br>
              <a:rPr lang="en-US" sz="1800" dirty="0" smtClean="0"/>
            </a:br>
            <a:r>
              <a:rPr lang="en-US" sz="1800" dirty="0" smtClean="0"/>
              <a:t>eLearning Mobilization Strategic Plan</a:t>
            </a:r>
            <a:endParaRPr lang="en-US" sz="1800" dirty="0"/>
          </a:p>
        </p:txBody>
      </p:sp>
      <p:sp>
        <p:nvSpPr>
          <p:cNvPr id="5" name="Content Placeholder 4"/>
          <p:cNvSpPr>
            <a:spLocks noGrp="1"/>
          </p:cNvSpPr>
          <p:nvPr>
            <p:ph sz="half" idx="17"/>
          </p:nvPr>
        </p:nvSpPr>
        <p:spPr>
          <a:xfrm>
            <a:off x="414929" y="1349527"/>
            <a:ext cx="3907155" cy="2572883"/>
          </a:xfrm>
        </p:spPr>
        <p:txBody>
          <a:bodyPr>
            <a:normAutofit/>
          </a:bodyPr>
          <a:lstStyle/>
          <a:p>
            <a:r>
              <a:rPr lang="en-US" b="1" dirty="0" smtClean="0">
                <a:solidFill>
                  <a:srgbClr val="9A2500"/>
                </a:solidFill>
              </a:rPr>
              <a:t>Mobile Product: Apps</a:t>
            </a:r>
          </a:p>
          <a:p>
            <a:pPr lvl="1"/>
            <a:r>
              <a:rPr lang="en-US" dirty="0" smtClean="0"/>
              <a:t>System wide Sample Purchase</a:t>
            </a:r>
          </a:p>
          <a:p>
            <a:pPr lvl="1"/>
            <a:r>
              <a:rPr lang="en-US" dirty="0" smtClean="0"/>
              <a:t>ADA Compliance</a:t>
            </a:r>
          </a:p>
          <a:p>
            <a:pPr lvl="1"/>
            <a:r>
              <a:rPr lang="en-US" dirty="0" smtClean="0"/>
              <a:t>App Quality Standards</a:t>
            </a:r>
          </a:p>
        </p:txBody>
      </p:sp>
      <p:sp>
        <p:nvSpPr>
          <p:cNvPr id="6" name="Content Placeholder 5"/>
          <p:cNvSpPr>
            <a:spLocks noGrp="1"/>
          </p:cNvSpPr>
          <p:nvPr>
            <p:ph sz="half" idx="18"/>
          </p:nvPr>
        </p:nvSpPr>
        <p:spPr>
          <a:xfrm>
            <a:off x="414929" y="2968943"/>
            <a:ext cx="4363845" cy="2613760"/>
          </a:xfrm>
        </p:spPr>
        <p:txBody>
          <a:bodyPr>
            <a:normAutofit/>
          </a:bodyPr>
          <a:lstStyle/>
          <a:p>
            <a:r>
              <a:rPr lang="en-US" b="1" dirty="0" smtClean="0">
                <a:solidFill>
                  <a:srgbClr val="9A2500"/>
                </a:solidFill>
              </a:rPr>
              <a:t>Mobilization Examination</a:t>
            </a:r>
          </a:p>
          <a:p>
            <a:pPr lvl="1"/>
            <a:r>
              <a:rPr lang="en-US" dirty="0" smtClean="0"/>
              <a:t>Faculty &amp; Staff Testers</a:t>
            </a:r>
          </a:p>
          <a:p>
            <a:pPr lvl="1"/>
            <a:r>
              <a:rPr lang="en-US" dirty="0" smtClean="0"/>
              <a:t>Pilot Studies</a:t>
            </a:r>
          </a:p>
          <a:p>
            <a:pPr lvl="1"/>
            <a:r>
              <a:rPr lang="en-US" dirty="0" smtClean="0"/>
              <a:t>Surveys &amp; Observations</a:t>
            </a:r>
          </a:p>
          <a:p>
            <a:pPr lvl="1"/>
            <a:r>
              <a:rPr lang="en-US" dirty="0" smtClean="0"/>
              <a:t>Curriculum /Program Alignment</a:t>
            </a:r>
          </a:p>
          <a:p>
            <a:pPr lvl="1"/>
            <a:r>
              <a:rPr lang="en-US" dirty="0" smtClean="0"/>
              <a:t>Student Outcomes</a:t>
            </a:r>
            <a:endParaRPr lang="en-US" dirty="0"/>
          </a:p>
        </p:txBody>
      </p:sp>
      <p:sp>
        <p:nvSpPr>
          <p:cNvPr id="15" name="Content Placeholder 14"/>
          <p:cNvSpPr>
            <a:spLocks noGrp="1"/>
          </p:cNvSpPr>
          <p:nvPr>
            <p:ph sz="half" idx="16"/>
          </p:nvPr>
        </p:nvSpPr>
        <p:spPr>
          <a:xfrm>
            <a:off x="4410075" y="4261444"/>
            <a:ext cx="4495822" cy="2939339"/>
          </a:xfrm>
        </p:spPr>
        <p:txBody>
          <a:bodyPr>
            <a:normAutofit/>
          </a:bodyPr>
          <a:lstStyle/>
          <a:p>
            <a:r>
              <a:rPr lang="en-US" b="1" dirty="0" smtClean="0">
                <a:solidFill>
                  <a:srgbClr val="9A2500"/>
                </a:solidFill>
              </a:rPr>
              <a:t>Mobilization Outcomes</a:t>
            </a:r>
            <a:endParaRPr lang="en-US" dirty="0" smtClean="0"/>
          </a:p>
          <a:p>
            <a:pPr lvl="2"/>
            <a:r>
              <a:rPr lang="en-US" dirty="0" smtClean="0"/>
              <a:t>Apple App Volume Pricing </a:t>
            </a:r>
          </a:p>
          <a:p>
            <a:pPr lvl="2"/>
            <a:r>
              <a:rPr lang="en-US" dirty="0" smtClean="0"/>
              <a:t>Annual App Evaluations</a:t>
            </a:r>
          </a:p>
          <a:p>
            <a:pPr lvl="2"/>
            <a:r>
              <a:rPr lang="en-US" dirty="0" smtClean="0"/>
              <a:t>Technology Prediction &amp; Changes</a:t>
            </a:r>
            <a:endParaRPr lang="en-US" dirty="0"/>
          </a:p>
        </p:txBody>
      </p:sp>
      <p:sp>
        <p:nvSpPr>
          <p:cNvPr id="17" name="Content Placeholder 16"/>
          <p:cNvSpPr>
            <a:spLocks noGrp="1"/>
          </p:cNvSpPr>
          <p:nvPr>
            <p:ph sz="half" idx="1"/>
          </p:nvPr>
        </p:nvSpPr>
        <p:spPr>
          <a:xfrm>
            <a:off x="4410075" y="2968943"/>
            <a:ext cx="4495822" cy="1965960"/>
          </a:xfrm>
        </p:spPr>
        <p:txBody>
          <a:bodyPr>
            <a:normAutofit/>
          </a:bodyPr>
          <a:lstStyle/>
          <a:p>
            <a:r>
              <a:rPr lang="en-US" b="1" dirty="0" smtClean="0">
                <a:solidFill>
                  <a:srgbClr val="9A2500"/>
                </a:solidFill>
              </a:rPr>
              <a:t>Mobilization Demonstration</a:t>
            </a:r>
          </a:p>
          <a:p>
            <a:pPr lvl="1"/>
            <a:r>
              <a:rPr lang="en-US" dirty="0" smtClean="0"/>
              <a:t>Podcasting / YouTube viewing</a:t>
            </a:r>
          </a:p>
          <a:p>
            <a:pPr lvl="1"/>
            <a:r>
              <a:rPr lang="en-US" dirty="0" smtClean="0"/>
              <a:t>Hands-On Demo/Curriculum Team </a:t>
            </a:r>
          </a:p>
          <a:p>
            <a:pPr lvl="1"/>
            <a:endParaRPr lang="en-US" dirty="0" smtClean="0"/>
          </a:p>
          <a:p>
            <a:pPr lvl="1">
              <a:buNone/>
            </a:pPr>
            <a:endParaRPr lang="en-US" dirty="0"/>
          </a:p>
        </p:txBody>
      </p:sp>
      <p:pic>
        <p:nvPicPr>
          <p:cNvPr id="18" name="Picture 17" descr="logo.png"/>
          <p:cNvPicPr>
            <a:picLocks noChangeAspect="1"/>
          </p:cNvPicPr>
          <p:nvPr/>
        </p:nvPicPr>
        <p:blipFill>
          <a:blip r:embed="rId2"/>
          <a:stretch>
            <a:fillRect/>
          </a:stretch>
        </p:blipFill>
        <p:spPr>
          <a:xfrm>
            <a:off x="6053958" y="5893903"/>
            <a:ext cx="2426881" cy="671780"/>
          </a:xfrm>
          <a:prstGeom prst="rect">
            <a:avLst/>
          </a:prstGeom>
        </p:spPr>
      </p:pic>
      <p:pic>
        <p:nvPicPr>
          <p:cNvPr id="8" name="Picture 7" descr="iPod touch apps for special needs.016.png"/>
          <p:cNvPicPr>
            <a:picLocks noChangeAspect="1"/>
          </p:cNvPicPr>
          <p:nvPr/>
        </p:nvPicPr>
        <p:blipFill>
          <a:blip r:embed="rId3"/>
          <a:stretch>
            <a:fillRect/>
          </a:stretch>
        </p:blipFill>
        <p:spPr>
          <a:xfrm>
            <a:off x="4410076" y="0"/>
            <a:ext cx="3839510" cy="2879632"/>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prism/>
      </p:transition>
    </mc:Choice>
    <mc:Fallback xmlns="" xmlns:mv="urn:schemas-microsoft-com:mac:vml">
      <p:transition>
        <p:cover/>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892969" y="1669852"/>
            <a:ext cx="7358063" cy="794742"/>
          </a:xfrm>
        </p:spPr>
        <p:txBody>
          <a:bodyPr>
            <a:noAutofit/>
          </a:bodyPr>
          <a:lstStyle/>
          <a:p>
            <a:pPr>
              <a:buNone/>
            </a:pPr>
            <a:r>
              <a:rPr lang="en-US" sz="2400" dirty="0" smtClean="0">
                <a:solidFill>
                  <a:srgbClr val="000090"/>
                </a:solidFill>
                <a:latin typeface="Gill Sans" charset="0"/>
                <a:ea typeface="Gill Sans" charset="0"/>
                <a:cs typeface="Gill Sans" charset="0"/>
                <a:sym typeface="Gill Sans" charset="0"/>
              </a:rPr>
              <a:t>TBReLearning Mobile App Quality Standards for Education </a:t>
            </a:r>
            <a:r>
              <a:rPr lang="en-US" sz="2400" dirty="0">
                <a:solidFill>
                  <a:srgbClr val="000090"/>
                </a:solidFill>
                <a:latin typeface="Gill Sans" charset="0"/>
                <a:ea typeface="Gill Sans" charset="0"/>
                <a:cs typeface="Gill Sans" charset="0"/>
                <a:sym typeface="Gill Sans" charset="0"/>
              </a:rPr>
              <a:t>and Workforce Development</a:t>
            </a:r>
            <a:endParaRPr lang="en-US" sz="2400" dirty="0">
              <a:solidFill>
                <a:srgbClr val="000090"/>
              </a:solidFill>
            </a:endParaRPr>
          </a:p>
        </p:txBody>
      </p:sp>
      <p:pic>
        <p:nvPicPr>
          <p:cNvPr id="4099" name="Picture 3" descr="iphone-and-ipad-apps.tiff"/>
          <p:cNvPicPr>
            <a:picLocks noChangeAspect="1"/>
          </p:cNvPicPr>
          <p:nvPr/>
        </p:nvPicPr>
        <p:blipFill>
          <a:blip r:embed="rId2"/>
          <a:srcRect/>
          <a:stretch>
            <a:fillRect/>
          </a:stretch>
        </p:blipFill>
        <p:spPr bwMode="auto">
          <a:xfrm>
            <a:off x="1017985" y="2598539"/>
            <a:ext cx="7277695" cy="3638848"/>
          </a:xfrm>
          <a:prstGeom prst="rect">
            <a:avLst/>
          </a:prstGeom>
          <a:noFill/>
          <a:ln w="12700" cap="flat" cmpd="sng">
            <a:noFill/>
            <a:prstDash val="solid"/>
            <a:miter lim="0"/>
            <a:headEnd type="none" w="med" len="med"/>
            <a:tailEnd type="none" w="med" len="med"/>
          </a:ln>
          <a:effectLst/>
        </p:spPr>
      </p:pic>
      <p:pic>
        <p:nvPicPr>
          <p:cNvPr id="5" name="Picture 4" descr="logo.png"/>
          <p:cNvPicPr>
            <a:picLocks noChangeAspect="1"/>
          </p:cNvPicPr>
          <p:nvPr/>
        </p:nvPicPr>
        <p:blipFill>
          <a:blip r:embed="rId3"/>
          <a:stretch>
            <a:fillRect/>
          </a:stretch>
        </p:blipFill>
        <p:spPr>
          <a:xfrm>
            <a:off x="892968" y="0"/>
            <a:ext cx="4678099" cy="1294935"/>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peg"/>
          <p:cNvPicPr>
            <a:picLocks noChangeAspect="1"/>
          </p:cNvPicPr>
          <p:nvPr/>
        </p:nvPicPr>
        <p:blipFill>
          <a:blip r:embed="rId2"/>
          <a:stretch>
            <a:fillRect/>
          </a:stretch>
        </p:blipFill>
        <p:spPr>
          <a:xfrm>
            <a:off x="6028966" y="0"/>
            <a:ext cx="2008063" cy="1484890"/>
          </a:xfrm>
          <a:prstGeom prst="rect">
            <a:avLst/>
          </a:prstGeom>
        </p:spPr>
      </p:pic>
      <p:pic>
        <p:nvPicPr>
          <p:cNvPr id="7" name="Picture 6" descr="chart-of-the-day-smartphone-apps-oct-2010.jpg"/>
          <p:cNvPicPr>
            <a:picLocks noChangeAspect="1"/>
          </p:cNvPicPr>
          <p:nvPr/>
        </p:nvPicPr>
        <p:blipFill>
          <a:blip r:embed="rId3"/>
          <a:stretch>
            <a:fillRect/>
          </a:stretch>
        </p:blipFill>
        <p:spPr>
          <a:xfrm>
            <a:off x="498287" y="1484890"/>
            <a:ext cx="6770128" cy="5091283"/>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754885247_53425fa453_z.jpg"/>
          <p:cNvPicPr>
            <a:picLocks noChangeAspect="1"/>
          </p:cNvPicPr>
          <p:nvPr/>
        </p:nvPicPr>
        <p:blipFill>
          <a:blip r:embed="rId2"/>
          <a:stretch>
            <a:fillRect/>
          </a:stretch>
        </p:blipFill>
        <p:spPr>
          <a:xfrm>
            <a:off x="284465" y="802154"/>
            <a:ext cx="8725097" cy="5681925"/>
          </a:xfrm>
          <a:prstGeom prst="rect">
            <a:avLst/>
          </a:prstGeom>
        </p:spPr>
      </p:pic>
      <p:sp>
        <p:nvSpPr>
          <p:cNvPr id="4" name="TextBox 3"/>
          <p:cNvSpPr txBox="1"/>
          <p:nvPr/>
        </p:nvSpPr>
        <p:spPr>
          <a:xfrm>
            <a:off x="2071916" y="241477"/>
            <a:ext cx="5431292" cy="461665"/>
          </a:xfrm>
          <a:prstGeom prst="rect">
            <a:avLst/>
          </a:prstGeom>
          <a:noFill/>
        </p:spPr>
        <p:txBody>
          <a:bodyPr wrap="square" rtlCol="0">
            <a:spAutoFit/>
          </a:bodyPr>
          <a:lstStyle/>
          <a:p>
            <a:r>
              <a:rPr lang="en-US" sz="2400" dirty="0" smtClean="0"/>
              <a:t>Prices of Mobile Apps</a:t>
            </a:r>
            <a:endParaRPr lang="en-US" sz="2400" dirty="0"/>
          </a:p>
        </p:txBody>
      </p:sp>
    </p:spTree>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Custom 11">
      <a:dk1>
        <a:srgbClr val="00006F"/>
      </a:dk1>
      <a:lt1>
        <a:sysClr val="window" lastClr="FFFFFF"/>
      </a:lt1>
      <a:dk2>
        <a:srgbClr val="2B142D"/>
      </a:dk2>
      <a:lt2>
        <a:srgbClr val="C3AFCC"/>
      </a:lt2>
      <a:accent1>
        <a:srgbClr val="000064"/>
      </a:accent1>
      <a:accent2>
        <a:srgbClr val="000057"/>
      </a:accent2>
      <a:accent3>
        <a:srgbClr val="D7A200"/>
      </a:accent3>
      <a:accent4>
        <a:srgbClr val="564E00"/>
      </a:accent4>
      <a:accent5>
        <a:srgbClr val="F7901E"/>
      </a:accent5>
      <a:accent6>
        <a:srgbClr val="CC0000"/>
      </a:accent6>
      <a:hlink>
        <a:srgbClr val="2026FF"/>
      </a:hlink>
      <a:folHlink>
        <a:srgbClr val="F8004D"/>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980</TotalTime>
  <Words>286</Words>
  <Application>Microsoft Macintosh PowerPoint</Application>
  <PresentationFormat>On-screen Show (4:3)</PresentationFormat>
  <Paragraphs>98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Advantage</vt:lpstr>
      <vt:lpstr>Mobilization in  Higher Education  Tennessee Board of Regents            mTBR </vt:lpstr>
      <vt:lpstr>PowerPoint Presentation</vt:lpstr>
      <vt:lpstr>Tennessee Board of Regents eLearning  Mobilization Strategic Plan</vt:lpstr>
      <vt:lpstr>PowerPoint Presentation</vt:lpstr>
      <vt:lpstr>PowerPoint Presentation</vt:lpstr>
      <vt:lpstr>Tennessee Board of Regents  eLearning Mobilization Strategic Plan</vt:lpstr>
      <vt:lpstr>PowerPoint Presentation</vt:lpstr>
      <vt:lpstr>PowerPoint Presentation</vt:lpstr>
      <vt:lpstr>PowerPoint Presentation</vt:lpstr>
      <vt:lpstr>PowerPoint Presentation</vt:lpstr>
      <vt:lpstr>PowerPoint Presentation</vt:lpstr>
      <vt:lpstr>PowerPoint Presentation</vt:lpstr>
      <vt:lpstr>Tennessee Board of Regents  eLearning Mobilization Strategic Plan</vt:lpstr>
      <vt:lpstr>Scalability of Mobilization in  Higher Education  Tennessee Board of Regents            mTBR </vt:lpstr>
    </vt:vector>
  </TitlesOfParts>
  <Company>TBR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Scalability of Mobile Devices – eReaders – Mobile Apps  in Higher Education</dc:title>
  <dc:creator>Robbie K. Melton</dc:creator>
  <cp:lastModifiedBy>Robbie Melton</cp:lastModifiedBy>
  <cp:revision>32</cp:revision>
  <dcterms:created xsi:type="dcterms:W3CDTF">2011-07-04T18:37:18Z</dcterms:created>
  <dcterms:modified xsi:type="dcterms:W3CDTF">2012-06-01T12:12:12Z</dcterms:modified>
</cp:coreProperties>
</file>