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56" r:id="rId18"/>
    <p:sldId id="257" r:id="rId19"/>
    <p:sldId id="258" r:id="rId20"/>
    <p:sldId id="259" r:id="rId21"/>
    <p:sldId id="260" r:id="rId22"/>
    <p:sldId id="261" r:id="rId23"/>
    <p:sldId id="264" r:id="rId24"/>
    <p:sldId id="262" r:id="rId25"/>
    <p:sldId id="269" r:id="rId26"/>
    <p:sldId id="268" r:id="rId27"/>
    <p:sldId id="265" r:id="rId28"/>
    <p:sldId id="266" r:id="rId29"/>
    <p:sldId id="267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20" autoAdjust="0"/>
    <p:restoredTop sz="94171" autoAdjust="0"/>
  </p:normalViewPr>
  <p:slideViewPr>
    <p:cSldViewPr>
      <p:cViewPr>
        <p:scale>
          <a:sx n="94" d="100"/>
          <a:sy n="94" d="100"/>
        </p:scale>
        <p:origin x="-75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EE34-040F-DF4A-B989-59463766CA6C}" type="datetimeFigureOut">
              <a:rPr lang="en-US" smtClean="0"/>
              <a:t>5/31/12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80E4-E632-0C44-8544-92233FD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is a key component of Air Education and Training Command, and is the Air Force's center for professional military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Air University is an accredited military education system that produces future leaders and war fighters today…for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technologies support learning experiences that are collaborative, accessible, and integrated with the world beyond the classroom (ELI, 2006).  The responses of the students indicate they expect a strong variety of capabilities and support for mobile/mLearning services -  In addition, mobile learning is adaptable to, Behaviorism for providing instant feedback, and Constructivism for utilizing immersive environments and simulations.  It also complements face-to-face learning by providing cost-effective methods to reach students outside the classroom.</a:t>
            </a: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expectations can be supported by 6 major types of learning:  Behaviorism, to support quick feedback or reinforcement; Constructivism, to support immersive experiences such as simulations or games; Situated Learning, to support authentic learning or context-aware environments; and Informal/Lifelong and Collaborative Learning, as well as Support/Coordination, to provide just-in-time access to learning resources, news, information, and planners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Understanding which devices students are using is important when considering an mLearning solution. </a:t>
            </a:r>
          </a:p>
          <a:p>
            <a:endParaRPr lang="en-US" sz="1200" dirty="0" smtClean="0"/>
          </a:p>
          <a:p>
            <a:r>
              <a:rPr lang="en-US" sz="1200" dirty="0" smtClean="0"/>
              <a:t>Internet access has become an invaluable tool that can make a difference in how instructors teach and students learn.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 messaging and social networking sets the stage for a portable, collaborative learning environment based on sharing and communication</a:t>
            </a:r>
          </a:p>
          <a:p>
            <a:endParaRPr lang="en-US" sz="1200" dirty="0" smtClean="0"/>
          </a:p>
          <a:p>
            <a:r>
              <a:rPr lang="en-US" sz="1200" dirty="0" smtClean="0"/>
              <a:t>Further confirming how mobile devices provide anytime, anywhere access for users on the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92D05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92D050"/>
                </a:solidFill>
              </a:rPr>
              <a:t>95%</a:t>
            </a:r>
            <a:r>
              <a:rPr lang="en-US" sz="1200" dirty="0" smtClean="0">
                <a:solidFill>
                  <a:srgbClr val="CCCC00"/>
                </a:solidFill>
              </a:rPr>
              <a:t> </a:t>
            </a:r>
            <a:r>
              <a:rPr lang="en-US" sz="1200" dirty="0" smtClean="0"/>
              <a:t>of all respondents own some type of mobile device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survey we did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consider the laptop as a mobile device although we do know it has the characteristics' of what is considered to be a mobile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increase in the tablet market is generating much talk about BYOD.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need their Google,</a:t>
            </a:r>
            <a:r>
              <a:rPr lang="en-US" baseline="0" dirty="0" smtClean="0"/>
              <a:t> Facebook, and Twitter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asked a series of questions about mobile services used, 74% responded that they send or receive text messages from their mobile devices, and 76% send between 1 and 10 multi-media messages (MMS) per day.  Also examined was the students’ use of social networks.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question was asked because we thought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students access the internet from school mainly…not realizing they are no different than any other student that continues to…..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locations students most access the Internet using their mobile devices are:  home = 87%; work = 50%; and school = 26%.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 asked, the type of instruction you would be willing to access.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Examining the students’ attitudes toward mLearning revealed the majority, 73%, agreed that mobile technology, effectively and judiciously used, could improve the quality of instruction.  Additionally, 58% of the students would like to have the opportunity to receive instruction via a mobile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475E-6C8A-4C9C-9CD2-756C408DFE8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3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6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9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9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6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C100-393D-4213-991B-813DD6E67049}" type="datetimeFigureOut">
              <a:rPr lang="en-US" smtClean="0"/>
              <a:t>5/31/12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A83B-7DAD-4C43-AA23-DA8C1BA0C1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EDuCauseBackground Draft 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89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Your University Ready for mLearning? 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Shepherd and Brad Semma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Wordle Art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9756" t="5063" r="7317" b="3797"/>
          <a:stretch>
            <a:fillRect/>
          </a:stretch>
        </p:blipFill>
        <p:spPr>
          <a:xfrm rot="5400000">
            <a:off x="3020484" y="48683"/>
            <a:ext cx="2950633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240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Usage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so many users accessing the Internet via their mobile devices, understanding from where is equally important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locations students most access the Internet using their mobile devices are: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Home, School, and Work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2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Attitudes and Perceptions</a:t>
            </a:r>
            <a:endParaRPr lang="en-US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Considering the devices you own, which type of instruction would you be willing to access or view on your mobile device?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 Announcements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 with Peers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Reading Assignments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PowerPoint Presentations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Recorded Lectures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6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Attitudes and Perceptions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“Have you been enrolled in a course(s) that utilizes mLearning?” 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58%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answered, “No” 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31%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answered, “I am not sure.”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4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Attitudes and Perceptions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reported the most appealing aspects of mLearning are: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Availability 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 to Content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Collaboration with students/teachers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Receiving supporting educational information via SMS/MMS on demand/request or on a continuous basis ("push" technology)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Taking test and questionnaires for self assessment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Attitudes and Perceptions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73%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agree mobile technology, effectively and judiciously used, can improve the quality of instruction and communication with peers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58%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would like the opportunity to receive instruction via a mobile device</a:t>
            </a:r>
          </a:p>
          <a:p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Attitudes and Perceptions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mLearning removes time constraints, providing 24/7 access, and vast mobility for learning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mLearning is adaptable to meet the individual needs of the learner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mLearning offers easier access to education materials than traditional classroom or other on-line learning venues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mLearning enhances learning, through inquiry, or the flexibility to discover additional information</a:t>
            </a:r>
          </a:p>
          <a:p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3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Supports types of learning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 technologies support learning experiences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Behaviorism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Constructivism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Situated Learning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Informal/Lifelong and Collaborative Learning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Support/Coordination</a:t>
            </a:r>
          </a:p>
        </p:txBody>
      </p:sp>
    </p:spTree>
    <p:extLst>
      <p:ext uri="{BB962C8B-B14F-4D97-AF65-F5344CB8AC3E}">
        <p14:creationId xmlns:p14="http://schemas.microsoft.com/office/powerpoint/2010/main" val="16199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Supporting Mobile Devices in Higher Education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About WCU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3886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 of the University of North Carolina System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 9,800 enrolled students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Approximately 4,100 residential students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Incoming undergraduate class of about 2,500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Approximately 700 full-time faculty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Approximately 650 support staff</a:t>
            </a:r>
          </a:p>
        </p:txBody>
      </p:sp>
    </p:spTree>
    <p:extLst>
      <p:ext uri="{BB962C8B-B14F-4D97-AF65-F5344CB8AC3E}">
        <p14:creationId xmlns:p14="http://schemas.microsoft.com/office/powerpoint/2010/main" val="39258697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Support/Services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Best effort support for mobile devices (smartphones, tablets, and ereaders)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WPA2 Enterprise wireless access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Email configuration instructions for student email accounts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 Communication Device Policy for Faculty and Staff</a:t>
            </a:r>
          </a:p>
        </p:txBody>
      </p:sp>
    </p:spTree>
    <p:extLst>
      <p:ext uri="{BB962C8B-B14F-4D97-AF65-F5344CB8AC3E}">
        <p14:creationId xmlns:p14="http://schemas.microsoft.com/office/powerpoint/2010/main" val="22594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History of AU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1910:  The Wright Brothers established the first U.S. civilian flying school in Montgomery, Ala.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1930s:  Army Air Corps Tactical School moved to Maxwell AFB, AL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1946:  Air University was established</a:t>
            </a:r>
          </a:p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P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276600"/>
            <a:ext cx="2743200" cy="22439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14480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Just the Facts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89671"/>
            <a:ext cx="9067800" cy="48307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57% students in a hackcollege survey use smartphones (McAllister)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According to a Pew Research Center survey, tablet and ereader ownership nearly doubled over the holiday season, rising from 10% to 19% (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Tippin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WCU, average peak daily usage of wireless is up 86% from 2011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WCU Internet utilization has grown &gt;25%, currently at 90% of connection capacity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2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How’s your connection?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36637"/>
            <a:ext cx="9067800" cy="4525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According to the Cisco Visual Networking Index on Global Mobile Data Traffic, smartphone use has tripled since 2011, increasing to 150 MB from 55 MB (Cisco)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average user has 2.2 IP address obtaining devices (Bowling)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Cisco predicts by 2015, the average smartphone user will use 1,486 MB of data a month (Cisco)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0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your flavor?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are 7 base Android OS versions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are around 10 variant mobile OS’s for the RIM, Symbian, iOS, and Microsoft Mobile platforms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are 20 vendor installed mobile web browsers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here are 16 different installable mobile browsers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0013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Malware To-Go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McAfee found that in the third quarter of 2011, malware for the Android operating system had doubled since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2009 ("Lookout Mobile Security")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Juniper Networks found a 472% increase in malware for Android since July 2011 (Reeder)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Threats include: Premium-Rate SMS-Sending Trojans, data collection malware, and phone call recording malware (Reeder)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7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Solutions to Consider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2649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Profile/Management Solutions for Students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iOS Configuration Profiles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Passcode policies, restriction settings, Wi-Fi, VPN, email servers, exchange, credential keys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Windows Live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Device encryption, password policies, restriction settings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1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493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Profile/Management Solutions for Faculty/Staff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Microsoft Exchange ActiveSync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Allows for faculty/staff to bring their own device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Built into Microsoft Exchange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Exchange ActiveSync (EAS) group policy settings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Managed Features: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Password requirements, email attachment settings, remote wipe</a:t>
            </a:r>
          </a:p>
        </p:txBody>
      </p:sp>
    </p:spTree>
    <p:extLst>
      <p:ext uri="{BB962C8B-B14F-4D97-AF65-F5344CB8AC3E}">
        <p14:creationId xmlns:p14="http://schemas.microsoft.com/office/powerpoint/2010/main" val="40454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 Anti-Virus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AVG for Android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Remote security, task manager, SMS filtering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GFI Vipre for Android (Beta, Android Only)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Remote security, task manager, back up/restore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Lookout Security &amp; Antivirus (Android and iOS)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Web management (non-enterprise), back up/missing device support, active antivirus scan (Android only)</a:t>
            </a: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5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 Security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Passwords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Nearly half of the robberies committed in New York during the first 10 months of 2011, involved mobile devices such as smartphones and iPad’s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 My Device Apps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Lookout Mobile Security (Android and iOS)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AVG (Android)		-GFI Vipre (Android)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 My iPhone/iPad </a:t>
            </a:r>
          </a:p>
          <a:p>
            <a:pPr lvl="1"/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8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9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Air University”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Headquarters at Maxwell Air Force Base, AL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Intellectual and Leadership Center of the Air Force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levels of Airmen, enlisted, officer, or civilian, and joint and coalition service members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Six institutions and several support organizations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4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92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Citations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Cisco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Visual Networking Index: Global Mobile Data Traffic Forecast Update, 2011–2016." Cisco. Cisco Systems Inc., 2012. Web.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Mar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2012. &lt;http://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www.cisco.com/en/US/solutions/collateral/ns341/ns525/ns537/ns705/ns827/white_paper_c11-520862.html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&gt;. 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Bowling, Drew. "Is the Internet Officially a Basic Utility Now?."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WebProNews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iEntry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Corp., 16 Jan 2012. Web. 30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2012. &lt;http://www.webpronews.com/tech-utilities-2012-01&gt;. 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McAllister,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Shep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"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Infographic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Generation Mobile."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HackCollege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HackCollege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2011. Web.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 Mar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2012. &lt;http://www.hackcollege.com/blog/2011/10/31/generation-mobile.html&gt;. 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Tippin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Chilton. "American Cell Phone Usage Statistics (2011)." Signal news. Signal News, 2011. Web.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22 Mar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2012. &lt;http://signalnews.com/american-cell-phone-usage-statistics-2011-686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&gt;.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Malwarenomics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2012 Mobile Threat Predictions." Lookout Mobile Security. Lookout Inc., 13 Dec 2011. Web.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 Mar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2012. &lt;http://blog.mylookout.com/blog/2011/12/13/2012-mobile-threat-predictions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/&gt;.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Reeder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Kara. "Android Malware Sees 'Exponential Growth'."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TechRepublic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CBS Interactive, 28 Nov 2011. Web.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Mar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2012. &lt;http://www.techrepublic.com/blog/security/android-malware-sees-exponential-growth/6960&gt;. 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2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mLearning Survey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Purpose:  Discover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important factors that could influence the success of implementing a mobile learning (mLearning)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initiative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Study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was conducted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spring of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2011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3,182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(enlisted and officer), 1,340 students (42%)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participated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Areas of study:  Availability, Usage, Pricing, Attitudes and Perceptions</a:t>
            </a:r>
          </a:p>
          <a:p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5061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Highlights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majority of students own a variety of mobile devices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access the Internet from their mobile devices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 messaging and social networking sets the stage for a portable, collaborative learning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majority of respondents believe mLearning could improve the quality of instruction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92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Availability</a:t>
            </a:r>
            <a:endParaRPr lang="en-US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95%</a:t>
            </a:r>
            <a:r>
              <a:rPr lang="en-US" dirty="0" smtClean="0">
                <a:solidFill>
                  <a:srgbClr val="CC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all respondents own some type of mobile device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Devices: 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iPod/iPod Touch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72%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Smartphone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62%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Mobile phone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49%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MP3 player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30%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Tablet –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17%</a:t>
            </a:r>
          </a:p>
          <a:p>
            <a:pPr indent="4763">
              <a:buNone/>
            </a:pPr>
            <a:endParaRPr lang="en-US" sz="2600" b="1" dirty="0" smtClean="0">
              <a:solidFill>
                <a:srgbClr val="CC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4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Availability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Pew Internet &amp; American Life Project (2011), the tablet is quickly becoming a device of choice, increasing its penetration in the market from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4%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8%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 a four-month period.</a:t>
            </a:r>
          </a:p>
          <a:p>
            <a:pPr>
              <a:buNone/>
            </a:pPr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2460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Usage</a:t>
            </a:r>
            <a:endParaRPr lang="en-US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Internet Usage: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86%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respondents access the Internet using their mobile devices.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Networking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revealed </a:t>
            </a: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98%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the students subscribed to Facebook, while </a:t>
            </a:r>
            <a:r>
              <a:rPr lang="en-US" sz="28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17%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have Twitter accounts.</a:t>
            </a:r>
          </a:p>
          <a:p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 - </a:t>
            </a:r>
            <a:r>
              <a:rPr lang="en-US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Usage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take advantage of a variety of services from their mobile device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 Messaging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Listening to Music/Podcast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Web Browsing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Networking</a:t>
            </a:r>
          </a:p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2020</Words>
  <Application>Microsoft Macintosh PowerPoint</Application>
  <PresentationFormat>On-screen Show (4:3)</PresentationFormat>
  <Paragraphs>183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Is Your University Ready for mLearning? </vt:lpstr>
      <vt:lpstr>History of AU</vt:lpstr>
      <vt:lpstr>“The Air University”</vt:lpstr>
      <vt:lpstr>mLearning Survey</vt:lpstr>
      <vt:lpstr>Highlights</vt:lpstr>
      <vt:lpstr>Findings - Availability</vt:lpstr>
      <vt:lpstr>Findings - Availability</vt:lpstr>
      <vt:lpstr>Findings - Usage</vt:lpstr>
      <vt:lpstr>Findings - Usage</vt:lpstr>
      <vt:lpstr>Findings - Usage</vt:lpstr>
      <vt:lpstr>Findings - Attitudes and Perceptions</vt:lpstr>
      <vt:lpstr>Findings - Attitudes and Perceptions</vt:lpstr>
      <vt:lpstr>Findings - Attitudes and Perceptions</vt:lpstr>
      <vt:lpstr>Findings - Attitudes and Perceptions</vt:lpstr>
      <vt:lpstr>Findings - Attitudes and Perceptions</vt:lpstr>
      <vt:lpstr>Supports types of learning</vt:lpstr>
      <vt:lpstr>Supporting Mobile Devices in Higher Education</vt:lpstr>
      <vt:lpstr>About WCU</vt:lpstr>
      <vt:lpstr>Our Support/Services</vt:lpstr>
      <vt:lpstr>Just the Facts</vt:lpstr>
      <vt:lpstr>How’s your connection?</vt:lpstr>
      <vt:lpstr>What’s your flavor?</vt:lpstr>
      <vt:lpstr>Malware To-Go</vt:lpstr>
      <vt:lpstr>Solutions to Consider</vt:lpstr>
      <vt:lpstr>Profile/Management Solutions for Students</vt:lpstr>
      <vt:lpstr>Profile/Management Solutions for Faculty/Staff</vt:lpstr>
      <vt:lpstr>Mobile Anti-Virus</vt:lpstr>
      <vt:lpstr>Mobile Security</vt:lpstr>
      <vt:lpstr>Questions?</vt:lpstr>
      <vt:lpstr>Citations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Mobile Devices in Higher Education</dc:title>
  <dc:creator>Brad Semma</dc:creator>
  <cp:lastModifiedBy>Brad Semma</cp:lastModifiedBy>
  <cp:revision>59</cp:revision>
  <dcterms:created xsi:type="dcterms:W3CDTF">2012-03-14T17:26:34Z</dcterms:created>
  <dcterms:modified xsi:type="dcterms:W3CDTF">2012-05-31T13:10:18Z</dcterms:modified>
</cp:coreProperties>
</file>