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3"/>
  </p:notesMasterIdLst>
  <p:handoutMasterIdLst>
    <p:handoutMasterId r:id="rId34"/>
  </p:handoutMasterIdLst>
  <p:sldIdLst>
    <p:sldId id="256" r:id="rId2"/>
    <p:sldId id="287" r:id="rId3"/>
    <p:sldId id="304" r:id="rId4"/>
    <p:sldId id="300" r:id="rId5"/>
    <p:sldId id="258" r:id="rId6"/>
    <p:sldId id="306" r:id="rId7"/>
    <p:sldId id="305" r:id="rId8"/>
    <p:sldId id="292" r:id="rId9"/>
    <p:sldId id="289" r:id="rId10"/>
    <p:sldId id="288" r:id="rId11"/>
    <p:sldId id="290" r:id="rId12"/>
    <p:sldId id="301" r:id="rId13"/>
    <p:sldId id="284" r:id="rId14"/>
    <p:sldId id="314" r:id="rId15"/>
    <p:sldId id="285" r:id="rId16"/>
    <p:sldId id="296" r:id="rId17"/>
    <p:sldId id="270" r:id="rId18"/>
    <p:sldId id="298" r:id="rId19"/>
    <p:sldId id="271" r:id="rId20"/>
    <p:sldId id="297" r:id="rId21"/>
    <p:sldId id="313" r:id="rId22"/>
    <p:sldId id="272" r:id="rId23"/>
    <p:sldId id="302" r:id="rId24"/>
    <p:sldId id="259" r:id="rId25"/>
    <p:sldId id="260" r:id="rId26"/>
    <p:sldId id="261" r:id="rId27"/>
    <p:sldId id="310" r:id="rId28"/>
    <p:sldId id="311" r:id="rId29"/>
    <p:sldId id="312" r:id="rId30"/>
    <p:sldId id="267" r:id="rId31"/>
    <p:sldId id="263" r:id="rId32"/>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286" autoAdjust="0"/>
  </p:normalViewPr>
  <p:slideViewPr>
    <p:cSldViewPr snapToGrid="0" snapToObjects="1">
      <p:cViewPr>
        <p:scale>
          <a:sx n="121" d="100"/>
          <a:sy n="121" d="100"/>
        </p:scale>
        <p:origin x="-368" y="-1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notesMaster" Target="notesMasters/notesMaster1.xml"/><Relationship Id="rId34" Type="http://schemas.openxmlformats.org/officeDocument/2006/relationships/handoutMaster" Target="handoutMasters/handoutMaster1.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A1EA151D-5B0D-46FC-ADE3-1A35A8F523B7}" type="datetimeFigureOut">
              <a:rPr lang="en-US" smtClean="0"/>
              <a:t>5/31/12</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D17CB16F-DEA8-4C33-98BC-9DF5D49E2765}" type="slidenum">
              <a:rPr lang="en-US" smtClean="0"/>
              <a:t>‹#›</a:t>
            </a:fld>
            <a:endParaRPr lang="en-US"/>
          </a:p>
        </p:txBody>
      </p:sp>
    </p:spTree>
    <p:extLst>
      <p:ext uri="{BB962C8B-B14F-4D97-AF65-F5344CB8AC3E}">
        <p14:creationId xmlns:p14="http://schemas.microsoft.com/office/powerpoint/2010/main" val="28117007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CC607AB-A2DD-6645-A8D9-7C1252BD69F8}" type="datetimeFigureOut">
              <a:rPr lang="en-US" smtClean="0"/>
              <a:t>5/31/12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C9914005-8F4F-4A44-8EA3-821F57323DB3}" type="slidenum">
              <a:rPr lang="en-US" smtClean="0"/>
              <a:t>‹#›</a:t>
            </a:fld>
            <a:endParaRPr lang="en-US"/>
          </a:p>
        </p:txBody>
      </p:sp>
    </p:spTree>
    <p:extLst>
      <p:ext uri="{BB962C8B-B14F-4D97-AF65-F5344CB8AC3E}">
        <p14:creationId xmlns:p14="http://schemas.microsoft.com/office/powerpoint/2010/main" val="271075014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en.wikipedia.org/wiki/World_Wide_Web_Consortium" TargetMode="External"/><Relationship Id="rId4" Type="http://schemas.openxmlformats.org/officeDocument/2006/relationships/hyperlink" Target="http://en.wikipedia.org/wiki/Web_Content_Accessibility_Guidelines" TargetMode="External"/><Relationship Id="rId5" Type="http://schemas.openxmlformats.org/officeDocument/2006/relationships/hyperlink" Target="http://en.wikipedia.org/wiki/Wikipedia:Alternative_text_for_images" TargetMode="External"/><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Introduction:</a:t>
            </a:r>
          </a:p>
          <a:p>
            <a:endParaRPr lang="en-US" dirty="0" smtClean="0"/>
          </a:p>
          <a:p>
            <a:r>
              <a:rPr lang="en-US" dirty="0" smtClean="0"/>
              <a:t>I’m Jessica Vargas from the University of Central Florida—we’re</a:t>
            </a:r>
            <a:r>
              <a:rPr lang="en-US" baseline="0" dirty="0" smtClean="0"/>
              <a:t> over 58k students strong—2</a:t>
            </a:r>
            <a:r>
              <a:rPr lang="en-US" baseline="30000" dirty="0" smtClean="0"/>
              <a:t>nd</a:t>
            </a:r>
            <a:r>
              <a:rPr lang="en-US" baseline="0" dirty="0" smtClean="0"/>
              <a:t> largest in the country; I work as an instructional designer for the Center for Distributed Learning…like everything at UCF, when we do something we do it big…over 30% of our course credit hour is generated by our online program. Because of such high numbers of online courses, we’ve been working on ensuring that anyone who wants to can take an online class. But obviously there’s some concerns and we’ll get into that soon. Furthermore, we work hard in ensuring that these classes maintain the quality that our face-to-face classes. Like other schools, we require our faculty to take a blended professional development program in order to teach online. </a:t>
            </a:r>
          </a:p>
          <a:p>
            <a:endParaRPr lang="en-US" baseline="0" dirty="0" smtClean="0"/>
          </a:p>
          <a:p>
            <a:r>
              <a:rPr lang="en-US" baseline="0" dirty="0" smtClean="0"/>
              <a:t>So today we’re going to be speaking about the CAUs – a fancy acronym to stand for Copyright, Accessibility, and Universal Design for Learning. This is essentially what we feel builds a solid, functional and accessible course. This presentation represents the second module in our blended professional development course—we present the information early so that as faculty members build their first online course with these things in mind.</a:t>
            </a:r>
          </a:p>
          <a:p>
            <a:endParaRPr lang="en-US" baseline="0" dirty="0" smtClean="0"/>
          </a:p>
          <a:p>
            <a:r>
              <a:rPr lang="en-US" baseline="0" dirty="0" smtClean="0"/>
              <a:t>So in order to know where we’re headed, it’s always best to learn from where we came or to discuss what’s the current state of higher education content.</a:t>
            </a:r>
            <a:endParaRPr lang="en-US" dirty="0"/>
          </a:p>
        </p:txBody>
      </p:sp>
      <p:sp>
        <p:nvSpPr>
          <p:cNvPr id="4" name="Slide Number Placeholder 3"/>
          <p:cNvSpPr>
            <a:spLocks noGrp="1"/>
          </p:cNvSpPr>
          <p:nvPr>
            <p:ph type="sldNum" sz="quarter" idx="10"/>
          </p:nvPr>
        </p:nvSpPr>
        <p:spPr/>
        <p:txBody>
          <a:bodyPr/>
          <a:lstStyle/>
          <a:p>
            <a:fld id="{C9914005-8F4F-4A44-8EA3-821F57323DB3}" type="slidenum">
              <a:rPr lang="en-US" smtClean="0"/>
              <a:t>1</a:t>
            </a:fld>
            <a:endParaRPr lang="en-US"/>
          </a:p>
        </p:txBody>
      </p:sp>
    </p:spTree>
    <p:extLst>
      <p:ext uri="{BB962C8B-B14F-4D97-AF65-F5344CB8AC3E}">
        <p14:creationId xmlns:p14="http://schemas.microsoft.com/office/powerpoint/2010/main" val="17106089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Another faculty story—this time it’s because some colleges/departments choose to have other faculty members teach</a:t>
            </a:r>
            <a:r>
              <a:rPr lang="en-US" baseline="0" dirty="0" smtClean="0"/>
              <a:t> another’s course. The new faculty member was slated to teach a course and found all these multimedia elements in it. She was told that it was from the online textbook. Come to find out that none of the material was in that book; she unfortunately had to remove all the images and videos.</a:t>
            </a:r>
          </a:p>
          <a:p>
            <a:endParaRPr lang="en-US" baseline="0" dirty="0" smtClean="0"/>
          </a:p>
          <a:p>
            <a:r>
              <a:rPr lang="en-US" baseline="0" dirty="0" smtClean="0"/>
              <a:t>So this is something we harp on…always attribute the copyright source.</a:t>
            </a:r>
            <a:endParaRPr lang="en-US" baseline="0" dirty="0" smtClean="0"/>
          </a:p>
        </p:txBody>
      </p:sp>
      <p:sp>
        <p:nvSpPr>
          <p:cNvPr id="4" name="Slide Number Placeholder 3"/>
          <p:cNvSpPr>
            <a:spLocks noGrp="1"/>
          </p:cNvSpPr>
          <p:nvPr>
            <p:ph type="sldNum" sz="quarter" idx="10"/>
          </p:nvPr>
        </p:nvSpPr>
        <p:spPr/>
        <p:txBody>
          <a:bodyPr/>
          <a:lstStyle/>
          <a:p>
            <a:fld id="{C9914005-8F4F-4A44-8EA3-821F57323DB3}" type="slidenum">
              <a:rPr lang="en-US" smtClean="0"/>
              <a:t>11</a:t>
            </a:fld>
            <a:endParaRPr lang="en-US"/>
          </a:p>
        </p:txBody>
      </p:sp>
    </p:spTree>
    <p:extLst>
      <p:ext uri="{BB962C8B-B14F-4D97-AF65-F5344CB8AC3E}">
        <p14:creationId xmlns:p14="http://schemas.microsoft.com/office/powerpoint/2010/main" val="28229047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that we have our copyright free</a:t>
            </a:r>
            <a:r>
              <a:rPr lang="en-US" baseline="0" dirty="0" smtClean="0"/>
              <a:t> material the second slice of the triangle to focus on is accessibility. I got my content, my images, </a:t>
            </a:r>
            <a:r>
              <a:rPr lang="en-US" baseline="0" dirty="0" err="1" smtClean="0"/>
              <a:t>etc</a:t>
            </a:r>
            <a:r>
              <a:rPr lang="en-US" baseline="0" dirty="0" smtClean="0"/>
              <a:t> how do I make sure it’s accessible.</a:t>
            </a:r>
            <a:endParaRPr lang="en-US" dirty="0"/>
          </a:p>
        </p:txBody>
      </p:sp>
      <p:sp>
        <p:nvSpPr>
          <p:cNvPr id="4" name="Slide Number Placeholder 3"/>
          <p:cNvSpPr>
            <a:spLocks noGrp="1"/>
          </p:cNvSpPr>
          <p:nvPr>
            <p:ph type="sldNum" sz="quarter" idx="10"/>
          </p:nvPr>
        </p:nvSpPr>
        <p:spPr/>
        <p:txBody>
          <a:bodyPr/>
          <a:lstStyle/>
          <a:p>
            <a:fld id="{C9914005-8F4F-4A44-8EA3-821F57323DB3}" type="slidenum">
              <a:rPr lang="en-US" smtClean="0"/>
              <a:t>12</a:t>
            </a:fld>
            <a:endParaRPr lang="en-US"/>
          </a:p>
        </p:txBody>
      </p:sp>
    </p:spTree>
    <p:extLst>
      <p:ext uri="{BB962C8B-B14F-4D97-AF65-F5344CB8AC3E}">
        <p14:creationId xmlns:p14="http://schemas.microsoft.com/office/powerpoint/2010/main" val="17956226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 should know </a:t>
            </a:r>
            <a:r>
              <a:rPr lang="en-US" dirty="0" smtClean="0"/>
              <a:t>this by now </a:t>
            </a:r>
            <a:r>
              <a:rPr lang="en-US" dirty="0" smtClean="0"/>
              <a:t>but these</a:t>
            </a:r>
            <a:r>
              <a:rPr lang="en-US" baseline="0" dirty="0" smtClean="0"/>
              <a:t> are the laws that demand that you use accessible.</a:t>
            </a:r>
          </a:p>
          <a:p>
            <a:r>
              <a:rPr lang="en-US" baseline="0" dirty="0" smtClean="0"/>
              <a:t>These laws apply to public and private institutions</a:t>
            </a:r>
            <a:r>
              <a:rPr lang="en-US" baseline="0" dirty="0" smtClean="0"/>
              <a:t>.</a:t>
            </a:r>
          </a:p>
          <a:p>
            <a:endParaRPr lang="en-US" baseline="0" dirty="0" smtClean="0"/>
          </a:p>
          <a:p>
            <a:r>
              <a:rPr lang="en-US" baseline="0" dirty="0" smtClean="0"/>
              <a:t>If you want to something to help you fall asleep at night then you can check this </a:t>
            </a:r>
            <a:r>
              <a:rPr lang="en-US" baseline="0" dirty="0" err="1" smtClean="0"/>
              <a:t>powerpoint</a:t>
            </a:r>
            <a:r>
              <a:rPr lang="en-US" baseline="0" dirty="0" smtClean="0"/>
              <a:t> and </a:t>
            </a:r>
            <a:r>
              <a:rPr lang="en-US" baseline="0" dirty="0" err="1" smtClean="0"/>
              <a:t>google</a:t>
            </a:r>
            <a:r>
              <a:rPr lang="en-US" baseline="0" dirty="0" smtClean="0"/>
              <a:t> search about it.</a:t>
            </a:r>
            <a:endParaRPr lang="en-US" dirty="0"/>
          </a:p>
        </p:txBody>
      </p:sp>
      <p:sp>
        <p:nvSpPr>
          <p:cNvPr id="4" name="Slide Number Placeholder 3"/>
          <p:cNvSpPr>
            <a:spLocks noGrp="1"/>
          </p:cNvSpPr>
          <p:nvPr>
            <p:ph type="sldNum" sz="quarter" idx="10"/>
          </p:nvPr>
        </p:nvSpPr>
        <p:spPr/>
        <p:txBody>
          <a:bodyPr/>
          <a:lstStyle/>
          <a:p>
            <a:fld id="{C9914005-8F4F-4A44-8EA3-821F57323DB3}" type="slidenum">
              <a:rPr lang="en-US" smtClean="0"/>
              <a:t>13</a:t>
            </a:fld>
            <a:endParaRPr lang="en-US"/>
          </a:p>
        </p:txBody>
      </p:sp>
    </p:spTree>
    <p:extLst>
      <p:ext uri="{BB962C8B-B14F-4D97-AF65-F5344CB8AC3E}">
        <p14:creationId xmlns:p14="http://schemas.microsoft.com/office/powerpoint/2010/main" val="24761241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IDL6543 captures all new incoming faculty to online teaching at UCF</a:t>
            </a:r>
          </a:p>
          <a:p>
            <a:r>
              <a:rPr lang="en-US" dirty="0" smtClean="0"/>
              <a:t>Teach site is for rehabilitation purposes</a:t>
            </a:r>
          </a:p>
          <a:p>
            <a:r>
              <a:rPr lang="en-US" dirty="0" smtClean="0"/>
              <a:t>Our usability checker is a fully blind student—he receives requests from faculty and then looks at the questionable material. He is very thorough</a:t>
            </a:r>
            <a:r>
              <a:rPr lang="en-US" baseline="0" dirty="0" smtClean="0"/>
              <a:t> and provides great feedback. Although it is limited, it is one of the many ways we’re trying to increase access to our online content at </a:t>
            </a:r>
            <a:r>
              <a:rPr lang="en-US" baseline="0" dirty="0" err="1" smtClean="0"/>
              <a:t>ucf</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C9914005-8F4F-4A44-8EA3-821F57323DB3}" type="slidenum">
              <a:rPr lang="en-US" smtClean="0"/>
              <a:t>14</a:t>
            </a:fld>
            <a:endParaRPr lang="en-US"/>
          </a:p>
        </p:txBody>
      </p:sp>
    </p:spTree>
    <p:extLst>
      <p:ext uri="{BB962C8B-B14F-4D97-AF65-F5344CB8AC3E}">
        <p14:creationId xmlns:p14="http://schemas.microsoft.com/office/powerpoint/2010/main" val="23461908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 of these</a:t>
            </a:r>
            <a:r>
              <a:rPr lang="en-US" baseline="0" dirty="0" smtClean="0"/>
              <a:t> items mentioned above must be made accessible. </a:t>
            </a:r>
          </a:p>
          <a:p>
            <a:r>
              <a:rPr lang="en-US" baseline="0" dirty="0" smtClean="0"/>
              <a:t>Who is responsible for making these online accommodations varies from institution to institution.</a:t>
            </a:r>
          </a:p>
          <a:p>
            <a:r>
              <a:rPr lang="en-US" baseline="0" dirty="0" smtClean="0"/>
              <a:t>The accommodation is often only made in the time of need and may only benefit one student (depend on the process for providing the accommodation). </a:t>
            </a:r>
          </a:p>
          <a:p>
            <a:endParaRPr lang="en-US" baseline="0" dirty="0" smtClean="0"/>
          </a:p>
          <a:p>
            <a:endParaRPr lang="en-US" b="1" baseline="0" dirty="0" smtClean="0"/>
          </a:p>
          <a:p>
            <a:r>
              <a:rPr lang="en-US" b="1" baseline="0" dirty="0" smtClean="0"/>
              <a:t>So what do we do to increase access for all???</a:t>
            </a:r>
          </a:p>
          <a:p>
            <a:endParaRPr lang="en-US" dirty="0"/>
          </a:p>
        </p:txBody>
      </p:sp>
      <p:sp>
        <p:nvSpPr>
          <p:cNvPr id="4" name="Slide Number Placeholder 3"/>
          <p:cNvSpPr>
            <a:spLocks noGrp="1"/>
          </p:cNvSpPr>
          <p:nvPr>
            <p:ph type="sldNum" sz="quarter" idx="10"/>
          </p:nvPr>
        </p:nvSpPr>
        <p:spPr/>
        <p:txBody>
          <a:bodyPr/>
          <a:lstStyle/>
          <a:p>
            <a:fld id="{C9914005-8F4F-4A44-8EA3-821F57323DB3}" type="slidenum">
              <a:rPr lang="en-US" smtClean="0"/>
              <a:t>15</a:t>
            </a:fld>
            <a:endParaRPr lang="en-US"/>
          </a:p>
        </p:txBody>
      </p:sp>
    </p:spTree>
    <p:extLst>
      <p:ext uri="{BB962C8B-B14F-4D97-AF65-F5344CB8AC3E}">
        <p14:creationId xmlns:p14="http://schemas.microsoft.com/office/powerpoint/2010/main" val="2488295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Transition</a:t>
            </a:r>
            <a:r>
              <a:rPr lang="en-US" baseline="0" dirty="0" smtClean="0"/>
              <a:t> to the rest of the examples because anything you add to the test can apply </a:t>
            </a:r>
          </a:p>
          <a:p>
            <a:endParaRPr lang="en-US" baseline="0" dirty="0" smtClean="0"/>
          </a:p>
          <a:p>
            <a:pPr marL="0" marR="0" lvl="2" indent="0" algn="l" defTabSz="457200" rtl="0" eaLnBrk="1" fontAlgn="auto" latinLnBrk="0" hangingPunct="1">
              <a:lnSpc>
                <a:spcPct val="100000"/>
              </a:lnSpc>
              <a:spcBef>
                <a:spcPts val="0"/>
              </a:spcBef>
              <a:spcAft>
                <a:spcPts val="0"/>
              </a:spcAft>
              <a:buClrTx/>
              <a:buSzTx/>
              <a:buFontTx/>
              <a:buNone/>
              <a:tabLst/>
              <a:defRPr/>
            </a:pPr>
            <a:r>
              <a:rPr lang="en-US" dirty="0" smtClean="0"/>
              <a:t>Learn 9: Create separate instance to be created for a particular student, hidden from other students, manually add the grade to main grade column for the exam</a:t>
            </a:r>
          </a:p>
          <a:p>
            <a:endParaRPr lang="en-US" dirty="0"/>
          </a:p>
        </p:txBody>
      </p:sp>
      <p:sp>
        <p:nvSpPr>
          <p:cNvPr id="4" name="Slide Number Placeholder 3"/>
          <p:cNvSpPr>
            <a:spLocks noGrp="1"/>
          </p:cNvSpPr>
          <p:nvPr>
            <p:ph type="sldNum" sz="quarter" idx="10"/>
          </p:nvPr>
        </p:nvSpPr>
        <p:spPr/>
        <p:txBody>
          <a:bodyPr/>
          <a:lstStyle/>
          <a:p>
            <a:fld id="{C9914005-8F4F-4A44-8EA3-821F57323DB3}" type="slidenum">
              <a:rPr lang="en-US" smtClean="0"/>
              <a:t>16</a:t>
            </a:fld>
            <a:endParaRPr lang="en-US"/>
          </a:p>
        </p:txBody>
      </p:sp>
    </p:spTree>
    <p:extLst>
      <p:ext uri="{BB962C8B-B14F-4D97-AF65-F5344CB8AC3E}">
        <p14:creationId xmlns:p14="http://schemas.microsoft.com/office/powerpoint/2010/main" val="29863928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resources of how</a:t>
            </a:r>
            <a:r>
              <a:rPr lang="en-US" baseline="0" dirty="0" smtClean="0"/>
              <a:t> to do it</a:t>
            </a:r>
            <a:endParaRPr lang="en-US" dirty="0"/>
          </a:p>
        </p:txBody>
      </p:sp>
      <p:sp>
        <p:nvSpPr>
          <p:cNvPr id="4" name="Slide Number Placeholder 3"/>
          <p:cNvSpPr>
            <a:spLocks noGrp="1"/>
          </p:cNvSpPr>
          <p:nvPr>
            <p:ph type="sldNum" sz="quarter" idx="10"/>
          </p:nvPr>
        </p:nvSpPr>
        <p:spPr/>
        <p:txBody>
          <a:bodyPr/>
          <a:lstStyle/>
          <a:p>
            <a:fld id="{C9914005-8F4F-4A44-8EA3-821F57323DB3}" type="slidenum">
              <a:rPr lang="en-US" smtClean="0"/>
              <a:t>17</a:t>
            </a:fld>
            <a:endParaRPr lang="en-US"/>
          </a:p>
        </p:txBody>
      </p:sp>
    </p:spTree>
    <p:extLst>
      <p:ext uri="{BB962C8B-B14F-4D97-AF65-F5344CB8AC3E}">
        <p14:creationId xmlns:p14="http://schemas.microsoft.com/office/powerpoint/2010/main" val="37599953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Best way is to begin with accessibly</a:t>
            </a:r>
            <a:r>
              <a:rPr lang="en-US" baseline="0" dirty="0" smtClean="0"/>
              <a:t>-formatted Word documents and convert from there.</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PDFs become a concern if it was scanned as an image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View </a:t>
            </a:r>
            <a:r>
              <a:rPr lang="en-US" baseline="0" dirty="0" smtClean="0"/>
              <a:t>sample PDF for audible reader</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See handout for more information</a:t>
            </a:r>
          </a:p>
          <a:p>
            <a:endParaRPr lang="en-US" dirty="0"/>
          </a:p>
        </p:txBody>
      </p:sp>
      <p:sp>
        <p:nvSpPr>
          <p:cNvPr id="4" name="Slide Number Placeholder 3"/>
          <p:cNvSpPr>
            <a:spLocks noGrp="1"/>
          </p:cNvSpPr>
          <p:nvPr>
            <p:ph type="sldNum" sz="quarter" idx="10"/>
          </p:nvPr>
        </p:nvSpPr>
        <p:spPr/>
        <p:txBody>
          <a:bodyPr/>
          <a:lstStyle/>
          <a:p>
            <a:fld id="{C9914005-8F4F-4A44-8EA3-821F57323DB3}" type="slidenum">
              <a:rPr lang="en-US" smtClean="0"/>
              <a:t>18</a:t>
            </a:fld>
            <a:endParaRPr lang="en-US"/>
          </a:p>
        </p:txBody>
      </p:sp>
    </p:spTree>
    <p:extLst>
      <p:ext uri="{BB962C8B-B14F-4D97-AF65-F5344CB8AC3E}">
        <p14:creationId xmlns:p14="http://schemas.microsoft.com/office/powerpoint/2010/main" val="9054056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Understanding </a:t>
            </a:r>
            <a:r>
              <a:rPr lang="en-US" dirty="0" smtClean="0"/>
              <a:t>the context of an image is vital. The </a:t>
            </a:r>
            <a:r>
              <a:rPr lang="en-US" dirty="0" smtClean="0">
                <a:hlinkClick r:id="rId3" tooltip="World Wide Web Consortium"/>
              </a:rPr>
              <a:t>World Wide Web Consortium</a:t>
            </a:r>
            <a:r>
              <a:rPr lang="en-US" dirty="0" smtClean="0"/>
              <a:t> (W3C) </a:t>
            </a:r>
            <a:r>
              <a:rPr lang="en-US" dirty="0" smtClean="0">
                <a:hlinkClick r:id="rId4" tooltip="Web Content Accessibility Guidelines"/>
              </a:rPr>
              <a:t>Web Content Accessibility Guidelines</a:t>
            </a:r>
            <a:r>
              <a:rPr lang="en-US" dirty="0" smtClean="0"/>
              <a:t> (WCAG) 2.0 recommends editors consider four questions:</a:t>
            </a:r>
            <a:r>
              <a:rPr lang="en-US" baseline="30000" dirty="0" smtClean="0">
                <a:hlinkClick r:id="rId5"/>
              </a:rPr>
              <a:t>[6]</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s-US" dirty="0" smtClean="0"/>
              <a:t>Why faculty should provide alt text </a:t>
            </a:r>
            <a:r>
              <a:rPr lang="es-US" dirty="0" smtClean="0"/>
              <a:t>information</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For </a:t>
            </a:r>
            <a:r>
              <a:rPr lang="en-US" dirty="0" smtClean="0"/>
              <a:t>a veterinary class, the alt text might be: “A dog with an Elizabethan collar to prevent the irritation of wounds.”</a:t>
            </a:r>
          </a:p>
          <a:p>
            <a:r>
              <a:rPr lang="en-US" dirty="0" smtClean="0"/>
              <a:t>For a photography class, the alt text might be: “A bird’s eye view photo of a dog.”</a:t>
            </a:r>
          </a:p>
          <a:p>
            <a:r>
              <a:rPr lang="en-US" dirty="0" smtClean="0"/>
              <a:t>For a Color Theory class the text may read: “A photo of a dog with a red leash against pale red bricks.”</a:t>
            </a:r>
          </a:p>
          <a:p>
            <a:r>
              <a:rPr lang="en-US" dirty="0" smtClean="0"/>
              <a:t>For a dog breeding class the text may read: “A photo of a rat terrier.”</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C9914005-8F4F-4A44-8EA3-821F57323DB3}" type="slidenum">
              <a:rPr lang="en-US" smtClean="0"/>
              <a:t>19</a:t>
            </a:fld>
            <a:endParaRPr lang="en-US"/>
          </a:p>
        </p:txBody>
      </p:sp>
    </p:spTree>
    <p:extLst>
      <p:ext uri="{BB962C8B-B14F-4D97-AF65-F5344CB8AC3E}">
        <p14:creationId xmlns:p14="http://schemas.microsoft.com/office/powerpoint/2010/main" val="9509279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latin typeface="+mn-lt"/>
                <a:ea typeface="+mn-ea"/>
                <a:cs typeface="+mn-cs"/>
              </a:rPr>
              <a:t>PPT Tips</a:t>
            </a:r>
          </a:p>
          <a:p>
            <a:r>
              <a:rPr lang="en-US" sz="1200" b="0" kern="1200" dirty="0" smtClean="0">
                <a:solidFill>
                  <a:schemeClr val="tx1"/>
                </a:solidFill>
                <a:latin typeface="+mn-lt"/>
                <a:ea typeface="+mn-ea"/>
                <a:cs typeface="+mn-cs"/>
              </a:rPr>
              <a:t>Use slide layout templates whenever possible. JAWS will read the content in the correct order if these are used. Any text boxes you place manually will be read last.</a:t>
            </a:r>
          </a:p>
          <a:p>
            <a:r>
              <a:rPr lang="en-US" sz="1200" b="0" kern="1200" dirty="0" smtClean="0">
                <a:solidFill>
                  <a:schemeClr val="tx1"/>
                </a:solidFill>
                <a:latin typeface="+mn-lt"/>
                <a:ea typeface="+mn-ea"/>
                <a:cs typeface="+mn-cs"/>
              </a:rPr>
              <a:t>When you can't use a template, at least use the one with the slide title only. This is the only way JAWS will recognize that text as the slide title.</a:t>
            </a:r>
          </a:p>
          <a:p>
            <a:r>
              <a:rPr lang="en-US" sz="1200" b="0" kern="1200" dirty="0" smtClean="0">
                <a:solidFill>
                  <a:schemeClr val="tx1"/>
                </a:solidFill>
                <a:latin typeface="+mn-lt"/>
                <a:ea typeface="+mn-ea"/>
                <a:cs typeface="+mn-cs"/>
              </a:rPr>
              <a:t>Write presenter's notes in the provided area. This gives the presentation some context, and helps all viewers understand the content.</a:t>
            </a:r>
          </a:p>
          <a:p>
            <a:r>
              <a:rPr lang="en-US" sz="1200" b="0" kern="1200" dirty="0" smtClean="0">
                <a:solidFill>
                  <a:schemeClr val="tx1"/>
                </a:solidFill>
                <a:latin typeface="+mn-lt"/>
                <a:ea typeface="+mn-ea"/>
                <a:cs typeface="+mn-cs"/>
              </a:rPr>
              <a:t>Images should have ALT text applied to them. If you are using a complicated image, such as a diagram or map, add a caption to the slide or the presenter's notes that describes what the viewer should notice about the image.</a:t>
            </a:r>
          </a:p>
          <a:p>
            <a:r>
              <a:rPr lang="en-US" sz="1200" b="0" kern="1200" dirty="0" smtClean="0">
                <a:solidFill>
                  <a:schemeClr val="tx1"/>
                </a:solidFill>
                <a:latin typeface="+mn-lt"/>
                <a:ea typeface="+mn-ea"/>
                <a:cs typeface="+mn-cs"/>
              </a:rPr>
              <a:t> </a:t>
            </a:r>
          </a:p>
          <a:p>
            <a:r>
              <a:rPr lang="en-US" sz="1200" b="0" kern="1200" dirty="0" smtClean="0">
                <a:solidFill>
                  <a:schemeClr val="tx1"/>
                </a:solidFill>
                <a:latin typeface="+mn-lt"/>
                <a:ea typeface="+mn-ea"/>
                <a:cs typeface="+mn-cs"/>
              </a:rPr>
              <a:t>Mention </a:t>
            </a:r>
            <a:r>
              <a:rPr lang="en-US" sz="1200" b="0" kern="1200" dirty="0" err="1" smtClean="0">
                <a:solidFill>
                  <a:schemeClr val="tx1"/>
                </a:solidFill>
                <a:latin typeface="+mn-lt"/>
                <a:ea typeface="+mn-ea"/>
                <a:cs typeface="+mn-cs"/>
              </a:rPr>
              <a:t>WebAim</a:t>
            </a:r>
            <a:r>
              <a:rPr lang="en-US" sz="1200" b="0" kern="1200" dirty="0" smtClean="0">
                <a:solidFill>
                  <a:schemeClr val="tx1"/>
                </a:solidFill>
                <a:latin typeface="+mn-lt"/>
                <a:ea typeface="+mn-ea"/>
                <a:cs typeface="+mn-cs"/>
              </a:rPr>
              <a:t> tutorial on making </a:t>
            </a:r>
            <a:r>
              <a:rPr lang="en-US" sz="1200" b="0" kern="1200" dirty="0" err="1" smtClean="0">
                <a:solidFill>
                  <a:schemeClr val="tx1"/>
                </a:solidFill>
                <a:latin typeface="+mn-lt"/>
                <a:ea typeface="+mn-ea"/>
                <a:cs typeface="+mn-cs"/>
              </a:rPr>
              <a:t>PowerPoints</a:t>
            </a:r>
            <a:r>
              <a:rPr lang="en-US" sz="1200" b="0" kern="1200" dirty="0" smtClean="0">
                <a:solidFill>
                  <a:schemeClr val="tx1"/>
                </a:solidFill>
                <a:latin typeface="+mn-lt"/>
                <a:ea typeface="+mn-ea"/>
                <a:cs typeface="+mn-cs"/>
              </a:rPr>
              <a:t> accessible</a:t>
            </a:r>
          </a:p>
          <a:p>
            <a:r>
              <a:rPr lang="en-US" sz="1200" b="0" kern="1200" dirty="0" smtClean="0">
                <a:solidFill>
                  <a:schemeClr val="tx1"/>
                </a:solidFill>
                <a:latin typeface="+mn-lt"/>
                <a:ea typeface="+mn-ea"/>
                <a:cs typeface="+mn-cs"/>
              </a:rPr>
              <a:t>Use Microsoft's accessibility checker to help identify and fix any potential accessibility issues.</a:t>
            </a:r>
          </a:p>
          <a:p>
            <a:endParaRPr lang="en-US" sz="1200" b="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Add caption to the slide or presenter’s notes for complicated images (e.g. diagrams or maps)</a:t>
            </a:r>
          </a:p>
          <a:p>
            <a:endParaRPr lang="en-US" b="0" dirty="0"/>
          </a:p>
        </p:txBody>
      </p:sp>
      <p:sp>
        <p:nvSpPr>
          <p:cNvPr id="4" name="Slide Number Placeholder 3"/>
          <p:cNvSpPr>
            <a:spLocks noGrp="1"/>
          </p:cNvSpPr>
          <p:nvPr>
            <p:ph type="sldNum" sz="quarter" idx="10"/>
          </p:nvPr>
        </p:nvSpPr>
        <p:spPr/>
        <p:txBody>
          <a:bodyPr/>
          <a:lstStyle/>
          <a:p>
            <a:fld id="{C9914005-8F4F-4A44-8EA3-821F57323DB3}" type="slidenum">
              <a:rPr lang="en-US" smtClean="0"/>
              <a:t>20</a:t>
            </a:fld>
            <a:endParaRPr lang="en-US"/>
          </a:p>
        </p:txBody>
      </p:sp>
    </p:spTree>
    <p:extLst>
      <p:ext uri="{BB962C8B-B14F-4D97-AF65-F5344CB8AC3E}">
        <p14:creationId xmlns:p14="http://schemas.microsoft.com/office/powerpoint/2010/main" val="9042204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t>Face to Face: </a:t>
            </a:r>
            <a:r>
              <a:rPr lang="en-US" dirty="0" smtClean="0"/>
              <a:t>Anything goes (meaning you can show and</a:t>
            </a:r>
            <a:r>
              <a:rPr lang="en-US" baseline="0" dirty="0" smtClean="0"/>
              <a:t> use just about anything as long as it is educationally relevant. </a:t>
            </a: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r>
              <a:rPr lang="en-US" dirty="0" smtClean="0"/>
              <a:t>Accessibility is generally handled by a student disabilities office on campus. You can get note takers, sign language interpreters and all you would have to do is set these</a:t>
            </a:r>
            <a:r>
              <a:rPr lang="en-US" baseline="0" dirty="0" smtClean="0"/>
              <a:t> services up with them.</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Copyright is handled by Section 110(1), which means anything goes. Section 110(1) only addressed the face-to-face classroom and did not address online. So it was amended</a:t>
            </a:r>
            <a:r>
              <a:rPr lang="en-US" baseline="0" dirty="0" smtClean="0"/>
              <a:t> in 2002 by the Section 110(2) lovingly called the Teach Act.</a:t>
            </a:r>
            <a:endParaRPr lang="en-US" dirty="0" smtClean="0"/>
          </a:p>
          <a:p>
            <a:endParaRPr lang="en-US" dirty="0" smtClean="0"/>
          </a:p>
          <a:p>
            <a:r>
              <a:rPr lang="en-US" dirty="0" smtClean="0"/>
              <a:t>And Universal Design for Learning is addressed by learner activity in a limited way.</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 typeface="Arial"/>
              <a:buNone/>
              <a:tabLst/>
              <a:defRPr/>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C9914005-8F4F-4A44-8EA3-821F57323DB3}" type="slidenum">
              <a:rPr lang="en-US" smtClean="0"/>
              <a:t>2</a:t>
            </a:fld>
            <a:endParaRPr lang="en-US"/>
          </a:p>
        </p:txBody>
      </p:sp>
    </p:spTree>
    <p:extLst>
      <p:ext uri="{BB962C8B-B14F-4D97-AF65-F5344CB8AC3E}">
        <p14:creationId xmlns:p14="http://schemas.microsoft.com/office/powerpoint/2010/main" val="17052924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smtClean="0"/>
              <a:t>Open</a:t>
            </a:r>
            <a:r>
              <a:rPr lang="en-US" baseline="0" dirty="0" smtClean="0"/>
              <a:t> captioned means it’s automatically turned on</a:t>
            </a:r>
          </a:p>
          <a:p>
            <a:pPr lvl="0"/>
            <a:r>
              <a:rPr lang="en-US" baseline="0" dirty="0" smtClean="0"/>
              <a:t>Closed captioned requires the user to know how to turn it on</a:t>
            </a:r>
            <a:endParaRPr lang="en-US" dirty="0" smtClean="0"/>
          </a:p>
          <a:p>
            <a:pPr lvl="1"/>
            <a:endParaRPr lang="en-US" dirty="0" smtClean="0"/>
          </a:p>
          <a:p>
            <a:endParaRPr lang="en-US" dirty="0"/>
          </a:p>
        </p:txBody>
      </p:sp>
      <p:sp>
        <p:nvSpPr>
          <p:cNvPr id="4" name="Slide Number Placeholder 3"/>
          <p:cNvSpPr>
            <a:spLocks noGrp="1"/>
          </p:cNvSpPr>
          <p:nvPr>
            <p:ph type="sldNum" sz="quarter" idx="10"/>
          </p:nvPr>
        </p:nvSpPr>
        <p:spPr/>
        <p:txBody>
          <a:bodyPr/>
          <a:lstStyle/>
          <a:p>
            <a:fld id="{C9914005-8F4F-4A44-8EA3-821F57323DB3}" type="slidenum">
              <a:rPr lang="en-US" smtClean="0"/>
              <a:t>22</a:t>
            </a:fld>
            <a:endParaRPr lang="en-US"/>
          </a:p>
        </p:txBody>
      </p:sp>
    </p:spTree>
    <p:extLst>
      <p:ext uri="{BB962C8B-B14F-4D97-AF65-F5344CB8AC3E}">
        <p14:creationId xmlns:p14="http://schemas.microsoft.com/office/powerpoint/2010/main" val="23440167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Proactive – we all want to be proactive about how we are designing our courses; no one wants to wait for Student Disabilities to announc</a:t>
            </a:r>
            <a:r>
              <a:rPr lang="en-US" baseline="0" dirty="0" smtClean="0"/>
              <a:t>e that you have a student who needs accommodations so in order to do that we need UNIVERSAL DESIGN FOR LEARNING</a:t>
            </a:r>
            <a:endParaRPr lang="en-US" dirty="0"/>
          </a:p>
        </p:txBody>
      </p:sp>
      <p:sp>
        <p:nvSpPr>
          <p:cNvPr id="4" name="Slide Number Placeholder 3"/>
          <p:cNvSpPr>
            <a:spLocks noGrp="1"/>
          </p:cNvSpPr>
          <p:nvPr>
            <p:ph type="sldNum" sz="quarter" idx="10"/>
          </p:nvPr>
        </p:nvSpPr>
        <p:spPr/>
        <p:txBody>
          <a:bodyPr/>
          <a:lstStyle/>
          <a:p>
            <a:fld id="{C9914005-8F4F-4A44-8EA3-821F57323DB3}" type="slidenum">
              <a:rPr lang="en-US" smtClean="0"/>
              <a:t>23</a:t>
            </a:fld>
            <a:endParaRPr lang="en-US"/>
          </a:p>
        </p:txBody>
      </p:sp>
    </p:spTree>
    <p:extLst>
      <p:ext uri="{BB962C8B-B14F-4D97-AF65-F5344CB8AC3E}">
        <p14:creationId xmlns:p14="http://schemas.microsoft.com/office/powerpoint/2010/main" val="10459132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Barrier free, </a:t>
            </a:r>
            <a:r>
              <a:rPr lang="en-US" dirty="0" smtClean="0"/>
              <a:t>Ron Mace</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C9914005-8F4F-4A44-8EA3-821F57323DB3}" type="slidenum">
              <a:rPr lang="en-US" smtClean="0"/>
              <a:t>25</a:t>
            </a:fld>
            <a:endParaRPr lang="en-US"/>
          </a:p>
        </p:txBody>
      </p:sp>
    </p:spTree>
    <p:extLst>
      <p:ext uri="{BB962C8B-B14F-4D97-AF65-F5344CB8AC3E}">
        <p14:creationId xmlns:p14="http://schemas.microsoft.com/office/powerpoint/2010/main" val="20940188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CAST</a:t>
            </a:r>
          </a:p>
          <a:p>
            <a:endParaRPr lang="en-US" dirty="0" smtClean="0"/>
          </a:p>
          <a:p>
            <a:r>
              <a:rPr lang="en-US" dirty="0" smtClean="0"/>
              <a:t>Let’s talk about this from the brain perspective—now don’t be</a:t>
            </a:r>
            <a:r>
              <a:rPr lang="en-US" baseline="0" dirty="0" smtClean="0"/>
              <a:t> worried, I’m not a neuroscientist and I really couldn’t begin to explain the portions of the brain and what each does but the group from CAST has spent the time comprehending how the brain becomes activated by information—and when that information becomes learned. Really what I’m going to get at is the strategies for enhancing that activation and making your material more accessible.</a:t>
            </a:r>
          </a:p>
          <a:p>
            <a:endParaRPr lang="en-US" baseline="0" dirty="0" smtClean="0"/>
          </a:p>
          <a:p>
            <a:r>
              <a:rPr lang="en-US" baseline="0" dirty="0" smtClean="0"/>
              <a:t>Recognition networks – the what of learning</a:t>
            </a:r>
          </a:p>
          <a:p>
            <a:r>
              <a:rPr lang="en-US" baseline="0" dirty="0" smtClean="0"/>
              <a:t>Strategic network – the how of learning</a:t>
            </a:r>
          </a:p>
          <a:p>
            <a:r>
              <a:rPr lang="en-US" baseline="0" dirty="0" smtClean="0"/>
              <a:t>And the Affective network – the why of learning</a:t>
            </a:r>
            <a:endParaRPr lang="en-US" dirty="0"/>
          </a:p>
        </p:txBody>
      </p:sp>
      <p:sp>
        <p:nvSpPr>
          <p:cNvPr id="4" name="Slide Number Placeholder 3"/>
          <p:cNvSpPr>
            <a:spLocks noGrp="1"/>
          </p:cNvSpPr>
          <p:nvPr>
            <p:ph type="sldNum" sz="quarter" idx="10"/>
          </p:nvPr>
        </p:nvSpPr>
        <p:spPr/>
        <p:txBody>
          <a:bodyPr/>
          <a:lstStyle/>
          <a:p>
            <a:fld id="{C9914005-8F4F-4A44-8EA3-821F57323DB3}" type="slidenum">
              <a:rPr lang="en-US" smtClean="0"/>
              <a:t>26</a:t>
            </a:fld>
            <a:endParaRPr lang="en-US"/>
          </a:p>
        </p:txBody>
      </p:sp>
    </p:spTree>
    <p:extLst>
      <p:ext uri="{BB962C8B-B14F-4D97-AF65-F5344CB8AC3E}">
        <p14:creationId xmlns:p14="http://schemas.microsoft.com/office/powerpoint/2010/main" val="38955290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in terms of accommodating the What </a:t>
            </a:r>
            <a:r>
              <a:rPr lang="en-US" dirty="0" smtClean="0"/>
              <a:t>of </a:t>
            </a:r>
            <a:r>
              <a:rPr lang="en-US" dirty="0" smtClean="0"/>
              <a:t>Learning, we have to present information in multiple ways</a:t>
            </a:r>
          </a:p>
          <a:p>
            <a:endParaRPr lang="en-US" dirty="0" smtClean="0"/>
          </a:p>
          <a:p>
            <a:r>
              <a:rPr lang="en-US" dirty="0" smtClean="0"/>
              <a:t>The graphic organizer is essentially the unsung hero to UDL. </a:t>
            </a:r>
            <a:endParaRPr lang="en-US" dirty="0"/>
          </a:p>
        </p:txBody>
      </p:sp>
      <p:sp>
        <p:nvSpPr>
          <p:cNvPr id="4" name="Slide Number Placeholder 3"/>
          <p:cNvSpPr>
            <a:spLocks noGrp="1"/>
          </p:cNvSpPr>
          <p:nvPr>
            <p:ph type="sldNum" sz="quarter" idx="10"/>
          </p:nvPr>
        </p:nvSpPr>
        <p:spPr/>
        <p:txBody>
          <a:bodyPr/>
          <a:lstStyle/>
          <a:p>
            <a:fld id="{C9914005-8F4F-4A44-8EA3-821F57323DB3}" type="slidenum">
              <a:rPr lang="en-US" smtClean="0"/>
              <a:t>27</a:t>
            </a:fld>
            <a:endParaRPr lang="en-US"/>
          </a:p>
        </p:txBody>
      </p:sp>
    </p:spTree>
    <p:extLst>
      <p:ext uri="{BB962C8B-B14F-4D97-AF65-F5344CB8AC3E}">
        <p14:creationId xmlns:p14="http://schemas.microsoft.com/office/powerpoint/2010/main" val="42793786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How of Learning</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Planning</a:t>
            </a:r>
            <a:r>
              <a:rPr lang="en-US" baseline="0" dirty="0" smtClean="0"/>
              <a:t> and performing tasks. How we organize and express our ideas. Writing an essay or solving a math problem are strategic task.</a:t>
            </a:r>
            <a:endParaRPr lang="en-US" dirty="0" smtClean="0"/>
          </a:p>
          <a:p>
            <a:endParaRPr lang="en-US" dirty="0"/>
          </a:p>
        </p:txBody>
      </p:sp>
      <p:sp>
        <p:nvSpPr>
          <p:cNvPr id="4" name="Slide Number Placeholder 3"/>
          <p:cNvSpPr>
            <a:spLocks noGrp="1"/>
          </p:cNvSpPr>
          <p:nvPr>
            <p:ph type="sldNum" sz="quarter" idx="10"/>
          </p:nvPr>
        </p:nvSpPr>
        <p:spPr/>
        <p:txBody>
          <a:bodyPr/>
          <a:lstStyle/>
          <a:p>
            <a:fld id="{C9914005-8F4F-4A44-8EA3-821F57323DB3}" type="slidenum">
              <a:rPr lang="en-US" smtClean="0"/>
              <a:t>28</a:t>
            </a:fld>
            <a:endParaRPr lang="en-US"/>
          </a:p>
        </p:txBody>
      </p:sp>
    </p:spTree>
    <p:extLst>
      <p:ext uri="{BB962C8B-B14F-4D97-AF65-F5344CB8AC3E}">
        <p14:creationId xmlns:p14="http://schemas.microsoft.com/office/powerpoint/2010/main" val="17606920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Way of Learning</a:t>
            </a:r>
          </a:p>
          <a:p>
            <a:endParaRPr lang="en-US" dirty="0" smtClean="0"/>
          </a:p>
          <a:p>
            <a:r>
              <a:rPr lang="en-US" dirty="0" smtClean="0"/>
              <a:t>teachers devote considerable effort to recruiting learner attention and engagement. But learners differ significantly in what attracts their attention and engages their </a:t>
            </a:r>
            <a:r>
              <a:rPr lang="en-US" dirty="0" smtClean="0"/>
              <a:t>interest</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C9914005-8F4F-4A44-8EA3-821F57323DB3}" type="slidenum">
              <a:rPr lang="en-US" smtClean="0"/>
              <a:t>29</a:t>
            </a:fld>
            <a:endParaRPr lang="en-US"/>
          </a:p>
        </p:txBody>
      </p:sp>
    </p:spTree>
    <p:extLst>
      <p:ext uri="{BB962C8B-B14F-4D97-AF65-F5344CB8AC3E}">
        <p14:creationId xmlns:p14="http://schemas.microsoft.com/office/powerpoint/2010/main" val="137849931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t>This story is about an engineering faculty member…he likes to build his course content using </a:t>
            </a:r>
            <a:r>
              <a:rPr lang="en-US" dirty="0" err="1" smtClean="0"/>
              <a:t>powerpoint</a:t>
            </a:r>
            <a:r>
              <a:rPr lang="en-US" dirty="0" smtClean="0"/>
              <a:t>. </a:t>
            </a:r>
            <a:endParaRPr lang="en-US" dirty="0" smtClean="0"/>
          </a:p>
          <a:p>
            <a:pPr lvl="0"/>
            <a:endParaRPr lang="en-US" dirty="0" smtClean="0"/>
          </a:p>
          <a:p>
            <a:pPr lvl="0"/>
            <a:r>
              <a:rPr lang="en-US" dirty="0" smtClean="0"/>
              <a:t>Transcripts &amp; Closed Captioning</a:t>
            </a:r>
          </a:p>
          <a:p>
            <a:pPr lvl="1"/>
            <a:r>
              <a:rPr lang="en-US" dirty="0" smtClean="0"/>
              <a:t>Colin Archibald – when he added captioning, non native speakers felt they could learn better because they were better visual learners than auditory</a:t>
            </a:r>
          </a:p>
        </p:txBody>
      </p:sp>
      <p:sp>
        <p:nvSpPr>
          <p:cNvPr id="4" name="Slide Number Placeholder 3"/>
          <p:cNvSpPr>
            <a:spLocks noGrp="1"/>
          </p:cNvSpPr>
          <p:nvPr>
            <p:ph type="sldNum" sz="quarter" idx="10"/>
          </p:nvPr>
        </p:nvSpPr>
        <p:spPr/>
        <p:txBody>
          <a:bodyPr/>
          <a:lstStyle/>
          <a:p>
            <a:fld id="{C9914005-8F4F-4A44-8EA3-821F57323DB3}" type="slidenum">
              <a:rPr lang="en-US" smtClean="0"/>
              <a:t>30</a:t>
            </a:fld>
            <a:endParaRPr lang="en-US"/>
          </a:p>
        </p:txBody>
      </p:sp>
    </p:spTree>
    <p:extLst>
      <p:ext uri="{BB962C8B-B14F-4D97-AF65-F5344CB8AC3E}">
        <p14:creationId xmlns:p14="http://schemas.microsoft.com/office/powerpoint/2010/main" val="40591616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STEM </a:t>
            </a:r>
            <a:r>
              <a:rPr lang="en-US" dirty="0" smtClean="0"/>
              <a:t>courses – tackling</a:t>
            </a:r>
            <a:r>
              <a:rPr lang="en-US" baseline="0" dirty="0" smtClean="0"/>
              <a:t> the hard sciences</a:t>
            </a:r>
            <a:endParaRPr lang="en-US" dirty="0"/>
          </a:p>
        </p:txBody>
      </p:sp>
      <p:sp>
        <p:nvSpPr>
          <p:cNvPr id="4" name="Slide Number Placeholder 3"/>
          <p:cNvSpPr>
            <a:spLocks noGrp="1"/>
          </p:cNvSpPr>
          <p:nvPr>
            <p:ph type="sldNum" sz="quarter" idx="10"/>
          </p:nvPr>
        </p:nvSpPr>
        <p:spPr/>
        <p:txBody>
          <a:bodyPr/>
          <a:lstStyle/>
          <a:p>
            <a:fld id="{C9914005-8F4F-4A44-8EA3-821F57323DB3}" type="slidenum">
              <a:rPr lang="en-US" smtClean="0"/>
              <a:t>31</a:t>
            </a:fld>
            <a:endParaRPr lang="en-US"/>
          </a:p>
        </p:txBody>
      </p:sp>
    </p:spTree>
    <p:extLst>
      <p:ext uri="{BB962C8B-B14F-4D97-AF65-F5344CB8AC3E}">
        <p14:creationId xmlns:p14="http://schemas.microsoft.com/office/powerpoint/2010/main" val="4146198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Copyright Example: </a:t>
            </a:r>
            <a:r>
              <a:rPr lang="en-US" baseline="0" dirty="0" smtClean="0"/>
              <a:t>Citing Sources using </a:t>
            </a:r>
            <a:r>
              <a:rPr lang="en-US" dirty="0" smtClean="0"/>
              <a:t>APA/MLA/Chicago </a:t>
            </a:r>
            <a:r>
              <a:rPr lang="en-US" dirty="0" err="1" smtClean="0"/>
              <a:t>Turabian</a:t>
            </a:r>
            <a:r>
              <a:rPr lang="en-US" dirty="0" smtClean="0"/>
              <a:t> </a:t>
            </a:r>
            <a:r>
              <a:rPr lang="en-US" dirty="0" smtClean="0">
                <a:sym typeface="Wingdings"/>
              </a:rPr>
              <a:t> took us some time to figure out how</a:t>
            </a:r>
            <a:r>
              <a:rPr lang="en-US" baseline="0" dirty="0" smtClean="0">
                <a:sym typeface="Wingdings"/>
              </a:rPr>
              <a:t> to cite web material but it came and more or less is solidified</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t>A</a:t>
            </a:r>
            <a:r>
              <a:rPr lang="en-US" b="1" baseline="0" dirty="0" smtClean="0"/>
              <a:t>ccessibility Example: </a:t>
            </a:r>
            <a:r>
              <a:rPr lang="en-US" baseline="0" dirty="0" smtClean="0"/>
              <a:t>So this is how we did it: the accommodations are generally provided by Student Disability office (interpreter, note takers, etc.) so the eternal question remains, how do we handle the </a:t>
            </a:r>
            <a:r>
              <a:rPr lang="en-US" baseline="0" dirty="0" err="1" smtClean="0"/>
              <a:t>webstuff</a:t>
            </a:r>
            <a:r>
              <a:rPr lang="en-US" baseline="0" dirty="0" smtClean="0"/>
              <a:t>?</a:t>
            </a:r>
          </a:p>
        </p:txBody>
      </p:sp>
      <p:sp>
        <p:nvSpPr>
          <p:cNvPr id="4" name="Slide Number Placeholder 3"/>
          <p:cNvSpPr>
            <a:spLocks noGrp="1"/>
          </p:cNvSpPr>
          <p:nvPr>
            <p:ph type="sldNum" sz="quarter" idx="10"/>
          </p:nvPr>
        </p:nvSpPr>
        <p:spPr/>
        <p:txBody>
          <a:bodyPr/>
          <a:lstStyle/>
          <a:p>
            <a:fld id="{C9914005-8F4F-4A44-8EA3-821F57323DB3}" type="slidenum">
              <a:rPr lang="en-US" smtClean="0"/>
              <a:t>3</a:t>
            </a:fld>
            <a:endParaRPr lang="en-US"/>
          </a:p>
        </p:txBody>
      </p:sp>
    </p:spTree>
    <p:extLst>
      <p:ext uri="{BB962C8B-B14F-4D97-AF65-F5344CB8AC3E}">
        <p14:creationId xmlns:p14="http://schemas.microsoft.com/office/powerpoint/2010/main" val="29095643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a:t>
            </a:r>
            <a:r>
              <a:rPr lang="en-US" baseline="0" dirty="0" smtClean="0"/>
              <a:t> n</a:t>
            </a:r>
            <a:r>
              <a:rPr lang="en-US" dirty="0" smtClean="0"/>
              <a:t>ames for any of our</a:t>
            </a:r>
            <a:r>
              <a:rPr lang="en-US" baseline="0" dirty="0" smtClean="0"/>
              <a:t> faculty stories have been removed to protect the innocent but yes we do have faculty who say if I can see it, and I can take it then I can have it (or in this case use it)</a:t>
            </a:r>
            <a:endParaRPr lang="en-US" dirty="0"/>
          </a:p>
        </p:txBody>
      </p:sp>
      <p:sp>
        <p:nvSpPr>
          <p:cNvPr id="4" name="Slide Number Placeholder 3"/>
          <p:cNvSpPr>
            <a:spLocks noGrp="1"/>
          </p:cNvSpPr>
          <p:nvPr>
            <p:ph type="sldNum" sz="quarter" idx="10"/>
          </p:nvPr>
        </p:nvSpPr>
        <p:spPr/>
        <p:txBody>
          <a:bodyPr/>
          <a:lstStyle/>
          <a:p>
            <a:fld id="{C9914005-8F4F-4A44-8EA3-821F57323DB3}" type="slidenum">
              <a:rPr lang="en-US" smtClean="0"/>
              <a:t>5</a:t>
            </a:fld>
            <a:endParaRPr lang="en-US"/>
          </a:p>
        </p:txBody>
      </p:sp>
    </p:spTree>
    <p:extLst>
      <p:ext uri="{BB962C8B-B14F-4D97-AF65-F5344CB8AC3E}">
        <p14:creationId xmlns:p14="http://schemas.microsoft.com/office/powerpoint/2010/main" val="14029963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reason we talk about this is</a:t>
            </a:r>
            <a:r>
              <a:rPr lang="en-US" baseline="0" dirty="0" smtClean="0"/>
              <a:t> because one of faculty spent quite a bit of time getting responses back from a copyright owner; the faculty member teaches a fully online course on human sexuality—when confronted with moving from face-to-face to fully online he didn’t know what exactly to do since all his material was on </a:t>
            </a:r>
            <a:r>
              <a:rPr lang="en-US" baseline="0" dirty="0" err="1" smtClean="0"/>
              <a:t>vhs</a:t>
            </a:r>
            <a:r>
              <a:rPr lang="en-US" baseline="0" dirty="0" smtClean="0"/>
              <a:t> tapes; so he tried obtaining copyright permission and every time he sent something it would take two weeks before he’d receive a response…so we came up with a short list of what to include to minimize the back and forth</a:t>
            </a:r>
            <a:endParaRPr lang="en-US" dirty="0"/>
          </a:p>
        </p:txBody>
      </p:sp>
      <p:sp>
        <p:nvSpPr>
          <p:cNvPr id="4" name="Slide Number Placeholder 3"/>
          <p:cNvSpPr>
            <a:spLocks noGrp="1"/>
          </p:cNvSpPr>
          <p:nvPr>
            <p:ph type="sldNum" sz="quarter" idx="10"/>
          </p:nvPr>
        </p:nvSpPr>
        <p:spPr/>
        <p:txBody>
          <a:bodyPr/>
          <a:lstStyle/>
          <a:p>
            <a:fld id="{C9914005-8F4F-4A44-8EA3-821F57323DB3}" type="slidenum">
              <a:rPr lang="en-US" smtClean="0"/>
              <a:t>6</a:t>
            </a:fld>
            <a:endParaRPr lang="en-US"/>
          </a:p>
        </p:txBody>
      </p:sp>
    </p:spTree>
    <p:extLst>
      <p:ext uri="{BB962C8B-B14F-4D97-AF65-F5344CB8AC3E}">
        <p14:creationId xmlns:p14="http://schemas.microsoft.com/office/powerpoint/2010/main" val="1481710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Copyright Example: </a:t>
            </a:r>
            <a:r>
              <a:rPr lang="en-US" baseline="0" dirty="0" smtClean="0"/>
              <a:t>Citing Sources using </a:t>
            </a:r>
            <a:r>
              <a:rPr lang="en-US" dirty="0" smtClean="0"/>
              <a:t>APA/MLA/Chicago </a:t>
            </a:r>
            <a:r>
              <a:rPr lang="en-US" dirty="0" err="1" smtClean="0"/>
              <a:t>Turabian</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t>A</a:t>
            </a:r>
            <a:r>
              <a:rPr lang="en-US" b="1" baseline="0" dirty="0" smtClean="0"/>
              <a:t>ccessibility Example: </a:t>
            </a:r>
            <a:r>
              <a:rPr lang="en-US" baseline="0" dirty="0" smtClean="0"/>
              <a:t>So this is how we did it: the accommodations are generally provided by Student Disability office (interpreter, note takers, etc.) so the eternal question remains, how do we handle the </a:t>
            </a:r>
            <a:r>
              <a:rPr lang="en-US" baseline="0" dirty="0" err="1" smtClean="0"/>
              <a:t>webstuff</a:t>
            </a:r>
            <a:r>
              <a:rPr lang="en-US" baseline="0" dirty="0" smtClean="0"/>
              <a:t>?</a:t>
            </a:r>
          </a:p>
        </p:txBody>
      </p:sp>
      <p:sp>
        <p:nvSpPr>
          <p:cNvPr id="4" name="Slide Number Placeholder 3"/>
          <p:cNvSpPr>
            <a:spLocks noGrp="1"/>
          </p:cNvSpPr>
          <p:nvPr>
            <p:ph type="sldNum" sz="quarter" idx="10"/>
          </p:nvPr>
        </p:nvSpPr>
        <p:spPr/>
        <p:txBody>
          <a:bodyPr/>
          <a:lstStyle/>
          <a:p>
            <a:fld id="{C9914005-8F4F-4A44-8EA3-821F57323DB3}" type="slidenum">
              <a:rPr lang="en-US" smtClean="0"/>
              <a:t>7</a:t>
            </a:fld>
            <a:endParaRPr lang="en-US"/>
          </a:p>
        </p:txBody>
      </p:sp>
    </p:spTree>
    <p:extLst>
      <p:ext uri="{BB962C8B-B14F-4D97-AF65-F5344CB8AC3E}">
        <p14:creationId xmlns:p14="http://schemas.microsoft.com/office/powerpoint/2010/main" val="29095643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Purpose</a:t>
            </a:r>
            <a:r>
              <a:rPr lang="en-US" baseline="0" dirty="0" smtClean="0"/>
              <a:t> – don’t make money off of it</a:t>
            </a:r>
          </a:p>
          <a:p>
            <a:r>
              <a:rPr lang="en-US" baseline="0" dirty="0" smtClean="0"/>
              <a:t>Nature – if it’s created by somebody then refer to fair use</a:t>
            </a:r>
          </a:p>
          <a:p>
            <a:r>
              <a:rPr lang="en-US" baseline="0" dirty="0" smtClean="0"/>
              <a:t>Amount – less is more</a:t>
            </a:r>
          </a:p>
          <a:p>
            <a:r>
              <a:rPr lang="en-US" baseline="0" dirty="0" smtClean="0"/>
              <a:t>Effect – harder to determine</a:t>
            </a:r>
            <a:endParaRPr lang="en-US" dirty="0" smtClean="0"/>
          </a:p>
          <a:p>
            <a:endParaRPr lang="en-US" dirty="0" smtClean="0"/>
          </a:p>
          <a:p>
            <a:r>
              <a:rPr lang="en-US" b="1" dirty="0" smtClean="0"/>
              <a:t>Educationally</a:t>
            </a:r>
            <a:r>
              <a:rPr lang="en-US" b="1" baseline="0" dirty="0" smtClean="0"/>
              <a:t> sound example:</a:t>
            </a:r>
          </a:p>
          <a:p>
            <a:endParaRPr lang="en-US" baseline="0" dirty="0" smtClean="0"/>
          </a:p>
          <a:p>
            <a:pPr lvl="1"/>
            <a:r>
              <a:rPr lang="en-US" dirty="0" smtClean="0"/>
              <a:t>Show Boat</a:t>
            </a:r>
          </a:p>
          <a:p>
            <a:pPr lvl="2"/>
            <a:r>
              <a:rPr lang="en-US" dirty="0" smtClean="0"/>
              <a:t>I think the scene that you might be referring to that "changed" everything is in "Show Boat".  It is commonly called the "miscegenation" scene.  Very powerful, addressing issues of racism. (Music by Jerome Kern &amp; Libretto &amp; Lyrics by Oscar Hammerstein.)</a:t>
            </a:r>
          </a:p>
          <a:p>
            <a:pPr lvl="1"/>
            <a:r>
              <a:rPr lang="en-US" dirty="0" smtClean="0"/>
              <a:t>Carousel</a:t>
            </a:r>
          </a:p>
          <a:p>
            <a:pPr lvl="2"/>
            <a:r>
              <a:rPr lang="en-US" dirty="0" smtClean="0"/>
              <a:t>A more gentle scene that was also very influential is "If I Loved You" from "Carousel".  This scene, more commonly called "the bench scene", is influential because it marks the significant integration of "scene" and "music"... we call it "scene-song-scene".  (Music by Richard Rodgers &amp; Libretto &amp; Lyrics by Oscar Hammerstein.)</a:t>
            </a:r>
          </a:p>
          <a:p>
            <a:endParaRPr lang="en-US" dirty="0"/>
          </a:p>
        </p:txBody>
      </p:sp>
      <p:sp>
        <p:nvSpPr>
          <p:cNvPr id="4" name="Slide Number Placeholder 3"/>
          <p:cNvSpPr>
            <a:spLocks noGrp="1"/>
          </p:cNvSpPr>
          <p:nvPr>
            <p:ph type="sldNum" sz="quarter" idx="10"/>
          </p:nvPr>
        </p:nvSpPr>
        <p:spPr/>
        <p:txBody>
          <a:bodyPr/>
          <a:lstStyle/>
          <a:p>
            <a:fld id="{C9914005-8F4F-4A44-8EA3-821F57323DB3}" type="slidenum">
              <a:rPr lang="en-US" smtClean="0"/>
              <a:t>8</a:t>
            </a:fld>
            <a:endParaRPr lang="en-US"/>
          </a:p>
        </p:txBody>
      </p:sp>
    </p:spTree>
    <p:extLst>
      <p:ext uri="{BB962C8B-B14F-4D97-AF65-F5344CB8AC3E}">
        <p14:creationId xmlns:p14="http://schemas.microsoft.com/office/powerpoint/2010/main" val="31212400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MAKE SCREEN SHOTS</a:t>
            </a:r>
            <a:endParaRPr lang="en-US" dirty="0"/>
          </a:p>
        </p:txBody>
      </p:sp>
      <p:sp>
        <p:nvSpPr>
          <p:cNvPr id="4" name="Slide Number Placeholder 3"/>
          <p:cNvSpPr>
            <a:spLocks noGrp="1"/>
          </p:cNvSpPr>
          <p:nvPr>
            <p:ph type="sldNum" sz="quarter" idx="10"/>
          </p:nvPr>
        </p:nvSpPr>
        <p:spPr/>
        <p:txBody>
          <a:bodyPr/>
          <a:lstStyle/>
          <a:p>
            <a:fld id="{C9914005-8F4F-4A44-8EA3-821F57323DB3}" type="slidenum">
              <a:rPr lang="en-US" smtClean="0"/>
              <a:t>9</a:t>
            </a:fld>
            <a:endParaRPr lang="en-US"/>
          </a:p>
        </p:txBody>
      </p:sp>
    </p:spTree>
    <p:extLst>
      <p:ext uri="{BB962C8B-B14F-4D97-AF65-F5344CB8AC3E}">
        <p14:creationId xmlns:p14="http://schemas.microsoft.com/office/powerpoint/2010/main" val="35892941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914005-8F4F-4A44-8EA3-821F57323DB3}" type="slidenum">
              <a:rPr lang="en-US" smtClean="0"/>
              <a:t>10</a:t>
            </a:fld>
            <a:endParaRPr lang="en-US"/>
          </a:p>
        </p:txBody>
      </p:sp>
    </p:spTree>
    <p:extLst>
      <p:ext uri="{BB962C8B-B14F-4D97-AF65-F5344CB8AC3E}">
        <p14:creationId xmlns:p14="http://schemas.microsoft.com/office/powerpoint/2010/main" val="13963108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C5E405A-31B6-2642-8A6E-9562BE9A9E3D}" type="datetimeFigureOut">
              <a:rPr lang="en-US" smtClean="0"/>
              <a:t>5/31/12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62C512-BCC7-8E4A-8490-AAC5E54BFE18}" type="slidenum">
              <a:rPr lang="en-US" smtClean="0"/>
              <a:t>‹#›</a:t>
            </a:fld>
            <a:endParaRPr lang="en-US"/>
          </a:p>
        </p:txBody>
      </p:sp>
    </p:spTree>
    <p:extLst>
      <p:ext uri="{BB962C8B-B14F-4D97-AF65-F5344CB8AC3E}">
        <p14:creationId xmlns:p14="http://schemas.microsoft.com/office/powerpoint/2010/main" val="2133277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1"/>
            <a:ext cx="8229600" cy="400197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5E405A-31B6-2642-8A6E-9562BE9A9E3D}" type="datetimeFigureOut">
              <a:rPr lang="en-US" smtClean="0"/>
              <a:t>5/31/12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62C512-BCC7-8E4A-8490-AAC5E54BFE18}" type="slidenum">
              <a:rPr lang="en-US" smtClean="0"/>
              <a:t>‹#›</a:t>
            </a:fld>
            <a:endParaRPr lang="en-US"/>
          </a:p>
        </p:txBody>
      </p:sp>
    </p:spTree>
    <p:extLst>
      <p:ext uri="{BB962C8B-B14F-4D97-AF65-F5344CB8AC3E}">
        <p14:creationId xmlns:p14="http://schemas.microsoft.com/office/powerpoint/2010/main" val="2870656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25284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25284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5E405A-31B6-2642-8A6E-9562BE9A9E3D}" type="datetimeFigureOut">
              <a:rPr lang="en-US" smtClean="0"/>
              <a:t>5/31/12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62C512-BCC7-8E4A-8490-AAC5E54BFE18}" type="slidenum">
              <a:rPr lang="en-US" smtClean="0"/>
              <a:t>‹#›</a:t>
            </a:fld>
            <a:endParaRPr lang="en-US"/>
          </a:p>
        </p:txBody>
      </p:sp>
    </p:spTree>
    <p:extLst>
      <p:ext uri="{BB962C8B-B14F-4D97-AF65-F5344CB8AC3E}">
        <p14:creationId xmlns:p14="http://schemas.microsoft.com/office/powerpoint/2010/main" val="570835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1"/>
            <a:ext cx="8229600" cy="400197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5E405A-31B6-2642-8A6E-9562BE9A9E3D}" type="datetimeFigureOut">
              <a:rPr lang="en-US" smtClean="0"/>
              <a:t>5/31/12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62C512-BCC7-8E4A-8490-AAC5E54BFE18}" type="slidenum">
              <a:rPr lang="en-US" smtClean="0"/>
              <a:t>‹#›</a:t>
            </a:fld>
            <a:endParaRPr lang="en-US"/>
          </a:p>
        </p:txBody>
      </p:sp>
    </p:spTree>
    <p:extLst>
      <p:ext uri="{BB962C8B-B14F-4D97-AF65-F5344CB8AC3E}">
        <p14:creationId xmlns:p14="http://schemas.microsoft.com/office/powerpoint/2010/main" val="2190238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977398"/>
            <a:ext cx="77724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477211"/>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6C5E405A-31B6-2642-8A6E-9562BE9A9E3D}" type="datetimeFigureOut">
              <a:rPr lang="en-US" smtClean="0"/>
              <a:t>5/31/12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62C512-BCC7-8E4A-8490-AAC5E54BFE18}" type="slidenum">
              <a:rPr lang="en-US" smtClean="0"/>
              <a:t>‹#›</a:t>
            </a:fld>
            <a:endParaRPr lang="en-US"/>
          </a:p>
        </p:txBody>
      </p:sp>
    </p:spTree>
    <p:extLst>
      <p:ext uri="{BB962C8B-B14F-4D97-AF65-F5344CB8AC3E}">
        <p14:creationId xmlns:p14="http://schemas.microsoft.com/office/powerpoint/2010/main" val="1058285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392728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392728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5E405A-31B6-2642-8A6E-9562BE9A9E3D}" type="datetimeFigureOut">
              <a:rPr lang="en-US" smtClean="0"/>
              <a:t>5/31/12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62C512-BCC7-8E4A-8490-AAC5E54BFE18}" type="slidenum">
              <a:rPr lang="en-US" smtClean="0"/>
              <a:t>‹#›</a:t>
            </a:fld>
            <a:endParaRPr lang="en-US"/>
          </a:p>
        </p:txBody>
      </p:sp>
    </p:spTree>
    <p:extLst>
      <p:ext uri="{BB962C8B-B14F-4D97-AF65-F5344CB8AC3E}">
        <p14:creationId xmlns:p14="http://schemas.microsoft.com/office/powerpoint/2010/main" val="2030493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38995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38995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C5E405A-31B6-2642-8A6E-9562BE9A9E3D}" type="datetimeFigureOut">
              <a:rPr lang="en-US" smtClean="0"/>
              <a:t>5/31/12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62C512-BCC7-8E4A-8490-AAC5E54BFE18}" type="slidenum">
              <a:rPr lang="en-US" smtClean="0"/>
              <a:t>‹#›</a:t>
            </a:fld>
            <a:endParaRPr lang="en-US"/>
          </a:p>
        </p:txBody>
      </p:sp>
    </p:spTree>
    <p:extLst>
      <p:ext uri="{BB962C8B-B14F-4D97-AF65-F5344CB8AC3E}">
        <p14:creationId xmlns:p14="http://schemas.microsoft.com/office/powerpoint/2010/main" val="3023418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C5E405A-31B6-2642-8A6E-9562BE9A9E3D}" type="datetimeFigureOut">
              <a:rPr lang="en-US" smtClean="0"/>
              <a:t>5/31/12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62C512-BCC7-8E4A-8490-AAC5E54BFE18}" type="slidenum">
              <a:rPr lang="en-US" smtClean="0"/>
              <a:t>‹#›</a:t>
            </a:fld>
            <a:endParaRPr lang="en-US"/>
          </a:p>
        </p:txBody>
      </p:sp>
    </p:spTree>
    <p:extLst>
      <p:ext uri="{BB962C8B-B14F-4D97-AF65-F5344CB8AC3E}">
        <p14:creationId xmlns:p14="http://schemas.microsoft.com/office/powerpoint/2010/main" val="2918759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5E405A-31B6-2642-8A6E-9562BE9A9E3D}" type="datetimeFigureOut">
              <a:rPr lang="en-US" smtClean="0"/>
              <a:t>5/31/12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62C512-BCC7-8E4A-8490-AAC5E54BFE18}" type="slidenum">
              <a:rPr lang="en-US" smtClean="0"/>
              <a:t>‹#›</a:t>
            </a:fld>
            <a:endParaRPr lang="en-US"/>
          </a:p>
        </p:txBody>
      </p:sp>
    </p:spTree>
    <p:extLst>
      <p:ext uri="{BB962C8B-B14F-4D97-AF65-F5344CB8AC3E}">
        <p14:creationId xmlns:p14="http://schemas.microsoft.com/office/powerpoint/2010/main" val="1700000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19932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4"/>
            <a:endParaRPr lang="en-US" dirty="0"/>
          </a:p>
        </p:txBody>
      </p:sp>
      <p:sp>
        <p:nvSpPr>
          <p:cNvPr id="4" name="Text Placeholder 3"/>
          <p:cNvSpPr>
            <a:spLocks noGrp="1"/>
          </p:cNvSpPr>
          <p:nvPr>
            <p:ph type="body" sz="half" idx="2"/>
          </p:nvPr>
        </p:nvSpPr>
        <p:spPr>
          <a:xfrm>
            <a:off x="457200" y="1435101"/>
            <a:ext cx="3008313" cy="40372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5E405A-31B6-2642-8A6E-9562BE9A9E3D}" type="datetimeFigureOut">
              <a:rPr lang="en-US" smtClean="0"/>
              <a:t>5/31/12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62C512-BCC7-8E4A-8490-AAC5E54BFE18}" type="slidenum">
              <a:rPr lang="en-US" smtClean="0"/>
              <a:t>‹#›</a:t>
            </a:fld>
            <a:endParaRPr lang="en-US"/>
          </a:p>
        </p:txBody>
      </p:sp>
    </p:spTree>
    <p:extLst>
      <p:ext uri="{BB962C8B-B14F-4D97-AF65-F5344CB8AC3E}">
        <p14:creationId xmlns:p14="http://schemas.microsoft.com/office/powerpoint/2010/main" val="424485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314882"/>
            <a:ext cx="5486400" cy="53754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242760"/>
            <a:ext cx="5486400" cy="390285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889386"/>
            <a:ext cx="5486400" cy="76340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5E405A-31B6-2642-8A6E-9562BE9A9E3D}" type="datetimeFigureOut">
              <a:rPr lang="en-US" smtClean="0"/>
              <a:t>5/31/12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62C512-BCC7-8E4A-8490-AAC5E54BFE18}" type="slidenum">
              <a:rPr lang="en-US" smtClean="0"/>
              <a:t>‹#›</a:t>
            </a:fld>
            <a:endParaRPr lang="en-US"/>
          </a:p>
        </p:txBody>
      </p:sp>
    </p:spTree>
    <p:extLst>
      <p:ext uri="{BB962C8B-B14F-4D97-AF65-F5344CB8AC3E}">
        <p14:creationId xmlns:p14="http://schemas.microsoft.com/office/powerpoint/2010/main" val="304627767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5E405A-31B6-2642-8A6E-9562BE9A9E3D}" type="datetimeFigureOut">
              <a:rPr lang="en-US" smtClean="0"/>
              <a:t>5/31/12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62C512-BCC7-8E4A-8490-AAC5E54BFE18}" type="slidenum">
              <a:rPr lang="en-US" smtClean="0"/>
              <a:t>‹#›</a:t>
            </a:fld>
            <a:endParaRPr lang="en-US"/>
          </a:p>
        </p:txBody>
      </p:sp>
      <p:pic>
        <p:nvPicPr>
          <p:cNvPr id="9" name="Picture 8" descr="serc_ppt_template.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6432" y="0"/>
            <a:ext cx="9160432" cy="6858000"/>
          </a:xfrm>
          <a:prstGeom prst="rect">
            <a:avLst/>
          </a:prstGeom>
        </p:spPr>
      </p:pic>
    </p:spTree>
    <p:extLst>
      <p:ext uri="{BB962C8B-B14F-4D97-AF65-F5344CB8AC3E}">
        <p14:creationId xmlns:p14="http://schemas.microsoft.com/office/powerpoint/2010/main" val="1855790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hyperlink" Target="http://teach.ucf.edu/resources/accessibility-tips/"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3" Type="http://schemas.openxmlformats.org/officeDocument/2006/relationships/hyperlink" Target="http://accessibility.psu.edu/charts" TargetMode="External"/><Relationship Id="rId4" Type="http://schemas.openxmlformats.org/officeDocument/2006/relationships/hyperlink" Target="http://teach.ucf.edu/files/2009/12/Dog.png" TargetMode="External"/><Relationship Id="rId5"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 Id="rId3" Type="http://schemas.openxmlformats.org/officeDocument/2006/relationships/image" Target="../media/image6.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7.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hyperlink" Target="http://www.cast.org/udl/" TargetMode="External"/><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1.xml.rels><?xml version="1.0" encoding="UTF-8" standalone="yes"?>
<Relationships xmlns="http://schemas.openxmlformats.org/package/2006/relationships"><Relationship Id="rId3" Type="http://schemas.openxmlformats.org/officeDocument/2006/relationships/hyperlink" Target="mailto:jessica.vargas@ucf.edu" TargetMode="External"/><Relationship Id="rId4" Type="http://schemas.openxmlformats.org/officeDocument/2006/relationships/hyperlink" Target="mailto:Kathleen.bastedo@ucf.edu" TargetMode="External"/><Relationship Id="rId5" Type="http://schemas.openxmlformats.org/officeDocument/2006/relationships/hyperlink" Target="http://teach.ucf.edu/resources/accessibility-tips/" TargetMode="External"/><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3" Type="http://schemas.openxmlformats.org/officeDocument/2006/relationships/hyperlink" Target="http://en.wikipedia.org/wiki/Wikipedia:Non-free_content" TargetMode="External"/><Relationship Id="rId4" Type="http://schemas.openxmlformats.org/officeDocument/2006/relationships/hyperlink" Target="http://en.wikipedia.org/wiki/File:Showboatposter.jpg" TargetMode="External"/><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CAUs of Solid Course </a:t>
            </a:r>
            <a:r>
              <a:rPr lang="en-US" dirty="0" smtClean="0"/>
              <a:t>Design:</a:t>
            </a:r>
            <a:br>
              <a:rPr lang="en-US" dirty="0" smtClean="0"/>
            </a:br>
            <a:r>
              <a:rPr lang="en-US" sz="3600" dirty="0" smtClean="0"/>
              <a:t>Maximizing Student Learning</a:t>
            </a:r>
            <a:endParaRPr lang="en-US" sz="3600" dirty="0"/>
          </a:p>
        </p:txBody>
      </p:sp>
      <p:sp>
        <p:nvSpPr>
          <p:cNvPr id="3" name="Subtitle 2"/>
          <p:cNvSpPr>
            <a:spLocks noGrp="1"/>
          </p:cNvSpPr>
          <p:nvPr>
            <p:ph type="subTitle" idx="1"/>
          </p:nvPr>
        </p:nvSpPr>
        <p:spPr/>
        <p:txBody>
          <a:bodyPr/>
          <a:lstStyle/>
          <a:p>
            <a:r>
              <a:rPr lang="en-US" dirty="0" smtClean="0"/>
              <a:t>Jessica </a:t>
            </a:r>
            <a:r>
              <a:rPr lang="en-US" dirty="0" smtClean="0"/>
              <a:t>I. Vargas</a:t>
            </a:r>
            <a:endParaRPr lang="en-US" dirty="0" smtClean="0"/>
          </a:p>
          <a:p>
            <a:r>
              <a:rPr lang="en-US" dirty="0" smtClean="0"/>
              <a:t>Kathleen </a:t>
            </a:r>
            <a:r>
              <a:rPr lang="en-US" dirty="0" err="1" smtClean="0"/>
              <a:t>Bastedo</a:t>
            </a:r>
            <a:endParaRPr lang="en-US" dirty="0"/>
          </a:p>
        </p:txBody>
      </p:sp>
    </p:spTree>
    <p:extLst>
      <p:ext uri="{BB962C8B-B14F-4D97-AF65-F5344CB8AC3E}">
        <p14:creationId xmlns:p14="http://schemas.microsoft.com/office/powerpoint/2010/main" val="151500857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Syllabus Statement</a:t>
            </a:r>
            <a:endParaRPr lang="en-US" dirty="0"/>
          </a:p>
        </p:txBody>
      </p:sp>
      <p:sp>
        <p:nvSpPr>
          <p:cNvPr id="3" name="Content Placeholder 2"/>
          <p:cNvSpPr>
            <a:spLocks noGrp="1"/>
          </p:cNvSpPr>
          <p:nvPr>
            <p:ph idx="1"/>
          </p:nvPr>
        </p:nvSpPr>
        <p:spPr/>
        <p:txBody>
          <a:bodyPr>
            <a:normAutofit lnSpcReduction="10000"/>
          </a:bodyPr>
          <a:lstStyle/>
          <a:p>
            <a:pPr marL="457200" lvl="1" indent="0">
              <a:buNone/>
            </a:pPr>
            <a:r>
              <a:rPr lang="en-US" dirty="0" smtClean="0"/>
              <a:t>This course </a:t>
            </a:r>
            <a:r>
              <a:rPr lang="en-US" b="1" dirty="0" smtClean="0"/>
              <a:t>contains copyright protected materials </a:t>
            </a:r>
            <a:r>
              <a:rPr lang="en-US" dirty="0" smtClean="0"/>
              <a:t>such as audio or video clips, images, text materials, etc. These items are being used with regard to the </a:t>
            </a:r>
            <a:r>
              <a:rPr lang="en-US" b="1" dirty="0" smtClean="0"/>
              <a:t>Fair Use </a:t>
            </a:r>
            <a:r>
              <a:rPr lang="en-US" dirty="0" smtClean="0"/>
              <a:t>doctrine in order to enhance the learning environment. Please </a:t>
            </a:r>
            <a:r>
              <a:rPr lang="en-US" b="1" dirty="0" smtClean="0"/>
              <a:t>do not copy, duplicate, or distribute </a:t>
            </a:r>
            <a:r>
              <a:rPr lang="en-US" dirty="0" smtClean="0"/>
              <a:t>these items. The use of these materials is </a:t>
            </a:r>
            <a:r>
              <a:rPr lang="en-US" b="1" dirty="0" smtClean="0"/>
              <a:t>strictly reserved for this online classroom environment and your use only</a:t>
            </a:r>
            <a:r>
              <a:rPr lang="en-US" dirty="0" smtClean="0"/>
              <a:t>. All copyright materials are credited to the copyright holder.</a:t>
            </a:r>
          </a:p>
          <a:p>
            <a:pPr marL="457200" lvl="1" indent="0" algn="r">
              <a:buNone/>
            </a:pPr>
            <a:r>
              <a:rPr lang="en-US" sz="1900" dirty="0" smtClean="0"/>
              <a:t>Phillips, W., &amp; </a:t>
            </a:r>
            <a:r>
              <a:rPr lang="en-US" sz="1900" dirty="0" err="1" smtClean="0"/>
              <a:t>Bastedo</a:t>
            </a:r>
            <a:r>
              <a:rPr lang="en-US" sz="1900" dirty="0" smtClean="0"/>
              <a:t>, K. (2010) </a:t>
            </a:r>
          </a:p>
          <a:p>
            <a:endParaRPr lang="en-US" dirty="0"/>
          </a:p>
        </p:txBody>
      </p:sp>
    </p:spTree>
    <p:extLst>
      <p:ext uri="{BB962C8B-B14F-4D97-AF65-F5344CB8AC3E}">
        <p14:creationId xmlns:p14="http://schemas.microsoft.com/office/powerpoint/2010/main" val="237454573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Always attribute copyright source</a:t>
            </a:r>
            <a:r>
              <a:rPr lang="en-US" dirty="0" smtClean="0"/>
              <a:t>!</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The </a:t>
            </a:r>
            <a:r>
              <a:rPr lang="en-US" dirty="0"/>
              <a:t>source from which the material was taken</a:t>
            </a:r>
          </a:p>
          <a:p>
            <a:pPr marL="514350" indent="-514350">
              <a:buFont typeface="+mj-lt"/>
              <a:buAutoNum type="arabicPeriod"/>
            </a:pPr>
            <a:r>
              <a:rPr lang="en-US" dirty="0"/>
              <a:t>The copyright holder</a:t>
            </a:r>
          </a:p>
          <a:p>
            <a:pPr marL="514350" indent="-514350">
              <a:buFont typeface="+mj-lt"/>
              <a:buAutoNum type="arabicPeriod"/>
            </a:pPr>
            <a:r>
              <a:rPr lang="en-US" dirty="0"/>
              <a:t>Year of the material's publication</a:t>
            </a:r>
          </a:p>
          <a:p>
            <a:pPr marL="514350" indent="-514350">
              <a:buFont typeface="+mj-lt"/>
              <a:buAutoNum type="arabicPeriod"/>
            </a:pPr>
            <a:r>
              <a:rPr lang="en-US" dirty="0"/>
              <a:t>Copyright notice ( </a:t>
            </a:r>
            <a:r>
              <a:rPr lang="en-US" i="1" dirty="0"/>
              <a:t>i.e</a:t>
            </a:r>
            <a:r>
              <a:rPr lang="en-US" dirty="0"/>
              <a:t>., The '©' </a:t>
            </a:r>
            <a:r>
              <a:rPr lang="en-US" dirty="0" smtClean="0"/>
              <a:t>symbol)</a:t>
            </a:r>
            <a:endParaRPr lang="en-US" dirty="0"/>
          </a:p>
        </p:txBody>
      </p:sp>
    </p:spTree>
    <p:extLst>
      <p:ext uri="{BB962C8B-B14F-4D97-AF65-F5344CB8AC3E}">
        <p14:creationId xmlns:p14="http://schemas.microsoft.com/office/powerpoint/2010/main" val="346638801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Second Consideration</a:t>
            </a:r>
            <a:endParaRPr lang="en-US" dirty="0"/>
          </a:p>
        </p:txBody>
      </p:sp>
      <p:pic>
        <p:nvPicPr>
          <p:cNvPr id="5" name="Content Placeholder 4" descr="03_UDL_graphic.png"/>
          <p:cNvPicPr>
            <a:picLocks noGrp="1" noChangeAspect="1"/>
          </p:cNvPicPr>
          <p:nvPr>
            <p:ph idx="1"/>
          </p:nvPr>
        </p:nvPicPr>
        <p:blipFill>
          <a:blip r:embed="rId3">
            <a:extLst>
              <a:ext uri="{28A0092B-C50C-407E-A947-70E740481C1C}">
                <a14:useLocalDpi xmlns:a14="http://schemas.microsoft.com/office/drawing/2010/main" val="0"/>
              </a:ext>
            </a:extLst>
          </a:blip>
          <a:srcRect l="-42111" r="-42111"/>
          <a:stretch>
            <a:fillRect/>
          </a:stretch>
        </p:blipFill>
        <p:spPr>
          <a:xfrm>
            <a:off x="457200" y="1251153"/>
            <a:ext cx="8229600" cy="4351026"/>
          </a:xfrm>
        </p:spPr>
      </p:pic>
    </p:spTree>
    <p:extLst>
      <p:ext uri="{BB962C8B-B14F-4D97-AF65-F5344CB8AC3E}">
        <p14:creationId xmlns:p14="http://schemas.microsoft.com/office/powerpoint/2010/main" val="142521346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Laws</a:t>
            </a:r>
            <a:endParaRPr lang="en-US" dirty="0"/>
          </a:p>
        </p:txBody>
      </p:sp>
      <p:sp>
        <p:nvSpPr>
          <p:cNvPr id="3" name="Content Placeholder 2"/>
          <p:cNvSpPr>
            <a:spLocks noGrp="1"/>
          </p:cNvSpPr>
          <p:nvPr>
            <p:ph idx="1"/>
          </p:nvPr>
        </p:nvSpPr>
        <p:spPr/>
        <p:txBody>
          <a:bodyPr/>
          <a:lstStyle/>
          <a:p>
            <a:r>
              <a:rPr lang="en-US" dirty="0">
                <a:ea typeface="ＭＳ Ｐゴシック" pitchFamily="34" charset="-128"/>
                <a:cs typeface="Calibri"/>
              </a:rPr>
              <a:t>Rehabilitation Act of 1973</a:t>
            </a:r>
          </a:p>
          <a:p>
            <a:pPr lvl="1"/>
            <a:r>
              <a:rPr lang="en-US" dirty="0">
                <a:ea typeface="ＭＳ Ｐゴシック" pitchFamily="34" charset="-128"/>
                <a:cs typeface="Calibri"/>
              </a:rPr>
              <a:t>Section 504 and Section 508</a:t>
            </a:r>
          </a:p>
          <a:p>
            <a:r>
              <a:rPr lang="en-US" dirty="0">
                <a:ea typeface="ＭＳ Ｐゴシック" pitchFamily="34" charset="-128"/>
                <a:cs typeface="Calibri"/>
              </a:rPr>
              <a:t>Americans with Disabilities Act 1990</a:t>
            </a:r>
          </a:p>
          <a:p>
            <a:pPr lvl="1"/>
            <a:r>
              <a:rPr lang="en-US" dirty="0">
                <a:ea typeface="ＭＳ Ｐゴシック" pitchFamily="34" charset="-128"/>
                <a:cs typeface="Calibri"/>
              </a:rPr>
              <a:t>Title II and Title </a:t>
            </a:r>
            <a:r>
              <a:rPr lang="en-US" dirty="0" smtClean="0">
                <a:ea typeface="ＭＳ Ｐゴシック" pitchFamily="34" charset="-128"/>
                <a:cs typeface="Calibri"/>
              </a:rPr>
              <a:t>III</a:t>
            </a:r>
          </a:p>
          <a:p>
            <a:pPr lvl="2"/>
            <a:r>
              <a:rPr lang="es-US" dirty="0" err="1" smtClean="0">
                <a:ea typeface="ＭＳ Ｐゴシック" pitchFamily="34" charset="-128"/>
                <a:cs typeface="Calibri"/>
              </a:rPr>
              <a:t>Private</a:t>
            </a:r>
            <a:r>
              <a:rPr lang="es-US" dirty="0" smtClean="0">
                <a:ea typeface="ＭＳ Ｐゴシック" pitchFamily="34" charset="-128"/>
                <a:cs typeface="Calibri"/>
              </a:rPr>
              <a:t> and </a:t>
            </a:r>
            <a:r>
              <a:rPr lang="es-US" dirty="0" err="1" smtClean="0">
                <a:ea typeface="ＭＳ Ｐゴシック" pitchFamily="34" charset="-128"/>
                <a:cs typeface="Calibri"/>
              </a:rPr>
              <a:t>Public</a:t>
            </a:r>
            <a:r>
              <a:rPr lang="es-US" dirty="0" smtClean="0">
                <a:ea typeface="ＭＳ Ｐゴシック" pitchFamily="34" charset="-128"/>
                <a:cs typeface="Calibri"/>
              </a:rPr>
              <a:t> </a:t>
            </a:r>
            <a:r>
              <a:rPr lang="es-US" dirty="0" err="1" smtClean="0">
                <a:ea typeface="ＭＳ Ｐゴシック" pitchFamily="34" charset="-128"/>
                <a:cs typeface="Calibri"/>
              </a:rPr>
              <a:t>Schools</a:t>
            </a:r>
            <a:endParaRPr lang="en-US" dirty="0">
              <a:ea typeface="ＭＳ Ｐゴシック" pitchFamily="34" charset="-128"/>
              <a:cs typeface="Calibri"/>
            </a:endParaRPr>
          </a:p>
          <a:p>
            <a:pPr lvl="2"/>
            <a:r>
              <a:rPr lang="en-US" dirty="0">
                <a:ea typeface="ＭＳ Ｐゴシック" pitchFamily="34" charset="-128"/>
                <a:cs typeface="Calibri"/>
              </a:rPr>
              <a:t>Includes Programs offered on the Internet (e.g. Online </a:t>
            </a:r>
            <a:r>
              <a:rPr lang="en-US" dirty="0" smtClean="0">
                <a:ea typeface="ＭＳ Ｐゴシック" pitchFamily="34" charset="-128"/>
                <a:cs typeface="Calibri"/>
              </a:rPr>
              <a:t>Courses, 1996)</a:t>
            </a:r>
            <a:endParaRPr lang="en-US" dirty="0">
              <a:ea typeface="ＭＳ Ｐゴシック" pitchFamily="34" charset="-128"/>
              <a:cs typeface="Calibri"/>
            </a:endParaRPr>
          </a:p>
        </p:txBody>
      </p:sp>
    </p:spTree>
    <p:extLst>
      <p:ext uri="{BB962C8B-B14F-4D97-AF65-F5344CB8AC3E}">
        <p14:creationId xmlns:p14="http://schemas.microsoft.com/office/powerpoint/2010/main" val="421085172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Accessibility@UCF</a:t>
            </a:r>
            <a:endParaRPr lang="en-US" dirty="0"/>
          </a:p>
        </p:txBody>
      </p:sp>
      <p:sp>
        <p:nvSpPr>
          <p:cNvPr id="3" name="Content Placeholder 2"/>
          <p:cNvSpPr>
            <a:spLocks noGrp="1"/>
          </p:cNvSpPr>
          <p:nvPr>
            <p:ph idx="1"/>
          </p:nvPr>
        </p:nvSpPr>
        <p:spPr/>
        <p:txBody>
          <a:bodyPr/>
          <a:lstStyle/>
          <a:p>
            <a:r>
              <a:rPr lang="en-US" dirty="0" smtClean="0"/>
              <a:t>Student Disability Services</a:t>
            </a:r>
          </a:p>
          <a:p>
            <a:r>
              <a:rPr lang="en-US" dirty="0" smtClean="0"/>
              <a:t>Center for Distributed Learning</a:t>
            </a:r>
          </a:p>
          <a:p>
            <a:pPr lvl="1"/>
            <a:r>
              <a:rPr lang="en-US" dirty="0" smtClean="0"/>
              <a:t>IDL6543</a:t>
            </a:r>
          </a:p>
          <a:p>
            <a:pPr lvl="1"/>
            <a:r>
              <a:rPr lang="en-US" dirty="0" smtClean="0"/>
              <a:t>Teach Site – </a:t>
            </a:r>
            <a:r>
              <a:rPr lang="en-US" sz="2000" dirty="0">
                <a:hlinkClick r:id="rId3"/>
              </a:rPr>
              <a:t>http://teach.ucf.edu/resources/accessibility-tips/</a:t>
            </a:r>
            <a:r>
              <a:rPr lang="en-US" sz="2000" dirty="0"/>
              <a:t> </a:t>
            </a:r>
            <a:endParaRPr lang="en-US" sz="2000" dirty="0" smtClean="0"/>
          </a:p>
          <a:p>
            <a:pPr lvl="1"/>
            <a:r>
              <a:rPr lang="en-US" dirty="0" smtClean="0"/>
              <a:t>Accessibility Course Requests</a:t>
            </a:r>
          </a:p>
          <a:p>
            <a:pPr lvl="2"/>
            <a:r>
              <a:rPr lang="en-US" dirty="0" smtClean="0"/>
              <a:t>By Usability Checker</a:t>
            </a:r>
            <a:endParaRPr lang="en-US" dirty="0"/>
          </a:p>
          <a:p>
            <a:endParaRPr lang="en-US" dirty="0"/>
          </a:p>
        </p:txBody>
      </p:sp>
    </p:spTree>
    <p:extLst>
      <p:ext uri="{BB962C8B-B14F-4D97-AF65-F5344CB8AC3E}">
        <p14:creationId xmlns:p14="http://schemas.microsoft.com/office/powerpoint/2010/main" val="344648890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a typeface="ＭＳ Ｐゴシック" pitchFamily="34" charset="-128"/>
                <a:cs typeface="Calibri"/>
              </a:rPr>
              <a:t>Online Content Accessibility</a:t>
            </a:r>
          </a:p>
        </p:txBody>
      </p:sp>
      <p:sp>
        <p:nvSpPr>
          <p:cNvPr id="3" name="Content Placeholder 2"/>
          <p:cNvSpPr>
            <a:spLocks noGrp="1"/>
          </p:cNvSpPr>
          <p:nvPr>
            <p:ph idx="1"/>
          </p:nvPr>
        </p:nvSpPr>
        <p:spPr/>
        <p:txBody>
          <a:bodyPr>
            <a:normAutofit/>
          </a:bodyPr>
          <a:lstStyle/>
          <a:p>
            <a:r>
              <a:rPr lang="en-US" dirty="0" smtClean="0">
                <a:ea typeface="ＭＳ Ｐゴシック" pitchFamily="34" charset="-128"/>
                <a:cs typeface="Calibri"/>
              </a:rPr>
              <a:t>Assessment accommodations</a:t>
            </a:r>
          </a:p>
          <a:p>
            <a:r>
              <a:rPr lang="en-US" dirty="0" smtClean="0">
                <a:ea typeface="ＭＳ Ｐゴシック" pitchFamily="34" charset="-128"/>
                <a:cs typeface="Calibri"/>
              </a:rPr>
              <a:t>HTML pages/Word </a:t>
            </a:r>
            <a:r>
              <a:rPr lang="en-US" dirty="0">
                <a:ea typeface="ＭＳ Ｐゴシック" pitchFamily="34" charset="-128"/>
                <a:cs typeface="Calibri"/>
              </a:rPr>
              <a:t>documents</a:t>
            </a:r>
          </a:p>
          <a:p>
            <a:r>
              <a:rPr lang="en-US" dirty="0" smtClean="0">
                <a:ea typeface="ＭＳ Ｐゴシック" pitchFamily="34" charset="-128"/>
                <a:cs typeface="Calibri"/>
              </a:rPr>
              <a:t>PDF</a:t>
            </a:r>
          </a:p>
          <a:p>
            <a:r>
              <a:rPr lang="en-US" dirty="0" smtClean="0">
                <a:ea typeface="ＭＳ Ｐゴシック" pitchFamily="34" charset="-128"/>
                <a:cs typeface="Calibri"/>
              </a:rPr>
              <a:t>Images</a:t>
            </a:r>
          </a:p>
          <a:p>
            <a:r>
              <a:rPr lang="en-US" dirty="0" smtClean="0">
                <a:ea typeface="ＭＳ Ｐゴシック" pitchFamily="34" charset="-128"/>
                <a:cs typeface="Calibri"/>
              </a:rPr>
              <a:t>PowerPoint presentations</a:t>
            </a:r>
            <a:endParaRPr lang="en-US" dirty="0">
              <a:ea typeface="ＭＳ Ｐゴシック" pitchFamily="34" charset="-128"/>
              <a:cs typeface="Calibri"/>
            </a:endParaRPr>
          </a:p>
          <a:p>
            <a:r>
              <a:rPr lang="en-US" dirty="0" smtClean="0">
                <a:ea typeface="ＭＳ Ｐゴシック" pitchFamily="34" charset="-128"/>
                <a:cs typeface="Calibri"/>
              </a:rPr>
              <a:t>Audio</a:t>
            </a:r>
            <a:r>
              <a:rPr lang="en-US" dirty="0">
                <a:ea typeface="ＭＳ Ｐゴシック" pitchFamily="34" charset="-128"/>
                <a:cs typeface="Calibri"/>
              </a:rPr>
              <a:t>/</a:t>
            </a:r>
            <a:r>
              <a:rPr lang="en-US" dirty="0" smtClean="0">
                <a:ea typeface="ＭＳ Ｐゴシック" pitchFamily="34" charset="-128"/>
                <a:cs typeface="Calibri"/>
              </a:rPr>
              <a:t>Video</a:t>
            </a:r>
            <a:endParaRPr lang="en-US" dirty="0">
              <a:ea typeface="ＭＳ Ｐゴシック" pitchFamily="34" charset="-128"/>
              <a:cs typeface="Calibri"/>
            </a:endParaRPr>
          </a:p>
        </p:txBody>
      </p:sp>
    </p:spTree>
    <p:extLst>
      <p:ext uri="{BB962C8B-B14F-4D97-AF65-F5344CB8AC3E}">
        <p14:creationId xmlns:p14="http://schemas.microsoft.com/office/powerpoint/2010/main" val="336150971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Accommodations</a:t>
            </a:r>
            <a:endParaRPr lang="en-US" dirty="0"/>
          </a:p>
        </p:txBody>
      </p:sp>
      <p:sp>
        <p:nvSpPr>
          <p:cNvPr id="3" name="Content Placeholder 2"/>
          <p:cNvSpPr>
            <a:spLocks noGrp="1"/>
          </p:cNvSpPr>
          <p:nvPr>
            <p:ph idx="1"/>
          </p:nvPr>
        </p:nvSpPr>
        <p:spPr/>
        <p:txBody>
          <a:bodyPr/>
          <a:lstStyle/>
          <a:p>
            <a:r>
              <a:rPr lang="en-US" dirty="0" smtClean="0"/>
              <a:t>Additional time</a:t>
            </a:r>
            <a:endParaRPr lang="en-US" dirty="0"/>
          </a:p>
          <a:p>
            <a:r>
              <a:rPr lang="en-US" dirty="0" smtClean="0"/>
              <a:t>Process varies based on CMS</a:t>
            </a:r>
            <a:r>
              <a:rPr lang="en-US" dirty="0"/>
              <a:t>	</a:t>
            </a:r>
            <a:endParaRPr lang="en-US" dirty="0" smtClean="0"/>
          </a:p>
          <a:p>
            <a:pPr lvl="1"/>
            <a:r>
              <a:rPr lang="en-US" dirty="0" smtClean="0"/>
              <a:t>D2L and Canvas allow settings to be changed</a:t>
            </a:r>
          </a:p>
          <a:p>
            <a:pPr lvl="1"/>
            <a:r>
              <a:rPr lang="en-US" dirty="0" smtClean="0"/>
              <a:t>Blackboard Learn 9</a:t>
            </a:r>
          </a:p>
          <a:p>
            <a:pPr lvl="2"/>
            <a:r>
              <a:rPr lang="en-US" dirty="0" smtClean="0"/>
              <a:t>Create separate instance </a:t>
            </a:r>
          </a:p>
          <a:p>
            <a:pPr lvl="2"/>
            <a:r>
              <a:rPr lang="en-US" dirty="0" smtClean="0"/>
              <a:t>Hide new instance from other students</a:t>
            </a:r>
          </a:p>
          <a:p>
            <a:pPr lvl="2"/>
            <a:r>
              <a:rPr lang="en-US" dirty="0"/>
              <a:t>M</a:t>
            </a:r>
            <a:r>
              <a:rPr lang="en-US" dirty="0" smtClean="0"/>
              <a:t>anually add the grade to main grade column</a:t>
            </a:r>
          </a:p>
        </p:txBody>
      </p:sp>
    </p:spTree>
    <p:extLst>
      <p:ext uri="{BB962C8B-B14F-4D97-AF65-F5344CB8AC3E}">
        <p14:creationId xmlns:p14="http://schemas.microsoft.com/office/powerpoint/2010/main" val="147556624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HTML Pages/Word Documents</a:t>
            </a:r>
            <a:endParaRPr lang="en-US" dirty="0"/>
          </a:p>
        </p:txBody>
      </p:sp>
      <p:sp>
        <p:nvSpPr>
          <p:cNvPr id="3" name="Content Placeholder 2"/>
          <p:cNvSpPr>
            <a:spLocks noGrp="1"/>
          </p:cNvSpPr>
          <p:nvPr>
            <p:ph idx="1"/>
          </p:nvPr>
        </p:nvSpPr>
        <p:spPr/>
        <p:txBody>
          <a:bodyPr/>
          <a:lstStyle/>
          <a:p>
            <a:r>
              <a:rPr lang="en-US" dirty="0" smtClean="0"/>
              <a:t>Properly structured documents</a:t>
            </a:r>
          </a:p>
          <a:p>
            <a:pPr lvl="1"/>
            <a:r>
              <a:rPr lang="en-US" dirty="0" smtClean="0"/>
              <a:t>Headings</a:t>
            </a:r>
          </a:p>
          <a:p>
            <a:pPr lvl="1"/>
            <a:r>
              <a:rPr lang="en-US" dirty="0" smtClean="0"/>
              <a:t>Use headings for Tables</a:t>
            </a:r>
          </a:p>
          <a:p>
            <a:pPr lvl="1"/>
            <a:r>
              <a:rPr lang="en-US" dirty="0" smtClean="0"/>
              <a:t>Bullets and numbering</a:t>
            </a:r>
          </a:p>
          <a:p>
            <a:r>
              <a:rPr lang="en-US" dirty="0" smtClean="0"/>
              <a:t>Use of Color</a:t>
            </a:r>
          </a:p>
          <a:p>
            <a:pPr lvl="1"/>
            <a:r>
              <a:rPr lang="es-US" dirty="0" err="1" smtClean="0"/>
              <a:t>Avoid</a:t>
            </a:r>
            <a:r>
              <a:rPr lang="es-US" dirty="0" smtClean="0"/>
              <a:t> </a:t>
            </a:r>
            <a:r>
              <a:rPr lang="es-US" dirty="0" err="1" smtClean="0"/>
              <a:t>using</a:t>
            </a:r>
            <a:r>
              <a:rPr lang="es-US" dirty="0" smtClean="0"/>
              <a:t> red </a:t>
            </a:r>
            <a:r>
              <a:rPr lang="es-US" dirty="0" err="1" smtClean="0"/>
              <a:t>text</a:t>
            </a:r>
            <a:r>
              <a:rPr lang="es-US" dirty="0" smtClean="0"/>
              <a:t> </a:t>
            </a:r>
            <a:r>
              <a:rPr lang="es-US" dirty="0" err="1" smtClean="0"/>
              <a:t>on</a:t>
            </a:r>
            <a:r>
              <a:rPr lang="es-US" dirty="0" smtClean="0"/>
              <a:t> </a:t>
            </a:r>
            <a:r>
              <a:rPr lang="es-US" dirty="0" err="1" smtClean="0"/>
              <a:t>white</a:t>
            </a:r>
            <a:r>
              <a:rPr lang="es-US" dirty="0" smtClean="0"/>
              <a:t> </a:t>
            </a:r>
            <a:r>
              <a:rPr lang="es-US" dirty="0" err="1" smtClean="0"/>
              <a:t>background</a:t>
            </a:r>
            <a:r>
              <a:rPr lang="es-US" dirty="0" smtClean="0"/>
              <a:t> </a:t>
            </a:r>
          </a:p>
          <a:p>
            <a:pPr lvl="1"/>
            <a:r>
              <a:rPr lang="es-US" dirty="0" err="1" smtClean="0"/>
              <a:t>Avoid</a:t>
            </a:r>
            <a:r>
              <a:rPr lang="es-US" dirty="0" smtClean="0"/>
              <a:t> </a:t>
            </a:r>
            <a:r>
              <a:rPr lang="es-US" dirty="0" err="1" smtClean="0"/>
              <a:t>using</a:t>
            </a:r>
            <a:r>
              <a:rPr lang="es-US" dirty="0" smtClean="0"/>
              <a:t> color </a:t>
            </a:r>
            <a:r>
              <a:rPr lang="es-US" dirty="0" err="1" smtClean="0"/>
              <a:t>to</a:t>
            </a:r>
            <a:r>
              <a:rPr lang="es-US" dirty="0" smtClean="0"/>
              <a:t> </a:t>
            </a:r>
            <a:r>
              <a:rPr lang="es-US" dirty="0" err="1" smtClean="0"/>
              <a:t>designate</a:t>
            </a:r>
            <a:r>
              <a:rPr lang="es-US" dirty="0" smtClean="0"/>
              <a:t> </a:t>
            </a:r>
            <a:r>
              <a:rPr lang="es-US" dirty="0" err="1" smtClean="0"/>
              <a:t>information</a:t>
            </a:r>
            <a:endParaRPr lang="en-US" dirty="0" smtClean="0"/>
          </a:p>
        </p:txBody>
      </p:sp>
    </p:spTree>
    <p:extLst>
      <p:ext uri="{BB962C8B-B14F-4D97-AF65-F5344CB8AC3E}">
        <p14:creationId xmlns:p14="http://schemas.microsoft.com/office/powerpoint/2010/main" val="125784371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PDFs</a:t>
            </a:r>
            <a:endParaRPr lang="en-US" dirty="0"/>
          </a:p>
        </p:txBody>
      </p:sp>
      <p:sp>
        <p:nvSpPr>
          <p:cNvPr id="3" name="Content Placeholder 2"/>
          <p:cNvSpPr>
            <a:spLocks noGrp="1"/>
          </p:cNvSpPr>
          <p:nvPr>
            <p:ph idx="1"/>
          </p:nvPr>
        </p:nvSpPr>
        <p:spPr/>
        <p:txBody>
          <a:bodyPr/>
          <a:lstStyle/>
          <a:p>
            <a:r>
              <a:rPr lang="en-US" dirty="0" smtClean="0"/>
              <a:t>When </a:t>
            </a:r>
            <a:r>
              <a:rPr lang="en-US" dirty="0" smtClean="0"/>
              <a:t>you have control, scan </a:t>
            </a:r>
            <a:r>
              <a:rPr lang="en-US" dirty="0" smtClean="0"/>
              <a:t>with </a:t>
            </a:r>
            <a:r>
              <a:rPr lang="en-US" b="1" dirty="0" smtClean="0"/>
              <a:t>OCR Text Recognition</a:t>
            </a:r>
          </a:p>
          <a:p>
            <a:pPr marL="0" indent="0">
              <a:buNone/>
            </a:pPr>
            <a:endParaRPr lang="en-US" b="1" dirty="0" smtClean="0"/>
          </a:p>
          <a:p>
            <a:r>
              <a:rPr lang="en-US" dirty="0" smtClean="0"/>
              <a:t>Directions to verify the PDF is properly scanned and can be read</a:t>
            </a:r>
          </a:p>
          <a:p>
            <a:pPr lvl="1"/>
            <a:r>
              <a:rPr lang="en-US" dirty="0" smtClean="0"/>
              <a:t>View &gt; Read Out Loud &gt; Activate Read Out Loud</a:t>
            </a:r>
            <a:endParaRPr lang="en-US" dirty="0"/>
          </a:p>
          <a:p>
            <a:endParaRPr lang="en-US" dirty="0" smtClean="0"/>
          </a:p>
        </p:txBody>
      </p:sp>
    </p:spTree>
    <p:extLst>
      <p:ext uri="{BB962C8B-B14F-4D97-AF65-F5344CB8AC3E}">
        <p14:creationId xmlns:p14="http://schemas.microsoft.com/office/powerpoint/2010/main" val="158776224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Images</a:t>
            </a:r>
            <a:endParaRPr lang="en-US" dirty="0"/>
          </a:p>
        </p:txBody>
      </p:sp>
      <p:sp>
        <p:nvSpPr>
          <p:cNvPr id="3" name="Content Placeholder 2"/>
          <p:cNvSpPr>
            <a:spLocks noGrp="1"/>
          </p:cNvSpPr>
          <p:nvPr>
            <p:ph idx="1"/>
          </p:nvPr>
        </p:nvSpPr>
        <p:spPr>
          <a:xfrm>
            <a:off x="457200" y="1600201"/>
            <a:ext cx="6060360" cy="4001978"/>
          </a:xfrm>
        </p:spPr>
        <p:txBody>
          <a:bodyPr>
            <a:normAutofit fontScale="85000" lnSpcReduction="10000"/>
          </a:bodyPr>
          <a:lstStyle/>
          <a:p>
            <a:r>
              <a:rPr lang="en-US" dirty="0" smtClean="0"/>
              <a:t>Alt </a:t>
            </a:r>
            <a:r>
              <a:rPr lang="en-US" dirty="0" smtClean="0"/>
              <a:t>Texts </a:t>
            </a:r>
          </a:p>
          <a:p>
            <a:pPr lvl="1"/>
            <a:r>
              <a:rPr lang="en-US" dirty="0"/>
              <a:t>Why is this non-text content here?</a:t>
            </a:r>
          </a:p>
          <a:p>
            <a:pPr lvl="1"/>
            <a:r>
              <a:rPr lang="en-US" dirty="0"/>
              <a:t>What information is it presenting?</a:t>
            </a:r>
          </a:p>
          <a:p>
            <a:pPr lvl="1"/>
            <a:r>
              <a:rPr lang="en-US" dirty="0"/>
              <a:t>What purpose does it fulfill?</a:t>
            </a:r>
          </a:p>
          <a:p>
            <a:pPr lvl="1"/>
            <a:r>
              <a:rPr lang="en-US" dirty="0"/>
              <a:t>If I could not use the non-text content, what words would I use to convey the same function and/or information</a:t>
            </a:r>
            <a:r>
              <a:rPr lang="en-US" dirty="0" smtClean="0"/>
              <a:t>?</a:t>
            </a:r>
            <a:endParaRPr lang="en-US" dirty="0" smtClean="0"/>
          </a:p>
          <a:p>
            <a:r>
              <a:rPr lang="en-US" dirty="0" smtClean="0"/>
              <a:t>Graphs in Excel </a:t>
            </a:r>
            <a:r>
              <a:rPr lang="es-US" dirty="0" smtClean="0"/>
              <a:t>(</a:t>
            </a:r>
            <a:r>
              <a:rPr lang="es-US" dirty="0" err="1" smtClean="0"/>
              <a:t>text</a:t>
            </a:r>
            <a:r>
              <a:rPr lang="es-US" dirty="0" smtClean="0"/>
              <a:t> </a:t>
            </a:r>
            <a:r>
              <a:rPr lang="es-US" dirty="0" err="1" smtClean="0"/>
              <a:t>descriptions</a:t>
            </a:r>
            <a:r>
              <a:rPr lang="es-US" dirty="0" smtClean="0"/>
              <a:t> </a:t>
            </a:r>
            <a:r>
              <a:rPr lang="es-US" dirty="0" err="1" smtClean="0"/>
              <a:t>for</a:t>
            </a:r>
            <a:r>
              <a:rPr lang="es-US" dirty="0" smtClean="0"/>
              <a:t> charts)</a:t>
            </a:r>
            <a:endParaRPr lang="en-US" dirty="0" smtClean="0"/>
          </a:p>
          <a:p>
            <a:pPr lvl="1"/>
            <a:r>
              <a:rPr lang="en-US" dirty="0">
                <a:hlinkClick r:id="rId3"/>
              </a:rPr>
              <a:t>http://accessibility.psu.edu/</a:t>
            </a:r>
            <a:r>
              <a:rPr lang="en-US" dirty="0" smtClean="0">
                <a:hlinkClick r:id="rId3"/>
              </a:rPr>
              <a:t>charts</a:t>
            </a:r>
            <a:r>
              <a:rPr lang="en-US" dirty="0" smtClean="0"/>
              <a:t> </a:t>
            </a:r>
          </a:p>
        </p:txBody>
      </p:sp>
      <p:pic>
        <p:nvPicPr>
          <p:cNvPr id="4" name="Picture 3" descr="A dog with an Elizabethan collar to prevent the irritation of wounds">
            <a:hlinkClick r:id="rId4"/>
          </p:cNvPr>
          <p:cNvPicPr/>
          <p:nvPr/>
        </p:nvPicPr>
        <p:blipFill>
          <a:blip r:embed="rId5">
            <a:extLst>
              <a:ext uri="{28A0092B-C50C-407E-A947-70E740481C1C}">
                <a14:useLocalDpi xmlns:a14="http://schemas.microsoft.com/office/drawing/2010/main" val="0"/>
              </a:ext>
            </a:extLst>
          </a:blip>
          <a:srcRect/>
          <a:stretch>
            <a:fillRect/>
          </a:stretch>
        </p:blipFill>
        <p:spPr bwMode="auto">
          <a:xfrm>
            <a:off x="6606073" y="1799625"/>
            <a:ext cx="2304661" cy="198275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78580037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ANYTHING GOES…</a:t>
            </a:r>
            <a:endParaRPr lang="en-US" dirty="0"/>
          </a:p>
        </p:txBody>
      </p:sp>
      <p:sp>
        <p:nvSpPr>
          <p:cNvPr id="3" name="Text Placeholder 2"/>
          <p:cNvSpPr>
            <a:spLocks noGrp="1"/>
          </p:cNvSpPr>
          <p:nvPr>
            <p:ph type="body" idx="1"/>
          </p:nvPr>
        </p:nvSpPr>
        <p:spPr/>
        <p:txBody>
          <a:bodyPr/>
          <a:lstStyle/>
          <a:p>
            <a:r>
              <a:rPr lang="en-US" dirty="0" smtClean="0"/>
              <a:t>In Face to Face</a:t>
            </a:r>
            <a:endParaRPr lang="en-US" dirty="0"/>
          </a:p>
        </p:txBody>
      </p:sp>
    </p:spTree>
    <p:extLst>
      <p:ext uri="{BB962C8B-B14F-4D97-AF65-F5344CB8AC3E}">
        <p14:creationId xmlns:p14="http://schemas.microsoft.com/office/powerpoint/2010/main" val="4080471266"/>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PowerPoint Presentations</a:t>
            </a:r>
            <a:endParaRPr lang="en-US" dirty="0"/>
          </a:p>
        </p:txBody>
      </p:sp>
      <p:sp>
        <p:nvSpPr>
          <p:cNvPr id="3" name="Content Placeholder 2"/>
          <p:cNvSpPr>
            <a:spLocks noGrp="1"/>
          </p:cNvSpPr>
          <p:nvPr>
            <p:ph idx="1"/>
          </p:nvPr>
        </p:nvSpPr>
        <p:spPr/>
        <p:txBody>
          <a:bodyPr>
            <a:normAutofit/>
          </a:bodyPr>
          <a:lstStyle/>
          <a:p>
            <a:r>
              <a:rPr lang="en-US" dirty="0"/>
              <a:t>Use slide layout templates whenever possible.</a:t>
            </a:r>
          </a:p>
          <a:p>
            <a:r>
              <a:rPr lang="en-US" dirty="0" smtClean="0"/>
              <a:t>Write </a:t>
            </a:r>
            <a:r>
              <a:rPr lang="en-US" dirty="0"/>
              <a:t>presenter's notes in the provided area.</a:t>
            </a:r>
          </a:p>
          <a:p>
            <a:r>
              <a:rPr lang="en-US" dirty="0"/>
              <a:t>Apply ALT text to </a:t>
            </a:r>
            <a:r>
              <a:rPr lang="en-US" dirty="0" smtClean="0"/>
              <a:t>images </a:t>
            </a:r>
          </a:p>
          <a:p>
            <a:r>
              <a:rPr lang="en-US" dirty="0" smtClean="0"/>
              <a:t>Use </a:t>
            </a:r>
            <a:r>
              <a:rPr lang="en-US" dirty="0"/>
              <a:t>built-in accessibility checker</a:t>
            </a:r>
          </a:p>
          <a:p>
            <a:pPr lvl="1"/>
            <a:r>
              <a:rPr lang="en-US" dirty="0" smtClean="0"/>
              <a:t>File &gt; info &gt; check </a:t>
            </a:r>
            <a:r>
              <a:rPr lang="en-US" dirty="0"/>
              <a:t>for </a:t>
            </a:r>
            <a:r>
              <a:rPr lang="en-US" dirty="0" smtClean="0"/>
              <a:t>issues &gt; check </a:t>
            </a:r>
            <a:r>
              <a:rPr lang="en-US" dirty="0"/>
              <a:t>for accessibility</a:t>
            </a:r>
          </a:p>
          <a:p>
            <a:endParaRPr lang="en-US" dirty="0"/>
          </a:p>
        </p:txBody>
      </p:sp>
    </p:spTree>
    <p:extLst>
      <p:ext uri="{BB962C8B-B14F-4D97-AF65-F5344CB8AC3E}">
        <p14:creationId xmlns:p14="http://schemas.microsoft.com/office/powerpoint/2010/main" val="495166642"/>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PowerPoint Accessibility Checker</a:t>
            </a:r>
            <a:endParaRPr lang="en-US" dirty="0"/>
          </a:p>
        </p:txBody>
      </p:sp>
      <p:pic>
        <p:nvPicPr>
          <p:cNvPr id="4" name="Content Placeholder 4" descr="ppt.jpg Accessibility Checker results. The notes for this slide provide addtional detail."/>
          <p:cNvPicPr>
            <a:picLocks noGrp="1" noChangeAspect="1"/>
          </p:cNvPicPr>
          <p:nvPr/>
        </p:nvPicPr>
        <p:blipFill>
          <a:blip r:embed="rId2"/>
          <a:srcRect l="-31843" r="-31843"/>
          <a:stretch>
            <a:fillRect/>
          </a:stretch>
        </p:blipFill>
        <p:spPr>
          <a:xfrm>
            <a:off x="1129519" y="1377239"/>
            <a:ext cx="3200400" cy="4299636"/>
          </a:xfrm>
          <a:prstGeom prst="rect">
            <a:avLst/>
          </a:prstGeom>
          <a:ln>
            <a:solidFill>
              <a:schemeClr val="tx1"/>
            </a:solidFill>
          </a:ln>
        </p:spPr>
      </p:pic>
      <p:pic>
        <p:nvPicPr>
          <p:cNvPr id="5" name="Picture 4" descr="ppt_2.jpg Accessibility Checker results included why fix the error and how to fix it. The notes for this slide provide addtional detail."/>
          <p:cNvPicPr>
            <a:picLocks noChangeAspect="1"/>
          </p:cNvPicPr>
          <p:nvPr/>
        </p:nvPicPr>
        <p:blipFill>
          <a:blip r:embed="rId3"/>
          <a:stretch>
            <a:fillRect/>
          </a:stretch>
        </p:blipFill>
        <p:spPr>
          <a:xfrm>
            <a:off x="5193225" y="2141747"/>
            <a:ext cx="2653177" cy="2895600"/>
          </a:xfrm>
          <a:prstGeom prst="rect">
            <a:avLst/>
          </a:prstGeom>
          <a:ln>
            <a:solidFill>
              <a:schemeClr val="tx1"/>
            </a:solidFill>
          </a:ln>
        </p:spPr>
      </p:pic>
    </p:spTree>
    <p:extLst>
      <p:ext uri="{BB962C8B-B14F-4D97-AF65-F5344CB8AC3E}">
        <p14:creationId xmlns:p14="http://schemas.microsoft.com/office/powerpoint/2010/main" val="2775703580"/>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a:t>
            </a:r>
            <a:endParaRPr lang="en-US" dirty="0"/>
          </a:p>
        </p:txBody>
      </p:sp>
      <p:sp>
        <p:nvSpPr>
          <p:cNvPr id="3" name="Content Placeholder 2"/>
          <p:cNvSpPr>
            <a:spLocks noGrp="1"/>
          </p:cNvSpPr>
          <p:nvPr>
            <p:ph idx="1"/>
          </p:nvPr>
        </p:nvSpPr>
        <p:spPr/>
        <p:txBody>
          <a:bodyPr/>
          <a:lstStyle/>
          <a:p>
            <a:r>
              <a:rPr lang="en-US" dirty="0"/>
              <a:t>Transcripts</a:t>
            </a:r>
          </a:p>
          <a:p>
            <a:pPr lvl="1"/>
            <a:r>
              <a:rPr lang="en-US" b="1" dirty="0" smtClean="0"/>
              <a:t>Hearing Impaired: </a:t>
            </a:r>
            <a:r>
              <a:rPr lang="en-US" dirty="0" smtClean="0"/>
              <a:t>Must provide transcripts</a:t>
            </a:r>
          </a:p>
          <a:p>
            <a:pPr lvl="1"/>
            <a:r>
              <a:rPr lang="en-US" b="1" dirty="0" smtClean="0"/>
              <a:t>Vision Impaired: </a:t>
            </a:r>
            <a:r>
              <a:rPr lang="en-US" dirty="0" smtClean="0"/>
              <a:t>Must also provide scene </a:t>
            </a:r>
            <a:r>
              <a:rPr lang="en-US" dirty="0"/>
              <a:t>descriptions</a:t>
            </a:r>
          </a:p>
          <a:p>
            <a:r>
              <a:rPr lang="en-US" dirty="0" smtClean="0"/>
              <a:t>Captions</a:t>
            </a:r>
          </a:p>
          <a:p>
            <a:pPr lvl="1"/>
            <a:r>
              <a:rPr lang="en-US" dirty="0" smtClean="0"/>
              <a:t>Open Captioned</a:t>
            </a:r>
          </a:p>
          <a:p>
            <a:pPr lvl="1"/>
            <a:r>
              <a:rPr lang="en-US" dirty="0" smtClean="0"/>
              <a:t>Closed Captioned</a:t>
            </a:r>
          </a:p>
        </p:txBody>
      </p:sp>
    </p:spTree>
    <p:extLst>
      <p:ext uri="{BB962C8B-B14F-4D97-AF65-F5344CB8AC3E}">
        <p14:creationId xmlns:p14="http://schemas.microsoft.com/office/powerpoint/2010/main" val="3722824343"/>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Last </a:t>
            </a:r>
            <a:r>
              <a:rPr lang="en-US" dirty="0" smtClean="0"/>
              <a:t>Consideration</a:t>
            </a:r>
            <a:endParaRPr lang="en-US" dirty="0"/>
          </a:p>
        </p:txBody>
      </p:sp>
      <p:pic>
        <p:nvPicPr>
          <p:cNvPr id="5" name="Content Placeholder 4" descr="04_UDL_graphic.png"/>
          <p:cNvPicPr>
            <a:picLocks noGrp="1" noChangeAspect="1"/>
          </p:cNvPicPr>
          <p:nvPr>
            <p:ph idx="1"/>
          </p:nvPr>
        </p:nvPicPr>
        <p:blipFill>
          <a:blip r:embed="rId3">
            <a:extLst>
              <a:ext uri="{28A0092B-C50C-407E-A947-70E740481C1C}">
                <a14:useLocalDpi xmlns:a14="http://schemas.microsoft.com/office/drawing/2010/main" val="0"/>
              </a:ext>
            </a:extLst>
          </a:blip>
          <a:srcRect l="-42111" r="-42111"/>
          <a:stretch>
            <a:fillRect/>
          </a:stretch>
        </p:blipFill>
        <p:spPr>
          <a:xfrm>
            <a:off x="457200" y="1251153"/>
            <a:ext cx="8229600" cy="4351026"/>
          </a:xfrm>
        </p:spPr>
      </p:pic>
    </p:spTree>
    <p:extLst>
      <p:ext uri="{BB962C8B-B14F-4D97-AF65-F5344CB8AC3E}">
        <p14:creationId xmlns:p14="http://schemas.microsoft.com/office/powerpoint/2010/main" val="986061130"/>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the purpose of Universal  design for Learning?</a:t>
            </a:r>
            <a:endParaRPr lang="en-US" dirty="0"/>
          </a:p>
        </p:txBody>
      </p:sp>
      <p:sp>
        <p:nvSpPr>
          <p:cNvPr id="3" name="Text Placeholder 2"/>
          <p:cNvSpPr>
            <a:spLocks noGrp="1"/>
          </p:cNvSpPr>
          <p:nvPr>
            <p:ph type="body" idx="1"/>
          </p:nvPr>
        </p:nvSpPr>
        <p:spPr/>
        <p:txBody>
          <a:bodyPr/>
          <a:lstStyle/>
          <a:p>
            <a:r>
              <a:rPr lang="en-US" dirty="0" smtClean="0"/>
              <a:t>Focus Question #2</a:t>
            </a:r>
            <a:endParaRPr lang="en-US" dirty="0"/>
          </a:p>
        </p:txBody>
      </p:sp>
    </p:spTree>
    <p:extLst>
      <p:ext uri="{BB962C8B-B14F-4D97-AF65-F5344CB8AC3E}">
        <p14:creationId xmlns:p14="http://schemas.microsoft.com/office/powerpoint/2010/main" val="3668491453"/>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Purpose is to </a:t>
            </a:r>
            <a:r>
              <a:rPr lang="en-US" b="1" i="1" dirty="0" smtClean="0"/>
              <a:t>Ensure</a:t>
            </a:r>
            <a:r>
              <a:rPr lang="en-US" i="1" dirty="0" smtClean="0"/>
              <a:t> Access</a:t>
            </a:r>
            <a:endParaRPr lang="en-US" i="1" dirty="0"/>
          </a:p>
        </p:txBody>
      </p:sp>
      <p:sp>
        <p:nvSpPr>
          <p:cNvPr id="3" name="Content Placeholder 2"/>
          <p:cNvSpPr>
            <a:spLocks noGrp="1"/>
          </p:cNvSpPr>
          <p:nvPr>
            <p:ph idx="1"/>
          </p:nvPr>
        </p:nvSpPr>
        <p:spPr/>
        <p:txBody>
          <a:bodyPr>
            <a:normAutofit/>
          </a:bodyPr>
          <a:lstStyle/>
          <a:p>
            <a:pPr lvl="0"/>
            <a:r>
              <a:rPr lang="pl-PL" dirty="0" smtClean="0"/>
              <a:t>Benefit</a:t>
            </a:r>
            <a:r>
              <a:rPr lang="en-US" dirty="0"/>
              <a:t>s </a:t>
            </a:r>
            <a:r>
              <a:rPr lang="en-US" dirty="0" smtClean="0"/>
              <a:t>all </a:t>
            </a:r>
            <a:r>
              <a:rPr lang="en-US" b="1" i="1" dirty="0" smtClean="0"/>
              <a:t>kinds</a:t>
            </a:r>
            <a:r>
              <a:rPr lang="en-US" dirty="0" smtClean="0"/>
              <a:t> of Students</a:t>
            </a:r>
            <a:r>
              <a:rPr lang="en-US" dirty="0"/>
              <a:t>:</a:t>
            </a:r>
          </a:p>
          <a:p>
            <a:pPr lvl="1"/>
            <a:r>
              <a:rPr lang="en-US" dirty="0"/>
              <a:t>With and without disabilities</a:t>
            </a:r>
          </a:p>
          <a:p>
            <a:pPr lvl="1"/>
            <a:r>
              <a:rPr lang="en-US" dirty="0"/>
              <a:t>With different learning styles</a:t>
            </a:r>
          </a:p>
          <a:p>
            <a:pPr lvl="1"/>
            <a:r>
              <a:rPr lang="en-US" dirty="0"/>
              <a:t>With varying access to technology</a:t>
            </a:r>
          </a:p>
          <a:p>
            <a:pPr lvl="1"/>
            <a:r>
              <a:rPr lang="en-US" dirty="0"/>
              <a:t>With English as a second language</a:t>
            </a:r>
          </a:p>
          <a:p>
            <a:pPr lvl="1"/>
            <a:r>
              <a:rPr lang="en-US" dirty="0" smtClean="0"/>
              <a:t>EVERYONE!</a:t>
            </a:r>
          </a:p>
          <a:p>
            <a:pPr lvl="2"/>
            <a:endParaRPr lang="pl-PL" dirty="0"/>
          </a:p>
          <a:p>
            <a:endParaRPr lang="en-US" dirty="0"/>
          </a:p>
        </p:txBody>
      </p:sp>
    </p:spTree>
    <p:extLst>
      <p:ext uri="{BB962C8B-B14F-4D97-AF65-F5344CB8AC3E}">
        <p14:creationId xmlns:p14="http://schemas.microsoft.com/office/powerpoint/2010/main" val="1579204696"/>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UDL and the Brain</a:t>
            </a:r>
            <a:endParaRPr lang="en-US" dirty="0"/>
          </a:p>
        </p:txBody>
      </p:sp>
      <p:sp>
        <p:nvSpPr>
          <p:cNvPr id="3" name="TextBox 2"/>
          <p:cNvSpPr txBox="1"/>
          <p:nvPr/>
        </p:nvSpPr>
        <p:spPr>
          <a:xfrm>
            <a:off x="970671" y="4586068"/>
            <a:ext cx="6724357" cy="369332"/>
          </a:xfrm>
          <a:prstGeom prst="rect">
            <a:avLst/>
          </a:prstGeom>
          <a:noFill/>
        </p:spPr>
        <p:txBody>
          <a:bodyPr wrap="square" rtlCol="0">
            <a:spAutoFit/>
          </a:bodyPr>
          <a:lstStyle/>
          <a:p>
            <a:endParaRPr lang="en-US"/>
          </a:p>
        </p:txBody>
      </p:sp>
      <p:pic>
        <p:nvPicPr>
          <p:cNvPr id="6" name="Content Placeholder 5" descr="Screen shot 2012-05-24 at 9.39.57 AM.png"/>
          <p:cNvPicPr>
            <a:picLocks noGrp="1" noChangeAspect="1"/>
          </p:cNvPicPr>
          <p:nvPr>
            <p:ph idx="1"/>
          </p:nvPr>
        </p:nvPicPr>
        <p:blipFill>
          <a:blip r:embed="rId3">
            <a:extLst>
              <a:ext uri="{28A0092B-C50C-407E-A947-70E740481C1C}">
                <a14:useLocalDpi xmlns:a14="http://schemas.microsoft.com/office/drawing/2010/main" val="0"/>
              </a:ext>
            </a:extLst>
          </a:blip>
          <a:srcRect t="-2894" b="-2894"/>
          <a:stretch>
            <a:fillRect/>
          </a:stretch>
        </p:blipFill>
        <p:spPr>
          <a:xfrm>
            <a:off x="1652454" y="1955005"/>
            <a:ext cx="5829300" cy="2834801"/>
          </a:xfrm>
        </p:spPr>
      </p:pic>
      <p:sp>
        <p:nvSpPr>
          <p:cNvPr id="4" name="TextBox 3"/>
          <p:cNvSpPr txBox="1"/>
          <p:nvPr/>
        </p:nvSpPr>
        <p:spPr>
          <a:xfrm>
            <a:off x="6381121" y="5216646"/>
            <a:ext cx="2508369" cy="369332"/>
          </a:xfrm>
          <a:prstGeom prst="rect">
            <a:avLst/>
          </a:prstGeom>
          <a:noFill/>
        </p:spPr>
        <p:txBody>
          <a:bodyPr wrap="square" rtlCol="0">
            <a:spAutoFit/>
          </a:bodyPr>
          <a:lstStyle/>
          <a:p>
            <a:r>
              <a:rPr lang="en-US" dirty="0" smtClean="0"/>
              <a:t>© </a:t>
            </a:r>
            <a:r>
              <a:rPr lang="en-US" dirty="0" smtClean="0">
                <a:hlinkClick r:id="rId4"/>
              </a:rPr>
              <a:t>CAST</a:t>
            </a:r>
            <a:r>
              <a:rPr lang="en-US" dirty="0" smtClean="0"/>
              <a:t>, 2012</a:t>
            </a:r>
            <a:endParaRPr lang="en-US" dirty="0"/>
          </a:p>
        </p:txBody>
      </p:sp>
    </p:spTree>
    <p:extLst>
      <p:ext uri="{BB962C8B-B14F-4D97-AF65-F5344CB8AC3E}">
        <p14:creationId xmlns:p14="http://schemas.microsoft.com/office/powerpoint/2010/main" val="3827951738"/>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Present information in multiple ways</a:t>
            </a: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Highlight important material with a different colored background container</a:t>
            </a:r>
          </a:p>
          <a:p>
            <a:pPr marL="514350" indent="-514350">
              <a:buFont typeface="+mj-lt"/>
              <a:buAutoNum type="arabicPeriod"/>
            </a:pPr>
            <a:r>
              <a:rPr lang="en-US" dirty="0" smtClean="0"/>
              <a:t>Provide audio/visuals for hard-to-grasp concepts</a:t>
            </a:r>
          </a:p>
          <a:p>
            <a:pPr marL="514350" indent="-514350">
              <a:buFont typeface="+mj-lt"/>
              <a:buAutoNum type="arabicPeriod"/>
            </a:pPr>
            <a:r>
              <a:rPr lang="en-US" dirty="0" smtClean="0"/>
              <a:t>Provide graphical and narrative organizers to help supply background information</a:t>
            </a:r>
            <a:endParaRPr lang="en-US" dirty="0"/>
          </a:p>
        </p:txBody>
      </p:sp>
    </p:spTree>
    <p:extLst>
      <p:ext uri="{BB962C8B-B14F-4D97-AF65-F5344CB8AC3E}">
        <p14:creationId xmlns:p14="http://schemas.microsoft.com/office/powerpoint/2010/main" val="769373578"/>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Provide opportunities to prove learning</a:t>
            </a:r>
            <a:endParaRPr lang="en-US" sz="3600" dirty="0"/>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a:pPr>
            <a:r>
              <a:rPr lang="en-US" dirty="0" smtClean="0"/>
              <a:t>Provide application-based learning opportunities</a:t>
            </a:r>
          </a:p>
          <a:p>
            <a:pPr marL="400050" lvl="1" indent="0">
              <a:buNone/>
            </a:pPr>
            <a:r>
              <a:rPr lang="en-US" dirty="0" smtClean="0"/>
              <a:t>		Ex</a:t>
            </a:r>
            <a:r>
              <a:rPr lang="en-US" dirty="0" smtClean="0"/>
              <a:t>. Submit art piece for art show</a:t>
            </a:r>
          </a:p>
          <a:p>
            <a:pPr marL="514350" indent="-514350">
              <a:buFont typeface="+mj-lt"/>
              <a:buAutoNum type="arabicPeriod"/>
            </a:pPr>
            <a:r>
              <a:rPr lang="en-US" dirty="0" smtClean="0"/>
              <a:t>Provide various self-assessment strategies</a:t>
            </a:r>
          </a:p>
          <a:p>
            <a:pPr marL="400050" lvl="1" indent="0">
              <a:buNone/>
            </a:pPr>
            <a:r>
              <a:rPr lang="en-US" dirty="0"/>
              <a:t>	</a:t>
            </a:r>
            <a:r>
              <a:rPr lang="en-US" dirty="0" smtClean="0"/>
              <a:t>	</a:t>
            </a:r>
            <a:r>
              <a:rPr lang="en-US" dirty="0" smtClean="0"/>
              <a:t>Ex</a:t>
            </a:r>
            <a:r>
              <a:rPr lang="en-US" dirty="0" smtClean="0"/>
              <a:t>. Peer review, self-test</a:t>
            </a:r>
          </a:p>
          <a:p>
            <a:pPr marL="514350" indent="-514350">
              <a:buFont typeface="+mj-lt"/>
              <a:buAutoNum type="arabicPeriod"/>
            </a:pPr>
            <a:r>
              <a:rPr lang="en-US" dirty="0" smtClean="0"/>
              <a:t>Provide opportunities for students to communicate with </a:t>
            </a:r>
            <a:r>
              <a:rPr lang="en-US" dirty="0" smtClean="0"/>
              <a:t>you</a:t>
            </a:r>
          </a:p>
          <a:p>
            <a:pPr marL="400050" lvl="1" indent="0">
              <a:buNone/>
            </a:pPr>
            <a:r>
              <a:rPr lang="en-US" dirty="0" smtClean="0"/>
              <a:t>		Ex. Email, IM, message boards</a:t>
            </a:r>
            <a:endParaRPr lang="en-US" dirty="0"/>
          </a:p>
        </p:txBody>
      </p:sp>
    </p:spTree>
    <p:extLst>
      <p:ext uri="{BB962C8B-B14F-4D97-AF65-F5344CB8AC3E}">
        <p14:creationId xmlns:p14="http://schemas.microsoft.com/office/powerpoint/2010/main" val="32322512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Provide means for engagement</a:t>
            </a:r>
            <a:endParaRPr lang="en-US" dirty="0"/>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a:pPr>
            <a:r>
              <a:rPr lang="en-US" dirty="0" smtClean="0"/>
              <a:t>Allow students the opportunity to choose assignments</a:t>
            </a:r>
          </a:p>
          <a:p>
            <a:pPr marL="514350" indent="-514350">
              <a:buFont typeface="+mj-lt"/>
              <a:buAutoNum type="arabicPeriod"/>
            </a:pPr>
            <a:r>
              <a:rPr lang="en-US" dirty="0" smtClean="0"/>
              <a:t>Provide authentic tasks directly related to content</a:t>
            </a:r>
          </a:p>
          <a:p>
            <a:pPr marL="514350" indent="-514350">
              <a:buFont typeface="+mj-lt"/>
              <a:buAutoNum type="arabicPeriod"/>
            </a:pPr>
            <a:r>
              <a:rPr lang="en-US" dirty="0" smtClean="0"/>
              <a:t>Provide students with the means of submitting components of a larger project to encourage reflection</a:t>
            </a:r>
          </a:p>
          <a:p>
            <a:pPr marL="514350" indent="-514350">
              <a:buFont typeface="+mj-lt"/>
              <a:buAutoNum type="arabicPeriod"/>
            </a:pPr>
            <a:r>
              <a:rPr lang="en-US" dirty="0" smtClean="0"/>
              <a:t>Encourage learning communities to form</a:t>
            </a:r>
          </a:p>
        </p:txBody>
      </p:sp>
    </p:spTree>
    <p:extLst>
      <p:ext uri="{BB962C8B-B14F-4D97-AF65-F5344CB8AC3E}">
        <p14:creationId xmlns:p14="http://schemas.microsoft.com/office/powerpoint/2010/main" val="3152841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We’re Still Learning…</a:t>
            </a:r>
            <a:endParaRPr lang="en-US" dirty="0"/>
          </a:p>
        </p:txBody>
      </p:sp>
      <p:sp>
        <p:nvSpPr>
          <p:cNvPr id="3" name="Text Placeholder 2"/>
          <p:cNvSpPr>
            <a:spLocks noGrp="1"/>
          </p:cNvSpPr>
          <p:nvPr>
            <p:ph type="body" idx="1"/>
          </p:nvPr>
        </p:nvSpPr>
        <p:spPr/>
        <p:txBody>
          <a:bodyPr/>
          <a:lstStyle/>
          <a:p>
            <a:r>
              <a:rPr lang="en-US" dirty="0" smtClean="0"/>
              <a:t>In Online…</a:t>
            </a:r>
            <a:endParaRPr lang="en-US" dirty="0"/>
          </a:p>
        </p:txBody>
      </p:sp>
    </p:spTree>
    <p:extLst>
      <p:ext uri="{BB962C8B-B14F-4D97-AF65-F5344CB8AC3E}">
        <p14:creationId xmlns:p14="http://schemas.microsoft.com/office/powerpoint/2010/main" val="448453610"/>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UDL Example</a:t>
            </a:r>
            <a:endParaRPr lang="en-US" dirty="0"/>
          </a:p>
        </p:txBody>
      </p:sp>
      <p:sp>
        <p:nvSpPr>
          <p:cNvPr id="3" name="Content Placeholder 2"/>
          <p:cNvSpPr>
            <a:spLocks noGrp="1"/>
          </p:cNvSpPr>
          <p:nvPr>
            <p:ph idx="1"/>
          </p:nvPr>
        </p:nvSpPr>
        <p:spPr/>
        <p:txBody>
          <a:bodyPr>
            <a:normAutofit/>
          </a:bodyPr>
          <a:lstStyle/>
          <a:p>
            <a:r>
              <a:rPr lang="en-US" dirty="0" smtClean="0"/>
              <a:t>The benefits of captioning</a:t>
            </a:r>
          </a:p>
          <a:p>
            <a:pPr lvl="1"/>
            <a:r>
              <a:rPr lang="en-US" dirty="0" smtClean="0"/>
              <a:t>Increased retention of material</a:t>
            </a:r>
          </a:p>
          <a:p>
            <a:pPr lvl="1"/>
            <a:r>
              <a:rPr lang="en-US" dirty="0" smtClean="0"/>
              <a:t>Provided English as Second Language users the opportunity to comprehend</a:t>
            </a:r>
            <a:endParaRPr lang="en-US" dirty="0"/>
          </a:p>
          <a:p>
            <a:pPr lvl="1"/>
            <a:r>
              <a:rPr lang="en-US" dirty="0" smtClean="0"/>
              <a:t>Engaged </a:t>
            </a:r>
            <a:r>
              <a:rPr lang="en-US" dirty="0"/>
              <a:t>l</a:t>
            </a:r>
            <a:r>
              <a:rPr lang="en-US" dirty="0" smtClean="0"/>
              <a:t>earning preferences</a:t>
            </a:r>
            <a:endParaRPr lang="en-US" dirty="0" smtClean="0"/>
          </a:p>
          <a:p>
            <a:pPr lvl="1"/>
            <a:r>
              <a:rPr lang="en-US" dirty="0" smtClean="0"/>
              <a:t>Assisted </a:t>
            </a:r>
            <a:r>
              <a:rPr lang="en-US" dirty="0" smtClean="0"/>
              <a:t>students </a:t>
            </a:r>
            <a:r>
              <a:rPr lang="en-US" dirty="0" smtClean="0"/>
              <a:t>with disabilities</a:t>
            </a:r>
          </a:p>
        </p:txBody>
      </p:sp>
    </p:spTree>
    <p:extLst>
      <p:ext uri="{BB962C8B-B14F-4D97-AF65-F5344CB8AC3E}">
        <p14:creationId xmlns:p14="http://schemas.microsoft.com/office/powerpoint/2010/main" val="327166877"/>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2734" y="1228848"/>
            <a:ext cx="7772400" cy="1470025"/>
          </a:xfrm>
        </p:spPr>
        <p:txBody>
          <a:bodyPr/>
          <a:lstStyle/>
          <a:p>
            <a:r>
              <a:rPr lang="en-US" dirty="0" smtClean="0"/>
              <a:t>Thank You!</a:t>
            </a:r>
            <a:endParaRPr lang="en-US" dirty="0"/>
          </a:p>
        </p:txBody>
      </p:sp>
      <p:sp>
        <p:nvSpPr>
          <p:cNvPr id="3" name="Subtitle 2"/>
          <p:cNvSpPr>
            <a:spLocks noGrp="1"/>
          </p:cNvSpPr>
          <p:nvPr>
            <p:ph type="subTitle" idx="1"/>
          </p:nvPr>
        </p:nvSpPr>
        <p:spPr>
          <a:xfrm>
            <a:off x="1455562" y="2938956"/>
            <a:ext cx="6400800" cy="2217016"/>
          </a:xfrm>
        </p:spPr>
        <p:txBody>
          <a:bodyPr>
            <a:normAutofit fontScale="77500" lnSpcReduction="20000"/>
          </a:bodyPr>
          <a:lstStyle/>
          <a:p>
            <a:r>
              <a:rPr lang="en-US" dirty="0" smtClean="0"/>
              <a:t>Jessica I. Vargas</a:t>
            </a:r>
            <a:br>
              <a:rPr lang="en-US" dirty="0" smtClean="0"/>
            </a:br>
            <a:r>
              <a:rPr lang="en-US" sz="2400" dirty="0" smtClean="0">
                <a:hlinkClick r:id="rId3"/>
              </a:rPr>
              <a:t>jessica.vargas@ucf.edu</a:t>
            </a:r>
            <a:endParaRPr lang="en-US" sz="2400" dirty="0" smtClean="0"/>
          </a:p>
          <a:p>
            <a:endParaRPr lang="en-US" sz="2400" dirty="0"/>
          </a:p>
          <a:p>
            <a:r>
              <a:rPr lang="en-US" sz="3100" dirty="0" smtClean="0"/>
              <a:t>Kathleen </a:t>
            </a:r>
            <a:r>
              <a:rPr lang="en-US" sz="3100" dirty="0" err="1" smtClean="0"/>
              <a:t>Bastedo</a:t>
            </a:r>
            <a:endParaRPr lang="en-US" sz="3100" dirty="0" smtClean="0"/>
          </a:p>
          <a:p>
            <a:r>
              <a:rPr lang="en-US" sz="2400" smtClean="0">
                <a:hlinkClick r:id="rId4"/>
              </a:rPr>
              <a:t>kathleen.bastedo</a:t>
            </a:r>
            <a:r>
              <a:rPr lang="en-US" sz="2400" dirty="0" smtClean="0">
                <a:hlinkClick r:id="rId4"/>
              </a:rPr>
              <a:t>@ucf.edu</a:t>
            </a:r>
            <a:r>
              <a:rPr lang="en-US" sz="2400" dirty="0" smtClean="0"/>
              <a:t> </a:t>
            </a:r>
          </a:p>
          <a:p>
            <a:endParaRPr lang="en-US" sz="2400" dirty="0" smtClean="0"/>
          </a:p>
          <a:p>
            <a:r>
              <a:rPr lang="en-US" sz="2400" dirty="0">
                <a:hlinkClick r:id="rId5"/>
              </a:rPr>
              <a:t>http://teach.ucf.edu/resources/accessibility-tips</a:t>
            </a:r>
            <a:r>
              <a:rPr lang="en-US" sz="2400" dirty="0" smtClean="0">
                <a:hlinkClick r:id="rId5"/>
              </a:rPr>
              <a:t>/</a:t>
            </a:r>
            <a:r>
              <a:rPr lang="en-US" sz="2400" dirty="0" smtClean="0"/>
              <a:t> </a:t>
            </a:r>
            <a:endParaRPr lang="en-US" sz="2400" dirty="0"/>
          </a:p>
        </p:txBody>
      </p:sp>
    </p:spTree>
    <p:extLst>
      <p:ext uri="{BB962C8B-B14F-4D97-AF65-F5344CB8AC3E}">
        <p14:creationId xmlns:p14="http://schemas.microsoft.com/office/powerpoint/2010/main" val="339963703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First Consideration</a:t>
            </a:r>
            <a:endParaRPr lang="en-US" dirty="0"/>
          </a:p>
        </p:txBody>
      </p:sp>
      <p:pic>
        <p:nvPicPr>
          <p:cNvPr id="4" name="Content Placeholder 3" descr="02_UDL_graphic.png"/>
          <p:cNvPicPr>
            <a:picLocks noGrp="1" noChangeAspect="1"/>
          </p:cNvPicPr>
          <p:nvPr>
            <p:ph idx="1"/>
          </p:nvPr>
        </p:nvPicPr>
        <p:blipFill>
          <a:blip r:embed="rId2">
            <a:extLst>
              <a:ext uri="{28A0092B-C50C-407E-A947-70E740481C1C}">
                <a14:useLocalDpi xmlns:a14="http://schemas.microsoft.com/office/drawing/2010/main" val="0"/>
              </a:ext>
            </a:extLst>
          </a:blip>
          <a:srcRect l="-42111" r="-42111"/>
          <a:stretch>
            <a:fillRect/>
          </a:stretch>
        </p:blipFill>
        <p:spPr>
          <a:xfrm>
            <a:off x="457200" y="1251153"/>
            <a:ext cx="8229600" cy="4351026"/>
          </a:xfrm>
        </p:spPr>
      </p:pic>
    </p:spTree>
    <p:extLst>
      <p:ext uri="{BB962C8B-B14F-4D97-AF65-F5344CB8AC3E}">
        <p14:creationId xmlns:p14="http://schemas.microsoft.com/office/powerpoint/2010/main" val="78889741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can I get what I need into </a:t>
            </a:r>
            <a:r>
              <a:rPr lang="en-US" dirty="0" smtClean="0"/>
              <a:t>my </a:t>
            </a:r>
            <a:r>
              <a:rPr lang="en-US" i="1" dirty="0" smtClean="0"/>
              <a:t>online</a:t>
            </a:r>
            <a:r>
              <a:rPr lang="en-US" dirty="0" smtClean="0"/>
              <a:t> </a:t>
            </a:r>
            <a:r>
              <a:rPr lang="en-US" dirty="0"/>
              <a:t>class without breaking copyright?</a:t>
            </a:r>
            <a:br>
              <a:rPr lang="en-US" dirty="0"/>
            </a:br>
            <a:endParaRPr lang="en-US" dirty="0"/>
          </a:p>
        </p:txBody>
      </p:sp>
      <p:sp>
        <p:nvSpPr>
          <p:cNvPr id="3" name="Text Placeholder 2"/>
          <p:cNvSpPr>
            <a:spLocks noGrp="1"/>
          </p:cNvSpPr>
          <p:nvPr>
            <p:ph type="body" idx="1"/>
          </p:nvPr>
        </p:nvSpPr>
        <p:spPr/>
        <p:txBody>
          <a:bodyPr/>
          <a:lstStyle/>
          <a:p>
            <a:r>
              <a:rPr lang="en-US" dirty="0" smtClean="0"/>
              <a:t>Focus Question #1</a:t>
            </a:r>
            <a:endParaRPr lang="en-US" dirty="0"/>
          </a:p>
        </p:txBody>
      </p:sp>
    </p:spTree>
    <p:extLst>
      <p:ext uri="{BB962C8B-B14F-4D97-AF65-F5344CB8AC3E}">
        <p14:creationId xmlns:p14="http://schemas.microsoft.com/office/powerpoint/2010/main" val="252830923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Obtaining Copyright</a:t>
            </a:r>
            <a:endParaRPr lang="en-US" dirty="0"/>
          </a:p>
        </p:txBody>
      </p:sp>
      <p:sp>
        <p:nvSpPr>
          <p:cNvPr id="3" name="Content Placeholder 2"/>
          <p:cNvSpPr>
            <a:spLocks noGrp="1"/>
          </p:cNvSpPr>
          <p:nvPr>
            <p:ph idx="1"/>
          </p:nvPr>
        </p:nvSpPr>
        <p:spPr/>
        <p:txBody>
          <a:bodyPr>
            <a:normAutofit fontScale="92500"/>
          </a:bodyPr>
          <a:lstStyle/>
          <a:p>
            <a:r>
              <a:rPr lang="en-US" dirty="0" smtClean="0"/>
              <a:t>Know </a:t>
            </a:r>
            <a:r>
              <a:rPr lang="en-US" i="1" dirty="0" smtClean="0"/>
              <a:t>what</a:t>
            </a:r>
            <a:r>
              <a:rPr lang="en-US" dirty="0" smtClean="0"/>
              <a:t> to ask </a:t>
            </a:r>
            <a:r>
              <a:rPr lang="en-US" dirty="0" smtClean="0"/>
              <a:t>by </a:t>
            </a:r>
            <a:r>
              <a:rPr lang="en-US" dirty="0" smtClean="0"/>
              <a:t>identifying </a:t>
            </a:r>
            <a:r>
              <a:rPr lang="en-US" dirty="0"/>
              <a:t>the following:</a:t>
            </a:r>
          </a:p>
          <a:p>
            <a:pPr lvl="1"/>
            <a:r>
              <a:rPr lang="en-US" dirty="0" smtClean="0"/>
              <a:t>Include </a:t>
            </a:r>
            <a:r>
              <a:rPr lang="en-US" dirty="0"/>
              <a:t>non-profit or for-profit institution </a:t>
            </a:r>
            <a:r>
              <a:rPr lang="en-US" dirty="0" smtClean="0"/>
              <a:t>status</a:t>
            </a:r>
          </a:p>
          <a:p>
            <a:pPr lvl="1"/>
            <a:r>
              <a:rPr lang="en-US" dirty="0" smtClean="0"/>
              <a:t>Password </a:t>
            </a:r>
            <a:r>
              <a:rPr lang="en-US" dirty="0"/>
              <a:t>protected </a:t>
            </a:r>
            <a:r>
              <a:rPr lang="en-US" dirty="0" smtClean="0"/>
              <a:t>course?</a:t>
            </a:r>
            <a:endParaRPr lang="en-US" dirty="0"/>
          </a:p>
          <a:p>
            <a:pPr lvl="1"/>
            <a:r>
              <a:rPr lang="en-US" dirty="0"/>
              <a:t>Include the name of the work, media type, copyright year</a:t>
            </a:r>
          </a:p>
          <a:p>
            <a:pPr lvl="1"/>
            <a:r>
              <a:rPr lang="en-US" dirty="0"/>
              <a:t>Note what portion you would like to use</a:t>
            </a:r>
          </a:p>
          <a:p>
            <a:pPr lvl="1"/>
            <a:r>
              <a:rPr lang="en-US" dirty="0"/>
              <a:t>Note its purpose (why it’s educationally sound to use</a:t>
            </a:r>
            <a:r>
              <a:rPr lang="en-US" dirty="0" smtClean="0"/>
              <a:t>)</a:t>
            </a:r>
          </a:p>
          <a:p>
            <a:pPr lvl="1"/>
            <a:r>
              <a:rPr lang="en-US" dirty="0"/>
              <a:t>Is it </a:t>
            </a:r>
            <a:r>
              <a:rPr lang="en-US" dirty="0" smtClean="0"/>
              <a:t>captioned? If not, identify who can caption it</a:t>
            </a:r>
            <a:endParaRPr lang="en-US" dirty="0"/>
          </a:p>
          <a:p>
            <a:endParaRPr lang="en-US" dirty="0"/>
          </a:p>
        </p:txBody>
      </p:sp>
    </p:spTree>
    <p:extLst>
      <p:ext uri="{BB962C8B-B14F-4D97-AF65-F5344CB8AC3E}">
        <p14:creationId xmlns:p14="http://schemas.microsoft.com/office/powerpoint/2010/main" val="162638900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When We can’t obtain</a:t>
            </a:r>
            <a:br>
              <a:rPr lang="en-US" dirty="0" smtClean="0"/>
            </a:br>
            <a:r>
              <a:rPr lang="en-US" dirty="0" smtClean="0"/>
              <a:t>copyright permission?</a:t>
            </a:r>
            <a:endParaRPr lang="en-US" dirty="0"/>
          </a:p>
        </p:txBody>
      </p:sp>
      <p:sp>
        <p:nvSpPr>
          <p:cNvPr id="3" name="Text Placeholder 2"/>
          <p:cNvSpPr>
            <a:spLocks noGrp="1"/>
          </p:cNvSpPr>
          <p:nvPr>
            <p:ph type="body" idx="1"/>
          </p:nvPr>
        </p:nvSpPr>
        <p:spPr/>
        <p:txBody>
          <a:bodyPr/>
          <a:lstStyle/>
          <a:p>
            <a:r>
              <a:rPr lang="en-US" dirty="0" smtClean="0"/>
              <a:t>So What Do We Do</a:t>
            </a:r>
            <a:endParaRPr lang="en-US" dirty="0"/>
          </a:p>
        </p:txBody>
      </p:sp>
    </p:spTree>
    <p:extLst>
      <p:ext uri="{BB962C8B-B14F-4D97-AF65-F5344CB8AC3E}">
        <p14:creationId xmlns:p14="http://schemas.microsoft.com/office/powerpoint/2010/main" val="426129071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Fair Use</a:t>
            </a:r>
            <a:endParaRPr lang="en-US" dirty="0"/>
          </a:p>
        </p:txBody>
      </p:sp>
      <p:sp>
        <p:nvSpPr>
          <p:cNvPr id="3" name="Content Placeholder 2"/>
          <p:cNvSpPr>
            <a:spLocks noGrp="1"/>
          </p:cNvSpPr>
          <p:nvPr>
            <p:ph idx="1"/>
          </p:nvPr>
        </p:nvSpPr>
        <p:spPr/>
        <p:txBody>
          <a:bodyPr>
            <a:normAutofit lnSpcReduction="10000"/>
          </a:bodyPr>
          <a:lstStyle/>
          <a:p>
            <a:r>
              <a:rPr lang="en-US" b="1" dirty="0" smtClean="0"/>
              <a:t>Purpose</a:t>
            </a:r>
            <a:r>
              <a:rPr lang="en-US" dirty="0" smtClean="0"/>
              <a:t> </a:t>
            </a:r>
            <a:r>
              <a:rPr lang="en-US" dirty="0"/>
              <a:t>- must be for non-profit, educational </a:t>
            </a:r>
            <a:r>
              <a:rPr lang="en-US" dirty="0" smtClean="0"/>
              <a:t>use meaning it should be </a:t>
            </a:r>
            <a:r>
              <a:rPr lang="en-US" i="1" dirty="0" smtClean="0"/>
              <a:t>educationally sound</a:t>
            </a:r>
            <a:endParaRPr lang="en-US" dirty="0"/>
          </a:p>
          <a:p>
            <a:r>
              <a:rPr lang="en-US" b="1" dirty="0"/>
              <a:t>Nature</a:t>
            </a:r>
            <a:r>
              <a:rPr lang="en-US" dirty="0"/>
              <a:t> - of the material used (factual vs. fictional)</a:t>
            </a:r>
          </a:p>
          <a:p>
            <a:r>
              <a:rPr lang="en-US" b="1" dirty="0"/>
              <a:t>Amount</a:t>
            </a:r>
            <a:r>
              <a:rPr lang="en-US" dirty="0"/>
              <a:t> - of material used (the percentage of a work used in relation to the whole)</a:t>
            </a:r>
          </a:p>
          <a:p>
            <a:r>
              <a:rPr lang="en-US" b="1" dirty="0"/>
              <a:t>Effect</a:t>
            </a:r>
            <a:r>
              <a:rPr lang="en-US" dirty="0"/>
              <a:t> - on the current market as well as the future, potential market, or value of the work</a:t>
            </a:r>
          </a:p>
        </p:txBody>
      </p:sp>
    </p:spTree>
    <p:extLst>
      <p:ext uri="{BB962C8B-B14F-4D97-AF65-F5344CB8AC3E}">
        <p14:creationId xmlns:p14="http://schemas.microsoft.com/office/powerpoint/2010/main" val="185165992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Further Steps</a:t>
            </a:r>
            <a:endParaRPr lang="en-US" dirty="0"/>
          </a:p>
        </p:txBody>
      </p:sp>
      <p:sp>
        <p:nvSpPr>
          <p:cNvPr id="3" name="Content Placeholder 2"/>
          <p:cNvSpPr>
            <a:spLocks noGrp="1"/>
          </p:cNvSpPr>
          <p:nvPr>
            <p:ph idx="1"/>
          </p:nvPr>
        </p:nvSpPr>
        <p:spPr/>
        <p:txBody>
          <a:bodyPr>
            <a:normAutofit/>
          </a:bodyPr>
          <a:lstStyle/>
          <a:p>
            <a:r>
              <a:rPr lang="en-US" dirty="0" smtClean="0"/>
              <a:t>Online </a:t>
            </a:r>
            <a:r>
              <a:rPr lang="en-US" dirty="0"/>
              <a:t>password protected </a:t>
            </a:r>
            <a:r>
              <a:rPr lang="en-US" dirty="0" smtClean="0"/>
              <a:t>environment</a:t>
            </a:r>
          </a:p>
          <a:p>
            <a:r>
              <a:rPr lang="en-US" dirty="0" smtClean="0"/>
              <a:t>New students in, old students out</a:t>
            </a:r>
          </a:p>
          <a:p>
            <a:r>
              <a:rPr lang="en-US" dirty="0" smtClean="0"/>
              <a:t>Link to items directly on the web</a:t>
            </a:r>
          </a:p>
          <a:p>
            <a:r>
              <a:rPr lang="en-US" dirty="0" smtClean="0">
                <a:hlinkClick r:id="rId3"/>
              </a:rPr>
              <a:t>Wikipedia’s Fair Use Statement for Non-free Content</a:t>
            </a:r>
            <a:endParaRPr lang="en-US" dirty="0" smtClean="0"/>
          </a:p>
          <a:p>
            <a:pPr lvl="1"/>
            <a:r>
              <a:rPr lang="pl-PL" sz="2600" dirty="0">
                <a:hlinkClick r:id="rId4"/>
              </a:rPr>
              <a:t>http://en.wikipedia.org/wiki/</a:t>
            </a:r>
            <a:r>
              <a:rPr lang="pl-PL" sz="2600" dirty="0" smtClean="0">
                <a:hlinkClick r:id="rId4"/>
              </a:rPr>
              <a:t>File:Showboatposter.jpg</a:t>
            </a:r>
            <a:r>
              <a:rPr lang="pl-PL" sz="2600" dirty="0" smtClean="0"/>
              <a:t> </a:t>
            </a:r>
            <a:endParaRPr lang="en-US" sz="2600" dirty="0" smtClean="0"/>
          </a:p>
          <a:p>
            <a:r>
              <a:rPr lang="en-US" dirty="0" smtClean="0"/>
              <a:t>Syllabus Statement</a:t>
            </a:r>
          </a:p>
          <a:p>
            <a:pPr lvl="1"/>
            <a:endParaRPr lang="en-US" dirty="0"/>
          </a:p>
          <a:p>
            <a:endParaRPr lang="en-US" dirty="0"/>
          </a:p>
        </p:txBody>
      </p:sp>
    </p:spTree>
    <p:extLst>
      <p:ext uri="{BB962C8B-B14F-4D97-AF65-F5344CB8AC3E}">
        <p14:creationId xmlns:p14="http://schemas.microsoft.com/office/powerpoint/2010/main" val="136488687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Inkwell.thmx</Template>
  <TotalTime>1290</TotalTime>
  <Words>2575</Words>
  <Application>Microsoft Macintosh PowerPoint</Application>
  <PresentationFormat>On-screen Show (4:3)</PresentationFormat>
  <Paragraphs>283</Paragraphs>
  <Slides>31</Slides>
  <Notes>28</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The CAUs of Solid Course Design: Maximizing Student Learning</vt:lpstr>
      <vt:lpstr>ANYTHING GOES…</vt:lpstr>
      <vt:lpstr>We’re Still Learning…</vt:lpstr>
      <vt:lpstr>First Consideration</vt:lpstr>
      <vt:lpstr>How can I get what I need into my online class without breaking copyright? </vt:lpstr>
      <vt:lpstr>Obtaining Copyright</vt:lpstr>
      <vt:lpstr>When We can’t obtain copyright permission?</vt:lpstr>
      <vt:lpstr>Fair Use</vt:lpstr>
      <vt:lpstr>Further Steps</vt:lpstr>
      <vt:lpstr>The Syllabus Statement</vt:lpstr>
      <vt:lpstr>Always attribute copyright source!</vt:lpstr>
      <vt:lpstr>Second Consideration</vt:lpstr>
      <vt:lpstr>Laws</vt:lpstr>
      <vt:lpstr>Accessibility@UCF</vt:lpstr>
      <vt:lpstr>Online Content Accessibility</vt:lpstr>
      <vt:lpstr>Assessment Accommodations</vt:lpstr>
      <vt:lpstr>HTML Pages/Word Documents</vt:lpstr>
      <vt:lpstr>PDFs</vt:lpstr>
      <vt:lpstr>Images</vt:lpstr>
      <vt:lpstr>PowerPoint Presentations</vt:lpstr>
      <vt:lpstr>PowerPoint Accessibility Checker</vt:lpstr>
      <vt:lpstr>Video</vt:lpstr>
      <vt:lpstr>Last Consideration</vt:lpstr>
      <vt:lpstr>What is the purpose of Universal  design for Learning?</vt:lpstr>
      <vt:lpstr>The Purpose is to Ensure Access</vt:lpstr>
      <vt:lpstr>UDL and the Brain</vt:lpstr>
      <vt:lpstr>Present information in multiple ways</vt:lpstr>
      <vt:lpstr>Provide opportunities to prove learning</vt:lpstr>
      <vt:lpstr>Provide means for engagement</vt:lpstr>
      <vt:lpstr>UDL Example</vt:lpstr>
      <vt:lpstr>Thank You!</vt:lpstr>
    </vt:vector>
  </TitlesOfParts>
  <Company>UCF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CAU’s of Solid Course Design</dc:title>
  <dc:creator>CDL UCF</dc:creator>
  <cp:lastModifiedBy>Jessica Vargas</cp:lastModifiedBy>
  <cp:revision>149</cp:revision>
  <cp:lastPrinted>2012-03-15T13:23:09Z</cp:lastPrinted>
  <dcterms:created xsi:type="dcterms:W3CDTF">2012-02-16T14:08:21Z</dcterms:created>
  <dcterms:modified xsi:type="dcterms:W3CDTF">2012-06-01T02:44:45Z</dcterms:modified>
</cp:coreProperties>
</file>