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handoutMasterIdLst>
    <p:handoutMasterId r:id="rId42"/>
  </p:handoutMasterIdLst>
  <p:sldIdLst>
    <p:sldId id="256" r:id="rId2"/>
    <p:sldId id="257" r:id="rId3"/>
    <p:sldId id="298" r:id="rId4"/>
    <p:sldId id="285" r:id="rId5"/>
    <p:sldId id="284" r:id="rId6"/>
    <p:sldId id="287" r:id="rId7"/>
    <p:sldId id="288" r:id="rId8"/>
    <p:sldId id="286" r:id="rId9"/>
    <p:sldId id="264" r:id="rId10"/>
    <p:sldId id="289" r:id="rId11"/>
    <p:sldId id="294" r:id="rId12"/>
    <p:sldId id="267" r:id="rId13"/>
    <p:sldId id="268" r:id="rId14"/>
    <p:sldId id="290" r:id="rId15"/>
    <p:sldId id="263" r:id="rId16"/>
    <p:sldId id="270" r:id="rId17"/>
    <p:sldId id="271" r:id="rId18"/>
    <p:sldId id="272" r:id="rId19"/>
    <p:sldId id="273" r:id="rId20"/>
    <p:sldId id="299" r:id="rId21"/>
    <p:sldId id="295" r:id="rId22"/>
    <p:sldId id="269" r:id="rId23"/>
    <p:sldId id="274" r:id="rId24"/>
    <p:sldId id="275" r:id="rId25"/>
    <p:sldId id="276" r:id="rId26"/>
    <p:sldId id="277" r:id="rId27"/>
    <p:sldId id="296" r:id="rId28"/>
    <p:sldId id="278" r:id="rId29"/>
    <p:sldId id="279" r:id="rId30"/>
    <p:sldId id="280" r:id="rId31"/>
    <p:sldId id="281" r:id="rId32"/>
    <p:sldId id="282" r:id="rId33"/>
    <p:sldId id="283" r:id="rId34"/>
    <p:sldId id="297" r:id="rId35"/>
    <p:sldId id="262" r:id="rId36"/>
    <p:sldId id="292" r:id="rId37"/>
    <p:sldId id="291" r:id="rId38"/>
    <p:sldId id="293" r:id="rId39"/>
    <p:sldId id="261" r:id="rId4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96"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96"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96"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96"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96" charset="-128"/>
        <a:cs typeface="+mn-cs"/>
      </a:defRPr>
    </a:lvl5pPr>
    <a:lvl6pPr marL="2286000" algn="l" defTabSz="914400" rtl="0" eaLnBrk="1" latinLnBrk="0" hangingPunct="1">
      <a:defRPr kern="1200">
        <a:solidFill>
          <a:schemeClr val="tx1"/>
        </a:solidFill>
        <a:latin typeface="Arial" charset="0"/>
        <a:ea typeface="ＭＳ Ｐゴシック" pitchFamily="96" charset="-128"/>
        <a:cs typeface="+mn-cs"/>
      </a:defRPr>
    </a:lvl6pPr>
    <a:lvl7pPr marL="2743200" algn="l" defTabSz="914400" rtl="0" eaLnBrk="1" latinLnBrk="0" hangingPunct="1">
      <a:defRPr kern="1200">
        <a:solidFill>
          <a:schemeClr val="tx1"/>
        </a:solidFill>
        <a:latin typeface="Arial" charset="0"/>
        <a:ea typeface="ＭＳ Ｐゴシック" pitchFamily="96" charset="-128"/>
        <a:cs typeface="+mn-cs"/>
      </a:defRPr>
    </a:lvl7pPr>
    <a:lvl8pPr marL="3200400" algn="l" defTabSz="914400" rtl="0" eaLnBrk="1" latinLnBrk="0" hangingPunct="1">
      <a:defRPr kern="1200">
        <a:solidFill>
          <a:schemeClr val="tx1"/>
        </a:solidFill>
        <a:latin typeface="Arial" charset="0"/>
        <a:ea typeface="ＭＳ Ｐゴシック" pitchFamily="96" charset="-128"/>
        <a:cs typeface="+mn-cs"/>
      </a:defRPr>
    </a:lvl8pPr>
    <a:lvl9pPr marL="3657600" algn="l" defTabSz="914400" rtl="0" eaLnBrk="1" latinLnBrk="0" hangingPunct="1">
      <a:defRPr kern="1200">
        <a:solidFill>
          <a:schemeClr val="tx1"/>
        </a:solidFill>
        <a:latin typeface="Arial" charset="0"/>
        <a:ea typeface="ＭＳ Ｐゴシック" pitchFamily="9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4A9"/>
    <a:srgbClr val="F58025"/>
    <a:srgbClr val="B30838"/>
    <a:srgbClr val="EC922E"/>
    <a:srgbClr val="FCD866"/>
    <a:srgbClr val="F3E570"/>
    <a:srgbClr val="DA5919"/>
    <a:srgbClr val="5D717E"/>
    <a:srgbClr val="3D6117"/>
    <a:srgbClr val="004A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62" autoAdjust="0"/>
  </p:normalViewPr>
  <p:slideViewPr>
    <p:cSldViewPr snapToGrid="0" snapToObjects="1">
      <p:cViewPr>
        <p:scale>
          <a:sx n="100" d="100"/>
          <a:sy n="100" d="100"/>
        </p:scale>
        <p:origin x="-80" y="-80"/>
      </p:cViewPr>
      <p:guideLst>
        <p:guide orient="horz" pos="2160"/>
        <p:guide pos="2880"/>
      </p:guideLst>
    </p:cSldViewPr>
  </p:slideViewPr>
  <p:outlineViewPr>
    <p:cViewPr>
      <p:scale>
        <a:sx n="33" d="100"/>
        <a:sy n="33" d="100"/>
      </p:scale>
      <p:origin x="0" y="2233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handoutMaster" Target="handoutMasters/handout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5ADED9B-6D03-47BF-AFAE-5ECB447ECAAB}" type="datetime1">
              <a:rPr lang="en-US"/>
              <a:pPr/>
              <a:t>7/2/12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AABB746-9A00-4CD7-8078-9815D0DE0F59}" type="slidenum">
              <a:rPr lang="en-US"/>
              <a:pPr/>
              <a:t>‹#›</a:t>
            </a:fld>
            <a:endParaRPr lang="en-US"/>
          </a:p>
        </p:txBody>
      </p:sp>
    </p:spTree>
    <p:extLst>
      <p:ext uri="{BB962C8B-B14F-4D97-AF65-F5344CB8AC3E}">
        <p14:creationId xmlns:p14="http://schemas.microsoft.com/office/powerpoint/2010/main" val="6395184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05CA550B-4A0B-4E63-BAD4-F7B1E362DA3D}" type="datetime1">
              <a:rPr lang="en-US"/>
              <a:pPr/>
              <a:t>7/2/12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954E0C0-7263-45AD-BDE4-6C593E369808}" type="slidenum">
              <a:rPr lang="en-US"/>
              <a:pPr/>
              <a:t>‹#›</a:t>
            </a:fld>
            <a:endParaRPr lang="en-US"/>
          </a:p>
        </p:txBody>
      </p:sp>
    </p:spTree>
    <p:extLst>
      <p:ext uri="{BB962C8B-B14F-4D97-AF65-F5344CB8AC3E}">
        <p14:creationId xmlns:p14="http://schemas.microsoft.com/office/powerpoint/2010/main" val="12341500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ＭＳ Ｐゴシック" pitchFamily="4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Introduction of</a:t>
            </a:r>
            <a:r>
              <a:rPr lang="en-US" baseline="0" dirty="0" smtClean="0"/>
              <a:t> the workshop session should take about 10 minutes.</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5</a:t>
            </a:fld>
            <a:endParaRPr lang="en-US"/>
          </a:p>
        </p:txBody>
      </p:sp>
    </p:spTree>
    <p:extLst>
      <p:ext uri="{BB962C8B-B14F-4D97-AF65-F5344CB8AC3E}">
        <p14:creationId xmlns:p14="http://schemas.microsoft.com/office/powerpoint/2010/main" val="1809467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Should start this slide around</a:t>
            </a:r>
            <a:r>
              <a:rPr lang="en-US" baseline="0" dirty="0" smtClean="0"/>
              <a:t> 1135 after and conclude around 1145.</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6</a:t>
            </a:fld>
            <a:endParaRPr lang="en-US"/>
          </a:p>
        </p:txBody>
      </p:sp>
    </p:spTree>
    <p:extLst>
      <p:ext uri="{BB962C8B-B14F-4D97-AF65-F5344CB8AC3E}">
        <p14:creationId xmlns:p14="http://schemas.microsoft.com/office/powerpoint/2010/main" val="3112396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7</a:t>
            </a:fld>
            <a:endParaRPr lang="en-US"/>
          </a:p>
        </p:txBody>
      </p:sp>
    </p:spTree>
    <p:extLst>
      <p:ext uri="{BB962C8B-B14F-4D97-AF65-F5344CB8AC3E}">
        <p14:creationId xmlns:p14="http://schemas.microsoft.com/office/powerpoint/2010/main" val="3019549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8</a:t>
            </a:fld>
            <a:endParaRPr lang="en-US"/>
          </a:p>
        </p:txBody>
      </p:sp>
    </p:spTree>
    <p:extLst>
      <p:ext uri="{BB962C8B-B14F-4D97-AF65-F5344CB8AC3E}">
        <p14:creationId xmlns:p14="http://schemas.microsoft.com/office/powerpoint/2010/main" val="2410334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33</a:t>
            </a:fld>
            <a:endParaRPr lang="en-US"/>
          </a:p>
        </p:txBody>
      </p:sp>
    </p:spTree>
    <p:extLst>
      <p:ext uri="{BB962C8B-B14F-4D97-AF65-F5344CB8AC3E}">
        <p14:creationId xmlns:p14="http://schemas.microsoft.com/office/powerpoint/2010/main" val="3109216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21" descr="cyber.jpg"/>
          <p:cNvPicPr>
            <a:picLocks noChangeAspect="1"/>
          </p:cNvPicPr>
          <p:nvPr userDrawn="1"/>
        </p:nvPicPr>
        <p:blipFill>
          <a:blip r:embed="rId2"/>
          <a:srcRect r="57039"/>
          <a:stretch>
            <a:fillRect/>
          </a:stretch>
        </p:blipFill>
        <p:spPr bwMode="auto">
          <a:xfrm>
            <a:off x="2614613" y="955675"/>
            <a:ext cx="3932237" cy="539750"/>
          </a:xfrm>
          <a:prstGeom prst="rect">
            <a:avLst/>
          </a:prstGeom>
          <a:noFill/>
          <a:ln w="9525">
            <a:noFill/>
            <a:miter lim="800000"/>
            <a:headEnd/>
            <a:tailEnd/>
          </a:ln>
        </p:spPr>
      </p:pic>
      <p:sp>
        <p:nvSpPr>
          <p:cNvPr id="2" name="Title 1"/>
          <p:cNvSpPr>
            <a:spLocks noGrp="1"/>
          </p:cNvSpPr>
          <p:nvPr>
            <p:ph type="ctrTitle"/>
          </p:nvPr>
        </p:nvSpPr>
        <p:spPr>
          <a:xfrm>
            <a:off x="762000" y="2228295"/>
            <a:ext cx="7772400" cy="1470025"/>
          </a:xfrm>
        </p:spPr>
        <p:txBody>
          <a:bodyPr/>
          <a:lstStyle>
            <a:lvl1pPr algn="ctr">
              <a:defRPr sz="3000">
                <a:solidFill>
                  <a:srgbClr val="00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47800" y="3491945"/>
            <a:ext cx="6400800" cy="1219200"/>
          </a:xfrm>
        </p:spPr>
        <p:txBody>
          <a:bodyPr>
            <a:normAutofit/>
          </a:bodyPr>
          <a:lstStyle>
            <a:lvl1pPr marL="0" indent="0" algn="ctr">
              <a:buNone/>
              <a:defRPr sz="2000">
                <a:solidFill>
                  <a:srgbClr val="38434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userDrawn="1">
            <p:ph type="dt" sz="half" idx="10"/>
          </p:nvPr>
        </p:nvSpPr>
        <p:spPr/>
        <p:txBody>
          <a:bodyPr/>
          <a:lstStyle>
            <a:lvl1pPr>
              <a:defRPr/>
            </a:lvl1pPr>
          </a:lstStyle>
          <a:p>
            <a:fld id="{5D66243B-66F9-4E4B-AC5B-7350CD8F700B}" type="datetime1">
              <a:rPr lang="en-US"/>
              <a:pPr/>
              <a:t>7/2/12</a:t>
            </a:fld>
            <a:endParaRPr lang="en-US"/>
          </a:p>
        </p:txBody>
      </p:sp>
      <p:sp>
        <p:nvSpPr>
          <p:cNvPr id="7" name="Footer Placeholder 4"/>
          <p:cNvSpPr>
            <a:spLocks noGrp="1"/>
          </p:cNvSpPr>
          <p:nvPr userDrawn="1">
            <p:ph type="ftr" sz="quarter" idx="11"/>
          </p:nvPr>
        </p:nvSpPr>
        <p:spPr/>
        <p:txBody>
          <a:bodyPr/>
          <a:lstStyle>
            <a:lvl1pPr>
              <a:defRPr/>
            </a:lvl1pPr>
          </a:lstStyle>
          <a:p>
            <a:r>
              <a:rPr lang="en-US"/>
              <a:t>Presentation 1</a:t>
            </a:r>
          </a:p>
        </p:txBody>
      </p:sp>
      <p:sp>
        <p:nvSpPr>
          <p:cNvPr id="8" name="Slide Number Placeholder 5"/>
          <p:cNvSpPr>
            <a:spLocks noGrp="1"/>
          </p:cNvSpPr>
          <p:nvPr userDrawn="1">
            <p:ph type="sldNum" sz="quarter" idx="12"/>
          </p:nvPr>
        </p:nvSpPr>
        <p:spPr/>
        <p:txBody>
          <a:bodyPr/>
          <a:lstStyle>
            <a:lvl1pPr>
              <a:defRPr/>
            </a:lvl1pPr>
          </a:lstStyle>
          <a:p>
            <a:fld id="{6F004417-4D29-481F-BA71-CE255D0BB3A6}" type="slidenum">
              <a:rPr lang="en-US"/>
              <a:pPr/>
              <a:t>‹#›</a:t>
            </a:fld>
            <a:endParaRPr lang="en-US"/>
          </a:p>
        </p:txBody>
      </p:sp>
    </p:spTree>
  </p:cSld>
  <p:clrMapOvr>
    <a:masterClrMapping/>
  </p:clrMapOvr>
  <p:transition xmlns:p14="http://schemas.microsoft.com/office/powerpoint/2010/mai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7B7E46D-61C3-45BF-A4EE-F9F431134C7D}" type="datetime1">
              <a:rPr lang="en-US"/>
              <a:pPr/>
              <a:t>7/2/12</a:t>
            </a:fld>
            <a:endParaRPr lang="en-US"/>
          </a:p>
        </p:txBody>
      </p:sp>
      <p:sp>
        <p:nvSpPr>
          <p:cNvPr id="5" name="Footer Placeholder 4"/>
          <p:cNvSpPr>
            <a:spLocks noGrp="1"/>
          </p:cNvSpPr>
          <p:nvPr>
            <p:ph type="ftr" sz="quarter" idx="11"/>
          </p:nvPr>
        </p:nvSpPr>
        <p:spPr/>
        <p:txBody>
          <a:bodyPr/>
          <a:lstStyle>
            <a:lvl1pPr>
              <a:defRPr/>
            </a:lvl1pPr>
          </a:lstStyle>
          <a:p>
            <a:r>
              <a:rPr lang="en-US"/>
              <a:t>Presentation 1</a:t>
            </a:r>
          </a:p>
        </p:txBody>
      </p:sp>
      <p:sp>
        <p:nvSpPr>
          <p:cNvPr id="6" name="Slide Number Placeholder 5"/>
          <p:cNvSpPr>
            <a:spLocks noGrp="1"/>
          </p:cNvSpPr>
          <p:nvPr>
            <p:ph type="sldNum" sz="quarter" idx="12"/>
          </p:nvPr>
        </p:nvSpPr>
        <p:spPr/>
        <p:txBody>
          <a:bodyPr/>
          <a:lstStyle>
            <a:lvl1pPr>
              <a:defRPr/>
            </a:lvl1pPr>
          </a:lstStyle>
          <a:p>
            <a:fld id="{0A9D9E75-A596-481B-9CC1-322F7111E17E}" type="slidenum">
              <a:rPr lang="en-US"/>
              <a:pPr/>
              <a:t>‹#›</a:t>
            </a:fld>
            <a:endParaRPr lang="en-US"/>
          </a:p>
        </p:txBody>
      </p:sp>
    </p:spTree>
  </p:cSld>
  <p:clrMapOvr>
    <a:masterClrMapping/>
  </p:clrMapOvr>
  <p:transition xmlns:p14="http://schemas.microsoft.com/office/powerpoint/2010/mai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569753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3" name="Date Placeholder 1"/>
          <p:cNvSpPr>
            <a:spLocks noGrp="1"/>
          </p:cNvSpPr>
          <p:nvPr>
            <p:ph type="dt" sz="half" idx="10"/>
          </p:nvPr>
        </p:nvSpPr>
        <p:spPr/>
        <p:txBody>
          <a:bodyPr/>
          <a:lstStyle>
            <a:lvl1pPr>
              <a:defRPr/>
            </a:lvl1pPr>
          </a:lstStyle>
          <a:p>
            <a:fld id="{F9C1056D-E189-44C2-8AF7-6990464A4B59}" type="datetime1">
              <a:rPr lang="en-US"/>
              <a:pPr/>
              <a:t>7/2/12</a:t>
            </a:fld>
            <a:endParaRPr lang="en-US"/>
          </a:p>
        </p:txBody>
      </p:sp>
      <p:sp>
        <p:nvSpPr>
          <p:cNvPr id="4" name="Footer Placeholder 2"/>
          <p:cNvSpPr>
            <a:spLocks noGrp="1"/>
          </p:cNvSpPr>
          <p:nvPr>
            <p:ph type="ftr" sz="quarter" idx="11"/>
          </p:nvPr>
        </p:nvSpPr>
        <p:spPr/>
        <p:txBody>
          <a:bodyPr/>
          <a:lstStyle>
            <a:lvl1pPr>
              <a:defRPr/>
            </a:lvl1pPr>
          </a:lstStyle>
          <a:p>
            <a:r>
              <a:rPr lang="en-US"/>
              <a:t>Presentation 1</a:t>
            </a:r>
          </a:p>
        </p:txBody>
      </p:sp>
      <p:sp>
        <p:nvSpPr>
          <p:cNvPr id="5" name="Slide Number Placeholder 3"/>
          <p:cNvSpPr>
            <a:spLocks noGrp="1"/>
          </p:cNvSpPr>
          <p:nvPr>
            <p:ph type="sldNum" sz="quarter" idx="12"/>
          </p:nvPr>
        </p:nvSpPr>
        <p:spPr/>
        <p:txBody>
          <a:bodyPr/>
          <a:lstStyle>
            <a:lvl1pPr>
              <a:defRPr/>
            </a:lvl1pPr>
          </a:lstStyle>
          <a:p>
            <a:fld id="{CF86267F-2ABF-4CAB-863A-D923FD4D4988}" type="slidenum">
              <a:rPr lang="en-US"/>
              <a:pPr/>
              <a:t>‹#›</a:t>
            </a:fld>
            <a:endParaRPr lang="en-US"/>
          </a:p>
        </p:txBody>
      </p:sp>
    </p:spTree>
  </p:cSld>
  <p:clrMapOvr>
    <a:masterClrMapping/>
  </p:clrMapOvr>
  <p:transition xmlns:p14="http://schemas.microsoft.com/office/powerpoint/2010/mai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B2A4E108-A864-4C15-82CB-65A2B039B6CB}" type="datetime1">
              <a:rPr lang="en-US"/>
              <a:pPr/>
              <a:t>7/2/12</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3E0F6464-6A89-48A5-A7F9-9D43FA41D5CA}" type="slidenum">
              <a:rPr lang="en-US"/>
              <a:pPr/>
              <a:t>‹#›</a:t>
            </a:fld>
            <a:endParaRPr lang="en-US"/>
          </a:p>
        </p:txBody>
      </p:sp>
    </p:spTree>
  </p:cSld>
  <p:clrMapOvr>
    <a:masterClrMapping/>
  </p:clrMapOvr>
  <p:transition xmlns:p14="http://schemas.microsoft.com/office/powerpoint/2010/mai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19CA15C1-00CB-4218-9B0B-5AE6A96C6867}" type="datetime1">
              <a:rPr lang="en-US"/>
              <a:pPr/>
              <a:t>7/2/12</a:t>
            </a:fld>
            <a:endParaRPr lang="en-US"/>
          </a:p>
        </p:txBody>
      </p:sp>
      <p:sp>
        <p:nvSpPr>
          <p:cNvPr id="8" name="Footer Placeholder 4"/>
          <p:cNvSpPr>
            <a:spLocks noGrp="1"/>
          </p:cNvSpPr>
          <p:nvPr>
            <p:ph type="ftr" sz="quarter" idx="11"/>
          </p:nvPr>
        </p:nvSpPr>
        <p:spPr/>
        <p:txBody>
          <a:bodyPr/>
          <a:lstStyle>
            <a:lvl1pPr>
              <a:defRPr/>
            </a:lvl1pPr>
          </a:lstStyle>
          <a:p>
            <a:r>
              <a:rPr lang="en-US"/>
              <a:t>Presentation 1</a:t>
            </a:r>
          </a:p>
        </p:txBody>
      </p:sp>
      <p:sp>
        <p:nvSpPr>
          <p:cNvPr id="9" name="Slide Number Placeholder 5"/>
          <p:cNvSpPr>
            <a:spLocks noGrp="1"/>
          </p:cNvSpPr>
          <p:nvPr>
            <p:ph type="sldNum" sz="quarter" idx="12"/>
          </p:nvPr>
        </p:nvSpPr>
        <p:spPr/>
        <p:txBody>
          <a:bodyPr/>
          <a:lstStyle>
            <a:lvl1pPr>
              <a:defRPr/>
            </a:lvl1pPr>
          </a:lstStyle>
          <a:p>
            <a:fld id="{9CEBA5DA-B4AB-42A9-A3DE-97E2C7812ED5}" type="slidenum">
              <a:rPr lang="en-US"/>
              <a:pPr/>
              <a:t>‹#›</a:t>
            </a:fld>
            <a:endParaRPr lang="en-US"/>
          </a:p>
        </p:txBody>
      </p:sp>
    </p:spTree>
  </p:cSld>
  <p:clrMapOvr>
    <a:masterClrMapping/>
  </p:clrMapOvr>
  <p:transition xmlns:p14="http://schemas.microsoft.com/office/powerpoint/2010/mai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9D79FB9-3E8E-4D34-8466-9949FD87EDAE}" type="datetime1">
              <a:rPr lang="en-US"/>
              <a:pPr/>
              <a:t>7/2/12</a:t>
            </a:fld>
            <a:endParaRPr lang="en-US"/>
          </a:p>
        </p:txBody>
      </p:sp>
      <p:sp>
        <p:nvSpPr>
          <p:cNvPr id="5" name="Footer Placeholder 4"/>
          <p:cNvSpPr>
            <a:spLocks noGrp="1"/>
          </p:cNvSpPr>
          <p:nvPr>
            <p:ph type="ftr" sz="quarter" idx="11"/>
          </p:nvPr>
        </p:nvSpPr>
        <p:spPr/>
        <p:txBody>
          <a:bodyPr/>
          <a:lstStyle>
            <a:lvl1pPr>
              <a:defRPr/>
            </a:lvl1pPr>
          </a:lstStyle>
          <a:p>
            <a:r>
              <a:rPr lang="en-US"/>
              <a:t>Presentation 1</a:t>
            </a:r>
          </a:p>
        </p:txBody>
      </p:sp>
      <p:sp>
        <p:nvSpPr>
          <p:cNvPr id="6" name="Slide Number Placeholder 5"/>
          <p:cNvSpPr>
            <a:spLocks noGrp="1"/>
          </p:cNvSpPr>
          <p:nvPr>
            <p:ph type="sldNum" sz="quarter" idx="12"/>
          </p:nvPr>
        </p:nvSpPr>
        <p:spPr/>
        <p:txBody>
          <a:bodyPr/>
          <a:lstStyle>
            <a:lvl1pPr>
              <a:defRPr/>
            </a:lvl1pPr>
          </a:lstStyle>
          <a:p>
            <a:fld id="{3C631B8C-9282-4BBE-B005-5B7B683B7974}" type="slidenum">
              <a:rPr lang="en-US"/>
              <a:pPr/>
              <a:t>‹#›</a:t>
            </a:fld>
            <a:endParaRPr lang="en-US"/>
          </a:p>
        </p:txBody>
      </p:sp>
    </p:spTree>
  </p:cSld>
  <p:clrMapOvr>
    <a:masterClrMapping/>
  </p:clrMapOvr>
  <p:transition xmlns:p14="http://schemas.microsoft.com/office/powerpoint/2010/mai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5E7FDAB4-07BE-444D-B3B6-277A260B7CA1}" type="datetime1">
              <a:rPr lang="en-US"/>
              <a:pPr/>
              <a:t>7/2/12</a:t>
            </a:fld>
            <a:endParaRPr lang="en-US"/>
          </a:p>
        </p:txBody>
      </p:sp>
      <p:sp>
        <p:nvSpPr>
          <p:cNvPr id="4" name="Footer Placeholder 4"/>
          <p:cNvSpPr>
            <a:spLocks noGrp="1"/>
          </p:cNvSpPr>
          <p:nvPr>
            <p:ph type="ftr" sz="quarter" idx="11"/>
          </p:nvPr>
        </p:nvSpPr>
        <p:spPr/>
        <p:txBody>
          <a:bodyPr/>
          <a:lstStyle>
            <a:lvl1pPr>
              <a:defRPr/>
            </a:lvl1pPr>
          </a:lstStyle>
          <a:p>
            <a:r>
              <a:rPr lang="en-US"/>
              <a:t>Presentation 1</a:t>
            </a:r>
          </a:p>
        </p:txBody>
      </p:sp>
      <p:sp>
        <p:nvSpPr>
          <p:cNvPr id="5" name="Slide Number Placeholder 5"/>
          <p:cNvSpPr>
            <a:spLocks noGrp="1"/>
          </p:cNvSpPr>
          <p:nvPr>
            <p:ph type="sldNum" sz="quarter" idx="12"/>
          </p:nvPr>
        </p:nvSpPr>
        <p:spPr/>
        <p:txBody>
          <a:bodyPr/>
          <a:lstStyle>
            <a:lvl1pPr>
              <a:defRPr/>
            </a:lvl1pPr>
          </a:lstStyle>
          <a:p>
            <a:fld id="{8FB973DB-D0DA-4DEF-8270-AD720F80014D}" type="slidenum">
              <a:rPr lang="en-US"/>
              <a:pPr/>
              <a:t>‹#›</a:t>
            </a:fld>
            <a:endParaRPr lang="en-US"/>
          </a:p>
        </p:txBody>
      </p:sp>
    </p:spTree>
  </p:cSld>
  <p:clrMapOvr>
    <a:masterClrMapping/>
  </p:clrMapOvr>
  <p:transition xmlns:p14="http://schemas.microsoft.com/office/powerpoint/2010/mai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buClr>
                <a:srgbClr val="558B34"/>
              </a:buClr>
              <a:defRPr sz="3200"/>
            </a:lvl1pPr>
            <a:lvl2pPr>
              <a:buClrTx/>
              <a:defRPr sz="2800"/>
            </a:lvl2pPr>
            <a:lvl3pPr>
              <a:buClr>
                <a:srgbClr val="558B34"/>
              </a:buClr>
              <a:defRPr sz="2400"/>
            </a:lvl3pPr>
            <a:lvl4pPr>
              <a:buClrTx/>
              <a:defRPr sz="2000"/>
            </a:lvl4pPr>
            <a:lvl5pPr>
              <a:buClr>
                <a:srgbClr val="558B34"/>
              </a:buCl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C69F5B4-D945-49C9-BEA0-3A9609CA2B70}" type="datetime1">
              <a:rPr lang="en-US"/>
              <a:pPr/>
              <a:t>7/2/12</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A48F9A39-EA43-41F0-82D4-E795A7B372B2}" type="slidenum">
              <a:rPr lang="en-US"/>
              <a:pPr/>
              <a:t>‹#›</a:t>
            </a:fld>
            <a:endParaRPr lang="en-US"/>
          </a:p>
        </p:txBody>
      </p:sp>
    </p:spTree>
  </p:cSld>
  <p:clrMapOvr>
    <a:masterClrMapping/>
  </p:clrMapOvr>
  <p:transition xmlns:p14="http://schemas.microsoft.com/office/powerpoint/2010/mai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1F29641-4493-4C36-AB8E-614F816A8236}" type="datetime1">
              <a:rPr lang="en-US"/>
              <a:pPr/>
              <a:t>7/2/12</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6B0AEC60-31EA-459D-9997-E57A41FD0E72}" type="slidenum">
              <a:rPr lang="en-US"/>
              <a:pPr/>
              <a:t>‹#›</a:t>
            </a:fld>
            <a:endParaRPr lang="en-US"/>
          </a:p>
        </p:txBody>
      </p:sp>
    </p:spTree>
  </p:cSld>
  <p:clrMapOvr>
    <a:masterClrMapping/>
  </p:clrMapOvr>
  <p:transition xmlns:p14="http://schemas.microsoft.com/office/powerpoint/2010/mai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1"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6344568"/>
            <a:ext cx="9144000" cy="537450"/>
          </a:xfrm>
          <a:prstGeom prst="rect">
            <a:avLst/>
          </a:prstGeom>
        </p:spPr>
      </p:pic>
      <p:sp>
        <p:nvSpPr>
          <p:cNvPr id="2" name="Title Placeholder 1"/>
          <p:cNvSpPr>
            <a:spLocks noGrp="1"/>
          </p:cNvSpPr>
          <p:nvPr>
            <p:ph type="title"/>
          </p:nvPr>
        </p:nvSpPr>
        <p:spPr>
          <a:xfrm>
            <a:off x="457200" y="458788"/>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A6A6A6"/>
                </a:solidFill>
                <a:cs typeface="Arial" charset="0"/>
              </a:defRPr>
            </a:lvl1pPr>
          </a:lstStyle>
          <a:p>
            <a:fld id="{85439748-91FE-4A4B-AF2D-FB64EE129116}" type="datetime1">
              <a:rPr lang="en-US"/>
              <a:pPr/>
              <a:t>7/2/12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A6A6A6"/>
                </a:solidFill>
                <a:cs typeface="Arial" charset="0"/>
              </a:defRPr>
            </a:lvl1pPr>
          </a:lstStyle>
          <a:p>
            <a:r>
              <a:rPr lang="en-US"/>
              <a:t>Presentation 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A6A6A6"/>
                </a:solidFill>
                <a:cs typeface="Arial" charset="0"/>
              </a:defRPr>
            </a:lvl1pPr>
          </a:lstStyle>
          <a:p>
            <a:fld id="{271DCC74-33F1-497A-AA2E-7BE49694F730}" type="slidenum">
              <a:rPr lang="en-US"/>
              <a:pPr/>
              <a:t>‹#›</a:t>
            </a:fld>
            <a:endParaRPr lang="en-US"/>
          </a:p>
        </p:txBody>
      </p:sp>
      <p:sp>
        <p:nvSpPr>
          <p:cNvPr id="25" name="Rectangle 24"/>
          <p:cNvSpPr/>
          <p:nvPr userDrawn="1"/>
        </p:nvSpPr>
        <p:spPr bwMode="auto">
          <a:xfrm>
            <a:off x="4941888" y="6046788"/>
            <a:ext cx="90487" cy="90487"/>
          </a:xfrm>
          <a:prstGeom prst="rect">
            <a:avLst/>
          </a:prstGeom>
          <a:solidFill>
            <a:srgbClr val="F5802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6" name="Rectangle 25"/>
          <p:cNvSpPr/>
          <p:nvPr userDrawn="1"/>
        </p:nvSpPr>
        <p:spPr bwMode="auto">
          <a:xfrm>
            <a:off x="4133850" y="6046788"/>
            <a:ext cx="88900" cy="90487"/>
          </a:xfrm>
          <a:prstGeom prst="rect">
            <a:avLst/>
          </a:prstGeom>
          <a:solidFill>
            <a:srgbClr val="B3083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dirty="0">
              <a:solidFill>
                <a:srgbClr val="C00000"/>
              </a:solidFill>
              <a:ea typeface="ＭＳ Ｐゴシック" pitchFamily="96" charset="-128"/>
            </a:endParaRPr>
          </a:p>
        </p:txBody>
      </p:sp>
      <p:sp>
        <p:nvSpPr>
          <p:cNvPr id="27" name="Rectangle 26"/>
          <p:cNvSpPr/>
          <p:nvPr userDrawn="1"/>
        </p:nvSpPr>
        <p:spPr bwMode="auto">
          <a:xfrm>
            <a:off x="4400550" y="6046788"/>
            <a:ext cx="90488" cy="90487"/>
          </a:xfrm>
          <a:prstGeom prst="rect">
            <a:avLst/>
          </a:prstGeom>
          <a:solidFill>
            <a:srgbClr val="0084A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8" name="Rectangle 27"/>
          <p:cNvSpPr/>
          <p:nvPr userDrawn="1"/>
        </p:nvSpPr>
        <p:spPr bwMode="auto">
          <a:xfrm>
            <a:off x="4672013" y="6046788"/>
            <a:ext cx="88900" cy="90487"/>
          </a:xfrm>
          <a:prstGeom prst="rect">
            <a:avLst/>
          </a:prstGeom>
          <a:solidFill>
            <a:schemeClr val="tx1">
              <a:lumMod val="95000"/>
              <a:lumOff val="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Tree>
  </p:cSld>
  <p:clrMap bg1="lt1" tx1="dk1" bg2="lt2" tx2="dk2" accent1="accent1" accent2="accent2" accent3="accent3" accent4="accent4" accent5="accent5" accent6="accent6" hlink="hlink" folHlink="folHlink"/>
  <p:sldLayoutIdLst>
    <p:sldLayoutId id="2147483827" r:id="rId1"/>
    <p:sldLayoutId id="2147483818" r:id="rId2"/>
    <p:sldLayoutId id="2147483828" r:id="rId3"/>
    <p:sldLayoutId id="2147483819" r:id="rId4"/>
    <p:sldLayoutId id="2147483820" r:id="rId5"/>
    <p:sldLayoutId id="2147483821" r:id="rId6"/>
    <p:sldLayoutId id="2147483822" r:id="rId7"/>
    <p:sldLayoutId id="2147483823" r:id="rId8"/>
    <p:sldLayoutId id="2147483824" r:id="rId9"/>
  </p:sldLayoutIdLst>
  <p:transition xmlns:p14="http://schemas.microsoft.com/office/powerpoint/2010/main" spd="med">
    <p:fade/>
  </p:transition>
  <p:timing>
    <p:tnLst>
      <p:par>
        <p:cTn xmlns:p14="http://schemas.microsoft.com/office/powerpoint/2010/main" id="1" dur="indefinite" restart="never" nodeType="tmRoot"/>
      </p:par>
    </p:tnLst>
  </p:timing>
  <p:hf sldNum="0" hdr="0" ftr="0" dt="0"/>
  <p:txStyles>
    <p:titleStyle>
      <a:lvl1pPr algn="l" defTabSz="457200" rtl="0" eaLnBrk="0" fontAlgn="base" hangingPunct="0">
        <a:spcBef>
          <a:spcPct val="0"/>
        </a:spcBef>
        <a:spcAft>
          <a:spcPct val="0"/>
        </a:spcAft>
        <a:defRPr sz="3000" b="1" kern="1200" cap="all">
          <a:solidFill>
            <a:schemeClr val="tx1"/>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2pPr>
      <a:lvl3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3pPr>
      <a:lvl4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4pPr>
      <a:lvl5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bwMode="auto">
          <a:xfrm>
            <a:off x="832555" y="1862137"/>
            <a:ext cx="7772400" cy="1470025"/>
          </a:xfrm>
        </p:spPr>
        <p:txBody>
          <a:bodyPr/>
          <a:lstStyle/>
          <a:p>
            <a:pPr eaLnBrk="1" hangingPunct="1"/>
            <a:r>
              <a:rPr lang="en-US" cap="none" dirty="0" smtClean="0">
                <a:latin typeface="Arial" charset="0"/>
                <a:ea typeface="ＭＳ Ｐゴシック" pitchFamily="96" charset="-128"/>
              </a:rPr>
              <a:t>MENTORING AS A FACTOR OF SUCCESS</a:t>
            </a:r>
          </a:p>
        </p:txBody>
      </p:sp>
      <p:sp>
        <p:nvSpPr>
          <p:cNvPr id="15363" name="Subtitle 2"/>
          <p:cNvSpPr>
            <a:spLocks noGrp="1"/>
          </p:cNvSpPr>
          <p:nvPr>
            <p:ph type="subTitle" idx="1"/>
          </p:nvPr>
        </p:nvSpPr>
        <p:spPr>
          <a:xfrm>
            <a:off x="1553633" y="3112911"/>
            <a:ext cx="6400800" cy="1219200"/>
          </a:xfrm>
        </p:spPr>
        <p:txBody>
          <a:bodyPr/>
          <a:lstStyle/>
          <a:p>
            <a:pPr eaLnBrk="1" hangingPunct="1"/>
            <a:r>
              <a:rPr lang="en-US" dirty="0" smtClean="0">
                <a:latin typeface="Arial" charset="0"/>
                <a:ea typeface="ＭＳ Ｐゴシック" pitchFamily="96" charset="-128"/>
              </a:rPr>
              <a:t>Jim Bradley|  May 30th, 2012</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Mentoring Benefits (Mentor)</a:t>
            </a:r>
            <a:endParaRPr lang="en-US" dirty="0"/>
          </a:p>
        </p:txBody>
      </p:sp>
      <p:sp>
        <p:nvSpPr>
          <p:cNvPr id="3" name="Text Placeholder 2"/>
          <p:cNvSpPr>
            <a:spLocks noGrp="1"/>
          </p:cNvSpPr>
          <p:nvPr>
            <p:ph type="body" idx="4294967295"/>
          </p:nvPr>
        </p:nvSpPr>
        <p:spPr/>
        <p:txBody>
          <a:bodyPr/>
          <a:lstStyle/>
          <a:p>
            <a:pPr rtl="0" fontAlgn="base"/>
            <a:r>
              <a:rPr lang="en-US" sz="2800" kern="1200" dirty="0" smtClean="0">
                <a:solidFill>
                  <a:srgbClr val="4C4C4F"/>
                </a:solidFill>
                <a:effectLst/>
                <a:latin typeface="Arial"/>
                <a:ea typeface="ＭＳ Ｐゴシック" pitchFamily="48" charset="-128"/>
                <a:cs typeface="Arial"/>
              </a:rPr>
              <a:t>Enhanced career satisfaction</a:t>
            </a:r>
            <a:endParaRPr lang="en-US" dirty="0" smtClean="0">
              <a:effectLst/>
            </a:endParaRPr>
          </a:p>
          <a:p>
            <a:pPr rtl="0" fontAlgn="base"/>
            <a:r>
              <a:rPr lang="en-US" sz="2800" kern="1200" dirty="0" smtClean="0">
                <a:solidFill>
                  <a:srgbClr val="4C4C4F"/>
                </a:solidFill>
                <a:effectLst/>
                <a:latin typeface="Arial"/>
                <a:ea typeface="ＭＳ Ｐゴシック" pitchFamily="48" charset="-128"/>
                <a:cs typeface="Arial"/>
              </a:rPr>
              <a:t>Succession planning</a:t>
            </a:r>
            <a:endParaRPr lang="en-US" dirty="0" smtClean="0">
              <a:effectLst/>
            </a:endParaRPr>
          </a:p>
          <a:p>
            <a:pPr rtl="0" fontAlgn="base"/>
            <a:r>
              <a:rPr lang="en-US" sz="2800" kern="1200" dirty="0" smtClean="0">
                <a:solidFill>
                  <a:srgbClr val="4C4C4F"/>
                </a:solidFill>
                <a:effectLst/>
                <a:latin typeface="Arial"/>
                <a:ea typeface="ＭＳ Ｐゴシック" pitchFamily="48" charset="-128"/>
                <a:cs typeface="Arial"/>
              </a:rPr>
              <a:t>Personal satisfaction</a:t>
            </a:r>
            <a:endParaRPr lang="en-US" dirty="0" smtClean="0">
              <a:effectLst/>
            </a:endParaRPr>
          </a:p>
          <a:p>
            <a:pPr rtl="0" fontAlgn="base"/>
            <a:r>
              <a:rPr lang="en-US" sz="2800" kern="1200" dirty="0" smtClean="0">
                <a:solidFill>
                  <a:srgbClr val="4C4C4F"/>
                </a:solidFill>
                <a:effectLst/>
                <a:latin typeface="Arial"/>
                <a:ea typeface="ＭＳ Ｐゴシック" pitchFamily="48" charset="-128"/>
                <a:cs typeface="Arial"/>
              </a:rPr>
              <a:t>Long-term relationships</a:t>
            </a:r>
            <a:endParaRPr lang="en-US" dirty="0" smtClean="0">
              <a:effectLst/>
            </a:endParaRPr>
          </a:p>
          <a:p>
            <a:endParaRPr lang="en-US" dirty="0"/>
          </a:p>
        </p:txBody>
      </p:sp>
    </p:spTree>
    <p:extLst>
      <p:ext uri="{BB962C8B-B14F-4D97-AF65-F5344CB8AC3E}">
        <p14:creationId xmlns:p14="http://schemas.microsoft.com/office/powerpoint/2010/main" val="1962086066"/>
      </p:ext>
    </p:extLst>
  </p:cSld>
  <p:clrMapOvr>
    <a:masterClrMapping/>
  </p:clrMapOvr>
  <p:transition xmlns:p14="http://schemas.microsoft.com/office/powerpoint/2010/mai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dirty="0"/>
              <a:t>"The difference between great people and everyone else is that great people create their lives actively, while everyone else is created by their lives, passively waiting to see where life takes them next. The difference between the two is the difference between living fully and just existing."</a:t>
            </a:r>
          </a:p>
          <a:p>
            <a:r>
              <a:rPr lang="en-US" dirty="0"/>
              <a:t> </a:t>
            </a:r>
          </a:p>
          <a:p>
            <a:r>
              <a:rPr lang="en-US" dirty="0"/>
              <a:t>Michael E. Gerber</a:t>
            </a:r>
          </a:p>
        </p:txBody>
      </p:sp>
    </p:spTree>
    <p:extLst>
      <p:ext uri="{BB962C8B-B14F-4D97-AF65-F5344CB8AC3E}">
        <p14:creationId xmlns:p14="http://schemas.microsoft.com/office/powerpoint/2010/main" val="1257084950"/>
      </p:ext>
    </p:extLst>
  </p:cSld>
  <p:clrMapOvr>
    <a:masterClrMapping/>
  </p:clrMapOvr>
  <p:transition xmlns:p14="http://schemas.microsoft.com/office/powerpoint/2010/mai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styles</a:t>
            </a:r>
            <a:endParaRPr lang="en-US" dirty="0"/>
          </a:p>
        </p:txBody>
      </p:sp>
      <p:sp>
        <p:nvSpPr>
          <p:cNvPr id="4" name="Content Placeholder 2"/>
          <p:cNvSpPr txBox="1">
            <a:spLocks/>
          </p:cNvSpPr>
          <p:nvPr/>
        </p:nvSpPr>
        <p:spPr bwMode="auto">
          <a:xfrm>
            <a:off x="286456"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pic>
        <p:nvPicPr>
          <p:cNvPr id="6" name="Picture 5" descr="Screen Shot 2012-05-29 at 1.55.2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4335" y="1737606"/>
            <a:ext cx="6251252" cy="3617391"/>
          </a:xfrm>
          <a:prstGeom prst="rect">
            <a:avLst/>
          </a:prstGeom>
        </p:spPr>
      </p:pic>
    </p:spTree>
    <p:extLst>
      <p:ext uri="{BB962C8B-B14F-4D97-AF65-F5344CB8AC3E}">
        <p14:creationId xmlns:p14="http://schemas.microsoft.com/office/powerpoint/2010/main" val="23653698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Traditional</a:t>
            </a:r>
            <a:endParaRPr lang="en-US" dirty="0"/>
          </a:p>
        </p:txBody>
      </p:sp>
      <p:sp>
        <p:nvSpPr>
          <p:cNvPr id="4" name="Content Placeholder 2"/>
          <p:cNvSpPr txBox="1">
            <a:spLocks/>
          </p:cNvSpPr>
          <p:nvPr/>
        </p:nvSpPr>
        <p:spPr bwMode="auto">
          <a:xfrm>
            <a:off x="286456"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5"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6" name="Text Placeholder 5"/>
          <p:cNvSpPr>
            <a:spLocks noGrp="1"/>
          </p:cNvSpPr>
          <p:nvPr>
            <p:ph type="body" idx="4294967295"/>
          </p:nvPr>
        </p:nvSpPr>
        <p:spPr/>
        <p:txBody>
          <a:bodyPr/>
          <a:lstStyle/>
          <a:p>
            <a:r>
              <a:rPr lang="en-US" dirty="0" smtClean="0"/>
              <a:t>Expert</a:t>
            </a:r>
            <a:r>
              <a:rPr lang="en-US" baseline="0" dirty="0" smtClean="0"/>
              <a:t> or senior person</a:t>
            </a:r>
          </a:p>
          <a:p>
            <a:r>
              <a:rPr lang="en-US" baseline="0" dirty="0" smtClean="0"/>
              <a:t>One on one relationship</a:t>
            </a:r>
          </a:p>
          <a:p>
            <a:r>
              <a:rPr lang="en-US" baseline="0" dirty="0" smtClean="0"/>
              <a:t>Based on position or accomplishment</a:t>
            </a:r>
            <a:endParaRPr lang="en-US" dirty="0"/>
          </a:p>
        </p:txBody>
      </p:sp>
    </p:spTree>
    <p:extLst>
      <p:ext uri="{BB962C8B-B14F-4D97-AF65-F5344CB8AC3E}">
        <p14:creationId xmlns:p14="http://schemas.microsoft.com/office/powerpoint/2010/main" val="260115239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Network</a:t>
            </a:r>
            <a:endParaRPr lang="en-US" dirty="0"/>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A small group of people to whom you turn </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Individuals outside your organization</a:t>
            </a:r>
            <a:endParaRPr lang="en-US" dirty="0" smtClean="0">
              <a:effectLst/>
            </a:endParaRPr>
          </a:p>
          <a:p>
            <a:r>
              <a:rPr lang="en-US" sz="2800" kern="1200" dirty="0" smtClean="0">
                <a:solidFill>
                  <a:srgbClr val="4C4C4F"/>
                </a:solidFill>
                <a:effectLst/>
                <a:latin typeface="Arial"/>
                <a:ea typeface="ＭＳ Ｐゴシック" pitchFamily="48" charset="-128"/>
                <a:cs typeface="Arial"/>
              </a:rPr>
              <a:t>Based on high degree of mutual learning and trust </a:t>
            </a:r>
            <a:endParaRPr lang="en-US" dirty="0"/>
          </a:p>
        </p:txBody>
      </p:sp>
    </p:spTree>
    <p:extLst>
      <p:ext uri="{BB962C8B-B14F-4D97-AF65-F5344CB8AC3E}">
        <p14:creationId xmlns:p14="http://schemas.microsoft.com/office/powerpoint/2010/main" val="2045295413"/>
      </p:ext>
    </p:extLst>
  </p:cSld>
  <p:clrMapOvr>
    <a:masterClrMapping/>
  </p:clrMapOvr>
  <p:transition xmlns:p14="http://schemas.microsoft.com/office/powerpoint/2010/mai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645" y="381177"/>
            <a:ext cx="8382000" cy="1143000"/>
          </a:xfrm>
        </p:spPr>
        <p:txBody>
          <a:bodyPr/>
          <a:lstStyle/>
          <a:p>
            <a:r>
              <a:rPr lang="en-US" dirty="0" smtClean="0"/>
              <a:t>Style: Group</a:t>
            </a:r>
            <a:endParaRPr lang="en-US" dirty="0"/>
          </a:p>
        </p:txBody>
      </p:sp>
      <p:sp>
        <p:nvSpPr>
          <p:cNvPr id="4" name="Content Placeholder 2"/>
          <p:cNvSpPr txBox="1">
            <a:spLocks/>
          </p:cNvSpPr>
          <p:nvPr/>
        </p:nvSpPr>
        <p:spPr bwMode="auto">
          <a:xfrm>
            <a:off x="317500" y="1284112"/>
            <a:ext cx="8607778" cy="47079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eaLnBrk="1" hangingPunct="1">
              <a:buNone/>
            </a:pPr>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1-2 mentors provide mentoring to a group of employees</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Enables an organization to mentor more than a 1:1 ratio</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Works with a group of mentees that have something in common</a:t>
            </a:r>
            <a:endParaRPr lang="en-US" dirty="0" smtClean="0">
              <a:effectLst/>
            </a:endParaRPr>
          </a:p>
        </p:txBody>
      </p:sp>
    </p:spTree>
    <p:extLst>
      <p:ext uri="{BB962C8B-B14F-4D97-AF65-F5344CB8AC3E}">
        <p14:creationId xmlns:p14="http://schemas.microsoft.com/office/powerpoint/2010/main" val="23653698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Minute mentoring</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5" name="Text Placeholder 4"/>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Based on speed-dating concept</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Saves time</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Many people meet 1:1 at an event for a few minutes at a time</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Meet many people quickly </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Convey knowledge, wisdom </a:t>
            </a:r>
            <a:endParaRPr lang="en-US" dirty="0" smtClean="0">
              <a:effectLst/>
            </a:endParaRPr>
          </a:p>
        </p:txBody>
      </p:sp>
    </p:spTree>
    <p:extLst>
      <p:ext uri="{BB962C8B-B14F-4D97-AF65-F5344CB8AC3E}">
        <p14:creationId xmlns:p14="http://schemas.microsoft.com/office/powerpoint/2010/main" val="135720629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mentoring circle</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5" name="Text Placeholder 4"/>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Peer mentoring support network for friends/colleagues </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Reciprocal relationships</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Members support personal and professional growth </a:t>
            </a:r>
            <a:endParaRPr lang="en-US" dirty="0" smtClean="0">
              <a:effectLst/>
            </a:endParaRPr>
          </a:p>
        </p:txBody>
      </p:sp>
    </p:spTree>
    <p:extLst>
      <p:ext uri="{BB962C8B-B14F-4D97-AF65-F5344CB8AC3E}">
        <p14:creationId xmlns:p14="http://schemas.microsoft.com/office/powerpoint/2010/main" val="201414749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invisible	</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Invisible mentors: leaders from who you can learn by observing from a distance</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Extensive research into mentor’s life and accomplishments </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Explore what has been written about him/her, speeches, etc. </a:t>
            </a:r>
            <a:endParaRPr lang="en-US" dirty="0" smtClean="0">
              <a:effectLst/>
            </a:endParaRPr>
          </a:p>
        </p:txBody>
      </p:sp>
    </p:spTree>
    <p:extLst>
      <p:ext uri="{BB962C8B-B14F-4D97-AF65-F5344CB8AC3E}">
        <p14:creationId xmlns:p14="http://schemas.microsoft.com/office/powerpoint/2010/main" val="201414749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reverse</a:t>
            </a:r>
            <a:endParaRPr lang="en-US" dirty="0"/>
          </a:p>
        </p:txBody>
      </p:sp>
      <p:sp>
        <p:nvSpPr>
          <p:cNvPr id="4" name="Content Placeholder 2"/>
          <p:cNvSpPr txBox="1">
            <a:spLocks/>
          </p:cNvSpPr>
          <p:nvPr/>
        </p:nvSpPr>
        <p:spPr bwMode="auto">
          <a:xfrm>
            <a:off x="148167" y="148731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5" name="Text Placeholder 4"/>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Senior staff paired with new employees</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Senior staff learns above future generation</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Junior staff gains career advice/interaction</a:t>
            </a:r>
          </a:p>
        </p:txBody>
      </p:sp>
    </p:spTree>
    <p:extLst>
      <p:ext uri="{BB962C8B-B14F-4D97-AF65-F5344CB8AC3E}">
        <p14:creationId xmlns:p14="http://schemas.microsoft.com/office/powerpoint/2010/main" val="201414749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p:txBody>
          <a:bodyPr/>
          <a:lstStyle/>
          <a:p>
            <a:pPr eaLnBrk="1" hangingPunct="1"/>
            <a:r>
              <a:rPr lang="en-US" cap="none" dirty="0" smtClean="0">
                <a:latin typeface="Arial" charset="0"/>
                <a:ea typeface="ＭＳ Ｐゴシック" pitchFamily="96" charset="-128"/>
              </a:rPr>
              <a:t>WHY MENTOR?</a:t>
            </a:r>
          </a:p>
        </p:txBody>
      </p:sp>
      <p:sp>
        <p:nvSpPr>
          <p:cNvPr id="16387" name="Content Placeholder 2"/>
          <p:cNvSpPr>
            <a:spLocks noGrp="1"/>
          </p:cNvSpPr>
          <p:nvPr>
            <p:ph idx="4294967295"/>
          </p:nvPr>
        </p:nvSpPr>
        <p:spPr>
          <a:xfrm>
            <a:off x="533400" y="1601788"/>
            <a:ext cx="6057900" cy="4525963"/>
          </a:xfrm>
        </p:spPr>
        <p:txBody>
          <a:bodyPr/>
          <a:lstStyle/>
          <a:p>
            <a:r>
              <a:rPr lang="en-US" sz="2800" u="none" kern="1200" baseline="0" dirty="0" smtClean="0">
                <a:solidFill>
                  <a:srgbClr val="4C4C4F"/>
                </a:solidFill>
                <a:latin typeface="Arial"/>
                <a:ea typeface="ＭＳ Ｐゴシック" pitchFamily="48" charset="-128"/>
                <a:cs typeface="Arial"/>
              </a:rPr>
              <a:t>As leaders, we have a critical need to manage the pipeline</a:t>
            </a:r>
          </a:p>
          <a:p>
            <a:pPr lvl="1"/>
            <a:r>
              <a:rPr lang="en-US" sz="2400" u="none" kern="1200" baseline="0" dirty="0" smtClean="0">
                <a:solidFill>
                  <a:srgbClr val="4C4C4F"/>
                </a:solidFill>
                <a:latin typeface="Arial"/>
                <a:ea typeface="ＭＳ Ｐゴシック" pitchFamily="48" charset="-128"/>
                <a:cs typeface="Arial"/>
              </a:rPr>
              <a:t>We need to ensure that succession planning works because talented people are ready to step up</a:t>
            </a:r>
          </a:p>
          <a:p>
            <a:pPr lvl="1"/>
            <a:r>
              <a:rPr lang="en-US" sz="2400" u="none" kern="1200" baseline="0" dirty="0" smtClean="0">
                <a:solidFill>
                  <a:srgbClr val="4C4C4F"/>
                </a:solidFill>
                <a:latin typeface="Arial"/>
                <a:ea typeface="ＭＳ Ｐゴシック" pitchFamily="48" charset="-128"/>
                <a:cs typeface="Arial"/>
              </a:rPr>
              <a:t>It is core to leadership to try to raise everyone’s game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ADVISORS</a:t>
            </a:r>
            <a:endParaRPr lang="en-US" dirty="0"/>
          </a:p>
        </p:txBody>
      </p:sp>
      <p:sp>
        <p:nvSpPr>
          <p:cNvPr id="3" name="Text Placeholder 2"/>
          <p:cNvSpPr>
            <a:spLocks noGrp="1"/>
          </p:cNvSpPr>
          <p:nvPr>
            <p:ph type="body" idx="4294967295"/>
          </p:nvPr>
        </p:nvSpPr>
        <p:spPr/>
        <p:txBody>
          <a:bodyPr/>
          <a:lstStyle/>
          <a:p>
            <a:r>
              <a:rPr lang="en-US" dirty="0" smtClean="0"/>
              <a:t>New leader who forms a small group of more experienced leaders</a:t>
            </a:r>
          </a:p>
          <a:p>
            <a:r>
              <a:rPr lang="en-US" dirty="0" smtClean="0"/>
              <a:t>Typically drawn from national level, not internal</a:t>
            </a:r>
          </a:p>
          <a:p>
            <a:r>
              <a:rPr lang="en-US" dirty="0" smtClean="0"/>
              <a:t>Issue/success oriented  </a:t>
            </a:r>
            <a:endParaRPr lang="en-US" dirty="0"/>
          </a:p>
        </p:txBody>
      </p:sp>
    </p:spTree>
    <p:extLst>
      <p:ext uri="{BB962C8B-B14F-4D97-AF65-F5344CB8AC3E}">
        <p14:creationId xmlns:p14="http://schemas.microsoft.com/office/powerpoint/2010/main" val="1580573676"/>
      </p:ext>
    </p:extLst>
  </p:cSld>
  <p:clrMapOvr>
    <a:masterClrMapping/>
  </p:clrMapOvr>
  <p:transition xmlns:p14="http://schemas.microsoft.com/office/powerpoint/2010/mai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dirty="0"/>
              <a:t>"Big goals get big results. No goals get no results or somebody else's results.."</a:t>
            </a:r>
          </a:p>
          <a:p>
            <a:r>
              <a:rPr lang="en-US" dirty="0"/>
              <a:t> </a:t>
            </a:r>
          </a:p>
          <a:p>
            <a:r>
              <a:rPr lang="en-US" dirty="0"/>
              <a:t>Mark Victor Hansen	</a:t>
            </a:r>
          </a:p>
        </p:txBody>
      </p:sp>
    </p:spTree>
    <p:extLst>
      <p:ext uri="{BB962C8B-B14F-4D97-AF65-F5344CB8AC3E}">
        <p14:creationId xmlns:p14="http://schemas.microsoft.com/office/powerpoint/2010/main" val="3094888198"/>
      </p:ext>
    </p:extLst>
  </p:cSld>
  <p:clrMapOvr>
    <a:masterClrMapping/>
  </p:clrMapOvr>
  <p:transition xmlns:p14="http://schemas.microsoft.com/office/powerpoint/2010/mai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Mentoring functions</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r>
              <a:rPr lang="en-US" dirty="0" smtClean="0">
                <a:latin typeface="Arial" charset="0"/>
                <a:ea typeface="ＭＳ Ｐゴシック" pitchFamily="96" charset="-128"/>
              </a:rPr>
              <a:t> </a:t>
            </a:r>
          </a:p>
        </p:txBody>
      </p:sp>
      <p:pic>
        <p:nvPicPr>
          <p:cNvPr id="3" name="Picture 2" descr="Screen Shot 2012-05-29 at 2.23.31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5960" y="1600200"/>
            <a:ext cx="4893255" cy="4212167"/>
          </a:xfrm>
          <a:prstGeom prst="rect">
            <a:avLst/>
          </a:prstGeom>
        </p:spPr>
      </p:pic>
    </p:spTree>
    <p:extLst>
      <p:ext uri="{BB962C8B-B14F-4D97-AF65-F5344CB8AC3E}">
        <p14:creationId xmlns:p14="http://schemas.microsoft.com/office/powerpoint/2010/main" val="135720629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function: sponsorship</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Senior colleague actively nominates junior colleague for desirable lateral moves and promotions</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gains reputation, job opportunities</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Mentor gains reputation for excellent judgment, finding talent</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Risks mentor reputation on mentee performance</a:t>
            </a:r>
            <a:endParaRPr lang="en-US" dirty="0" smtClean="0">
              <a:effectLst/>
            </a:endParaRPr>
          </a:p>
        </p:txBody>
      </p:sp>
    </p:spTree>
    <p:extLst>
      <p:ext uri="{BB962C8B-B14F-4D97-AF65-F5344CB8AC3E}">
        <p14:creationId xmlns:p14="http://schemas.microsoft.com/office/powerpoint/2010/main" val="11405093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function: exposure/visibility</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Gives junior colleague responsibilities to build relationships with key figures </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learns about organizational life, increases personal visibility, learns about future opportunities</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Mentor reputation affected by mentee performance</a:t>
            </a:r>
            <a:endParaRPr lang="en-US" dirty="0" smtClean="0">
              <a:effectLst/>
            </a:endParaRPr>
          </a:p>
        </p:txBody>
      </p:sp>
    </p:spTree>
    <p:extLst>
      <p:ext uri="{BB962C8B-B14F-4D97-AF65-F5344CB8AC3E}">
        <p14:creationId xmlns:p14="http://schemas.microsoft.com/office/powerpoint/2010/main" val="297339718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function: coaching</a:t>
            </a:r>
            <a:endParaRPr lang="en-US" dirty="0"/>
          </a:p>
        </p:txBody>
      </p:sp>
      <p:sp>
        <p:nvSpPr>
          <p:cNvPr id="4" name="Content Placeholder 2"/>
          <p:cNvSpPr txBox="1">
            <a:spLocks/>
          </p:cNvSpPr>
          <p:nvPr/>
        </p:nvSpPr>
        <p:spPr bwMode="auto">
          <a:xfrm>
            <a:off x="272344" y="145203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Outlines strategies for accomplishing work objectives/aspirations</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Understanding issues and players</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gains informal knowledge of organization, broader perspective	</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Mentor confirms value of experience, feels effective, ensures personal outlook is carried on</a:t>
            </a:r>
            <a:endParaRPr lang="en-US" dirty="0" smtClean="0">
              <a:effectLst/>
            </a:endParaRPr>
          </a:p>
        </p:txBody>
      </p:sp>
    </p:spTree>
    <p:extLst>
      <p:ext uri="{BB962C8B-B14F-4D97-AF65-F5344CB8AC3E}">
        <p14:creationId xmlns:p14="http://schemas.microsoft.com/office/powerpoint/2010/main" val="297339718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function: protection</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Shields from untimely contact with senior managers by intervening when mentee unprepared</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has reduced risk but this can be supportive or smothering. May prevent beneficial exposure. Balance difficult across genders</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Mentor confirms ability to use clout. Can abuse standing at expense of mentee </a:t>
            </a:r>
            <a:endParaRPr lang="en-US" dirty="0" smtClean="0">
              <a:effectLst/>
            </a:endParaRPr>
          </a:p>
        </p:txBody>
      </p:sp>
    </p:spTree>
    <p:extLst>
      <p:ext uri="{BB962C8B-B14F-4D97-AF65-F5344CB8AC3E}">
        <p14:creationId xmlns:p14="http://schemas.microsoft.com/office/powerpoint/2010/main" val="297339718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dirty="0"/>
              <a:t>"I am responsible for my own well-being, my own happiness. The choices and decisions I make regarding my life directly influence the quality of my days."</a:t>
            </a:r>
          </a:p>
          <a:p>
            <a:r>
              <a:rPr lang="en-US" dirty="0"/>
              <a:t> </a:t>
            </a:r>
          </a:p>
          <a:p>
            <a:r>
              <a:rPr lang="en-US" dirty="0"/>
              <a:t>Kathleen </a:t>
            </a:r>
            <a:r>
              <a:rPr lang="en-US" dirty="0" smtClean="0"/>
              <a:t>Andrus</a:t>
            </a:r>
            <a:endParaRPr lang="en-US" dirty="0"/>
          </a:p>
        </p:txBody>
      </p:sp>
    </p:spTree>
    <p:extLst>
      <p:ext uri="{BB962C8B-B14F-4D97-AF65-F5344CB8AC3E}">
        <p14:creationId xmlns:p14="http://schemas.microsoft.com/office/powerpoint/2010/main" val="3453553022"/>
      </p:ext>
    </p:extLst>
  </p:cSld>
  <p:clrMapOvr>
    <a:masterClrMapping/>
  </p:clrMapOvr>
  <p:transition xmlns:p14="http://schemas.microsoft.com/office/powerpoint/2010/mai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458788"/>
            <a:ext cx="8262056" cy="1143000"/>
          </a:xfrm>
        </p:spPr>
        <p:txBody>
          <a:bodyPr/>
          <a:lstStyle/>
          <a:p>
            <a:r>
              <a:rPr lang="en-US" dirty="0" smtClean="0"/>
              <a:t>Career function: </a:t>
            </a:r>
            <a:br>
              <a:rPr lang="en-US" dirty="0" smtClean="0"/>
            </a:br>
            <a:r>
              <a:rPr lang="en-US" dirty="0" smtClean="0"/>
              <a:t>challenging assignments</a:t>
            </a:r>
            <a:endParaRPr lang="en-US" dirty="0"/>
          </a:p>
        </p:txBody>
      </p:sp>
      <p:sp>
        <p:nvSpPr>
          <p:cNvPr id="4" name="Content Placeholder 2"/>
          <p:cNvSpPr txBox="1">
            <a:spLocks/>
          </p:cNvSpPr>
          <p:nvPr/>
        </p:nvSpPr>
        <p:spPr bwMode="auto">
          <a:xfrm>
            <a:off x="127000" y="1749778"/>
            <a:ext cx="8293100" cy="39953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Assigns mentee challenging work, supported with training and ongoing performance feedback</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develops essential skills and is supported through learning difficult tasks</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Mentor is able to delegate tasks and can focus attention elsewhere</a:t>
            </a:r>
            <a:endParaRPr lang="en-US" dirty="0" smtClean="0">
              <a:effectLst/>
            </a:endParaRPr>
          </a:p>
        </p:txBody>
      </p:sp>
    </p:spTree>
    <p:extLst>
      <p:ext uri="{BB962C8B-B14F-4D97-AF65-F5344CB8AC3E}">
        <p14:creationId xmlns:p14="http://schemas.microsoft.com/office/powerpoint/2010/main" val="297339718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Psychosocial function: </a:t>
            </a:r>
            <a:br>
              <a:rPr lang="en-US" dirty="0" smtClean="0"/>
            </a:br>
            <a:r>
              <a:rPr lang="en-US" dirty="0" smtClean="0"/>
              <a:t>role modeling</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Senior colleague’s attitudes, values, behavior provide model</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is able to emulate successful models, discuss tasks, organizational concerns, and career issues in a context that explains senior leader's approaches, attitudes, and values </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Mentor is able to let others benefit from that they have learned over time and gains a sense of the value in his or her own experience </a:t>
            </a:r>
            <a:endParaRPr lang="en-US" dirty="0" smtClean="0">
              <a:effectLst/>
            </a:endParaRPr>
          </a:p>
        </p:txBody>
      </p:sp>
    </p:spTree>
    <p:extLst>
      <p:ext uri="{BB962C8B-B14F-4D97-AF65-F5344CB8AC3E}">
        <p14:creationId xmlns:p14="http://schemas.microsoft.com/office/powerpoint/2010/main" val="297339718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SEEK A MENTOR?</a:t>
            </a:r>
            <a:endParaRPr lang="en-US" dirty="0"/>
          </a:p>
        </p:txBody>
      </p:sp>
      <p:sp>
        <p:nvSpPr>
          <p:cNvPr id="3" name="Text Placeholder 2"/>
          <p:cNvSpPr>
            <a:spLocks noGrp="1"/>
          </p:cNvSpPr>
          <p:nvPr>
            <p:ph type="body" idx="4294967295"/>
          </p:nvPr>
        </p:nvSpPr>
        <p:spPr/>
        <p:txBody>
          <a:bodyPr/>
          <a:lstStyle/>
          <a:p>
            <a:r>
              <a:rPr lang="en-US" sz="2800" u="none" kern="1200" baseline="0" dirty="0" smtClean="0">
                <a:solidFill>
                  <a:srgbClr val="4C4C4F"/>
                </a:solidFill>
                <a:latin typeface="Arial"/>
                <a:ea typeface="ＭＳ Ｐゴシック" pitchFamily="48" charset="-128"/>
                <a:cs typeface="Arial"/>
              </a:rPr>
              <a:t>As future leaders, we have a duty to ourselves and our organizations to always be working to raise our games</a:t>
            </a:r>
          </a:p>
          <a:p>
            <a:r>
              <a:rPr lang="en-US" sz="2800" u="none" kern="1200" baseline="0" dirty="0" smtClean="0">
                <a:solidFill>
                  <a:srgbClr val="4C4C4F"/>
                </a:solidFill>
                <a:latin typeface="Arial"/>
                <a:ea typeface="ＭＳ Ｐゴシック" pitchFamily="48" charset="-128"/>
                <a:cs typeface="Arial"/>
              </a:rPr>
              <a:t>It is important to note that leadership is not a function of how many people report to you.</a:t>
            </a:r>
            <a:endParaRPr lang="en-US" dirty="0"/>
          </a:p>
        </p:txBody>
      </p:sp>
    </p:spTree>
    <p:extLst>
      <p:ext uri="{BB962C8B-B14F-4D97-AF65-F5344CB8AC3E}">
        <p14:creationId xmlns:p14="http://schemas.microsoft.com/office/powerpoint/2010/main" val="516552836"/>
      </p:ext>
    </p:extLst>
  </p:cSld>
  <p:clrMapOvr>
    <a:masterClrMapping/>
  </p:clrMapOvr>
  <p:transition xmlns:p14="http://schemas.microsoft.com/office/powerpoint/2010/mai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Psychosocial function: </a:t>
            </a:r>
            <a:br>
              <a:rPr lang="en-US" dirty="0" smtClean="0"/>
            </a:br>
            <a:r>
              <a:rPr lang="en-US" dirty="0" smtClean="0"/>
              <a:t>acceptance/confirmation</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Both derive sense of self </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is provided support and encouragement, given basic trust, encouraged to take risks and experiment</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Mentor's junior colleague offers support and appreciation, reminds senior staff of value</a:t>
            </a:r>
            <a:endParaRPr lang="en-US" dirty="0" smtClean="0">
              <a:effectLst/>
            </a:endParaRPr>
          </a:p>
        </p:txBody>
      </p:sp>
    </p:spTree>
    <p:extLst>
      <p:ext uri="{BB962C8B-B14F-4D97-AF65-F5344CB8AC3E}">
        <p14:creationId xmlns:p14="http://schemas.microsoft.com/office/powerpoint/2010/main" val="212936436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Psychosocial function: counseling</a:t>
            </a:r>
            <a:endParaRPr lang="en-US" dirty="0"/>
          </a:p>
        </p:txBody>
      </p:sp>
      <p:sp>
        <p:nvSpPr>
          <p:cNvPr id="4" name="Content Placeholder 2"/>
          <p:cNvSpPr txBox="1">
            <a:spLocks/>
          </p:cNvSpPr>
          <p:nvPr/>
        </p:nvSpPr>
        <p:spPr bwMode="auto">
          <a:xfrm>
            <a:off x="457200" y="1538112"/>
            <a:ext cx="8305800" cy="45880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eaLnBrk="1" hangingPunct="1">
              <a:buNone/>
            </a:pPr>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Enables individual to explore personal concerns that may interfere with a positive sense of self</a:t>
            </a:r>
            <a:endParaRPr lang="en-US" dirty="0" smtClean="0">
              <a:effectLst/>
            </a:endParaRPr>
          </a:p>
          <a:p>
            <a:pPr lvl="1" eaLnBrk="1" hangingPunct="1"/>
            <a:r>
              <a:rPr lang="en-US" sz="2400" kern="1200" dirty="0" smtClean="0">
                <a:solidFill>
                  <a:srgbClr val="4C4C4F"/>
                </a:solidFill>
                <a:effectLst/>
                <a:latin typeface="Arial"/>
                <a:ea typeface="ＭＳ Ｐゴシック" pitchFamily="48" charset="-128"/>
                <a:cs typeface="Arial"/>
              </a:rPr>
              <a:t>Mentee gains a confidential advisor</a:t>
            </a:r>
          </a:p>
          <a:p>
            <a:pPr lvl="1" eaLnBrk="1" hangingPunct="1"/>
            <a:r>
              <a:rPr lang="en-US" sz="2400" kern="1200" dirty="0" smtClean="0">
                <a:solidFill>
                  <a:srgbClr val="4C4C4F"/>
                </a:solidFill>
                <a:effectLst/>
                <a:latin typeface="Arial"/>
                <a:ea typeface="ＭＳ Ｐゴシック" pitchFamily="48" charset="-128"/>
                <a:cs typeface="Arial"/>
              </a:rPr>
              <a:t>Mentor gains renewed insight into their earlier career decisions and a sense of helping others</a:t>
            </a:r>
          </a:p>
        </p:txBody>
      </p:sp>
    </p:spTree>
    <p:extLst>
      <p:ext uri="{BB962C8B-B14F-4D97-AF65-F5344CB8AC3E}">
        <p14:creationId xmlns:p14="http://schemas.microsoft.com/office/powerpoint/2010/main" val="212936436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Psychosocial function: friendship</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It never hurts to have more friends</a:t>
            </a:r>
          </a:p>
          <a:p>
            <a:pPr rtl="0" eaLnBrk="1" fontAlgn="base" hangingPunct="1"/>
            <a:r>
              <a:rPr lang="en-US" dirty="0" smtClean="0"/>
              <a:t>More personal relationship</a:t>
            </a:r>
          </a:p>
          <a:p>
            <a:pPr rtl="0" eaLnBrk="1" fontAlgn="base" hangingPunct="1"/>
            <a:r>
              <a:rPr lang="en-US" sz="2800" kern="1200" dirty="0" smtClean="0">
                <a:solidFill>
                  <a:srgbClr val="4C4C4F"/>
                </a:solidFill>
                <a:effectLst/>
                <a:latin typeface="Arial"/>
                <a:ea typeface="ＭＳ Ｐゴシック" pitchFamily="48" charset="-128"/>
                <a:cs typeface="Arial"/>
              </a:rPr>
              <a:t>More likely to create trust and alliance</a:t>
            </a:r>
          </a:p>
        </p:txBody>
      </p:sp>
    </p:spTree>
    <p:extLst>
      <p:ext uri="{BB962C8B-B14F-4D97-AF65-F5344CB8AC3E}">
        <p14:creationId xmlns:p14="http://schemas.microsoft.com/office/powerpoint/2010/main" val="212936436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a:t>
            </a:r>
            <a:endParaRPr lang="en-US" dirty="0"/>
          </a:p>
        </p:txBody>
      </p:sp>
      <p:sp>
        <p:nvSpPr>
          <p:cNvPr id="4" name="Content Placeholder 2"/>
          <p:cNvSpPr txBox="1">
            <a:spLocks/>
          </p:cNvSpPr>
          <p:nvPr/>
        </p:nvSpPr>
        <p:spPr bwMode="auto">
          <a:xfrm>
            <a:off x="381001" y="1608843"/>
            <a:ext cx="8163278" cy="46000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sz="1200"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Should be set upfront</a:t>
            </a:r>
            <a:endParaRPr lang="en-US" dirty="0" smtClean="0">
              <a:effectLst/>
            </a:endParaRPr>
          </a:p>
          <a:p>
            <a:pPr rtl="0" eaLnBrk="1" fontAlgn="base" hangingPunct="1"/>
            <a:r>
              <a:rPr lang="en-US" sz="2800" kern="1200" dirty="0" smtClean="0">
                <a:solidFill>
                  <a:srgbClr val="4C4C4F"/>
                </a:solidFill>
                <a:effectLst/>
                <a:latin typeface="Arial"/>
                <a:ea typeface="ＭＳ Ｐゴシック" pitchFamily="48" charset="-128"/>
                <a:cs typeface="Arial"/>
              </a:rPr>
              <a:t>Can use a formal agreement:</a:t>
            </a:r>
            <a:endParaRPr lang="en-US" dirty="0" smtClean="0">
              <a:effectLst/>
            </a:endParaRPr>
          </a:p>
          <a:p>
            <a:pPr lvl="1" eaLnBrk="1" hangingPunct="1"/>
            <a:r>
              <a:rPr lang="en-US" dirty="0" smtClean="0"/>
              <a:t>Goals of mentor and mentee</a:t>
            </a:r>
          </a:p>
          <a:p>
            <a:pPr lvl="1" eaLnBrk="1" hangingPunct="1"/>
            <a:r>
              <a:rPr lang="en-US" sz="2400" kern="1200" dirty="0" smtClean="0">
                <a:solidFill>
                  <a:srgbClr val="4C4C4F"/>
                </a:solidFill>
                <a:effectLst/>
                <a:latin typeface="Arial"/>
                <a:ea typeface="ＭＳ Ｐゴシック" pitchFamily="48" charset="-128"/>
                <a:cs typeface="Arial"/>
              </a:rPr>
              <a:t>How accountability is determined</a:t>
            </a:r>
          </a:p>
          <a:p>
            <a:pPr lvl="1" eaLnBrk="1" hangingPunct="1"/>
            <a:r>
              <a:rPr lang="en-US" dirty="0" smtClean="0"/>
              <a:t>How progress towards goals will be measured</a:t>
            </a:r>
          </a:p>
          <a:p>
            <a:pPr lvl="1" eaLnBrk="1" hangingPunct="1"/>
            <a:r>
              <a:rPr lang="en-US" sz="2400" kern="1200" dirty="0" smtClean="0">
                <a:solidFill>
                  <a:srgbClr val="4C4C4F"/>
                </a:solidFill>
                <a:effectLst/>
                <a:latin typeface="Arial"/>
                <a:ea typeface="ＭＳ Ｐゴシック" pitchFamily="48" charset="-128"/>
                <a:cs typeface="Arial"/>
              </a:rPr>
              <a:t>Duration of relationship</a:t>
            </a:r>
          </a:p>
          <a:p>
            <a:pPr lvl="1" eaLnBrk="1" hangingPunct="1"/>
            <a:r>
              <a:rPr lang="en-US" sz="2400" kern="1200" dirty="0" smtClean="0">
                <a:solidFill>
                  <a:srgbClr val="4C4C4F"/>
                </a:solidFill>
                <a:effectLst/>
                <a:latin typeface="Arial"/>
                <a:ea typeface="ＭＳ Ｐゴシック" pitchFamily="48" charset="-128"/>
                <a:cs typeface="Arial"/>
              </a:rPr>
              <a:t>Frequency of meetings</a:t>
            </a:r>
          </a:p>
          <a:p>
            <a:pPr lvl="1" eaLnBrk="1" hangingPunct="1"/>
            <a:r>
              <a:rPr lang="en-US" sz="2400" kern="1200" dirty="0" smtClean="0">
                <a:solidFill>
                  <a:srgbClr val="4C4C4F"/>
                </a:solidFill>
                <a:effectLst/>
                <a:latin typeface="Arial"/>
                <a:ea typeface="ＭＳ Ｐゴシック" pitchFamily="48" charset="-128"/>
                <a:cs typeface="Arial"/>
              </a:rPr>
              <a:t>Other unique elements</a:t>
            </a:r>
          </a:p>
          <a:p>
            <a:pPr lvl="1" eaLnBrk="1" hangingPunct="1"/>
            <a:r>
              <a:rPr lang="en-US" dirty="0" smtClean="0"/>
              <a:t>Confidential nature</a:t>
            </a:r>
            <a:endParaRPr lang="en-US" sz="2400" kern="1200" dirty="0" smtClean="0">
              <a:solidFill>
                <a:srgbClr val="4C4C4F"/>
              </a:solidFill>
              <a:effectLst/>
              <a:latin typeface="Arial"/>
              <a:ea typeface="ＭＳ Ｐゴシック" pitchFamily="48" charset="-128"/>
              <a:cs typeface="Arial"/>
            </a:endParaRPr>
          </a:p>
        </p:txBody>
      </p:sp>
    </p:spTree>
    <p:extLst>
      <p:ext uri="{BB962C8B-B14F-4D97-AF65-F5344CB8AC3E}">
        <p14:creationId xmlns:p14="http://schemas.microsoft.com/office/powerpoint/2010/main" val="212936436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i="1" dirty="0"/>
              <a:t>"We make a living by what we get, we make a </a:t>
            </a:r>
            <a:r>
              <a:rPr lang="en-US" i="1" dirty="0" smtClean="0"/>
              <a:t>life</a:t>
            </a:r>
            <a:r>
              <a:rPr lang="en-US" i="1" dirty="0"/>
              <a:t> by what we give." </a:t>
            </a:r>
          </a:p>
          <a:p>
            <a:endParaRPr lang="en-US" i="1" dirty="0" smtClean="0"/>
          </a:p>
          <a:p>
            <a:r>
              <a:rPr lang="en-US" i="1" dirty="0" smtClean="0"/>
              <a:t>Winston Churchill</a:t>
            </a:r>
            <a:endParaRPr lang="en-US" dirty="0"/>
          </a:p>
        </p:txBody>
      </p:sp>
    </p:spTree>
    <p:extLst>
      <p:ext uri="{BB962C8B-B14F-4D97-AF65-F5344CB8AC3E}">
        <p14:creationId xmlns:p14="http://schemas.microsoft.com/office/powerpoint/2010/main" val="1559109428"/>
      </p:ext>
    </p:extLst>
  </p:cSld>
  <p:clrMapOvr>
    <a:masterClrMapping/>
  </p:clrMapOvr>
  <p:transition xmlns:p14="http://schemas.microsoft.com/office/powerpoint/2010/mai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the </a:t>
            </a:r>
            <a:br>
              <a:rPr lang="en-US" dirty="0" smtClean="0"/>
            </a:br>
            <a:r>
              <a:rPr lang="en-US" dirty="0" smtClean="0"/>
              <a:t>Conversation</a:t>
            </a:r>
            <a:endParaRPr lang="en-US" dirty="0"/>
          </a:p>
        </p:txBody>
      </p:sp>
      <p:sp>
        <p:nvSpPr>
          <p:cNvPr id="4" name="Content Placeholder 2"/>
          <p:cNvSpPr txBox="1">
            <a:spLocks/>
          </p:cNvSpPr>
          <p:nvPr/>
        </p:nvSpPr>
        <p:spPr bwMode="auto">
          <a:xfrm>
            <a:off x="282222" y="1970263"/>
            <a:ext cx="5307189" cy="1605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eaLnBrk="1" hangingPunct="1">
              <a:buNone/>
            </a:pPr>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Going to do</a:t>
            </a:r>
            <a:r>
              <a:rPr lang="en-US" sz="2800" kern="1200" baseline="0" dirty="0" smtClean="0">
                <a:solidFill>
                  <a:srgbClr val="4C4C4F"/>
                </a:solidFill>
                <a:effectLst/>
                <a:latin typeface="Arial"/>
                <a:ea typeface="ＭＳ Ｐゴシック" pitchFamily="48" charset="-128"/>
                <a:cs typeface="Arial"/>
              </a:rPr>
              <a:t> two 10 minute</a:t>
            </a:r>
            <a:br>
              <a:rPr lang="en-US" sz="2800" kern="1200" baseline="0" dirty="0" smtClean="0">
                <a:solidFill>
                  <a:srgbClr val="4C4C4F"/>
                </a:solidFill>
                <a:effectLst/>
                <a:latin typeface="Arial"/>
                <a:ea typeface="ＭＳ Ｐゴシック" pitchFamily="48" charset="-128"/>
                <a:cs typeface="Arial"/>
              </a:rPr>
            </a:br>
            <a:r>
              <a:rPr lang="en-US" sz="2800" kern="1200" baseline="0" dirty="0" smtClean="0">
                <a:solidFill>
                  <a:srgbClr val="4C4C4F"/>
                </a:solidFill>
                <a:effectLst/>
                <a:latin typeface="Arial"/>
                <a:ea typeface="ＭＳ Ｐゴシック" pitchFamily="48" charset="-128"/>
                <a:cs typeface="Arial"/>
              </a:rPr>
              <a:t>sessions</a:t>
            </a:r>
          </a:p>
          <a:p>
            <a:pPr lvl="0" rtl="0" eaLnBrk="1" fontAlgn="base" hangingPunct="1"/>
            <a:r>
              <a:rPr lang="en-US" sz="2800" kern="1200" dirty="0" smtClean="0">
                <a:solidFill>
                  <a:srgbClr val="4C4C4F"/>
                </a:solidFill>
                <a:effectLst/>
                <a:latin typeface="Arial"/>
                <a:ea typeface="ＭＳ Ｐゴシック" pitchFamily="48" charset="-128"/>
                <a:cs typeface="Arial"/>
              </a:rPr>
              <a:t>Pair off with another</a:t>
            </a:r>
            <a:r>
              <a:rPr lang="en-US" sz="2800" kern="1200" baseline="0" dirty="0" smtClean="0">
                <a:solidFill>
                  <a:srgbClr val="4C4C4F"/>
                </a:solidFill>
                <a:effectLst/>
                <a:latin typeface="Arial"/>
                <a:ea typeface="ＭＳ Ｐゴシック" pitchFamily="48" charset="-128"/>
                <a:cs typeface="Arial"/>
              </a:rPr>
              <a:t> person</a:t>
            </a:r>
          </a:p>
          <a:p>
            <a:pPr lvl="0" rtl="0" eaLnBrk="1" fontAlgn="base" hangingPunct="1"/>
            <a:r>
              <a:rPr lang="en-US" dirty="0" smtClean="0"/>
              <a:t>Switch roles halfway through</a:t>
            </a:r>
          </a:p>
        </p:txBody>
      </p:sp>
    </p:spTree>
    <p:extLst>
      <p:ext uri="{BB962C8B-B14F-4D97-AF65-F5344CB8AC3E}">
        <p14:creationId xmlns:p14="http://schemas.microsoft.com/office/powerpoint/2010/main" val="385896271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the conversation</a:t>
            </a:r>
            <a:endParaRPr lang="en-US" dirty="0"/>
          </a:p>
        </p:txBody>
      </p:sp>
      <p:sp>
        <p:nvSpPr>
          <p:cNvPr id="3" name="Text Placeholder 2"/>
          <p:cNvSpPr>
            <a:spLocks noGrp="1"/>
          </p:cNvSpPr>
          <p:nvPr>
            <p:ph type="body" idx="4294967295"/>
          </p:nvPr>
        </p:nvSpPr>
        <p:spPr/>
        <p:txBody>
          <a:bodyPr/>
          <a:lstStyle/>
          <a:p>
            <a:pPr lvl="1" rtl="0" eaLnBrk="1" fontAlgn="base" hangingPunct="1"/>
            <a:r>
              <a:rPr lang="en-US" sz="2400" kern="1200" baseline="0" dirty="0" smtClean="0">
                <a:solidFill>
                  <a:srgbClr val="4C4C4F"/>
                </a:solidFill>
                <a:effectLst/>
                <a:latin typeface="Arial"/>
                <a:ea typeface="ＭＳ Ｐゴシック" pitchFamily="48" charset="-128"/>
                <a:cs typeface="Arial"/>
              </a:rPr>
              <a:t>Why do you choose a mentor</a:t>
            </a:r>
          </a:p>
          <a:p>
            <a:pPr lvl="2" eaLnBrk="1" hangingPunct="1"/>
            <a:r>
              <a:rPr lang="en-US" sz="2000" kern="1200" baseline="0" dirty="0" smtClean="0">
                <a:solidFill>
                  <a:srgbClr val="4C4C4F"/>
                </a:solidFill>
                <a:effectLst/>
                <a:latin typeface="Arial"/>
                <a:ea typeface="ＭＳ Ｐゴシック" pitchFamily="48" charset="-128"/>
                <a:cs typeface="Arial"/>
              </a:rPr>
              <a:t>Who is the person you will or have chosen?</a:t>
            </a:r>
          </a:p>
          <a:p>
            <a:pPr lvl="2" eaLnBrk="1" hangingPunct="1"/>
            <a:r>
              <a:rPr lang="en-US" dirty="0" smtClean="0"/>
              <a:t>Why did you chose them?</a:t>
            </a:r>
          </a:p>
          <a:p>
            <a:pPr lvl="2" eaLnBrk="1" hangingPunct="1"/>
            <a:r>
              <a:rPr lang="en-US" sz="2000" kern="1200" baseline="0" dirty="0" smtClean="0">
                <a:solidFill>
                  <a:srgbClr val="4C4C4F"/>
                </a:solidFill>
                <a:effectLst/>
                <a:latin typeface="Arial"/>
                <a:ea typeface="ＭＳ Ｐゴシック" pitchFamily="48" charset="-128"/>
                <a:cs typeface="Arial"/>
              </a:rPr>
              <a:t>What were the characteristics or experiences that helped make the choice?</a:t>
            </a:r>
            <a:endParaRPr lang="en-US" dirty="0"/>
          </a:p>
        </p:txBody>
      </p:sp>
    </p:spTree>
    <p:extLst>
      <p:ext uri="{BB962C8B-B14F-4D97-AF65-F5344CB8AC3E}">
        <p14:creationId xmlns:p14="http://schemas.microsoft.com/office/powerpoint/2010/main" val="1656860213"/>
      </p:ext>
    </p:extLst>
  </p:cSld>
  <p:clrMapOvr>
    <a:masterClrMapping/>
  </p:clrMapOvr>
  <p:transition xmlns:p14="http://schemas.microsoft.com/office/powerpoint/2010/mai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a:t>
            </a:r>
            <a:r>
              <a:rPr lang="en-US" baseline="0" dirty="0" smtClean="0"/>
              <a:t> the conversation</a:t>
            </a:r>
            <a:endParaRPr lang="en-US" dirty="0"/>
          </a:p>
        </p:txBody>
      </p:sp>
      <p:sp>
        <p:nvSpPr>
          <p:cNvPr id="3" name="Text Placeholder 2"/>
          <p:cNvSpPr>
            <a:spLocks noGrp="1"/>
          </p:cNvSpPr>
          <p:nvPr>
            <p:ph type="body" idx="4294967295"/>
          </p:nvPr>
        </p:nvSpPr>
        <p:spPr/>
        <p:txBody>
          <a:bodyPr/>
          <a:lstStyle/>
          <a:p>
            <a:pPr lvl="1" rtl="0" eaLnBrk="1" fontAlgn="base" hangingPunct="1"/>
            <a:r>
              <a:rPr lang="en-US" sz="2400" kern="1200" dirty="0" smtClean="0">
                <a:solidFill>
                  <a:srgbClr val="4C4C4F"/>
                </a:solidFill>
                <a:effectLst/>
                <a:latin typeface="Arial"/>
                <a:ea typeface="ＭＳ Ｐゴシック" pitchFamily="48" charset="-128"/>
                <a:cs typeface="Arial"/>
              </a:rPr>
              <a:t>The structure of time</a:t>
            </a:r>
          </a:p>
          <a:p>
            <a:pPr lvl="2" eaLnBrk="1" hangingPunct="1"/>
            <a:r>
              <a:rPr lang="en-US" sz="1600" dirty="0" smtClean="0"/>
              <a:t>Develop your questions to get the information and answers you need from your mentor</a:t>
            </a:r>
          </a:p>
          <a:p>
            <a:pPr lvl="2" eaLnBrk="1" hangingPunct="1"/>
            <a:r>
              <a:rPr lang="en-US" sz="1600" kern="1200" dirty="0" smtClean="0">
                <a:solidFill>
                  <a:srgbClr val="4C4C4F"/>
                </a:solidFill>
                <a:effectLst/>
                <a:latin typeface="Arial"/>
                <a:ea typeface="ＭＳ Ｐゴシック" pitchFamily="48" charset="-128"/>
                <a:cs typeface="Arial"/>
              </a:rPr>
              <a:t>What are the questions or information you seek?</a:t>
            </a:r>
          </a:p>
          <a:p>
            <a:pPr lvl="2" eaLnBrk="1" hangingPunct="1"/>
            <a:r>
              <a:rPr lang="en-US" sz="1600" dirty="0" smtClean="0"/>
              <a:t>What knowledge are you expecting to gain?</a:t>
            </a:r>
          </a:p>
        </p:txBody>
      </p:sp>
    </p:spTree>
    <p:extLst>
      <p:ext uri="{BB962C8B-B14F-4D97-AF65-F5344CB8AC3E}">
        <p14:creationId xmlns:p14="http://schemas.microsoft.com/office/powerpoint/2010/main" val="1130968268"/>
      </p:ext>
    </p:extLst>
  </p:cSld>
  <p:clrMapOvr>
    <a:masterClrMapping/>
  </p:clrMapOvr>
  <p:transition xmlns:p14="http://schemas.microsoft.com/office/powerpoint/2010/mai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eaLnBrk="1" hangingPunct="1"/>
            <a:r>
              <a:rPr lang="en-US" sz="2400" kern="1200" dirty="0" smtClean="0">
                <a:solidFill>
                  <a:srgbClr val="4C4C4F"/>
                </a:solidFill>
                <a:effectLst/>
                <a:latin typeface="Arial"/>
                <a:ea typeface="ＭＳ Ｐゴシック" pitchFamily="48" charset="-128"/>
                <a:cs typeface="Arial"/>
              </a:rPr>
              <a:t> Feedback</a:t>
            </a:r>
            <a:endParaRPr lang="en-US" dirty="0"/>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Please take five minutes</a:t>
            </a:r>
            <a:r>
              <a:rPr lang="en-US" sz="2800" kern="1200" baseline="0" dirty="0" smtClean="0">
                <a:solidFill>
                  <a:srgbClr val="4C4C4F"/>
                </a:solidFill>
                <a:effectLst/>
                <a:latin typeface="Arial"/>
                <a:ea typeface="ＭＳ Ｐゴシック" pitchFamily="48" charset="-128"/>
                <a:cs typeface="Arial"/>
              </a:rPr>
              <a:t> to fill out the feedback handout</a:t>
            </a:r>
            <a:endParaRPr lang="en-US" dirty="0"/>
          </a:p>
        </p:txBody>
      </p:sp>
    </p:spTree>
    <p:extLst>
      <p:ext uri="{BB962C8B-B14F-4D97-AF65-F5344CB8AC3E}">
        <p14:creationId xmlns:p14="http://schemas.microsoft.com/office/powerpoint/2010/main" val="2753604439"/>
      </p:ext>
    </p:extLst>
  </p:cSld>
  <p:clrMapOvr>
    <a:masterClrMapping/>
  </p:clrMapOvr>
  <p:transition xmlns:p14="http://schemas.microsoft.com/office/powerpoint/2010/mai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762000" y="1933928"/>
            <a:ext cx="7772400" cy="1470025"/>
          </a:xfrm>
        </p:spPr>
        <p:txBody>
          <a:bodyPr/>
          <a:lstStyle/>
          <a:p>
            <a:pPr eaLnBrk="1" hangingPunct="1"/>
            <a:r>
              <a:rPr lang="en-US" cap="none" dirty="0" smtClean="0">
                <a:latin typeface="Arial" charset="0"/>
                <a:ea typeface="ＭＳ Ｐゴシック" pitchFamily="96" charset="-128"/>
              </a:rPr>
              <a:t>THANK YOU</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a:t>A rising tide lifts all boats</a:t>
            </a:r>
            <a:br>
              <a:rPr lang="en-US" dirty="0"/>
            </a:br>
            <a:r>
              <a:rPr lang="en-US" dirty="0"/>
              <a:t/>
            </a:r>
            <a:br>
              <a:rPr lang="en-US" dirty="0"/>
            </a:br>
            <a:r>
              <a:rPr lang="en-US" dirty="0"/>
              <a:t>--John F. Kennedy</a:t>
            </a:r>
          </a:p>
        </p:txBody>
      </p:sp>
    </p:spTree>
    <p:extLst>
      <p:ext uri="{BB962C8B-B14F-4D97-AF65-F5344CB8AC3E}">
        <p14:creationId xmlns:p14="http://schemas.microsoft.com/office/powerpoint/2010/main" val="1509274219"/>
      </p:ext>
    </p:extLst>
  </p:cSld>
  <p:clrMapOvr>
    <a:masterClrMapping/>
  </p:clrMapOvr>
  <p:transition xmlns:p14="http://schemas.microsoft.com/office/powerpoint/2010/mai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latin typeface="Arial" charset="0"/>
                <a:ea typeface="ＭＳ Ｐゴシック" pitchFamily="96" charset="-128"/>
              </a:rPr>
              <a:t>MENTORING</a:t>
            </a:r>
            <a:endParaRPr lang="en-US" dirty="0"/>
          </a:p>
        </p:txBody>
      </p:sp>
      <p:sp>
        <p:nvSpPr>
          <p:cNvPr id="3" name="Text Placeholder 2"/>
          <p:cNvSpPr>
            <a:spLocks noGrp="1"/>
          </p:cNvSpPr>
          <p:nvPr>
            <p:ph type="body" idx="4294967295"/>
          </p:nvPr>
        </p:nvSpPr>
        <p:spPr/>
        <p:txBody>
          <a:bodyPr/>
          <a:lstStyle/>
          <a:p>
            <a:pPr eaLnBrk="1" hangingPunct="1"/>
            <a:r>
              <a:rPr lang="en-US" dirty="0" smtClean="0">
                <a:latin typeface="Arial" charset="0"/>
                <a:ea typeface="ＭＳ Ｐゴシック" pitchFamily="96" charset="-128"/>
              </a:rPr>
              <a:t>What we'll do</a:t>
            </a:r>
          </a:p>
          <a:p>
            <a:pPr lvl="1" eaLnBrk="1" hangingPunct="1"/>
            <a:r>
              <a:rPr lang="en-US" dirty="0" smtClean="0">
                <a:latin typeface="Arial" charset="0"/>
                <a:ea typeface="ＭＳ Ｐゴシック" pitchFamily="96" charset="-128"/>
              </a:rPr>
              <a:t>Introductions</a:t>
            </a:r>
          </a:p>
          <a:p>
            <a:pPr lvl="1" eaLnBrk="1" hangingPunct="1"/>
            <a:r>
              <a:rPr lang="en-US" dirty="0" smtClean="0">
                <a:latin typeface="Arial" charset="0"/>
                <a:ea typeface="ＭＳ Ｐゴシック" pitchFamily="96" charset="-128"/>
              </a:rPr>
              <a:t>Discuss styles and functions of mentoring </a:t>
            </a:r>
          </a:p>
          <a:p>
            <a:pPr lvl="1" eaLnBrk="1" hangingPunct="1"/>
            <a:r>
              <a:rPr lang="en-US" dirty="0" smtClean="0">
                <a:latin typeface="Arial" charset="0"/>
                <a:ea typeface="ＭＳ Ｐゴシック" pitchFamily="96" charset="-128"/>
              </a:rPr>
              <a:t>Practice beginning</a:t>
            </a:r>
            <a:r>
              <a:rPr lang="en-US" baseline="0" dirty="0" smtClean="0">
                <a:latin typeface="Arial" charset="0"/>
                <a:ea typeface="ＭＳ Ｐゴシック" pitchFamily="96" charset="-128"/>
              </a:rPr>
              <a:t> the conversation</a:t>
            </a:r>
          </a:p>
          <a:p>
            <a:pPr eaLnBrk="1" hangingPunct="1"/>
            <a:r>
              <a:rPr lang="en-US" baseline="0" dirty="0" smtClean="0">
                <a:latin typeface="Arial" charset="0"/>
                <a:ea typeface="ＭＳ Ｐゴシック" pitchFamily="96" charset="-128"/>
              </a:rPr>
              <a:t>Journal</a:t>
            </a:r>
          </a:p>
          <a:p>
            <a:pPr lvl="1" eaLnBrk="1" hangingPunct="1"/>
            <a:r>
              <a:rPr lang="en-US" baseline="0" dirty="0" smtClean="0">
                <a:latin typeface="Arial" charset="0"/>
                <a:ea typeface="ＭＳ Ｐゴシック" pitchFamily="96" charset="-128"/>
              </a:rPr>
              <a:t>You should use the journal's you've received to record thoughts and questions and perhaps to reflect on what you've learned</a:t>
            </a:r>
          </a:p>
          <a:p>
            <a:pPr lvl="0" eaLnBrk="1" hangingPunct="1"/>
            <a:r>
              <a:rPr lang="en-US" baseline="0" dirty="0" smtClean="0">
                <a:latin typeface="Arial" charset="0"/>
                <a:ea typeface="ＭＳ Ｐゴシック" pitchFamily="96" charset="-128"/>
              </a:rPr>
              <a:t>Flip Charts</a:t>
            </a:r>
          </a:p>
        </p:txBody>
      </p:sp>
    </p:spTree>
    <p:extLst>
      <p:ext uri="{BB962C8B-B14F-4D97-AF65-F5344CB8AC3E}">
        <p14:creationId xmlns:p14="http://schemas.microsoft.com/office/powerpoint/2010/main" val="73734820"/>
      </p:ext>
    </p:extLst>
  </p:cSld>
  <p:clrMapOvr>
    <a:masterClrMapping/>
  </p:clrMapOvr>
  <p:transition xmlns:p14="http://schemas.microsoft.com/office/powerpoint/2010/mai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Text Placeholder 2"/>
          <p:cNvSpPr>
            <a:spLocks noGrp="1"/>
          </p:cNvSpPr>
          <p:nvPr>
            <p:ph type="body" idx="4294967295"/>
          </p:nvPr>
        </p:nvSpPr>
        <p:spPr/>
        <p:txBody>
          <a:bodyPr/>
          <a:lstStyle/>
          <a:p>
            <a:r>
              <a:rPr lang="en-US" dirty="0" smtClean="0"/>
              <a:t>Who</a:t>
            </a:r>
            <a:r>
              <a:rPr lang="en-US" baseline="0" dirty="0" smtClean="0"/>
              <a:t> are you?</a:t>
            </a:r>
          </a:p>
          <a:p>
            <a:r>
              <a:rPr lang="en-US" baseline="0" dirty="0" smtClean="0"/>
              <a:t>Where are you from?</a:t>
            </a:r>
          </a:p>
          <a:p>
            <a:r>
              <a:rPr lang="en-US" baseline="0" dirty="0" smtClean="0"/>
              <a:t>What do you expect to get out of this workshop?</a:t>
            </a:r>
          </a:p>
        </p:txBody>
      </p:sp>
    </p:spTree>
    <p:extLst>
      <p:ext uri="{BB962C8B-B14F-4D97-AF65-F5344CB8AC3E}">
        <p14:creationId xmlns:p14="http://schemas.microsoft.com/office/powerpoint/2010/main" val="336069670"/>
      </p:ext>
    </p:extLst>
  </p:cSld>
  <p:clrMapOvr>
    <a:masterClrMapping/>
  </p:clrMapOvr>
  <p:transition xmlns:p14="http://schemas.microsoft.com/office/powerpoint/2010/main" spd="med" advClick="0">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discussion</a:t>
            </a:r>
            <a:endParaRPr lang="en-US" dirty="0"/>
          </a:p>
        </p:txBody>
      </p:sp>
      <p:sp>
        <p:nvSpPr>
          <p:cNvPr id="3" name="Text Placeholder 2"/>
          <p:cNvSpPr>
            <a:spLocks noGrp="1"/>
          </p:cNvSpPr>
          <p:nvPr>
            <p:ph type="body" idx="4294967295"/>
          </p:nvPr>
        </p:nvSpPr>
        <p:spPr/>
        <p:txBody>
          <a:bodyPr/>
          <a:lstStyle/>
          <a:p>
            <a:r>
              <a:rPr lang="en-US" dirty="0" smtClean="0"/>
              <a:t>Mentoring sessions</a:t>
            </a:r>
          </a:p>
          <a:p>
            <a:pPr lvl="1"/>
            <a:r>
              <a:rPr lang="en-US" dirty="0" smtClean="0"/>
              <a:t>Available</a:t>
            </a:r>
            <a:r>
              <a:rPr lang="en-US" baseline="0" dirty="0" smtClean="0"/>
              <a:t> time</a:t>
            </a:r>
          </a:p>
          <a:p>
            <a:pPr lvl="1"/>
            <a:r>
              <a:rPr lang="en-US" baseline="0" dirty="0" smtClean="0"/>
              <a:t>Types</a:t>
            </a:r>
            <a:r>
              <a:rPr lang="en-US" dirty="0" smtClean="0"/>
              <a:t> of </a:t>
            </a:r>
            <a:r>
              <a:rPr lang="en-US" baseline="0" dirty="0" smtClean="0"/>
              <a:t>Settings</a:t>
            </a:r>
          </a:p>
          <a:p>
            <a:pPr lvl="0"/>
            <a:r>
              <a:rPr lang="en-US" dirty="0" smtClean="0"/>
              <a:t>How do you prepare</a:t>
            </a:r>
          </a:p>
          <a:p>
            <a:pPr lvl="1"/>
            <a:r>
              <a:rPr lang="en-US" dirty="0" smtClean="0"/>
              <a:t>Have a goal for what you want to get from the session. </a:t>
            </a:r>
          </a:p>
          <a:p>
            <a:pPr lvl="1"/>
            <a:r>
              <a:rPr lang="en-US" dirty="0" smtClean="0"/>
              <a:t>Think also about what you can contribute</a:t>
            </a:r>
          </a:p>
          <a:p>
            <a:pPr lvl="0"/>
            <a:r>
              <a:rPr lang="en-US" dirty="0" smtClean="0"/>
              <a:t>How do you make the best use of the time?</a:t>
            </a:r>
          </a:p>
          <a:p>
            <a:pPr lvl="1"/>
            <a:r>
              <a:rPr lang="en-US" dirty="0" smtClean="0"/>
              <a:t>Prepare questions in advance</a:t>
            </a:r>
          </a:p>
          <a:p>
            <a:pPr lvl="1"/>
            <a:r>
              <a:rPr lang="en-US" dirty="0" smtClean="0"/>
              <a:t>Be clear with mentor about what you need</a:t>
            </a:r>
            <a:endParaRPr lang="en-US" dirty="0"/>
          </a:p>
        </p:txBody>
      </p:sp>
    </p:spTree>
    <p:extLst>
      <p:ext uri="{BB962C8B-B14F-4D97-AF65-F5344CB8AC3E}">
        <p14:creationId xmlns:p14="http://schemas.microsoft.com/office/powerpoint/2010/main" val="1167620542"/>
      </p:ext>
    </p:extLst>
  </p:cSld>
  <p:clrMapOvr>
    <a:masterClrMapping/>
  </p:clrMapOvr>
  <p:transition xmlns:p14="http://schemas.microsoft.com/office/powerpoint/2010/mai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dirty="0"/>
              <a:t>"A mentor is someone who sees more talent and ability within you, than you see in yourself, and helps bring it out of you."</a:t>
            </a:r>
            <a:br>
              <a:rPr lang="en-US" dirty="0"/>
            </a:br>
            <a:r>
              <a:rPr lang="en-US" dirty="0"/>
              <a:t/>
            </a:r>
            <a:br>
              <a:rPr lang="en-US" dirty="0"/>
            </a:br>
            <a:r>
              <a:rPr lang="en-US" dirty="0"/>
              <a:t>--Bob Proctor </a:t>
            </a:r>
          </a:p>
        </p:txBody>
      </p:sp>
    </p:spTree>
    <p:extLst>
      <p:ext uri="{BB962C8B-B14F-4D97-AF65-F5344CB8AC3E}">
        <p14:creationId xmlns:p14="http://schemas.microsoft.com/office/powerpoint/2010/main" val="137865675"/>
      </p:ext>
    </p:extLst>
  </p:cSld>
  <p:clrMapOvr>
    <a:masterClrMapping/>
  </p:clrMapOvr>
  <p:transition xmlns:p14="http://schemas.microsoft.com/office/powerpoint/2010/mai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Mentoring benefits (Mentee)</a:t>
            </a:r>
            <a:endParaRPr lang="en-US" dirty="0"/>
          </a:p>
        </p:txBody>
      </p:sp>
      <p:sp>
        <p:nvSpPr>
          <p:cNvPr id="4" name="Content Placeholder 2"/>
          <p:cNvSpPr txBox="1">
            <a:spLocks/>
          </p:cNvSpPr>
          <p:nvPr/>
        </p:nvSpPr>
        <p:spPr bwMode="auto">
          <a:xfrm>
            <a:off x="5334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5" name="Content Placeholder 2"/>
          <p:cNvSpPr txBox="1">
            <a:spLocks/>
          </p:cNvSpPr>
          <p:nvPr/>
        </p:nvSpPr>
        <p:spPr bwMode="auto">
          <a:xfrm>
            <a:off x="685800" y="1484489"/>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US" dirty="0" smtClean="0">
              <a:latin typeface="Arial" charset="0"/>
              <a:ea typeface="ＭＳ Ｐゴシック" pitchFamily="96" charset="-128"/>
            </a:endParaRPr>
          </a:p>
        </p:txBody>
      </p:sp>
      <p:sp>
        <p:nvSpPr>
          <p:cNvPr id="3" name="Text Placeholder 2"/>
          <p:cNvSpPr>
            <a:spLocks noGrp="1"/>
          </p:cNvSpPr>
          <p:nvPr>
            <p:ph type="body" idx="4294967295"/>
          </p:nvPr>
        </p:nvSpPr>
        <p:spPr/>
        <p:txBody>
          <a:bodyPr/>
          <a:lstStyle/>
          <a:p>
            <a:pPr rtl="0" eaLnBrk="1" fontAlgn="base" hangingPunct="1"/>
            <a:r>
              <a:rPr lang="en-US" sz="2800" kern="1200" dirty="0" smtClean="0">
                <a:solidFill>
                  <a:srgbClr val="4C4C4F"/>
                </a:solidFill>
                <a:effectLst/>
                <a:latin typeface="Arial"/>
                <a:ea typeface="ＭＳ Ｐゴシック" pitchFamily="48" charset="-128"/>
                <a:cs typeface="Arial"/>
              </a:rPr>
              <a:t>Career planning and development</a:t>
            </a:r>
            <a:endParaRPr lang="en-US" dirty="0" smtClean="0">
              <a:effectLst/>
            </a:endParaRPr>
          </a:p>
          <a:p>
            <a:pPr rtl="0" fontAlgn="base"/>
            <a:r>
              <a:rPr lang="en-US" sz="2800" kern="1200" dirty="0" smtClean="0">
                <a:solidFill>
                  <a:srgbClr val="4C4C4F"/>
                </a:solidFill>
                <a:effectLst/>
                <a:latin typeface="Arial"/>
                <a:ea typeface="ＭＳ Ｐゴシック" pitchFamily="48" charset="-128"/>
                <a:cs typeface="Arial"/>
              </a:rPr>
              <a:t>Enhanced career satisfaction</a:t>
            </a:r>
            <a:endParaRPr lang="en-US" dirty="0" smtClean="0">
              <a:effectLst/>
            </a:endParaRPr>
          </a:p>
          <a:p>
            <a:pPr rtl="0" fontAlgn="base"/>
            <a:r>
              <a:rPr lang="en-US" sz="2800" kern="1200" dirty="0" smtClean="0">
                <a:solidFill>
                  <a:srgbClr val="4C4C4F"/>
                </a:solidFill>
                <a:effectLst/>
                <a:latin typeface="Arial"/>
                <a:ea typeface="ＭＳ Ｐゴシック" pitchFamily="48" charset="-128"/>
                <a:cs typeface="Arial"/>
              </a:rPr>
              <a:t>Enhanced compensation for the mentee</a:t>
            </a:r>
            <a:endParaRPr lang="en-US" dirty="0" smtClean="0">
              <a:effectLst/>
            </a:endParaRPr>
          </a:p>
          <a:p>
            <a:pPr rtl="0" fontAlgn="base"/>
            <a:r>
              <a:rPr lang="en-US" sz="2800" kern="1200" dirty="0" smtClean="0">
                <a:solidFill>
                  <a:srgbClr val="4C4C4F"/>
                </a:solidFill>
                <a:effectLst/>
                <a:latin typeface="Arial"/>
                <a:ea typeface="ＭＳ Ｐゴシック" pitchFamily="48" charset="-128"/>
                <a:cs typeface="Arial"/>
              </a:rPr>
              <a:t>Increased managerial productivity</a:t>
            </a:r>
            <a:endParaRPr lang="en-US" dirty="0" smtClean="0">
              <a:effectLst/>
            </a:endParaRPr>
          </a:p>
          <a:p>
            <a:pPr rtl="0" fontAlgn="base"/>
            <a:r>
              <a:rPr lang="en-US" sz="2800" kern="1200" dirty="0" smtClean="0">
                <a:solidFill>
                  <a:srgbClr val="4C4C4F"/>
                </a:solidFill>
                <a:effectLst/>
                <a:latin typeface="Arial"/>
                <a:ea typeface="ＭＳ Ｐゴシック" pitchFamily="48" charset="-128"/>
                <a:cs typeface="Arial"/>
              </a:rPr>
              <a:t>Increased employee retention</a:t>
            </a:r>
          </a:p>
          <a:p>
            <a:pPr lvl="1"/>
            <a:r>
              <a:rPr lang="en-US" sz="2400" dirty="0" smtClean="0"/>
              <a:t>if relationship is internal to organization</a:t>
            </a:r>
            <a:endParaRPr lang="en-US" sz="2400" kern="1200" dirty="0" smtClean="0">
              <a:solidFill>
                <a:srgbClr val="4C4C4F"/>
              </a:solidFill>
              <a:effectLst/>
              <a:latin typeface="Arial"/>
              <a:ea typeface="ＭＳ Ｐゴシック" pitchFamily="48" charset="-128"/>
              <a:cs typeface="Arial"/>
            </a:endParaRPr>
          </a:p>
          <a:p>
            <a:pPr rtl="0" fontAlgn="base"/>
            <a:r>
              <a:rPr lang="en-US" dirty="0" smtClean="0"/>
              <a:t>Long-term relationships</a:t>
            </a:r>
            <a:endParaRPr lang="en-US" dirty="0" smtClean="0">
              <a:effectLst/>
            </a:endParaRPr>
          </a:p>
        </p:txBody>
      </p:sp>
    </p:spTree>
    <p:extLst>
      <p:ext uri="{BB962C8B-B14F-4D97-AF65-F5344CB8AC3E}">
        <p14:creationId xmlns:p14="http://schemas.microsoft.com/office/powerpoint/2010/main" val="23653698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4182</TotalTime>
  <Words>1158</Words>
  <Application>Microsoft Macintosh PowerPoint</Application>
  <PresentationFormat>On-screen Show (4:3)</PresentationFormat>
  <Paragraphs>167</Paragraphs>
  <Slides>39</Slides>
  <Notes>5</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MENTORING AS A FACTOR OF SUCCESS</vt:lpstr>
      <vt:lpstr>WHY MENTOR?</vt:lpstr>
      <vt:lpstr>WHY SEEK A MENTOR?</vt:lpstr>
      <vt:lpstr>PowerPoint Presentation</vt:lpstr>
      <vt:lpstr>MENTORING</vt:lpstr>
      <vt:lpstr>Introductions</vt:lpstr>
      <vt:lpstr>Quick discussion</vt:lpstr>
      <vt:lpstr>PowerPoint Presentation</vt:lpstr>
      <vt:lpstr>Mentoring benefits (Mentee)</vt:lpstr>
      <vt:lpstr>Mentoring Benefits (Mentor)</vt:lpstr>
      <vt:lpstr>PowerPoint Presentation</vt:lpstr>
      <vt:lpstr>styles</vt:lpstr>
      <vt:lpstr>STYLE: Traditional</vt:lpstr>
      <vt:lpstr>Style: Network</vt:lpstr>
      <vt:lpstr>Style: Group</vt:lpstr>
      <vt:lpstr>Style: Minute mentoring</vt:lpstr>
      <vt:lpstr>Style: mentoring circle</vt:lpstr>
      <vt:lpstr>Style: invisible </vt:lpstr>
      <vt:lpstr>Style: reverse</vt:lpstr>
      <vt:lpstr>STYLE: ADVISORS</vt:lpstr>
      <vt:lpstr>PowerPoint Presentation</vt:lpstr>
      <vt:lpstr>Mentoring functions</vt:lpstr>
      <vt:lpstr>Career function: sponsorship</vt:lpstr>
      <vt:lpstr>Career function: exposure/visibility</vt:lpstr>
      <vt:lpstr>career function: coaching</vt:lpstr>
      <vt:lpstr>Career function: protection</vt:lpstr>
      <vt:lpstr>PowerPoint Presentation</vt:lpstr>
      <vt:lpstr>Career function:  challenging assignments</vt:lpstr>
      <vt:lpstr>Psychosocial function:  role modeling</vt:lpstr>
      <vt:lpstr>Psychosocial function:  acceptance/confirmation</vt:lpstr>
      <vt:lpstr>Psychosocial function: counseling</vt:lpstr>
      <vt:lpstr>Psychosocial function: friendship</vt:lpstr>
      <vt:lpstr>Expectations</vt:lpstr>
      <vt:lpstr>PowerPoint Presentation</vt:lpstr>
      <vt:lpstr>Beginning the  Conversation</vt:lpstr>
      <vt:lpstr>Beginning the conversation</vt:lpstr>
      <vt:lpstr>Beginning the conversation</vt:lpstr>
      <vt:lpstr> Feedback</vt:lpstr>
      <vt:lpstr>THANK YOU</vt:lpstr>
    </vt:vector>
  </TitlesOfParts>
  <Company>brain bolts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boelts</dc:creator>
  <cp:lastModifiedBy>James Bradley</cp:lastModifiedBy>
  <cp:revision>111</cp:revision>
  <dcterms:created xsi:type="dcterms:W3CDTF">2009-07-28T17:41:50Z</dcterms:created>
  <dcterms:modified xsi:type="dcterms:W3CDTF">2012-07-03T22:54:00Z</dcterms:modified>
</cp:coreProperties>
</file>