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8" r:id="rId2"/>
    <p:sldId id="260" r:id="rId3"/>
    <p:sldId id="261" r:id="rId4"/>
    <p:sldId id="262" r:id="rId5"/>
    <p:sldId id="263" r:id="rId6"/>
    <p:sldId id="265" r:id="rId7"/>
    <p:sldId id="264" r:id="rId8"/>
    <p:sldId id="281" r:id="rId9"/>
    <p:sldId id="266" r:id="rId10"/>
    <p:sldId id="291" r:id="rId11"/>
    <p:sldId id="268" r:id="rId12"/>
    <p:sldId id="269" r:id="rId13"/>
    <p:sldId id="272" r:id="rId14"/>
    <p:sldId id="274" r:id="rId15"/>
    <p:sldId id="273" r:id="rId16"/>
    <p:sldId id="284" r:id="rId17"/>
    <p:sldId id="270" r:id="rId18"/>
    <p:sldId id="295" r:id="rId19"/>
    <p:sldId id="292" r:id="rId20"/>
    <p:sldId id="296" r:id="rId21"/>
    <p:sldId id="301" r:id="rId22"/>
    <p:sldId id="299" r:id="rId23"/>
    <p:sldId id="293" r:id="rId24"/>
    <p:sldId id="303" r:id="rId25"/>
    <p:sldId id="256" r:id="rId26"/>
    <p:sldId id="302" r:id="rId27"/>
    <p:sldId id="298" r:id="rId28"/>
    <p:sldId id="279" r:id="rId29"/>
    <p:sldId id="290" r:id="rId30"/>
    <p:sldId id="283" r:id="rId3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3300"/>
    <a:srgbClr val="3399FF"/>
    <a:srgbClr val="AC1C04"/>
    <a:srgbClr val="DBF0D2"/>
    <a:srgbClr val="8E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483" autoAdjust="0"/>
    <p:restoredTop sz="90929"/>
  </p:normalViewPr>
  <p:slideViewPr>
    <p:cSldViewPr>
      <p:cViewPr varScale="1">
        <p:scale>
          <a:sx n="57" d="100"/>
          <a:sy n="57" d="100"/>
        </p:scale>
        <p:origin x="-11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plotArea>
      <c:layout/>
      <c:lineChart>
        <c:grouping val="standard"/>
        <c:ser>
          <c:idx val="0"/>
          <c:order val="0"/>
          <c:tx>
            <c:strRef>
              <c:f>Sheet1!$B$1</c:f>
              <c:strCache>
                <c:ptCount val="1"/>
                <c:pt idx="0">
                  <c:v>2007</c:v>
                </c:pt>
              </c:strCache>
            </c:strRef>
          </c:tx>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Sheet1!$B$2:$B$13</c:f>
              <c:numCache>
                <c:formatCode>General</c:formatCode>
                <c:ptCount val="12"/>
                <c:pt idx="7">
                  <c:v>3017</c:v>
                </c:pt>
                <c:pt idx="8">
                  <c:v>1442</c:v>
                </c:pt>
                <c:pt idx="9">
                  <c:v>1557</c:v>
                </c:pt>
                <c:pt idx="10">
                  <c:v>1551</c:v>
                </c:pt>
                <c:pt idx="11">
                  <c:v>1263</c:v>
                </c:pt>
              </c:numCache>
            </c:numRef>
          </c:val>
        </c:ser>
        <c:ser>
          <c:idx val="1"/>
          <c:order val="1"/>
          <c:tx>
            <c:strRef>
              <c:f>Sheet1!$C$1</c:f>
              <c:strCache>
                <c:ptCount val="1"/>
                <c:pt idx="0">
                  <c:v>2008</c:v>
                </c:pt>
              </c:strCache>
            </c:strRef>
          </c:tx>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Sheet1!$C$2:$C$13</c:f>
              <c:numCache>
                <c:formatCode>General</c:formatCode>
                <c:ptCount val="12"/>
                <c:pt idx="0">
                  <c:v>1917</c:v>
                </c:pt>
                <c:pt idx="1">
                  <c:v>1318</c:v>
                </c:pt>
                <c:pt idx="2">
                  <c:v>1209</c:v>
                </c:pt>
                <c:pt idx="3">
                  <c:v>1979</c:v>
                </c:pt>
                <c:pt idx="4">
                  <c:v>3591</c:v>
                </c:pt>
                <c:pt idx="5">
                  <c:v>3759</c:v>
                </c:pt>
                <c:pt idx="6">
                  <c:v>4372</c:v>
                </c:pt>
                <c:pt idx="7">
                  <c:v>5966</c:v>
                </c:pt>
                <c:pt idx="8">
                  <c:v>4571</c:v>
                </c:pt>
                <c:pt idx="9">
                  <c:v>4260</c:v>
                </c:pt>
                <c:pt idx="10">
                  <c:v>4200</c:v>
                </c:pt>
                <c:pt idx="11">
                  <c:v>3795</c:v>
                </c:pt>
              </c:numCache>
            </c:numRef>
          </c:val>
        </c:ser>
        <c:ser>
          <c:idx val="2"/>
          <c:order val="2"/>
          <c:tx>
            <c:strRef>
              <c:f>Sheet1!$D$1</c:f>
              <c:strCache>
                <c:ptCount val="1"/>
                <c:pt idx="0">
                  <c:v>2009</c:v>
                </c:pt>
              </c:strCache>
            </c:strRef>
          </c:tx>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General</c:formatCode>
                <c:ptCount val="12"/>
                <c:pt idx="0">
                  <c:v>5848</c:v>
                </c:pt>
              </c:numCache>
            </c:numRef>
          </c:val>
        </c:ser>
        <c:marker val="1"/>
        <c:axId val="96391936"/>
        <c:axId val="96393472"/>
      </c:lineChart>
      <c:catAx>
        <c:axId val="96391936"/>
        <c:scaling>
          <c:orientation val="minMax"/>
        </c:scaling>
        <c:axPos val="b"/>
        <c:tickLblPos val="nextTo"/>
        <c:crossAx val="96393472"/>
        <c:crosses val="autoZero"/>
        <c:auto val="1"/>
        <c:lblAlgn val="ctr"/>
        <c:lblOffset val="100"/>
      </c:catAx>
      <c:valAx>
        <c:axId val="96393472"/>
        <c:scaling>
          <c:orientation val="minMax"/>
        </c:scaling>
        <c:axPos val="l"/>
        <c:majorGridlines/>
        <c:numFmt formatCode="General" sourceLinked="1"/>
        <c:tickLblPos val="nextTo"/>
        <c:crossAx val="96391936"/>
        <c:crosses val="autoZero"/>
        <c:crossBetween val="between"/>
      </c:valAx>
    </c:plotArea>
    <c:legend>
      <c:legendPos val="r"/>
    </c:legend>
    <c:plotVisOnly val="1"/>
  </c:chart>
  <c:txPr>
    <a:bodyPr/>
    <a:lstStyle/>
    <a:p>
      <a:pPr>
        <a:defRPr sz="1800"/>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8" descr="Sidebar5sm.jpg                                                 002C1731Macintosh HD                   B746699A:"/>
          <p:cNvPicPr>
            <a:picLocks noChangeAspect="1" noChangeArrowheads="1"/>
          </p:cNvPicPr>
          <p:nvPr userDrawn="1"/>
        </p:nvPicPr>
        <p:blipFill>
          <a:blip r:embed="rId13"/>
          <a:srcRect/>
          <a:stretch>
            <a:fillRect/>
          </a:stretch>
        </p:blipFill>
        <p:spPr bwMode="auto">
          <a:xfrm>
            <a:off x="0" y="0"/>
            <a:ext cx="1143000" cy="6859588"/>
          </a:xfrm>
          <a:prstGeom prst="rect">
            <a:avLst/>
          </a:prstGeom>
          <a:noFill/>
          <a:ln w="9525">
            <a:noFill/>
            <a:miter lim="800000"/>
            <a:headEnd/>
            <a:tailEnd/>
          </a:ln>
        </p:spPr>
      </p:pic>
      <p:pic>
        <p:nvPicPr>
          <p:cNvPr id="2051" name="Picture 9" descr="HeaderRaster5Sm.jpg                                            002C5DD5Macintosh HD                   B746699A:"/>
          <p:cNvPicPr>
            <a:picLocks noChangeAspect="1" noChangeArrowheads="1"/>
          </p:cNvPicPr>
          <p:nvPr userDrawn="1"/>
        </p:nvPicPr>
        <p:blipFill>
          <a:blip r:embed="rId14"/>
          <a:srcRect/>
          <a:stretch>
            <a:fillRect/>
          </a:stretch>
        </p:blipFill>
        <p:spPr bwMode="auto">
          <a:xfrm>
            <a:off x="1141413" y="0"/>
            <a:ext cx="8002587" cy="1143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6.xml.rels><?xml version="1.0" encoding="UTF-8" standalone="yes"?>
<Relationships xmlns="http://schemas.openxmlformats.org/package/2006/relationships"><Relationship Id="rId3" Type="http://schemas.openxmlformats.org/officeDocument/2006/relationships/hyperlink" Target="http://www.twu.edu/ask-twu.asp" TargetMode="Externa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file:///C:\Documents%20and%20Settings\kgroverhaskin\My%20Documents\Kim's%20Files\Local%20Settings\Temporary%20Internet%20Files\Content.Outlook\0HCVTQFZ\Ask%20TWU%20tabletent.pdf" TargetMode="Externa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justaskit.twu.ed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1219200" y="1981200"/>
            <a:ext cx="7620000" cy="1754188"/>
          </a:xfrm>
          <a:prstGeom prst="rect">
            <a:avLst/>
          </a:prstGeom>
          <a:noFill/>
          <a:ln w="9525">
            <a:noFill/>
            <a:miter lim="800000"/>
            <a:headEnd/>
            <a:tailEnd/>
          </a:ln>
        </p:spPr>
        <p:txBody>
          <a:bodyPr>
            <a:spAutoFit/>
          </a:bodyPr>
          <a:lstStyle/>
          <a:p>
            <a:pPr marL="228600" indent="-228600" algn="ctr"/>
            <a:r>
              <a:rPr lang="en-US" sz="3200" i="1" dirty="0">
                <a:solidFill>
                  <a:srgbClr val="990000"/>
                </a:solidFill>
              </a:rPr>
              <a:t>Knowledge as a Service:</a:t>
            </a:r>
          </a:p>
          <a:p>
            <a:pPr marL="228600" indent="-228600" algn="ctr"/>
            <a:r>
              <a:rPr lang="en-US" sz="3200" i="1" dirty="0">
                <a:solidFill>
                  <a:srgbClr val="990000"/>
                </a:solidFill>
              </a:rPr>
              <a:t>Texas Woman’s University</a:t>
            </a:r>
          </a:p>
          <a:p>
            <a:pPr marL="228600" indent="-228600" algn="ctr"/>
            <a:r>
              <a:rPr lang="en-US" sz="3200" i="1" dirty="0">
                <a:solidFill>
                  <a:srgbClr val="990000"/>
                </a:solidFill>
              </a:rPr>
              <a:t>Enterprise Knowledge Base </a:t>
            </a:r>
            <a:r>
              <a:rPr lang="en-US" sz="3200" i="1" dirty="0" smtClean="0">
                <a:solidFill>
                  <a:srgbClr val="990000"/>
                </a:solidFill>
              </a:rPr>
              <a:t>Project </a:t>
            </a:r>
          </a:p>
          <a:p>
            <a:pPr marL="228600" indent="-228600"/>
            <a:endParaRPr lang="en-US" sz="1200" i="1" dirty="0">
              <a:solidFill>
                <a:srgbClr val="990000"/>
              </a:solidFill>
            </a:endParaRPr>
          </a:p>
        </p:txBody>
      </p:sp>
      <p:sp>
        <p:nvSpPr>
          <p:cNvPr id="3075" name="Rectangle 5"/>
          <p:cNvSpPr>
            <a:spLocks noChangeArrowheads="1"/>
          </p:cNvSpPr>
          <p:nvPr/>
        </p:nvSpPr>
        <p:spPr bwMode="auto">
          <a:xfrm>
            <a:off x="5410200" y="4267200"/>
            <a:ext cx="3733800" cy="1477328"/>
          </a:xfrm>
          <a:prstGeom prst="rect">
            <a:avLst/>
          </a:prstGeom>
          <a:noFill/>
          <a:ln w="9525">
            <a:noFill/>
            <a:miter lim="800000"/>
            <a:headEnd/>
            <a:tailEnd/>
          </a:ln>
        </p:spPr>
        <p:txBody>
          <a:bodyPr wrap="square">
            <a:spAutoFit/>
          </a:bodyPr>
          <a:lstStyle/>
          <a:p>
            <a:r>
              <a:rPr lang="en-US" sz="1800" i="1" dirty="0" smtClean="0">
                <a:solidFill>
                  <a:srgbClr val="990000"/>
                </a:solidFill>
              </a:rPr>
              <a:t>February 25, 2009</a:t>
            </a:r>
          </a:p>
          <a:p>
            <a:r>
              <a:rPr lang="en-US" sz="1800" i="1" dirty="0" smtClean="0">
                <a:solidFill>
                  <a:srgbClr val="990000"/>
                </a:solidFill>
              </a:rPr>
              <a:t>Kim Grover-Haskin, Ph. D. </a:t>
            </a:r>
          </a:p>
          <a:p>
            <a:r>
              <a:rPr lang="en-US" sz="1800" i="1" dirty="0" smtClean="0">
                <a:solidFill>
                  <a:srgbClr val="990000"/>
                </a:solidFill>
              </a:rPr>
              <a:t>Director of Instructional Operations</a:t>
            </a:r>
            <a:endParaRPr lang="en-US" sz="1800" i="1" dirty="0">
              <a:solidFill>
                <a:srgbClr val="990000"/>
              </a:solidFill>
            </a:endParaRPr>
          </a:p>
          <a:p>
            <a:r>
              <a:rPr lang="en-US" sz="1800" i="1" dirty="0" smtClean="0">
                <a:solidFill>
                  <a:srgbClr val="990000"/>
                </a:solidFill>
              </a:rPr>
              <a:t>Karl Pienkoss, I.T. Help Desk </a:t>
            </a:r>
          </a:p>
          <a:p>
            <a:r>
              <a:rPr lang="en-US" sz="1800" i="1" dirty="0" smtClean="0">
                <a:solidFill>
                  <a:srgbClr val="990000"/>
                </a:solidFill>
              </a:rPr>
              <a:t>Help Desk Analyst III</a:t>
            </a:r>
            <a:endParaRPr lang="en-US" sz="1800" i="1" dirty="0"/>
          </a:p>
        </p:txBody>
      </p:sp>
      <p:sp>
        <p:nvSpPr>
          <p:cNvPr id="4" name="Rectangle 3"/>
          <p:cNvSpPr/>
          <p:nvPr/>
        </p:nvSpPr>
        <p:spPr>
          <a:xfrm>
            <a:off x="1828800" y="5791200"/>
            <a:ext cx="7010400" cy="1015663"/>
          </a:xfrm>
          <a:prstGeom prst="rect">
            <a:avLst/>
          </a:prstGeom>
        </p:spPr>
        <p:txBody>
          <a:bodyPr wrap="square">
            <a:spAutoFit/>
          </a:bodyPr>
          <a:lstStyle/>
          <a:p>
            <a:r>
              <a:rPr lang="en-US" sz="1200" dirty="0" smtClean="0"/>
              <a:t>Copyright  Kim Grover-Haskin and Karl Pienkoss, 2009. This work is the intellectual property of the authors. Permission is granted for this material to be shared for non-commercial, educational purposes, provided that this copyright statement appears on the reproduced materials and notice is given that the copying is by permission of the authors. To disseminate otherwise or to republish requires written permission from the authors.</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905000" y="2438400"/>
            <a:ext cx="6629400" cy="3785652"/>
          </a:xfrm>
          <a:prstGeom prst="rect">
            <a:avLst/>
          </a:prstGeom>
          <a:noFill/>
          <a:ln w="9525">
            <a:noFill/>
            <a:miter lim="800000"/>
            <a:headEnd/>
            <a:tailEnd/>
          </a:ln>
        </p:spPr>
        <p:txBody>
          <a:bodyPr>
            <a:spAutoFit/>
          </a:bodyPr>
          <a:lstStyle/>
          <a:p>
            <a:pPr marL="457200" indent="-457200">
              <a:buFont typeface="Wingdings" pitchFamily="2" charset="2"/>
              <a:buChar char="v"/>
            </a:pPr>
            <a:r>
              <a:rPr lang="en-US" sz="2000" dirty="0"/>
              <a:t>Just Ask I.T. , the technology </a:t>
            </a:r>
            <a:r>
              <a:rPr lang="en-US" sz="2000" dirty="0" smtClean="0"/>
              <a:t>knowledge base</a:t>
            </a:r>
            <a:r>
              <a:rPr lang="en-US" sz="2000" dirty="0"/>
              <a:t>, identified students’ challenges with </a:t>
            </a:r>
            <a:r>
              <a:rPr lang="en-US" sz="2000" dirty="0" smtClean="0"/>
              <a:t>technologies they were bringing to campus.  </a:t>
            </a:r>
            <a:endParaRPr lang="en-US" sz="2000" dirty="0"/>
          </a:p>
          <a:p>
            <a:pPr marL="457200" indent="-457200">
              <a:buFont typeface="Wingdings" pitchFamily="2" charset="2"/>
              <a:buChar char="v"/>
            </a:pPr>
            <a:endParaRPr lang="en-US" sz="2000" dirty="0"/>
          </a:p>
          <a:p>
            <a:pPr marL="457200" indent="-457200">
              <a:buFont typeface="Wingdings" pitchFamily="2" charset="2"/>
              <a:buChar char="v"/>
            </a:pPr>
            <a:r>
              <a:rPr lang="en-US" sz="2000" dirty="0"/>
              <a:t>Just Ask I.T. revealed how </a:t>
            </a:r>
            <a:r>
              <a:rPr lang="en-US" sz="2000" dirty="0" smtClean="0"/>
              <a:t>software such as Vista </a:t>
            </a:r>
            <a:r>
              <a:rPr lang="en-US" sz="2000" dirty="0"/>
              <a:t>and Microsoft Office 2007 was emerging on our campus through student and faculty questions.</a:t>
            </a:r>
          </a:p>
          <a:p>
            <a:pPr marL="457200" indent="-457200"/>
            <a:endParaRPr lang="en-US" sz="2000" dirty="0"/>
          </a:p>
          <a:p>
            <a:pPr marL="457200" indent="-457200">
              <a:buFont typeface="Wingdings" pitchFamily="2" charset="2"/>
              <a:buChar char="v"/>
            </a:pPr>
            <a:r>
              <a:rPr lang="en-US" sz="2000" dirty="0" smtClean="0"/>
              <a:t>Expectation </a:t>
            </a:r>
            <a:r>
              <a:rPr lang="en-US" sz="2000" dirty="0"/>
              <a:t>of self-service tools.  I call this the My experience: customized portals, high personalization. Students expect self-service tools</a:t>
            </a:r>
            <a:r>
              <a:rPr lang="en-US" sz="2000" dirty="0" smtClean="0"/>
              <a:t>.  Just Ask I.T. was a self-service tool.</a:t>
            </a:r>
            <a:endParaRPr lang="en-US" sz="2000" dirty="0"/>
          </a:p>
        </p:txBody>
      </p:sp>
      <p:sp>
        <p:nvSpPr>
          <p:cNvPr id="3" name="TextBox 1"/>
          <p:cNvSpPr txBox="1">
            <a:spLocks noChangeArrowheads="1"/>
          </p:cNvSpPr>
          <p:nvPr/>
        </p:nvSpPr>
        <p:spPr bwMode="auto">
          <a:xfrm>
            <a:off x="2590800" y="1447800"/>
            <a:ext cx="5486400" cy="523875"/>
          </a:xfrm>
          <a:prstGeom prst="rect">
            <a:avLst/>
          </a:prstGeom>
          <a:noFill/>
          <a:ln w="9525">
            <a:noFill/>
            <a:miter lim="800000"/>
            <a:headEnd/>
            <a:tailEnd/>
          </a:ln>
        </p:spPr>
        <p:txBody>
          <a:bodyPr wrap="square">
            <a:spAutoFit/>
          </a:bodyPr>
          <a:lstStyle/>
          <a:p>
            <a:pPr algn="ctr"/>
            <a:r>
              <a:rPr lang="en-US" sz="2800" i="1" dirty="0" smtClean="0">
                <a:solidFill>
                  <a:srgbClr val="8E0000"/>
                </a:solidFill>
              </a:rPr>
              <a:t>Revelations</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905000" y="2149019"/>
            <a:ext cx="6553200" cy="4401205"/>
          </a:xfrm>
          <a:prstGeom prst="rect">
            <a:avLst/>
          </a:prstGeom>
          <a:noFill/>
          <a:ln w="9525">
            <a:noFill/>
            <a:miter lim="800000"/>
            <a:headEnd/>
            <a:tailEnd/>
          </a:ln>
        </p:spPr>
        <p:txBody>
          <a:bodyPr>
            <a:spAutoFit/>
          </a:bodyPr>
          <a:lstStyle/>
          <a:p>
            <a:pPr marL="457200" indent="-457200">
              <a:buFont typeface="Wingdings" pitchFamily="2" charset="2"/>
              <a:buChar char="v"/>
            </a:pPr>
            <a:r>
              <a:rPr lang="en-US" sz="2000" dirty="0"/>
              <a:t>Just Ask I.T.  </a:t>
            </a:r>
            <a:r>
              <a:rPr lang="en-US" sz="2000" dirty="0" smtClean="0"/>
              <a:t>captured </a:t>
            </a:r>
            <a:r>
              <a:rPr lang="en-US" sz="2000" dirty="0"/>
              <a:t>every question. </a:t>
            </a:r>
            <a:r>
              <a:rPr lang="en-US" sz="2000" dirty="0" smtClean="0"/>
              <a:t>Non IT questions made up about 15% (14.83% exactly) of all questions received that first year.</a:t>
            </a:r>
            <a:endParaRPr lang="en-US" sz="2000" dirty="0"/>
          </a:p>
          <a:p>
            <a:pPr marL="457200" indent="-457200"/>
            <a:endParaRPr lang="en-US" sz="2000" dirty="0"/>
          </a:p>
          <a:p>
            <a:pPr marL="457200" indent="-457200">
              <a:buFont typeface="Wingdings" pitchFamily="2" charset="2"/>
              <a:buChar char="v"/>
            </a:pPr>
            <a:r>
              <a:rPr lang="en-US" sz="2000" dirty="0"/>
              <a:t>Expectation of the knowledgebase was that Just Ask I.T. would answer broader questions related to </a:t>
            </a:r>
            <a:r>
              <a:rPr lang="en-US" sz="2000" dirty="0" smtClean="0"/>
              <a:t>admissions, enrollment</a:t>
            </a:r>
            <a:r>
              <a:rPr lang="en-US" sz="2000" dirty="0"/>
              <a:t>,  registration, </a:t>
            </a:r>
            <a:r>
              <a:rPr lang="en-US" sz="2000" dirty="0" smtClean="0"/>
              <a:t> housing</a:t>
            </a:r>
            <a:r>
              <a:rPr lang="en-US" sz="2000" dirty="0"/>
              <a:t>, etc.</a:t>
            </a:r>
          </a:p>
          <a:p>
            <a:pPr marL="457200" indent="-457200">
              <a:buFont typeface="Wingdings" pitchFamily="2" charset="2"/>
              <a:buChar char="v"/>
            </a:pPr>
            <a:endParaRPr lang="en-US" sz="2000" dirty="0"/>
          </a:p>
          <a:p>
            <a:pPr marL="457200" indent="-457200">
              <a:buFont typeface="Wingdings" pitchFamily="2" charset="2"/>
              <a:buChar char="v"/>
            </a:pPr>
            <a:r>
              <a:rPr lang="en-US" sz="2000" dirty="0"/>
              <a:t>Customer base of student driven need for information was growing.</a:t>
            </a:r>
          </a:p>
          <a:p>
            <a:pPr marL="457200" indent="-457200">
              <a:buFont typeface="Wingdings" pitchFamily="2" charset="2"/>
              <a:buChar char="v"/>
            </a:pPr>
            <a:endParaRPr lang="en-US" sz="2000" dirty="0"/>
          </a:p>
          <a:p>
            <a:pPr marL="457200" indent="-457200">
              <a:buFont typeface="Wingdings" pitchFamily="2" charset="2"/>
              <a:buChar char="v"/>
            </a:pPr>
            <a:r>
              <a:rPr lang="en-US" sz="2000" dirty="0"/>
              <a:t>The I.T. </a:t>
            </a:r>
            <a:r>
              <a:rPr lang="en-US" sz="2000" dirty="0" smtClean="0"/>
              <a:t>knowledge base </a:t>
            </a:r>
            <a:r>
              <a:rPr lang="en-US" sz="2000" dirty="0"/>
              <a:t>solution reflected a need for broader application.</a:t>
            </a:r>
          </a:p>
          <a:p>
            <a:pPr marL="457200" indent="-457200"/>
            <a:endParaRPr lang="en-US" sz="2000" dirty="0"/>
          </a:p>
        </p:txBody>
      </p:sp>
      <p:sp>
        <p:nvSpPr>
          <p:cNvPr id="4" name="TextBox 1"/>
          <p:cNvSpPr txBox="1">
            <a:spLocks noChangeArrowheads="1"/>
          </p:cNvSpPr>
          <p:nvPr/>
        </p:nvSpPr>
        <p:spPr bwMode="auto">
          <a:xfrm>
            <a:off x="2590800" y="1447800"/>
            <a:ext cx="5486400" cy="523875"/>
          </a:xfrm>
          <a:prstGeom prst="rect">
            <a:avLst/>
          </a:prstGeom>
          <a:noFill/>
          <a:ln w="9525">
            <a:noFill/>
            <a:miter lim="800000"/>
            <a:headEnd/>
            <a:tailEnd/>
          </a:ln>
        </p:spPr>
        <p:txBody>
          <a:bodyPr wrap="square">
            <a:spAutoFit/>
          </a:bodyPr>
          <a:lstStyle/>
          <a:p>
            <a:pPr algn="ctr"/>
            <a:r>
              <a:rPr lang="en-US" sz="2800" i="1" dirty="0" smtClean="0">
                <a:solidFill>
                  <a:srgbClr val="8E0000"/>
                </a:solidFill>
              </a:rPr>
              <a:t>Moving Beyond I.T. </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2209800"/>
            <a:ext cx="6553200" cy="4094163"/>
          </a:xfrm>
          <a:prstGeom prst="rect">
            <a:avLst/>
          </a:prstGeom>
        </p:spPr>
        <p:txBody>
          <a:bodyPr>
            <a:spAutoFit/>
          </a:bodyPr>
          <a:lstStyle/>
          <a:p>
            <a:pPr marL="457200" indent="-457200">
              <a:buFont typeface="Wingdings" pitchFamily="2" charset="2"/>
              <a:buChar char="v"/>
              <a:defRPr/>
            </a:pPr>
            <a:r>
              <a:rPr lang="en-US" sz="2000" dirty="0"/>
              <a:t>Our Chancellor  and President of the University, Dr. Ann Stuart created an Enrollment Forecasting series of meetings discussing recruitment and retention, finance, customer service, and  instructional program development. </a:t>
            </a:r>
          </a:p>
          <a:p>
            <a:pPr marL="457200" indent="-457200">
              <a:defRPr/>
            </a:pPr>
            <a:endParaRPr lang="en-US" sz="2000" dirty="0"/>
          </a:p>
          <a:p>
            <a:pPr marL="457200" indent="-457200">
              <a:buFont typeface="Wingdings" pitchFamily="2" charset="2"/>
              <a:buChar char="v"/>
              <a:defRPr/>
            </a:pPr>
            <a:r>
              <a:rPr lang="en-US" sz="2000" dirty="0"/>
              <a:t>Key to customer service needs was the identification of departments overwhelmed with email and phone calls often pertaining to common core inquiries.</a:t>
            </a:r>
          </a:p>
          <a:p>
            <a:pPr>
              <a:defRPr/>
            </a:pPr>
            <a:endParaRPr lang="en-US" sz="2000" dirty="0"/>
          </a:p>
          <a:p>
            <a:pPr marL="457200" indent="-457200">
              <a:buFont typeface="Wingdings" pitchFamily="2" charset="2"/>
              <a:buChar char="v"/>
              <a:defRPr/>
            </a:pPr>
            <a:r>
              <a:rPr lang="en-US" sz="2000" dirty="0"/>
              <a:t>The I.T. knowledgebase solution was presented as a possible customer service solution for current and prospective student information access.</a:t>
            </a:r>
          </a:p>
        </p:txBody>
      </p:sp>
      <p:sp>
        <p:nvSpPr>
          <p:cNvPr id="15363" name="TextBox 8"/>
          <p:cNvSpPr txBox="1">
            <a:spLocks noChangeArrowheads="1"/>
          </p:cNvSpPr>
          <p:nvPr/>
        </p:nvSpPr>
        <p:spPr bwMode="auto">
          <a:xfrm>
            <a:off x="2362200" y="1447800"/>
            <a:ext cx="5257800" cy="523875"/>
          </a:xfrm>
          <a:prstGeom prst="rect">
            <a:avLst/>
          </a:prstGeom>
          <a:noFill/>
          <a:ln w="9525">
            <a:noFill/>
            <a:miter lim="800000"/>
            <a:headEnd/>
            <a:tailEnd/>
          </a:ln>
        </p:spPr>
        <p:txBody>
          <a:bodyPr>
            <a:spAutoFit/>
          </a:bodyPr>
          <a:lstStyle/>
          <a:p>
            <a:pPr algn="ctr"/>
            <a:r>
              <a:rPr lang="en-US" sz="2800" i="1">
                <a:solidFill>
                  <a:srgbClr val="8E0000"/>
                </a:solidFill>
              </a:rPr>
              <a:t>Next Developments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3124200" y="1447800"/>
            <a:ext cx="4419600" cy="523875"/>
          </a:xfrm>
          <a:prstGeom prst="rect">
            <a:avLst/>
          </a:prstGeom>
          <a:noFill/>
          <a:ln w="9525">
            <a:noFill/>
            <a:miter lim="800000"/>
            <a:headEnd/>
            <a:tailEnd/>
          </a:ln>
        </p:spPr>
        <p:txBody>
          <a:bodyPr>
            <a:spAutoFit/>
          </a:bodyPr>
          <a:lstStyle/>
          <a:p>
            <a:r>
              <a:rPr lang="en-US" sz="2800" i="1">
                <a:solidFill>
                  <a:srgbClr val="8E0000"/>
                </a:solidFill>
              </a:rPr>
              <a:t>Gathering Stakeholders</a:t>
            </a:r>
          </a:p>
        </p:txBody>
      </p:sp>
      <p:sp>
        <p:nvSpPr>
          <p:cNvPr id="3" name="Rectangle 2"/>
          <p:cNvSpPr/>
          <p:nvPr/>
        </p:nvSpPr>
        <p:spPr>
          <a:xfrm>
            <a:off x="1600200" y="2286000"/>
            <a:ext cx="6553200" cy="4401205"/>
          </a:xfrm>
          <a:prstGeom prst="rect">
            <a:avLst/>
          </a:prstGeom>
        </p:spPr>
        <p:txBody>
          <a:bodyPr>
            <a:spAutoFit/>
          </a:bodyPr>
          <a:lstStyle/>
          <a:p>
            <a:pPr marL="457200" indent="-457200">
              <a:buFont typeface="Wingdings" pitchFamily="2" charset="2"/>
              <a:buChar char="v"/>
              <a:defRPr/>
            </a:pPr>
            <a:r>
              <a:rPr lang="en-US" sz="2000" dirty="0"/>
              <a:t>Invited groups identified from </a:t>
            </a:r>
            <a:r>
              <a:rPr lang="en-US" sz="2000" dirty="0" smtClean="0"/>
              <a:t>the Chancellor’s Customer </a:t>
            </a:r>
            <a:r>
              <a:rPr lang="en-US" sz="2000" dirty="0"/>
              <a:t>Service meetings to review a demonstration </a:t>
            </a:r>
            <a:r>
              <a:rPr lang="en-US" sz="2000" dirty="0" smtClean="0"/>
              <a:t>of Just Ask I.T. software.</a:t>
            </a:r>
            <a:endParaRPr lang="en-US" sz="2000" dirty="0"/>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Shared the report of questions </a:t>
            </a:r>
            <a:r>
              <a:rPr lang="en-US" sz="2000" dirty="0" smtClean="0"/>
              <a:t>logged in the KB. </a:t>
            </a:r>
            <a:r>
              <a:rPr lang="en-US" sz="2000" dirty="0"/>
              <a:t>These questions helped the content group develop their core content.</a:t>
            </a:r>
          </a:p>
          <a:p>
            <a:pPr>
              <a:defRPr/>
            </a:pPr>
            <a:endParaRPr lang="en-US" sz="2000" dirty="0"/>
          </a:p>
          <a:p>
            <a:pPr marL="457200" indent="-457200">
              <a:buFont typeface="Wingdings" pitchFamily="2" charset="2"/>
              <a:buChar char="v"/>
              <a:defRPr/>
            </a:pPr>
            <a:r>
              <a:rPr lang="en-US" sz="2000" dirty="0"/>
              <a:t>The </a:t>
            </a:r>
            <a:r>
              <a:rPr lang="en-US" sz="2000" dirty="0" smtClean="0"/>
              <a:t>knowledge base </a:t>
            </a:r>
            <a:r>
              <a:rPr lang="en-US" sz="2000" dirty="0"/>
              <a:t>concept had already been investigated within other Departments.  Financial Aid had been looking for a KB product.</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Support for the solution from the V.P. for Technology and Information Services.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2971800" y="1371600"/>
            <a:ext cx="5410200" cy="523875"/>
          </a:xfrm>
          <a:prstGeom prst="rect">
            <a:avLst/>
          </a:prstGeom>
          <a:noFill/>
          <a:ln w="9525">
            <a:noFill/>
            <a:miter lim="800000"/>
            <a:headEnd/>
            <a:tailEnd/>
          </a:ln>
        </p:spPr>
        <p:txBody>
          <a:bodyPr>
            <a:spAutoFit/>
          </a:bodyPr>
          <a:lstStyle/>
          <a:p>
            <a:r>
              <a:rPr lang="en-US" sz="2800" i="1">
                <a:solidFill>
                  <a:srgbClr val="8E0000"/>
                </a:solidFill>
              </a:rPr>
              <a:t>Knowledge-Content and Contact</a:t>
            </a:r>
          </a:p>
        </p:txBody>
      </p:sp>
      <p:sp>
        <p:nvSpPr>
          <p:cNvPr id="3" name="Rectangle 2"/>
          <p:cNvSpPr/>
          <p:nvPr/>
        </p:nvSpPr>
        <p:spPr>
          <a:xfrm>
            <a:off x="1905000" y="2057400"/>
            <a:ext cx="6781800" cy="4708981"/>
          </a:xfrm>
          <a:prstGeom prst="rect">
            <a:avLst/>
          </a:prstGeom>
        </p:spPr>
        <p:txBody>
          <a:bodyPr>
            <a:spAutoFit/>
          </a:bodyPr>
          <a:lstStyle/>
          <a:p>
            <a:pPr marL="457200" indent="-457200">
              <a:buFont typeface="Wingdings" pitchFamily="2" charset="2"/>
              <a:buChar char="v"/>
              <a:defRPr/>
            </a:pPr>
            <a:r>
              <a:rPr lang="en-US" sz="2000" dirty="0"/>
              <a:t>Uniting people with the concept and process.</a:t>
            </a:r>
          </a:p>
          <a:p>
            <a:pPr marL="457200" indent="-457200">
              <a:defRPr/>
            </a:pPr>
            <a:endParaRPr lang="en-US" sz="2000" dirty="0"/>
          </a:p>
          <a:p>
            <a:pPr marL="457200" indent="-457200">
              <a:buFont typeface="Wingdings" pitchFamily="2" charset="2"/>
              <a:buChar char="v"/>
              <a:defRPr/>
            </a:pPr>
            <a:r>
              <a:rPr lang="en-US" sz="2000" dirty="0"/>
              <a:t>Identifying Super Administrators of the </a:t>
            </a:r>
            <a:r>
              <a:rPr lang="en-US" sz="2000" dirty="0" smtClean="0"/>
              <a:t>KB from the I.T</a:t>
            </a:r>
            <a:r>
              <a:rPr lang="en-US" sz="2000" dirty="0"/>
              <a:t>. Help Desk.</a:t>
            </a:r>
          </a:p>
          <a:p>
            <a:pPr marL="457200" indent="-457200">
              <a:defRPr/>
            </a:pPr>
            <a:endParaRPr lang="en-US" sz="2000" dirty="0"/>
          </a:p>
          <a:p>
            <a:pPr marL="457200" indent="-457200">
              <a:buFont typeface="Wingdings" pitchFamily="2" charset="2"/>
              <a:buChar char="v"/>
              <a:defRPr/>
            </a:pPr>
            <a:r>
              <a:rPr lang="en-US" sz="2000" dirty="0"/>
              <a:t>Content experts were divided between the </a:t>
            </a:r>
            <a:r>
              <a:rPr lang="en-US" sz="2000" dirty="0" smtClean="0"/>
              <a:t>Super </a:t>
            </a:r>
            <a:r>
              <a:rPr lang="en-US" sz="2000" dirty="0"/>
              <a:t>A</a:t>
            </a:r>
            <a:r>
              <a:rPr lang="en-US" sz="2000" dirty="0" smtClean="0"/>
              <a:t>dministrators</a:t>
            </a:r>
            <a:r>
              <a:rPr lang="en-US" sz="2000" dirty="0"/>
              <a:t>. </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Super Administrators developed relationships with the content group supporting their efforts and development.</a:t>
            </a:r>
          </a:p>
          <a:p>
            <a:pPr>
              <a:defRPr/>
            </a:pPr>
            <a:endParaRPr lang="en-US" sz="2000" dirty="0"/>
          </a:p>
          <a:p>
            <a:pPr marL="457200" indent="-457200">
              <a:buFont typeface="Wingdings" pitchFamily="2" charset="2"/>
              <a:buChar char="v"/>
              <a:defRPr/>
            </a:pPr>
            <a:r>
              <a:rPr lang="en-US" sz="2000" dirty="0" err="1"/>
              <a:t>IntelliResponse</a:t>
            </a:r>
            <a:r>
              <a:rPr lang="en-US" sz="2000" dirty="0"/>
              <a:t> </a:t>
            </a:r>
            <a:r>
              <a:rPr lang="en-US" sz="2000" dirty="0" err="1"/>
              <a:t>Quik</a:t>
            </a:r>
            <a:r>
              <a:rPr lang="en-US" sz="2000" dirty="0"/>
              <a:t> Start Option selected. </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Launch date of August 1, 2007 selected.</a:t>
            </a:r>
          </a:p>
          <a:p>
            <a:pPr marL="457200" indent="-457200">
              <a:defRPr/>
            </a:pP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3352800" y="1447800"/>
            <a:ext cx="3429000" cy="523875"/>
          </a:xfrm>
          <a:prstGeom prst="rect">
            <a:avLst/>
          </a:prstGeom>
          <a:noFill/>
          <a:ln w="9525">
            <a:noFill/>
            <a:miter lim="800000"/>
            <a:headEnd/>
            <a:tailEnd/>
          </a:ln>
        </p:spPr>
        <p:txBody>
          <a:bodyPr>
            <a:spAutoFit/>
          </a:bodyPr>
          <a:lstStyle/>
          <a:p>
            <a:r>
              <a:rPr lang="en-US" sz="2800" i="1">
                <a:solidFill>
                  <a:srgbClr val="8E0000"/>
                </a:solidFill>
              </a:rPr>
              <a:t>Marketing Approach</a:t>
            </a:r>
          </a:p>
        </p:txBody>
      </p:sp>
      <p:sp>
        <p:nvSpPr>
          <p:cNvPr id="3" name="Rectangle 2"/>
          <p:cNvSpPr/>
          <p:nvPr/>
        </p:nvSpPr>
        <p:spPr>
          <a:xfrm>
            <a:off x="1600200" y="2286000"/>
            <a:ext cx="6553200" cy="3478213"/>
          </a:xfrm>
          <a:prstGeom prst="rect">
            <a:avLst/>
          </a:prstGeom>
        </p:spPr>
        <p:txBody>
          <a:bodyPr>
            <a:spAutoFit/>
          </a:bodyPr>
          <a:lstStyle/>
          <a:p>
            <a:pPr marL="457200" indent="-457200">
              <a:buFont typeface="Wingdings" pitchFamily="2" charset="2"/>
              <a:buChar char="v"/>
              <a:defRPr/>
            </a:pPr>
            <a:r>
              <a:rPr lang="en-US" sz="2000" dirty="0"/>
              <a:t>Reached out to Student Government for naming feedback.</a:t>
            </a:r>
          </a:p>
          <a:p>
            <a:pPr marL="457200" indent="-457200">
              <a:defRPr/>
            </a:pPr>
            <a:endParaRPr lang="en-US" sz="2000" dirty="0"/>
          </a:p>
          <a:p>
            <a:pPr marL="457200" indent="-457200">
              <a:buFont typeface="Wingdings" pitchFamily="2" charset="2"/>
              <a:buChar char="v"/>
              <a:defRPr/>
            </a:pPr>
            <a:r>
              <a:rPr lang="en-US" sz="2000" dirty="0"/>
              <a:t>Worked with Marketing and Communications Web Master.</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Developed </a:t>
            </a:r>
            <a:r>
              <a:rPr lang="en-US" sz="2000" dirty="0" smtClean="0"/>
              <a:t>student  marketing </a:t>
            </a:r>
            <a:r>
              <a:rPr lang="en-US" sz="2000" dirty="0"/>
              <a:t>campaign closer to first class day  August 27, </a:t>
            </a:r>
            <a:r>
              <a:rPr lang="en-US" sz="2000" dirty="0" smtClean="0"/>
              <a:t>2007.</a:t>
            </a:r>
            <a:endParaRPr lang="en-US" sz="2000" dirty="0"/>
          </a:p>
          <a:p>
            <a:pPr>
              <a:defRPr/>
            </a:pPr>
            <a:endParaRPr lang="en-US" sz="2000" dirty="0"/>
          </a:p>
          <a:p>
            <a:pPr marL="457200" indent="-457200">
              <a:buFont typeface="Wingdings" pitchFamily="2" charset="2"/>
              <a:buChar char="v"/>
              <a:defRPr/>
            </a:pPr>
            <a:r>
              <a:rPr lang="en-US" sz="2000" dirty="0"/>
              <a:t>Distributed tent flyers for first class </a:t>
            </a:r>
            <a:r>
              <a:rPr lang="en-US" sz="2000" dirty="0" smtClean="0"/>
              <a:t>day.</a:t>
            </a:r>
            <a:endParaRPr lang="en-US" sz="2000" dirty="0"/>
          </a:p>
          <a:p>
            <a:pPr marL="457200" indent="-457200">
              <a:buFont typeface="Wingdings" pitchFamily="2" charset="2"/>
              <a:buChar char="v"/>
              <a:defRPr/>
            </a:pPr>
            <a:endParaRPr lang="en-US" sz="20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
            <a:hlinkClick r:id="rId3"/>
          </p:cNvPr>
          <p:cNvPicPr>
            <a:picLocks noChangeAspect="1" noChangeArrowheads="1"/>
          </p:cNvPicPr>
          <p:nvPr/>
        </p:nvPicPr>
        <p:blipFill>
          <a:blip r:embed="rId4"/>
          <a:srcRect/>
          <a:stretch>
            <a:fillRect/>
          </a:stretch>
        </p:blipFill>
        <p:spPr bwMode="auto">
          <a:xfrm>
            <a:off x="3733800" y="1371600"/>
            <a:ext cx="2590800" cy="990600"/>
          </a:xfrm>
          <a:prstGeom prst="rect">
            <a:avLst/>
          </a:prstGeom>
          <a:noFill/>
          <a:ln w="9525">
            <a:noFill/>
            <a:miter lim="800000"/>
            <a:headEnd/>
            <a:tailEnd/>
          </a:ln>
        </p:spPr>
      </p:pic>
      <p:graphicFrame>
        <p:nvGraphicFramePr>
          <p:cNvPr id="1026" name="Object 4"/>
          <p:cNvGraphicFramePr>
            <a:graphicFrameLocks noChangeAspect="1"/>
          </p:cNvGraphicFramePr>
          <p:nvPr/>
        </p:nvGraphicFramePr>
        <p:xfrm>
          <a:off x="1828800" y="2362200"/>
          <a:ext cx="6629400" cy="4495800"/>
        </p:xfrm>
        <a:graphic>
          <a:graphicData uri="http://schemas.openxmlformats.org/presentationml/2006/ole">
            <p:oleObj spid="_x0000_s1026" name="Acrobat Document" r:id="rId5" imgW="8910000" imgH="6885000" progId="AcroExch.Document.7">
              <p:link updateAutomatic="1"/>
            </p:oleObj>
          </a:graphicData>
        </a:graphic>
      </p:graphicFrame>
      <p:sp>
        <p:nvSpPr>
          <p:cNvPr id="1029" name="TextBox 6"/>
          <p:cNvSpPr txBox="1">
            <a:spLocks noChangeArrowheads="1"/>
          </p:cNvSpPr>
          <p:nvPr/>
        </p:nvSpPr>
        <p:spPr bwMode="auto">
          <a:xfrm flipH="1">
            <a:off x="3733800" y="6172200"/>
            <a:ext cx="2940050" cy="461963"/>
          </a:xfrm>
          <a:prstGeom prst="rect">
            <a:avLst/>
          </a:prstGeom>
          <a:noFill/>
          <a:ln w="9525">
            <a:noFill/>
            <a:miter lim="800000"/>
            <a:headEnd/>
            <a:tailEnd/>
          </a:ln>
        </p:spPr>
        <p:txBody>
          <a:bodyPr>
            <a:spAutoFit/>
          </a:bodyPr>
          <a:lstStyle/>
          <a:p>
            <a:r>
              <a:rPr lang="en-US"/>
              <a:t>Table Tent Design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5"/>
          <p:cNvSpPr txBox="1">
            <a:spLocks noChangeArrowheads="1"/>
          </p:cNvSpPr>
          <p:nvPr/>
        </p:nvSpPr>
        <p:spPr bwMode="auto">
          <a:xfrm>
            <a:off x="2209800" y="1295400"/>
            <a:ext cx="5562600" cy="523875"/>
          </a:xfrm>
          <a:prstGeom prst="rect">
            <a:avLst/>
          </a:prstGeom>
          <a:noFill/>
          <a:ln w="9525">
            <a:noFill/>
            <a:miter lim="800000"/>
            <a:headEnd/>
            <a:tailEnd/>
          </a:ln>
        </p:spPr>
        <p:txBody>
          <a:bodyPr>
            <a:spAutoFit/>
          </a:bodyPr>
          <a:lstStyle/>
          <a:p>
            <a:pPr algn="ctr"/>
            <a:r>
              <a:rPr lang="en-US" sz="2800" i="1" dirty="0">
                <a:solidFill>
                  <a:srgbClr val="8E0000"/>
                </a:solidFill>
              </a:rPr>
              <a:t>The Enterprise Solution </a:t>
            </a:r>
          </a:p>
        </p:txBody>
      </p:sp>
      <p:sp>
        <p:nvSpPr>
          <p:cNvPr id="6" name="Rectangle 5"/>
          <p:cNvSpPr/>
          <p:nvPr/>
        </p:nvSpPr>
        <p:spPr>
          <a:xfrm>
            <a:off x="2057400" y="2286000"/>
            <a:ext cx="6553200" cy="3785652"/>
          </a:xfrm>
          <a:prstGeom prst="rect">
            <a:avLst/>
          </a:prstGeom>
        </p:spPr>
        <p:txBody>
          <a:bodyPr>
            <a:spAutoFit/>
          </a:bodyPr>
          <a:lstStyle/>
          <a:p>
            <a:pPr marL="457200" indent="-457200">
              <a:buFont typeface="Wingdings" pitchFamily="2" charset="2"/>
              <a:buChar char="v"/>
              <a:defRPr/>
            </a:pPr>
            <a:r>
              <a:rPr lang="en-US" sz="2000" dirty="0"/>
              <a:t>Ask TWU emerges</a:t>
            </a:r>
          </a:p>
          <a:p>
            <a:pPr>
              <a:defRPr/>
            </a:pPr>
            <a:endParaRPr lang="en-US" sz="2000" dirty="0"/>
          </a:p>
          <a:p>
            <a:pPr marL="457200" indent="-457200">
              <a:buFont typeface="Wingdings" pitchFamily="2" charset="2"/>
              <a:buChar char="v"/>
              <a:defRPr/>
            </a:pPr>
            <a:r>
              <a:rPr lang="en-US" sz="2000" dirty="0"/>
              <a:t>Target audience-Current and Future Students</a:t>
            </a:r>
          </a:p>
          <a:p>
            <a:pPr>
              <a:defRPr/>
            </a:pPr>
            <a:endParaRPr lang="en-US" sz="2000" dirty="0"/>
          </a:p>
          <a:p>
            <a:pPr marL="457200" indent="-457200">
              <a:buFont typeface="Wingdings" pitchFamily="2" charset="2"/>
              <a:buChar char="v"/>
              <a:defRPr/>
            </a:pPr>
            <a:r>
              <a:rPr lang="en-US" sz="2000" dirty="0"/>
              <a:t>Implemented August 1, 2007 with approximately 250 core questions.</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First day with little advertising Ask TWU generated 251 question hits.</a:t>
            </a:r>
          </a:p>
          <a:p>
            <a:pPr marL="457200" indent="-457200">
              <a:defRPr/>
            </a:pPr>
            <a:endParaRPr lang="en-US" sz="2000" dirty="0"/>
          </a:p>
          <a:p>
            <a:pPr marL="457200" indent="-457200">
              <a:buFont typeface="Wingdings" pitchFamily="2" charset="2"/>
              <a:buChar char="v"/>
              <a:defRPr/>
            </a:pPr>
            <a:endParaRPr lang="en-US" sz="2000" dirty="0"/>
          </a:p>
          <a:p>
            <a:pPr marL="457200" indent="-457200">
              <a:defRPr/>
            </a:pP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590800"/>
            <a:ext cx="6477000" cy="4585871"/>
          </a:xfrm>
          <a:prstGeom prst="rect">
            <a:avLst/>
          </a:prstGeom>
        </p:spPr>
        <p:txBody>
          <a:bodyPr wrap="square">
            <a:spAutoFit/>
          </a:bodyPr>
          <a:lstStyle/>
          <a:p>
            <a:pPr marL="457200" indent="-457200">
              <a:buFont typeface="Wingdings" pitchFamily="2" charset="2"/>
              <a:buChar char="v"/>
              <a:defRPr/>
            </a:pPr>
            <a:r>
              <a:rPr lang="en-US" sz="2000" dirty="0" smtClean="0"/>
              <a:t>Held for 4 hours, using the </a:t>
            </a:r>
            <a:r>
              <a:rPr lang="en-US" sz="2000" dirty="0" err="1" smtClean="0"/>
              <a:t>Quik</a:t>
            </a:r>
            <a:r>
              <a:rPr lang="en-US" sz="2000" dirty="0" smtClean="0"/>
              <a:t> Start Questions</a:t>
            </a:r>
          </a:p>
          <a:p>
            <a:pPr marL="457200" indent="-457200">
              <a:defRPr/>
            </a:pPr>
            <a:endParaRPr lang="en-US" sz="2000" dirty="0" smtClean="0"/>
          </a:p>
          <a:p>
            <a:pPr marL="457200" indent="-457200">
              <a:buFont typeface="Wingdings" pitchFamily="2" charset="2"/>
              <a:buChar char="v"/>
              <a:defRPr/>
            </a:pPr>
            <a:r>
              <a:rPr lang="en-US" sz="2000" dirty="0" smtClean="0"/>
              <a:t>During that time period, we recorded 968 queries.</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There was a 20% accurate response rate.</a:t>
            </a:r>
          </a:p>
          <a:p>
            <a:pPr marL="914400" lvl="1" indent="-457200">
              <a:buFont typeface="Wingdings" pitchFamily="2" charset="2"/>
              <a:buChar char="v"/>
              <a:defRPr/>
            </a:pPr>
            <a:r>
              <a:rPr lang="en-US" sz="2000" dirty="0" smtClean="0"/>
              <a:t>IntelliResponse says a healthy knowledgebase returns an accurate response approximately 80% of the time</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Used data gathered from the Focus Testing to modify the criteria for the responses. </a:t>
            </a:r>
          </a:p>
          <a:p>
            <a:pPr marL="457200" indent="-457200">
              <a:buFont typeface="Wingdings" pitchFamily="2" charset="2"/>
              <a:buChar char="v"/>
              <a:defRPr/>
            </a:pPr>
            <a:endParaRPr lang="en-US" dirty="0" smtClean="0"/>
          </a:p>
          <a:p>
            <a:pPr marL="457200" indent="-457200">
              <a:buFont typeface="Wingdings" pitchFamily="2" charset="2"/>
              <a:buChar char="v"/>
              <a:defRPr/>
            </a:pPr>
            <a:endParaRPr lang="en-US" dirty="0" smtClean="0"/>
          </a:p>
          <a:p>
            <a:pPr marL="457200" indent="-457200">
              <a:buFont typeface="Wingdings" pitchFamily="2" charset="2"/>
              <a:buChar char="v"/>
              <a:defRPr/>
            </a:pPr>
            <a:endParaRPr lang="en-US" dirty="0"/>
          </a:p>
        </p:txBody>
      </p:sp>
      <p:sp>
        <p:nvSpPr>
          <p:cNvPr id="3" name="Rectangle 2"/>
          <p:cNvSpPr/>
          <p:nvPr/>
        </p:nvSpPr>
        <p:spPr>
          <a:xfrm>
            <a:off x="2743200" y="1371600"/>
            <a:ext cx="4557658" cy="954107"/>
          </a:xfrm>
          <a:prstGeom prst="rect">
            <a:avLst/>
          </a:prstGeom>
        </p:spPr>
        <p:txBody>
          <a:bodyPr wrap="none">
            <a:spAutoFit/>
          </a:bodyPr>
          <a:lstStyle/>
          <a:p>
            <a:pPr algn="ctr"/>
            <a:r>
              <a:rPr lang="en-US" sz="2800" i="1" dirty="0" smtClean="0">
                <a:solidFill>
                  <a:srgbClr val="8E0000"/>
                </a:solidFill>
              </a:rPr>
              <a:t>Building the Knowledge Base:</a:t>
            </a:r>
          </a:p>
          <a:p>
            <a:pPr algn="ctr"/>
            <a:r>
              <a:rPr lang="en-US" sz="2800" i="1" dirty="0" smtClean="0">
                <a:solidFill>
                  <a:srgbClr val="8E0000"/>
                </a:solidFill>
              </a:rPr>
              <a:t>Focus Testing</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2514600"/>
            <a:ext cx="6477000" cy="2862322"/>
          </a:xfrm>
          <a:prstGeom prst="rect">
            <a:avLst/>
          </a:prstGeom>
        </p:spPr>
        <p:txBody>
          <a:bodyPr wrap="square">
            <a:spAutoFit/>
          </a:bodyPr>
          <a:lstStyle/>
          <a:p>
            <a:pPr marL="457200" indent="-457200">
              <a:buFont typeface="Wingdings" pitchFamily="2" charset="2"/>
              <a:buChar char="v"/>
              <a:defRPr/>
            </a:pPr>
            <a:r>
              <a:rPr lang="en-US" sz="2000" dirty="0" smtClean="0"/>
              <a:t>3017 Questions asked within the first month</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Knowledge base answered approximately 55% of the questions correctly.</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Noticed that many of the students were entering information in the incorrect interface. </a:t>
            </a:r>
          </a:p>
          <a:p>
            <a:pPr marL="457200" indent="-457200">
              <a:buFont typeface="Wingdings" pitchFamily="2" charset="2"/>
              <a:buChar char="v"/>
              <a:defRPr/>
            </a:pPr>
            <a:endParaRPr lang="en-US" sz="2000" dirty="0" smtClean="0"/>
          </a:p>
          <a:p>
            <a:pPr marL="457200" indent="-457200">
              <a:buFont typeface="Wingdings" pitchFamily="2" charset="2"/>
              <a:buChar char="v"/>
              <a:defRPr/>
            </a:pPr>
            <a:endParaRPr lang="en-US" sz="2000" dirty="0"/>
          </a:p>
        </p:txBody>
      </p:sp>
      <p:sp>
        <p:nvSpPr>
          <p:cNvPr id="3" name="Rectangle 2"/>
          <p:cNvSpPr/>
          <p:nvPr/>
        </p:nvSpPr>
        <p:spPr>
          <a:xfrm>
            <a:off x="3200400" y="1524000"/>
            <a:ext cx="3267241" cy="523220"/>
          </a:xfrm>
          <a:prstGeom prst="rect">
            <a:avLst/>
          </a:prstGeom>
        </p:spPr>
        <p:txBody>
          <a:bodyPr wrap="none">
            <a:spAutoFit/>
          </a:bodyPr>
          <a:lstStyle/>
          <a:p>
            <a:pPr algn="ctr"/>
            <a:r>
              <a:rPr lang="en-US" sz="2800" i="1" dirty="0" smtClean="0">
                <a:solidFill>
                  <a:srgbClr val="8E0000"/>
                </a:solidFill>
              </a:rPr>
              <a:t>Ask TWU Month One</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9200" y="1905000"/>
            <a:ext cx="7772400" cy="4708525"/>
          </a:xfrm>
          <a:prstGeom prst="rect">
            <a:avLst/>
          </a:prstGeom>
        </p:spPr>
        <p:txBody>
          <a:bodyPr>
            <a:spAutoFit/>
          </a:bodyPr>
          <a:lstStyle/>
          <a:p>
            <a:pPr marL="457200" indent="-457200">
              <a:buFont typeface="Wingdings" pitchFamily="2" charset="2"/>
              <a:buChar char="v"/>
              <a:defRPr/>
            </a:pPr>
            <a:r>
              <a:rPr lang="en-US" sz="2000" dirty="0"/>
              <a:t>An act of the 27th Legislature in 1901 founded the Girls Industrial College, the school that would become Texas Woman's University in 1957. The school had then and has now a dual mission: to provide a liberal education and to prepare young women "for the practical industries of the age" with a specialized education.</a:t>
            </a:r>
          </a:p>
          <a:p>
            <a:pPr>
              <a:defRPr/>
            </a:pPr>
            <a:endParaRPr lang="en-US" sz="2000" dirty="0"/>
          </a:p>
          <a:p>
            <a:pPr marL="457200" indent="-457200">
              <a:buFont typeface="Wingdings" pitchFamily="2" charset="2"/>
              <a:buChar char="v"/>
              <a:defRPr/>
            </a:pPr>
            <a:r>
              <a:rPr lang="en-US" sz="2000" dirty="0"/>
              <a:t>TWU today offers a comprehensive catalog of academic studies, including baccalaureate, master's and doctoral degrees. Now in its tenth decade, the University has grown from a small college to a major university. TWU is the largest university primarily for women in the United States, with the main campus in Denton and health science centers in Dallas and Houston.</a:t>
            </a:r>
          </a:p>
          <a:p>
            <a:pPr>
              <a:defRPr/>
            </a:pPr>
            <a:endParaRPr lang="en-US" sz="2000" dirty="0"/>
          </a:p>
          <a:p>
            <a:pPr>
              <a:defRPr/>
            </a:pPr>
            <a:endParaRPr lang="en-US" sz="2000" dirty="0"/>
          </a:p>
          <a:p>
            <a:pPr marL="228600" indent="-228600">
              <a:defRPr/>
            </a:pPr>
            <a:endParaRPr lang="en-US" sz="2000" i="1" dirty="0">
              <a:solidFill>
                <a:srgbClr val="990000"/>
              </a:solidFill>
            </a:endParaRPr>
          </a:p>
        </p:txBody>
      </p:sp>
      <p:sp>
        <p:nvSpPr>
          <p:cNvPr id="4099" name="TextBox 5"/>
          <p:cNvSpPr txBox="1">
            <a:spLocks noChangeArrowheads="1"/>
          </p:cNvSpPr>
          <p:nvPr/>
        </p:nvSpPr>
        <p:spPr bwMode="auto">
          <a:xfrm>
            <a:off x="4343400" y="6172200"/>
            <a:ext cx="5257800" cy="338138"/>
          </a:xfrm>
          <a:prstGeom prst="rect">
            <a:avLst/>
          </a:prstGeom>
          <a:noFill/>
          <a:ln w="9525">
            <a:noFill/>
            <a:miter lim="800000"/>
            <a:headEnd/>
            <a:tailEnd/>
          </a:ln>
        </p:spPr>
        <p:txBody>
          <a:bodyPr>
            <a:spAutoFit/>
          </a:bodyPr>
          <a:lstStyle/>
          <a:p>
            <a:r>
              <a:rPr lang="en-US" sz="1600"/>
              <a:t>http://www.twu.edu/administration/brief-history.asp</a:t>
            </a:r>
          </a:p>
        </p:txBody>
      </p:sp>
      <p:sp>
        <p:nvSpPr>
          <p:cNvPr id="4100" name="TextBox 2"/>
          <p:cNvSpPr txBox="1">
            <a:spLocks noChangeArrowheads="1"/>
          </p:cNvSpPr>
          <p:nvPr/>
        </p:nvSpPr>
        <p:spPr bwMode="auto">
          <a:xfrm>
            <a:off x="4114800" y="1295400"/>
            <a:ext cx="2286000" cy="523875"/>
          </a:xfrm>
          <a:prstGeom prst="rect">
            <a:avLst/>
          </a:prstGeom>
          <a:noFill/>
          <a:ln w="9525">
            <a:noFill/>
            <a:miter lim="800000"/>
            <a:headEnd/>
            <a:tailEnd/>
          </a:ln>
        </p:spPr>
        <p:txBody>
          <a:bodyPr>
            <a:spAutoFit/>
          </a:bodyPr>
          <a:lstStyle/>
          <a:p>
            <a:r>
              <a:rPr lang="en-US" sz="2800" i="1">
                <a:solidFill>
                  <a:srgbClr val="8E0000"/>
                </a:solidFill>
              </a:rPr>
              <a:t>TWU History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362200"/>
            <a:ext cx="6477000" cy="4401205"/>
          </a:xfrm>
          <a:prstGeom prst="rect">
            <a:avLst/>
          </a:prstGeom>
        </p:spPr>
        <p:txBody>
          <a:bodyPr wrap="square">
            <a:spAutoFit/>
          </a:bodyPr>
          <a:lstStyle/>
          <a:p>
            <a:pPr marL="457200" indent="-457200">
              <a:buFont typeface="Wingdings" pitchFamily="2" charset="2"/>
              <a:buChar char="v"/>
              <a:defRPr/>
            </a:pPr>
            <a:r>
              <a:rPr lang="en-US" sz="2000" dirty="0" smtClean="0"/>
              <a:t>The knowledgebase averaged 2247 questions per month in the first year.</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The knowledgebase returned an accurate response approximately 65% of the time.</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In mid-March, both the Current and Prospective interfaces were combined into one to simplify the process for students.</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On May 16th, 2008 the entry box was moved to the home page. Now a permanent part of the TWU template.</a:t>
            </a:r>
          </a:p>
          <a:p>
            <a:pPr marL="457200" indent="-457200">
              <a:buFont typeface="Wingdings" pitchFamily="2" charset="2"/>
              <a:buChar char="v"/>
              <a:defRPr/>
            </a:pPr>
            <a:endParaRPr lang="en-US" sz="2000" dirty="0"/>
          </a:p>
        </p:txBody>
      </p:sp>
      <p:sp>
        <p:nvSpPr>
          <p:cNvPr id="3" name="Rectangle 2"/>
          <p:cNvSpPr/>
          <p:nvPr/>
        </p:nvSpPr>
        <p:spPr>
          <a:xfrm>
            <a:off x="3962400" y="1524000"/>
            <a:ext cx="2974597" cy="523220"/>
          </a:xfrm>
          <a:prstGeom prst="rect">
            <a:avLst/>
          </a:prstGeom>
        </p:spPr>
        <p:txBody>
          <a:bodyPr wrap="none">
            <a:spAutoFit/>
          </a:bodyPr>
          <a:lstStyle/>
          <a:p>
            <a:pPr algn="ctr"/>
            <a:r>
              <a:rPr lang="en-US" sz="2800" i="1" dirty="0" smtClean="0">
                <a:solidFill>
                  <a:srgbClr val="8E0000"/>
                </a:solidFill>
              </a:rPr>
              <a:t>Ask TWU Year One</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srcRect/>
          <a:stretch>
            <a:fillRect/>
          </a:stretch>
        </p:blipFill>
        <p:spPr bwMode="auto">
          <a:xfrm>
            <a:off x="1371600" y="1828800"/>
            <a:ext cx="7332663" cy="43674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362200"/>
            <a:ext cx="6477000" cy="4401205"/>
          </a:xfrm>
          <a:prstGeom prst="rect">
            <a:avLst/>
          </a:prstGeom>
        </p:spPr>
        <p:txBody>
          <a:bodyPr wrap="square">
            <a:spAutoFit/>
          </a:bodyPr>
          <a:lstStyle/>
          <a:p>
            <a:pPr marL="457200" indent="-457200">
              <a:buFont typeface="Wingdings" pitchFamily="2" charset="2"/>
              <a:buChar char="v"/>
              <a:defRPr/>
            </a:pPr>
            <a:r>
              <a:rPr lang="en-US" sz="2000" dirty="0" smtClean="0">
                <a:solidFill>
                  <a:srgbClr val="000000"/>
                </a:solidFill>
              </a:rPr>
              <a:t>Merging the two interfaces provided an immediate boost to the accurate response return rate of about 7-8%.</a:t>
            </a:r>
          </a:p>
          <a:p>
            <a:pPr marL="914400" lvl="1" indent="-457200">
              <a:buFont typeface="Wingdings" pitchFamily="2" charset="2"/>
              <a:buChar char="v"/>
              <a:defRPr/>
            </a:pPr>
            <a:r>
              <a:rPr lang="en-US" sz="2000" dirty="0" smtClean="0">
                <a:solidFill>
                  <a:srgbClr val="000000"/>
                </a:solidFill>
              </a:rPr>
              <a:t>Students could no longer enter questions in the wrong interface.</a:t>
            </a:r>
          </a:p>
          <a:p>
            <a:pPr marL="914400" lvl="1" indent="-457200">
              <a:buFont typeface="Wingdings" pitchFamily="2" charset="2"/>
              <a:buChar char="v"/>
              <a:defRPr/>
            </a:pPr>
            <a:endParaRPr lang="en-US" sz="2000" dirty="0" smtClean="0">
              <a:solidFill>
                <a:srgbClr val="000000"/>
              </a:solidFill>
            </a:endParaRPr>
          </a:p>
          <a:p>
            <a:pPr marL="457200" indent="-457200">
              <a:buFont typeface="Wingdings" pitchFamily="2" charset="2"/>
              <a:buChar char="v"/>
              <a:defRPr/>
            </a:pPr>
            <a:r>
              <a:rPr lang="en-US" sz="2000" dirty="0" smtClean="0">
                <a:solidFill>
                  <a:srgbClr val="000000"/>
                </a:solidFill>
              </a:rPr>
              <a:t>Moving the entry box to the home page immediately doubled the number of queries.</a:t>
            </a:r>
          </a:p>
          <a:p>
            <a:pPr marL="457200" indent="-457200">
              <a:buFont typeface="Wingdings" pitchFamily="2" charset="2"/>
              <a:buChar char="v"/>
              <a:defRPr/>
            </a:pPr>
            <a:endParaRPr lang="en-US" sz="2000" dirty="0" smtClean="0">
              <a:solidFill>
                <a:srgbClr val="000000"/>
              </a:solidFill>
            </a:endParaRPr>
          </a:p>
          <a:p>
            <a:pPr marL="457200" indent="-457200">
              <a:buFont typeface="Wingdings" pitchFamily="2" charset="2"/>
              <a:buChar char="v"/>
              <a:defRPr/>
            </a:pPr>
            <a:r>
              <a:rPr lang="en-US" sz="2000" dirty="0" smtClean="0">
                <a:solidFill>
                  <a:srgbClr val="000000"/>
                </a:solidFill>
              </a:rPr>
              <a:t>Also dropped the accurate response rate by approximately 10-12%.</a:t>
            </a:r>
          </a:p>
          <a:p>
            <a:pPr marL="914400" lvl="1" indent="-457200">
              <a:buFont typeface="Wingdings" pitchFamily="2" charset="2"/>
              <a:buChar char="v"/>
              <a:defRPr/>
            </a:pPr>
            <a:r>
              <a:rPr lang="en-US" sz="2000" dirty="0" smtClean="0">
                <a:solidFill>
                  <a:srgbClr val="000000"/>
                </a:solidFill>
              </a:rPr>
              <a:t>The prominence of the entry box increased its misuse. </a:t>
            </a:r>
          </a:p>
          <a:p>
            <a:pPr marL="457200" indent="-457200">
              <a:buFont typeface="Wingdings" pitchFamily="2" charset="2"/>
              <a:buChar char="v"/>
              <a:defRPr/>
            </a:pPr>
            <a:endParaRPr lang="en-US" sz="2000" dirty="0"/>
          </a:p>
        </p:txBody>
      </p:sp>
      <p:sp>
        <p:nvSpPr>
          <p:cNvPr id="3" name="Rectangle 2"/>
          <p:cNvSpPr/>
          <p:nvPr/>
        </p:nvSpPr>
        <p:spPr>
          <a:xfrm>
            <a:off x="3657600" y="1371600"/>
            <a:ext cx="2974597" cy="523220"/>
          </a:xfrm>
          <a:prstGeom prst="rect">
            <a:avLst/>
          </a:prstGeom>
        </p:spPr>
        <p:txBody>
          <a:bodyPr wrap="none">
            <a:spAutoFit/>
          </a:bodyPr>
          <a:lstStyle/>
          <a:p>
            <a:pPr algn="ctr"/>
            <a:r>
              <a:rPr lang="en-US" sz="2800" i="1" dirty="0" smtClean="0">
                <a:solidFill>
                  <a:srgbClr val="8E0000"/>
                </a:solidFill>
              </a:rPr>
              <a:t>Ask TWU Year One</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362200"/>
            <a:ext cx="6477000" cy="830997"/>
          </a:xfrm>
          <a:prstGeom prst="rect">
            <a:avLst/>
          </a:prstGeom>
        </p:spPr>
        <p:txBody>
          <a:bodyPr wrap="square">
            <a:spAutoFit/>
          </a:bodyPr>
          <a:lstStyle/>
          <a:p>
            <a:pPr marL="457200" indent="-457200">
              <a:buFont typeface="Wingdings" pitchFamily="2" charset="2"/>
              <a:buChar char="v"/>
              <a:defRPr/>
            </a:pPr>
            <a:endParaRPr lang="en-US" dirty="0" smtClean="0"/>
          </a:p>
          <a:p>
            <a:pPr marL="457200" indent="-457200">
              <a:buFont typeface="Wingdings" pitchFamily="2" charset="2"/>
              <a:buChar char="v"/>
              <a:defRPr/>
            </a:pPr>
            <a:endParaRPr lang="en-US" dirty="0"/>
          </a:p>
        </p:txBody>
      </p:sp>
      <p:sp>
        <p:nvSpPr>
          <p:cNvPr id="3" name="Rectangle 2"/>
          <p:cNvSpPr/>
          <p:nvPr/>
        </p:nvSpPr>
        <p:spPr>
          <a:xfrm>
            <a:off x="3352800" y="1371600"/>
            <a:ext cx="2923621" cy="523220"/>
          </a:xfrm>
          <a:prstGeom prst="rect">
            <a:avLst/>
          </a:prstGeom>
        </p:spPr>
        <p:txBody>
          <a:bodyPr wrap="none">
            <a:spAutoFit/>
          </a:bodyPr>
          <a:lstStyle/>
          <a:p>
            <a:pPr algn="ctr"/>
            <a:r>
              <a:rPr lang="en-US" sz="2800" i="1" dirty="0" smtClean="0">
                <a:solidFill>
                  <a:srgbClr val="8E0000"/>
                </a:solidFill>
              </a:rPr>
              <a:t>Question Volume</a:t>
            </a:r>
            <a:endParaRPr lang="en-US" sz="2800" i="1" dirty="0">
              <a:solidFill>
                <a:srgbClr val="8E0000"/>
              </a:solidFill>
            </a:endParaRPr>
          </a:p>
        </p:txBody>
      </p:sp>
      <p:graphicFrame>
        <p:nvGraphicFramePr>
          <p:cNvPr id="4" name="Chart 3"/>
          <p:cNvGraphicFramePr/>
          <p:nvPr/>
        </p:nvGraphicFramePr>
        <p:xfrm>
          <a:off x="1752600" y="1828800"/>
          <a:ext cx="6629400"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362200"/>
            <a:ext cx="6477000" cy="830997"/>
          </a:xfrm>
          <a:prstGeom prst="rect">
            <a:avLst/>
          </a:prstGeom>
        </p:spPr>
        <p:txBody>
          <a:bodyPr wrap="square">
            <a:spAutoFit/>
          </a:bodyPr>
          <a:lstStyle/>
          <a:p>
            <a:pPr marL="457200" indent="-457200">
              <a:buFont typeface="Wingdings" pitchFamily="2" charset="2"/>
              <a:buChar char="v"/>
              <a:defRPr/>
            </a:pPr>
            <a:endParaRPr lang="en-US" dirty="0" smtClean="0"/>
          </a:p>
          <a:p>
            <a:pPr marL="457200" indent="-457200">
              <a:buFont typeface="Wingdings" pitchFamily="2" charset="2"/>
              <a:buChar char="v"/>
              <a:defRPr/>
            </a:pPr>
            <a:endParaRPr lang="en-US" dirty="0"/>
          </a:p>
        </p:txBody>
      </p:sp>
      <p:sp>
        <p:nvSpPr>
          <p:cNvPr id="3" name="Rectangle 2"/>
          <p:cNvSpPr/>
          <p:nvPr/>
        </p:nvSpPr>
        <p:spPr>
          <a:xfrm>
            <a:off x="3962400" y="1371600"/>
            <a:ext cx="1763624" cy="523220"/>
          </a:xfrm>
          <a:prstGeom prst="rect">
            <a:avLst/>
          </a:prstGeom>
        </p:spPr>
        <p:txBody>
          <a:bodyPr wrap="none">
            <a:spAutoFit/>
          </a:bodyPr>
          <a:lstStyle/>
          <a:p>
            <a:pPr algn="ctr"/>
            <a:r>
              <a:rPr lang="en-US" sz="2800" i="1" dirty="0" smtClean="0">
                <a:solidFill>
                  <a:srgbClr val="8E0000"/>
                </a:solidFill>
              </a:rPr>
              <a:t>Interfaces</a:t>
            </a:r>
            <a:endParaRPr lang="en-US" sz="2800" i="1" dirty="0">
              <a:solidFill>
                <a:srgbClr val="8E0000"/>
              </a:solidFill>
            </a:endParaRPr>
          </a:p>
        </p:txBody>
      </p:sp>
      <p:grpSp>
        <p:nvGrpSpPr>
          <p:cNvPr id="5" name="Group 4"/>
          <p:cNvGrpSpPr/>
          <p:nvPr/>
        </p:nvGrpSpPr>
        <p:grpSpPr>
          <a:xfrm>
            <a:off x="2133600" y="2438400"/>
            <a:ext cx="3124200" cy="3124200"/>
            <a:chOff x="2133600" y="2438400"/>
            <a:chExt cx="3124200" cy="3124200"/>
          </a:xfrm>
          <a:solidFill>
            <a:srgbClr val="3399FF">
              <a:alpha val="48235"/>
            </a:srgbClr>
          </a:solidFill>
        </p:grpSpPr>
        <p:sp>
          <p:nvSpPr>
            <p:cNvPr id="6" name="Oval 5"/>
            <p:cNvSpPr/>
            <p:nvPr/>
          </p:nvSpPr>
          <p:spPr bwMode="auto">
            <a:xfrm>
              <a:off x="2133600" y="2438400"/>
              <a:ext cx="3124200" cy="3124200"/>
            </a:xfrm>
            <a:prstGeom prst="ellipse">
              <a:avLst/>
            </a:prstGeom>
            <a:grp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7" name="TextBox 6"/>
            <p:cNvSpPr txBox="1"/>
            <p:nvPr/>
          </p:nvSpPr>
          <p:spPr>
            <a:xfrm>
              <a:off x="2971800" y="3581400"/>
              <a:ext cx="1447800" cy="830997"/>
            </a:xfrm>
            <a:prstGeom prst="rect">
              <a:avLst/>
            </a:prstGeom>
            <a:noFill/>
          </p:spPr>
          <p:txBody>
            <a:bodyPr wrap="square" rtlCol="0">
              <a:spAutoFit/>
            </a:bodyPr>
            <a:lstStyle/>
            <a:p>
              <a:r>
                <a:rPr lang="en-US" dirty="0" smtClean="0"/>
                <a:t>Current Students</a:t>
              </a:r>
              <a:endParaRPr lang="en-US" dirty="0"/>
            </a:p>
          </p:txBody>
        </p:sp>
      </p:grpSp>
      <p:grpSp>
        <p:nvGrpSpPr>
          <p:cNvPr id="8" name="Group 7"/>
          <p:cNvGrpSpPr/>
          <p:nvPr/>
        </p:nvGrpSpPr>
        <p:grpSpPr>
          <a:xfrm>
            <a:off x="4572000" y="2514600"/>
            <a:ext cx="3124200" cy="3124200"/>
            <a:chOff x="4572000" y="2514600"/>
            <a:chExt cx="3124200" cy="3124200"/>
          </a:xfrm>
          <a:solidFill>
            <a:srgbClr val="FF3300">
              <a:alpha val="49804"/>
            </a:srgbClr>
          </a:solidFill>
        </p:grpSpPr>
        <p:sp>
          <p:nvSpPr>
            <p:cNvPr id="9" name="Oval 8"/>
            <p:cNvSpPr/>
            <p:nvPr/>
          </p:nvSpPr>
          <p:spPr bwMode="auto">
            <a:xfrm>
              <a:off x="4572000" y="2514600"/>
              <a:ext cx="3124200" cy="3124200"/>
            </a:xfrm>
            <a:prstGeom prst="ellipse">
              <a:avLst/>
            </a:prstGeom>
            <a:grp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0" name="TextBox 9"/>
            <p:cNvSpPr txBox="1"/>
            <p:nvPr/>
          </p:nvSpPr>
          <p:spPr>
            <a:xfrm>
              <a:off x="5257800" y="3657600"/>
              <a:ext cx="1828800" cy="830997"/>
            </a:xfrm>
            <a:prstGeom prst="rect">
              <a:avLst/>
            </a:prstGeom>
            <a:noFill/>
          </p:spPr>
          <p:txBody>
            <a:bodyPr wrap="square" rtlCol="0">
              <a:spAutoFit/>
            </a:bodyPr>
            <a:lstStyle/>
            <a:p>
              <a:r>
                <a:rPr lang="en-US" dirty="0" smtClean="0"/>
                <a:t>Prospective Students</a:t>
              </a:r>
              <a:endParaRPr lang="en-US" dirty="0"/>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752600" y="2286000"/>
            <a:ext cx="7239000" cy="3505200"/>
          </a:xfrm>
          <a:prstGeom prst="rect">
            <a:avLst/>
          </a:prstGeom>
          <a:noFill/>
          <a:ln w="9525">
            <a:noFill/>
            <a:miter lim="800000"/>
            <a:headEnd/>
            <a:tailEnd/>
          </a:ln>
        </p:spPr>
        <p:txBody>
          <a:bodyPr/>
          <a:lstStyle/>
          <a:p>
            <a:pPr marL="1143000" lvl="2" indent="-228600" eaLnBrk="1" hangingPunct="1">
              <a:lnSpc>
                <a:spcPct val="80000"/>
              </a:lnSpc>
              <a:spcBef>
                <a:spcPct val="20000"/>
              </a:spcBef>
              <a:buFont typeface="Wingdings" pitchFamily="2" charset="2"/>
              <a:buChar char="ü"/>
            </a:pPr>
            <a:endParaRPr lang="en-US" sz="2100" b="1">
              <a:latin typeface="Arial" charset="0"/>
            </a:endParaRPr>
          </a:p>
        </p:txBody>
      </p:sp>
      <p:sp>
        <p:nvSpPr>
          <p:cNvPr id="22531" name="Rectangle 3"/>
          <p:cNvSpPr>
            <a:spLocks noChangeArrowheads="1"/>
          </p:cNvSpPr>
          <p:nvPr/>
        </p:nvSpPr>
        <p:spPr bwMode="auto">
          <a:xfrm>
            <a:off x="3048000" y="1371600"/>
            <a:ext cx="4038600" cy="523875"/>
          </a:xfrm>
          <a:prstGeom prst="rect">
            <a:avLst/>
          </a:prstGeom>
          <a:noFill/>
          <a:ln w="9525">
            <a:noFill/>
            <a:miter lim="800000"/>
            <a:headEnd/>
            <a:tailEnd/>
          </a:ln>
        </p:spPr>
        <p:txBody>
          <a:bodyPr>
            <a:spAutoFit/>
          </a:bodyPr>
          <a:lstStyle/>
          <a:p>
            <a:pPr algn="ctr"/>
            <a:r>
              <a:rPr lang="en-US" sz="2800" i="1" dirty="0" smtClean="0">
                <a:solidFill>
                  <a:srgbClr val="990000"/>
                </a:solidFill>
              </a:rPr>
              <a:t> Ask TWU Year Two</a:t>
            </a:r>
            <a:endParaRPr lang="en-US" sz="2800" i="1" dirty="0">
              <a:solidFill>
                <a:srgbClr val="990000"/>
              </a:solidFill>
            </a:endParaRPr>
          </a:p>
        </p:txBody>
      </p:sp>
      <p:sp>
        <p:nvSpPr>
          <p:cNvPr id="22532" name="Rectangle 4"/>
          <p:cNvSpPr>
            <a:spLocks noChangeArrowheads="1"/>
          </p:cNvSpPr>
          <p:nvPr/>
        </p:nvSpPr>
        <p:spPr bwMode="auto">
          <a:xfrm>
            <a:off x="1905000" y="2514600"/>
            <a:ext cx="6629400" cy="2246769"/>
          </a:xfrm>
          <a:prstGeom prst="rect">
            <a:avLst/>
          </a:prstGeom>
          <a:noFill/>
          <a:ln w="9525">
            <a:noFill/>
            <a:miter lim="800000"/>
            <a:headEnd/>
            <a:tailEnd/>
          </a:ln>
        </p:spPr>
        <p:txBody>
          <a:bodyPr>
            <a:spAutoFit/>
          </a:bodyPr>
          <a:lstStyle/>
          <a:p>
            <a:pPr marL="457200" indent="-457200">
              <a:buFont typeface="Wingdings" pitchFamily="2" charset="2"/>
              <a:buChar char="v"/>
              <a:defRPr/>
            </a:pPr>
            <a:r>
              <a:rPr lang="en-US" sz="2000" dirty="0" smtClean="0"/>
              <a:t>Knowledgebase has averaged about 4773 questions  a month to date.</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Returns an accurate response approximately 70% of the time.</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Averages about 250-300 questions per day. </a:t>
            </a: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752600" y="2286000"/>
            <a:ext cx="7239000" cy="3505200"/>
          </a:xfrm>
          <a:prstGeom prst="rect">
            <a:avLst/>
          </a:prstGeom>
          <a:noFill/>
          <a:ln w="9525">
            <a:noFill/>
            <a:miter lim="800000"/>
            <a:headEnd/>
            <a:tailEnd/>
          </a:ln>
        </p:spPr>
        <p:txBody>
          <a:bodyPr/>
          <a:lstStyle/>
          <a:p>
            <a:pPr marL="1143000" lvl="2" indent="-228600" eaLnBrk="1" hangingPunct="1">
              <a:lnSpc>
                <a:spcPct val="80000"/>
              </a:lnSpc>
              <a:spcBef>
                <a:spcPct val="20000"/>
              </a:spcBef>
              <a:buFont typeface="Wingdings" pitchFamily="2" charset="2"/>
              <a:buChar char="ü"/>
            </a:pPr>
            <a:endParaRPr lang="en-US" sz="2100" b="1">
              <a:latin typeface="Arial" charset="0"/>
            </a:endParaRPr>
          </a:p>
        </p:txBody>
      </p:sp>
      <p:sp>
        <p:nvSpPr>
          <p:cNvPr id="22531" name="Rectangle 3"/>
          <p:cNvSpPr>
            <a:spLocks noChangeArrowheads="1"/>
          </p:cNvSpPr>
          <p:nvPr/>
        </p:nvSpPr>
        <p:spPr bwMode="auto">
          <a:xfrm>
            <a:off x="2438400" y="1371600"/>
            <a:ext cx="5562600" cy="523220"/>
          </a:xfrm>
          <a:prstGeom prst="rect">
            <a:avLst/>
          </a:prstGeom>
          <a:noFill/>
          <a:ln w="9525">
            <a:noFill/>
            <a:miter lim="800000"/>
            <a:headEnd/>
            <a:tailEnd/>
          </a:ln>
        </p:spPr>
        <p:txBody>
          <a:bodyPr wrap="square">
            <a:spAutoFit/>
          </a:bodyPr>
          <a:lstStyle/>
          <a:p>
            <a:pPr algn="ctr"/>
            <a:r>
              <a:rPr lang="en-US" sz="2800" i="1" dirty="0" smtClean="0">
                <a:solidFill>
                  <a:srgbClr val="990000"/>
                </a:solidFill>
              </a:rPr>
              <a:t>Managing the Knowledgebase</a:t>
            </a:r>
            <a:endParaRPr lang="en-US" sz="2800" i="1" dirty="0">
              <a:solidFill>
                <a:srgbClr val="990000"/>
              </a:solidFill>
            </a:endParaRPr>
          </a:p>
        </p:txBody>
      </p:sp>
      <p:sp>
        <p:nvSpPr>
          <p:cNvPr id="22532" name="Rectangle 4"/>
          <p:cNvSpPr>
            <a:spLocks noChangeArrowheads="1"/>
          </p:cNvSpPr>
          <p:nvPr/>
        </p:nvSpPr>
        <p:spPr bwMode="auto">
          <a:xfrm>
            <a:off x="1905000" y="2514600"/>
            <a:ext cx="6629400" cy="3785652"/>
          </a:xfrm>
          <a:prstGeom prst="rect">
            <a:avLst/>
          </a:prstGeom>
          <a:noFill/>
          <a:ln w="9525">
            <a:noFill/>
            <a:miter lim="800000"/>
            <a:headEnd/>
            <a:tailEnd/>
          </a:ln>
        </p:spPr>
        <p:txBody>
          <a:bodyPr>
            <a:spAutoFit/>
          </a:bodyPr>
          <a:lstStyle/>
          <a:p>
            <a:pPr marL="457200" indent="-457200">
              <a:buFont typeface="Wingdings" pitchFamily="2" charset="2"/>
              <a:buChar char="v"/>
              <a:defRPr/>
            </a:pPr>
            <a:r>
              <a:rPr lang="en-US" sz="2000" dirty="0" smtClean="0"/>
              <a:t>Daily Reports</a:t>
            </a:r>
          </a:p>
          <a:p>
            <a:pPr marL="914400" lvl="1" indent="-457200">
              <a:buFont typeface="Wingdings" pitchFamily="2" charset="2"/>
              <a:buChar char="v"/>
              <a:defRPr/>
            </a:pPr>
            <a:r>
              <a:rPr lang="en-US" sz="2000" dirty="0" smtClean="0"/>
              <a:t>Scan for questions that should have been answered</a:t>
            </a:r>
          </a:p>
          <a:p>
            <a:pPr marL="914400" lvl="1" indent="-457200">
              <a:buFont typeface="Wingdings" pitchFamily="2" charset="2"/>
              <a:buChar char="v"/>
              <a:defRPr/>
            </a:pPr>
            <a:r>
              <a:rPr lang="en-US" sz="2000" dirty="0" smtClean="0"/>
              <a:t>Make note of frequently appearing questions</a:t>
            </a:r>
          </a:p>
          <a:p>
            <a:pPr marL="914400" lvl="1"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Respond and sort e-mails.</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Weekly Reports</a:t>
            </a:r>
          </a:p>
          <a:p>
            <a:pPr marL="914400" lvl="1" indent="-457200">
              <a:buFont typeface="Wingdings" pitchFamily="2" charset="2"/>
              <a:buChar char="v"/>
              <a:defRPr/>
            </a:pPr>
            <a:r>
              <a:rPr lang="en-US" sz="2000" dirty="0" smtClean="0"/>
              <a:t>Send reports to the different content areas</a:t>
            </a:r>
          </a:p>
          <a:p>
            <a:pPr marL="914400" lvl="1" indent="-457200">
              <a:buFont typeface="Wingdings" pitchFamily="2" charset="2"/>
              <a:buChar char="v"/>
              <a:defRPr/>
            </a:pPr>
            <a:r>
              <a:rPr lang="en-US" sz="2000" dirty="0" smtClean="0"/>
              <a:t>Input new questions when received</a:t>
            </a:r>
          </a:p>
          <a:p>
            <a:pPr marL="457200" indent="-457200">
              <a:buFont typeface="Wingdings" pitchFamily="2" charset="2"/>
              <a:buChar char="v"/>
              <a:defRPr/>
            </a:pPr>
            <a:endParaRPr lang="en-US" sz="2000" dirty="0" smtClean="0"/>
          </a:p>
          <a:p>
            <a:pPr marL="914400" lvl="1" indent="-457200">
              <a:buFont typeface="Wingdings" pitchFamily="2" charset="2"/>
              <a:buChar char="v"/>
              <a:defRPr/>
            </a:pPr>
            <a:endParaRPr lang="en-US"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752600" y="2286000"/>
            <a:ext cx="7239000" cy="3505200"/>
          </a:xfrm>
          <a:prstGeom prst="rect">
            <a:avLst/>
          </a:prstGeom>
          <a:noFill/>
          <a:ln w="9525">
            <a:noFill/>
            <a:miter lim="800000"/>
            <a:headEnd/>
            <a:tailEnd/>
          </a:ln>
        </p:spPr>
        <p:txBody>
          <a:bodyPr/>
          <a:lstStyle/>
          <a:p>
            <a:pPr marL="1143000" lvl="2" indent="-228600" eaLnBrk="1" hangingPunct="1">
              <a:lnSpc>
                <a:spcPct val="80000"/>
              </a:lnSpc>
              <a:spcBef>
                <a:spcPct val="20000"/>
              </a:spcBef>
              <a:buFont typeface="Wingdings" pitchFamily="2" charset="2"/>
              <a:buChar char="ü"/>
            </a:pPr>
            <a:endParaRPr lang="en-US" sz="2100" b="1">
              <a:latin typeface="Arial" charset="0"/>
            </a:endParaRPr>
          </a:p>
        </p:txBody>
      </p:sp>
      <p:sp>
        <p:nvSpPr>
          <p:cNvPr id="22531" name="Rectangle 3"/>
          <p:cNvSpPr>
            <a:spLocks noChangeArrowheads="1"/>
          </p:cNvSpPr>
          <p:nvPr/>
        </p:nvSpPr>
        <p:spPr bwMode="auto">
          <a:xfrm>
            <a:off x="2819400" y="1371600"/>
            <a:ext cx="4038600" cy="523875"/>
          </a:xfrm>
          <a:prstGeom prst="rect">
            <a:avLst/>
          </a:prstGeom>
          <a:noFill/>
          <a:ln w="9525">
            <a:noFill/>
            <a:miter lim="800000"/>
            <a:headEnd/>
            <a:tailEnd/>
          </a:ln>
        </p:spPr>
        <p:txBody>
          <a:bodyPr>
            <a:spAutoFit/>
          </a:bodyPr>
          <a:lstStyle/>
          <a:p>
            <a:pPr algn="ctr"/>
            <a:r>
              <a:rPr lang="en-US" sz="2800" i="1" dirty="0" smtClean="0">
                <a:solidFill>
                  <a:srgbClr val="990000"/>
                </a:solidFill>
              </a:rPr>
              <a:t>Challenges</a:t>
            </a:r>
            <a:endParaRPr lang="en-US" sz="2800" i="1" dirty="0">
              <a:solidFill>
                <a:srgbClr val="990000"/>
              </a:solidFill>
            </a:endParaRPr>
          </a:p>
        </p:txBody>
      </p:sp>
      <p:sp>
        <p:nvSpPr>
          <p:cNvPr id="22532" name="Rectangle 4"/>
          <p:cNvSpPr>
            <a:spLocks noChangeArrowheads="1"/>
          </p:cNvSpPr>
          <p:nvPr/>
        </p:nvSpPr>
        <p:spPr bwMode="auto">
          <a:xfrm>
            <a:off x="1905000" y="2514600"/>
            <a:ext cx="6629400" cy="3170099"/>
          </a:xfrm>
          <a:prstGeom prst="rect">
            <a:avLst/>
          </a:prstGeom>
          <a:noFill/>
          <a:ln w="9525">
            <a:noFill/>
            <a:miter lim="800000"/>
            <a:headEnd/>
            <a:tailEnd/>
          </a:ln>
        </p:spPr>
        <p:txBody>
          <a:bodyPr>
            <a:spAutoFit/>
          </a:bodyPr>
          <a:lstStyle/>
          <a:p>
            <a:pPr marL="457200" indent="-457200">
              <a:buFont typeface="Wingdings" pitchFamily="2" charset="2"/>
              <a:buChar char="v"/>
              <a:defRPr/>
            </a:pPr>
            <a:r>
              <a:rPr lang="en-US" sz="2000" dirty="0" smtClean="0"/>
              <a:t>Using the knowledgebase as a directory.</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Using the knowledgebase as a class catalog.</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Using only one or two word searches.</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Using the knowledgebase in place of a person.</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Using the knowledgebase as a homework research tool.</a:t>
            </a:r>
            <a:endParaRPr lang="en-US"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ChangeArrowheads="1"/>
          </p:cNvSpPr>
          <p:nvPr/>
        </p:nvSpPr>
        <p:spPr bwMode="auto">
          <a:xfrm>
            <a:off x="1905000" y="1828800"/>
            <a:ext cx="6629400" cy="4708981"/>
          </a:xfrm>
          <a:prstGeom prst="rect">
            <a:avLst/>
          </a:prstGeom>
          <a:noFill/>
          <a:ln w="9525">
            <a:noFill/>
            <a:miter lim="800000"/>
            <a:headEnd/>
            <a:tailEnd/>
          </a:ln>
        </p:spPr>
        <p:txBody>
          <a:bodyPr>
            <a:spAutoFit/>
          </a:bodyPr>
          <a:lstStyle/>
          <a:p>
            <a:pPr marL="457200" indent="-457200"/>
            <a:endParaRPr lang="en-US" sz="2000" dirty="0"/>
          </a:p>
          <a:p>
            <a:pPr marL="457200" indent="-457200">
              <a:buFont typeface="Wingdings" pitchFamily="2" charset="2"/>
              <a:buChar char="v"/>
            </a:pPr>
            <a:r>
              <a:rPr lang="en-US" sz="2000" dirty="0"/>
              <a:t>Future student contacts, higher first touch success and stronger impression.</a:t>
            </a:r>
          </a:p>
          <a:p>
            <a:pPr marL="457200" indent="-457200">
              <a:buFont typeface="Wingdings" pitchFamily="2" charset="2"/>
              <a:buChar char="v"/>
            </a:pPr>
            <a:endParaRPr lang="en-US" sz="2000" dirty="0"/>
          </a:p>
          <a:p>
            <a:pPr marL="457200" indent="-457200">
              <a:buFont typeface="Wingdings" pitchFamily="2" charset="2"/>
              <a:buChar char="v"/>
            </a:pPr>
            <a:r>
              <a:rPr lang="en-US" sz="2000" dirty="0"/>
              <a:t>Ask TWU Prospective KB showed a high response rate which tells us the core questions asked were successfully answered enhancing the prospective student’s experience of TWU.</a:t>
            </a:r>
          </a:p>
          <a:p>
            <a:pPr marL="457200" indent="-457200">
              <a:buFont typeface="Wingdings" pitchFamily="2" charset="2"/>
              <a:buChar char="v"/>
            </a:pPr>
            <a:endParaRPr lang="en-US" sz="2000" dirty="0"/>
          </a:p>
          <a:p>
            <a:pPr marL="457200" indent="-457200">
              <a:buFont typeface="Wingdings" pitchFamily="2" charset="2"/>
              <a:buChar char="v"/>
            </a:pPr>
            <a:r>
              <a:rPr lang="en-US" sz="2000" dirty="0"/>
              <a:t>Current student self-service options expanded.</a:t>
            </a:r>
          </a:p>
          <a:p>
            <a:pPr marL="457200" indent="-457200">
              <a:buFont typeface="Wingdings" pitchFamily="2" charset="2"/>
              <a:buChar char="v"/>
            </a:pPr>
            <a:endParaRPr lang="en-US" sz="2000" dirty="0"/>
          </a:p>
          <a:p>
            <a:pPr marL="457200" indent="-457200">
              <a:buFont typeface="Wingdings" pitchFamily="2" charset="2"/>
              <a:buChar char="v"/>
            </a:pPr>
            <a:r>
              <a:rPr lang="en-US" sz="2000" dirty="0"/>
              <a:t>Online student access to information</a:t>
            </a:r>
            <a:r>
              <a:rPr lang="en-US" sz="2000" dirty="0" smtClean="0"/>
              <a:t>. Self informing.</a:t>
            </a:r>
            <a:endParaRPr lang="en-US" sz="2000" dirty="0"/>
          </a:p>
          <a:p>
            <a:pPr marL="457200" indent="-457200">
              <a:buFont typeface="Wingdings" pitchFamily="2" charset="2"/>
              <a:buChar char="v"/>
            </a:pPr>
            <a:endParaRPr lang="en-US" sz="2000" dirty="0"/>
          </a:p>
          <a:p>
            <a:pPr marL="457200" indent="-457200">
              <a:buFont typeface="Wingdings" pitchFamily="2" charset="2"/>
              <a:buChar char="v"/>
            </a:pPr>
            <a:r>
              <a:rPr lang="en-US" sz="2000" dirty="0"/>
              <a:t>Extensions for other knowledge management solutions.</a:t>
            </a:r>
          </a:p>
        </p:txBody>
      </p:sp>
      <p:sp>
        <p:nvSpPr>
          <p:cNvPr id="4" name="Rectangle 3"/>
          <p:cNvSpPr>
            <a:spLocks noChangeArrowheads="1"/>
          </p:cNvSpPr>
          <p:nvPr/>
        </p:nvSpPr>
        <p:spPr bwMode="auto">
          <a:xfrm>
            <a:off x="3048000" y="1371600"/>
            <a:ext cx="4038600" cy="523875"/>
          </a:xfrm>
          <a:prstGeom prst="rect">
            <a:avLst/>
          </a:prstGeom>
          <a:noFill/>
          <a:ln w="9525">
            <a:noFill/>
            <a:miter lim="800000"/>
            <a:headEnd/>
            <a:tailEnd/>
          </a:ln>
        </p:spPr>
        <p:txBody>
          <a:bodyPr>
            <a:spAutoFit/>
          </a:bodyPr>
          <a:lstStyle/>
          <a:p>
            <a:pPr algn="ctr"/>
            <a:r>
              <a:rPr lang="en-US" sz="2800" i="1" dirty="0">
                <a:solidFill>
                  <a:srgbClr val="990000"/>
                </a:solidFill>
              </a:rPr>
              <a:t>Knowledge as a Service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bwMode="auto">
          <a:xfrm>
            <a:off x="1524000" y="2819400"/>
            <a:ext cx="6858000" cy="3048000"/>
          </a:xfrm>
          <a:noFill/>
          <a:ln>
            <a:miter lim="800000"/>
            <a:headEnd/>
            <a:tailEnd/>
          </a:ln>
        </p:spPr>
        <p:txBody>
          <a:bodyPr vert="horz" wrap="square" lIns="91440" tIns="45720" rIns="91440" bIns="45720" numCol="1" anchor="t" anchorCtr="0" compatLnSpc="1">
            <a:prstTxWarp prst="textNoShape">
              <a:avLst/>
            </a:prstTxWarp>
          </a:bodyPr>
          <a:lstStyle/>
          <a:p>
            <a:r>
              <a:rPr lang="en-US" sz="2000" i="1" smtClean="0">
                <a:solidFill>
                  <a:schemeClr val="tx1"/>
                </a:solidFill>
              </a:rPr>
              <a:t>With Knowledge as a Service, we gain insight into what is evident, what is missing, and what needs to be developed. </a:t>
            </a:r>
            <a:br>
              <a:rPr lang="en-US" sz="2000" i="1" smtClean="0">
                <a:solidFill>
                  <a:schemeClr val="tx1"/>
                </a:solidFill>
              </a:rPr>
            </a:br>
            <a:r>
              <a:rPr lang="en-US" sz="2000" i="1" smtClean="0">
                <a:solidFill>
                  <a:schemeClr val="tx1"/>
                </a:solidFill>
              </a:rPr>
              <a:t/>
            </a:r>
            <a:br>
              <a:rPr lang="en-US" sz="2000" i="1" smtClean="0">
                <a:solidFill>
                  <a:schemeClr val="tx1"/>
                </a:solidFill>
              </a:rPr>
            </a:br>
            <a:r>
              <a:rPr lang="en-US" sz="2000" i="1" smtClean="0">
                <a:solidFill>
                  <a:schemeClr val="tx1"/>
                </a:solidFill>
              </a:rPr>
              <a:t> Knowledge Management leads us beyond the answers for strategic purposes.</a:t>
            </a:r>
          </a:p>
        </p:txBody>
      </p:sp>
      <p:sp>
        <p:nvSpPr>
          <p:cNvPr id="25603" name="TextBox 2"/>
          <p:cNvSpPr txBox="1">
            <a:spLocks noChangeArrowheads="1"/>
          </p:cNvSpPr>
          <p:nvPr/>
        </p:nvSpPr>
        <p:spPr bwMode="auto">
          <a:xfrm>
            <a:off x="2667000" y="1600200"/>
            <a:ext cx="5486400" cy="523875"/>
          </a:xfrm>
          <a:prstGeom prst="rect">
            <a:avLst/>
          </a:prstGeom>
          <a:noFill/>
          <a:ln w="9525">
            <a:noFill/>
            <a:miter lim="800000"/>
            <a:headEnd/>
            <a:tailEnd/>
          </a:ln>
        </p:spPr>
        <p:txBody>
          <a:bodyPr>
            <a:spAutoFit/>
          </a:bodyPr>
          <a:lstStyle/>
          <a:p>
            <a:r>
              <a:rPr lang="en-US" sz="2800" i="1">
                <a:solidFill>
                  <a:srgbClr val="8E0000"/>
                </a:solidFill>
              </a:rPr>
              <a:t>Why Knowledge Management?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133600"/>
            <a:ext cx="6553200" cy="3170099"/>
          </a:xfrm>
          <a:prstGeom prst="rect">
            <a:avLst/>
          </a:prstGeom>
        </p:spPr>
        <p:txBody>
          <a:bodyPr>
            <a:spAutoFit/>
          </a:bodyPr>
          <a:lstStyle/>
          <a:p>
            <a:pPr marL="457200" indent="-457200">
              <a:buFont typeface="Wingdings" pitchFamily="2" charset="2"/>
              <a:buChar char="v"/>
              <a:defRPr/>
            </a:pPr>
            <a:r>
              <a:rPr lang="en-US" sz="2000" dirty="0"/>
              <a:t>Texas Woman’s University occupies a notable position in higher education as the nation’s largest university primarily for women. </a:t>
            </a:r>
          </a:p>
          <a:p>
            <a:pPr>
              <a:defRPr/>
            </a:pPr>
            <a:endParaRPr lang="en-US" sz="2000" dirty="0"/>
          </a:p>
          <a:p>
            <a:pPr marL="457200" indent="-457200">
              <a:buFont typeface="Wingdings" pitchFamily="2" charset="2"/>
              <a:buChar char="v"/>
              <a:defRPr/>
            </a:pPr>
            <a:r>
              <a:rPr lang="en-US" sz="2000" dirty="0"/>
              <a:t>Its four campuses in Denton, Dallas and Houston are joined by a fifth “e-Learning” campus that offers innovative online degree programs in business, education, and general studies. </a:t>
            </a:r>
          </a:p>
          <a:p>
            <a:pPr>
              <a:defRPr/>
            </a:pPr>
            <a:endParaRPr lang="en-US" sz="2000" dirty="0"/>
          </a:p>
          <a:p>
            <a:pPr marL="457200" indent="-457200">
              <a:buFont typeface="Wingdings" pitchFamily="2" charset="2"/>
              <a:buChar char="v"/>
              <a:defRPr/>
            </a:pPr>
            <a:r>
              <a:rPr lang="en-US" sz="2000" dirty="0" smtClean="0"/>
              <a:t>Record </a:t>
            </a:r>
            <a:r>
              <a:rPr lang="en-US" sz="2000" dirty="0"/>
              <a:t>enrollment of 11,353 students. </a:t>
            </a:r>
          </a:p>
        </p:txBody>
      </p:sp>
      <p:sp>
        <p:nvSpPr>
          <p:cNvPr id="5123" name="Rectangle 3"/>
          <p:cNvSpPr>
            <a:spLocks noChangeArrowheads="1"/>
          </p:cNvSpPr>
          <p:nvPr/>
        </p:nvSpPr>
        <p:spPr bwMode="auto">
          <a:xfrm>
            <a:off x="5410200" y="6248400"/>
            <a:ext cx="4572000" cy="338138"/>
          </a:xfrm>
          <a:prstGeom prst="rect">
            <a:avLst/>
          </a:prstGeom>
          <a:noFill/>
          <a:ln w="9525">
            <a:noFill/>
            <a:miter lim="800000"/>
            <a:headEnd/>
            <a:tailEnd/>
          </a:ln>
        </p:spPr>
        <p:txBody>
          <a:bodyPr>
            <a:spAutoFit/>
          </a:bodyPr>
          <a:lstStyle/>
          <a:p>
            <a:r>
              <a:rPr lang="en-US" sz="1600"/>
              <a:t>http://www.twu.edu/aboutTWU.htm</a:t>
            </a:r>
          </a:p>
        </p:txBody>
      </p:sp>
      <p:sp>
        <p:nvSpPr>
          <p:cNvPr id="5124" name="TextBox 2"/>
          <p:cNvSpPr txBox="1">
            <a:spLocks noChangeArrowheads="1"/>
          </p:cNvSpPr>
          <p:nvPr/>
        </p:nvSpPr>
        <p:spPr bwMode="auto">
          <a:xfrm>
            <a:off x="3810000" y="1295400"/>
            <a:ext cx="2590800" cy="523220"/>
          </a:xfrm>
          <a:prstGeom prst="rect">
            <a:avLst/>
          </a:prstGeom>
          <a:noFill/>
          <a:ln w="9525">
            <a:noFill/>
            <a:miter lim="800000"/>
            <a:headEnd/>
            <a:tailEnd/>
          </a:ln>
        </p:spPr>
        <p:txBody>
          <a:bodyPr wrap="square">
            <a:spAutoFit/>
          </a:bodyPr>
          <a:lstStyle/>
          <a:p>
            <a:r>
              <a:rPr lang="en-US" sz="2800" i="1" dirty="0" smtClean="0">
                <a:solidFill>
                  <a:srgbClr val="8E0000"/>
                </a:solidFill>
              </a:rPr>
              <a:t>TWU Facts </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2"/>
          <p:cNvSpPr txBox="1">
            <a:spLocks noChangeArrowheads="1"/>
          </p:cNvSpPr>
          <p:nvPr/>
        </p:nvSpPr>
        <p:spPr bwMode="auto">
          <a:xfrm>
            <a:off x="3657600" y="2362200"/>
            <a:ext cx="2362200" cy="584200"/>
          </a:xfrm>
          <a:prstGeom prst="rect">
            <a:avLst/>
          </a:prstGeom>
          <a:noFill/>
          <a:ln w="9525">
            <a:noFill/>
            <a:miter lim="800000"/>
            <a:headEnd/>
            <a:tailEnd/>
          </a:ln>
        </p:spPr>
        <p:txBody>
          <a:bodyPr>
            <a:spAutoFit/>
          </a:bodyPr>
          <a:lstStyle/>
          <a:p>
            <a:r>
              <a:rPr lang="en-US" sz="3200" i="1">
                <a:solidFill>
                  <a:srgbClr val="8E0000"/>
                </a:solidFill>
              </a:rPr>
              <a:t>Thank  You!</a:t>
            </a:r>
          </a:p>
        </p:txBody>
      </p:sp>
      <p:sp>
        <p:nvSpPr>
          <p:cNvPr id="26627" name="Rectangle 2"/>
          <p:cNvSpPr>
            <a:spLocks noChangeArrowheads="1"/>
          </p:cNvSpPr>
          <p:nvPr/>
        </p:nvSpPr>
        <p:spPr bwMode="auto">
          <a:xfrm>
            <a:off x="3276600" y="5105400"/>
            <a:ext cx="5410200" cy="1200329"/>
          </a:xfrm>
          <a:prstGeom prst="rect">
            <a:avLst/>
          </a:prstGeom>
          <a:noFill/>
          <a:ln w="9525">
            <a:noFill/>
            <a:miter lim="800000"/>
            <a:headEnd/>
            <a:tailEnd/>
          </a:ln>
        </p:spPr>
        <p:txBody>
          <a:bodyPr>
            <a:spAutoFit/>
          </a:bodyPr>
          <a:lstStyle/>
          <a:p>
            <a:r>
              <a:rPr lang="en-US" i="1" dirty="0">
                <a:solidFill>
                  <a:srgbClr val="990000"/>
                </a:solidFill>
              </a:rPr>
              <a:t>Kim </a:t>
            </a:r>
            <a:r>
              <a:rPr lang="en-US" i="1" dirty="0" smtClean="0">
                <a:solidFill>
                  <a:srgbClr val="990000"/>
                </a:solidFill>
              </a:rPr>
              <a:t>Grover-Haskin and Karl Pienkoss</a:t>
            </a:r>
            <a:endParaRPr lang="en-US" i="1" dirty="0">
              <a:solidFill>
                <a:srgbClr val="990000"/>
              </a:solidFill>
            </a:endParaRPr>
          </a:p>
          <a:p>
            <a:r>
              <a:rPr lang="en-US" i="1" dirty="0" smtClean="0">
                <a:solidFill>
                  <a:srgbClr val="990000"/>
                </a:solidFill>
              </a:rPr>
              <a:t>Texas </a:t>
            </a:r>
            <a:r>
              <a:rPr lang="en-US" i="1" dirty="0">
                <a:solidFill>
                  <a:srgbClr val="990000"/>
                </a:solidFill>
              </a:rPr>
              <a:t>Woman’s </a:t>
            </a:r>
            <a:r>
              <a:rPr lang="en-US" i="1" dirty="0" smtClean="0">
                <a:solidFill>
                  <a:srgbClr val="990000"/>
                </a:solidFill>
              </a:rPr>
              <a:t>University</a:t>
            </a:r>
          </a:p>
          <a:p>
            <a:r>
              <a:rPr lang="en-US" i="1" smtClean="0">
                <a:solidFill>
                  <a:srgbClr val="990000"/>
                </a:solidFill>
              </a:rPr>
              <a:t>Feb 25, 2009</a:t>
            </a:r>
            <a:endParaRPr lang="en-US"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p:cNvSpPr txBox="1">
            <a:spLocks noChangeArrowheads="1"/>
          </p:cNvSpPr>
          <p:nvPr/>
        </p:nvSpPr>
        <p:spPr bwMode="auto">
          <a:xfrm>
            <a:off x="2971800" y="1524000"/>
            <a:ext cx="4267200" cy="523875"/>
          </a:xfrm>
          <a:prstGeom prst="rect">
            <a:avLst/>
          </a:prstGeom>
          <a:noFill/>
          <a:ln w="9525">
            <a:noFill/>
            <a:miter lim="800000"/>
            <a:headEnd/>
            <a:tailEnd/>
          </a:ln>
        </p:spPr>
        <p:txBody>
          <a:bodyPr>
            <a:spAutoFit/>
          </a:bodyPr>
          <a:lstStyle/>
          <a:p>
            <a:r>
              <a:rPr lang="en-US" sz="2800" i="1">
                <a:solidFill>
                  <a:srgbClr val="8E0000"/>
                </a:solidFill>
              </a:rPr>
              <a:t>Knowledge Management </a:t>
            </a:r>
          </a:p>
        </p:txBody>
      </p:sp>
      <p:sp>
        <p:nvSpPr>
          <p:cNvPr id="4" name="TextBox 3"/>
          <p:cNvSpPr txBox="1"/>
          <p:nvPr/>
        </p:nvSpPr>
        <p:spPr>
          <a:xfrm>
            <a:off x="1828800" y="2362200"/>
            <a:ext cx="6248400" cy="4832092"/>
          </a:xfrm>
          <a:prstGeom prst="rect">
            <a:avLst/>
          </a:prstGeom>
          <a:noFill/>
        </p:spPr>
        <p:txBody>
          <a:bodyPr>
            <a:spAutoFit/>
          </a:bodyPr>
          <a:lstStyle/>
          <a:p>
            <a:pPr marL="457200" indent="-457200">
              <a:buFont typeface="Wingdings" pitchFamily="2" charset="2"/>
              <a:buChar char="v"/>
              <a:defRPr/>
            </a:pPr>
            <a:r>
              <a:rPr lang="en-US" sz="2000" dirty="0"/>
              <a:t>Knowledge Management approach  at TWU emerged out of the Information Technology Help Desk.</a:t>
            </a:r>
          </a:p>
          <a:p>
            <a:pPr>
              <a:defRPr/>
            </a:pPr>
            <a:endParaRPr lang="en-US" sz="2000" dirty="0"/>
          </a:p>
          <a:p>
            <a:pPr marL="457200" indent="-457200">
              <a:buFont typeface="Wingdings" pitchFamily="2" charset="2"/>
              <a:buChar char="v"/>
              <a:defRPr/>
            </a:pPr>
            <a:r>
              <a:rPr lang="en-US" sz="2000" dirty="0"/>
              <a:t>The goal of the I.T. Help Desk is to provide service and support to the TWU community for their information technology needs.</a:t>
            </a:r>
            <a:r>
              <a:rPr lang="en-US" dirty="0"/>
              <a:t>  </a:t>
            </a:r>
            <a:r>
              <a:rPr lang="en-US" sz="2000" dirty="0"/>
              <a:t>This includes hardware, software, and assistance with I.T. services provided by our organization</a:t>
            </a:r>
            <a:r>
              <a:rPr lang="en-US" sz="2000" dirty="0" smtClean="0"/>
              <a:t>.</a:t>
            </a:r>
          </a:p>
          <a:p>
            <a:pPr marL="457200" indent="-457200">
              <a:buFont typeface="Wingdings" pitchFamily="2" charset="2"/>
              <a:buChar char="v"/>
              <a:defRPr/>
            </a:pPr>
            <a:endParaRPr lang="en-US" sz="2000" dirty="0" smtClean="0"/>
          </a:p>
          <a:p>
            <a:pPr marL="457200" indent="-457200">
              <a:buFont typeface="Wingdings" pitchFamily="2" charset="2"/>
              <a:buChar char="v"/>
              <a:defRPr/>
            </a:pPr>
            <a:r>
              <a:rPr lang="en-US" sz="2000" dirty="0" smtClean="0"/>
              <a:t>The I. T. Help Desk utilizes chat, email, knowledge management, and remote support for its customers.</a:t>
            </a:r>
            <a:endParaRPr lang="en-US" sz="2000" dirty="0"/>
          </a:p>
          <a:p>
            <a:pPr marL="457200" indent="-457200">
              <a:buFont typeface="Wingdings" pitchFamily="2" charset="2"/>
              <a:buChar char="v"/>
              <a:defRPr/>
            </a:pPr>
            <a:endParaRPr lang="en-US" dirty="0"/>
          </a:p>
          <a:p>
            <a:pPr marL="457200" indent="-457200">
              <a:defRPr/>
            </a:pPr>
            <a:endParaRPr lang="en-US" sz="2000" dirty="0"/>
          </a:p>
          <a:p>
            <a:pPr marL="457200" indent="-457200">
              <a:defRPr/>
            </a:pPr>
            <a:endParaRPr lang="en-US" sz="2000" dirty="0"/>
          </a:p>
          <a:p>
            <a:pPr marL="457200" indent="-457200">
              <a:defRPr/>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1905000"/>
            <a:ext cx="6248400" cy="6001643"/>
          </a:xfrm>
          <a:prstGeom prst="rect">
            <a:avLst/>
          </a:prstGeom>
          <a:noFill/>
        </p:spPr>
        <p:txBody>
          <a:bodyPr>
            <a:spAutoFit/>
          </a:bodyPr>
          <a:lstStyle/>
          <a:p>
            <a:pPr marL="457200" indent="-457200">
              <a:buFont typeface="Wingdings" pitchFamily="2" charset="2"/>
              <a:buChar char="v"/>
              <a:defRPr/>
            </a:pPr>
            <a:r>
              <a:rPr lang="en-US" sz="2000" dirty="0"/>
              <a:t>The I.T. Help Desk, 2005-2006,  logged an average of  478 work orders a month but this was not a true reflection of call volume.</a:t>
            </a:r>
          </a:p>
          <a:p>
            <a:pPr>
              <a:defRPr/>
            </a:pPr>
            <a:endParaRPr lang="en-US" sz="2000" dirty="0"/>
          </a:p>
          <a:p>
            <a:pPr marL="457200" indent="-457200">
              <a:buFont typeface="Wingdings" pitchFamily="2" charset="2"/>
              <a:buChar char="v"/>
              <a:defRPr/>
            </a:pPr>
            <a:r>
              <a:rPr lang="en-US" sz="2000" dirty="0"/>
              <a:t>In March 2006, Automated Call Distribution </a:t>
            </a:r>
            <a:r>
              <a:rPr lang="en-US" sz="2000" dirty="0" smtClean="0"/>
              <a:t>(ACD) was </a:t>
            </a:r>
            <a:r>
              <a:rPr lang="en-US" sz="2000" dirty="0"/>
              <a:t>implemented.  ACD statistics for July 2006-June 2007 show call volume average of </a:t>
            </a:r>
            <a:r>
              <a:rPr lang="en-US" sz="2000" dirty="0" smtClean="0"/>
              <a:t>2400 </a:t>
            </a:r>
            <a:r>
              <a:rPr lang="en-US" sz="2000" dirty="0"/>
              <a:t>calls a month.</a:t>
            </a:r>
          </a:p>
          <a:p>
            <a:pPr marL="457200" indent="-457200">
              <a:defRPr/>
            </a:pPr>
            <a:endParaRPr lang="en-US" dirty="0"/>
          </a:p>
          <a:p>
            <a:pPr marL="457200" indent="-457200">
              <a:buFont typeface="Wingdings" pitchFamily="2" charset="2"/>
              <a:buChar char="v"/>
              <a:defRPr/>
            </a:pPr>
            <a:r>
              <a:rPr lang="en-US" sz="2000" dirty="0"/>
              <a:t>Furthermore, the customer base of the I.T. Help Desk had grown to include the more than 11,344 students as well as 900 Staff and Faculty. </a:t>
            </a:r>
          </a:p>
          <a:p>
            <a:pPr marL="457200" indent="-457200">
              <a:buFont typeface="Wingdings" pitchFamily="2" charset="2"/>
              <a:buChar char="v"/>
              <a:defRPr/>
            </a:pPr>
            <a:endParaRPr lang="en-US" sz="2000" dirty="0"/>
          </a:p>
          <a:p>
            <a:pPr marL="457200" indent="-457200">
              <a:buFont typeface="Wingdings" pitchFamily="2" charset="2"/>
              <a:buChar char="v"/>
              <a:defRPr/>
            </a:pPr>
            <a:r>
              <a:rPr lang="en-US" sz="2000" dirty="0"/>
              <a:t>Average of 2155 FTE per HD analyst (6)</a:t>
            </a:r>
          </a:p>
          <a:p>
            <a:pPr>
              <a:defRPr/>
            </a:pPr>
            <a:endParaRPr lang="en-US" sz="2000" dirty="0"/>
          </a:p>
          <a:p>
            <a:pPr>
              <a:defRPr/>
            </a:pPr>
            <a:endParaRPr lang="en-US" sz="2000" dirty="0"/>
          </a:p>
          <a:p>
            <a:pPr marL="457200" indent="-457200">
              <a:buFont typeface="Wingdings" pitchFamily="2" charset="2"/>
              <a:buChar char="v"/>
              <a:defRPr/>
            </a:pPr>
            <a:endParaRPr lang="en-US" sz="2000" dirty="0"/>
          </a:p>
          <a:p>
            <a:pPr marL="457200" indent="-457200">
              <a:buFont typeface="Wingdings" pitchFamily="2" charset="2"/>
              <a:buChar char="v"/>
              <a:defRPr/>
            </a:pPr>
            <a:endParaRPr lang="en-US" sz="2000" dirty="0"/>
          </a:p>
          <a:p>
            <a:pPr marL="457200" indent="-457200">
              <a:defRPr/>
            </a:pPr>
            <a:endParaRPr lang="en-US" sz="2000" dirty="0"/>
          </a:p>
          <a:p>
            <a:pPr marL="457200" indent="-457200">
              <a:defRPr/>
            </a:pPr>
            <a:endParaRPr lang="en-US" sz="2000" dirty="0"/>
          </a:p>
        </p:txBody>
      </p:sp>
      <p:sp>
        <p:nvSpPr>
          <p:cNvPr id="7171" name="TextBox 2"/>
          <p:cNvSpPr txBox="1">
            <a:spLocks noChangeArrowheads="1"/>
          </p:cNvSpPr>
          <p:nvPr/>
        </p:nvSpPr>
        <p:spPr bwMode="auto">
          <a:xfrm>
            <a:off x="2971800" y="1295400"/>
            <a:ext cx="4267200" cy="523875"/>
          </a:xfrm>
          <a:prstGeom prst="rect">
            <a:avLst/>
          </a:prstGeom>
          <a:noFill/>
          <a:ln w="9525">
            <a:noFill/>
            <a:miter lim="800000"/>
            <a:headEnd/>
            <a:tailEnd/>
          </a:ln>
        </p:spPr>
        <p:txBody>
          <a:bodyPr>
            <a:spAutoFit/>
          </a:bodyPr>
          <a:lstStyle/>
          <a:p>
            <a:r>
              <a:rPr lang="en-US" sz="2800" i="1" dirty="0">
                <a:solidFill>
                  <a:srgbClr val="8E0000"/>
                </a:solidFill>
              </a:rPr>
              <a:t>I.T. Help Desk Statistics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1"/>
          <p:cNvSpPr>
            <a:spLocks noChangeArrowheads="1"/>
          </p:cNvSpPr>
          <p:nvPr/>
        </p:nvSpPr>
        <p:spPr bwMode="auto">
          <a:xfrm>
            <a:off x="1524000" y="2456795"/>
            <a:ext cx="7239000" cy="4708981"/>
          </a:xfrm>
          <a:prstGeom prst="rect">
            <a:avLst/>
          </a:prstGeom>
          <a:noFill/>
          <a:ln w="9525">
            <a:noFill/>
            <a:miter lim="800000"/>
            <a:headEnd/>
            <a:tailEnd/>
          </a:ln>
        </p:spPr>
        <p:txBody>
          <a:bodyPr>
            <a:spAutoFit/>
          </a:bodyPr>
          <a:lstStyle/>
          <a:p>
            <a:pPr marL="457200" indent="-457200">
              <a:buFont typeface="Wingdings" pitchFamily="2" charset="2"/>
              <a:buChar char="v"/>
            </a:pPr>
            <a:r>
              <a:rPr lang="en-US" sz="2000" dirty="0" smtClean="0"/>
              <a:t>Increasing student customer base with online classes.</a:t>
            </a:r>
          </a:p>
          <a:p>
            <a:pPr marL="457200" indent="-457200"/>
            <a:endParaRPr lang="en-US" sz="2000" dirty="0" smtClean="0"/>
          </a:p>
          <a:p>
            <a:pPr marL="457200" indent="-457200">
              <a:buFont typeface="Wingdings" pitchFamily="2" charset="2"/>
              <a:buChar char="v"/>
            </a:pPr>
            <a:r>
              <a:rPr lang="en-US" sz="2000" dirty="0" smtClean="0"/>
              <a:t>Customers needed soft </a:t>
            </a:r>
            <a:r>
              <a:rPr lang="en-US" sz="2000" dirty="0"/>
              <a:t>technology skills </a:t>
            </a:r>
            <a:r>
              <a:rPr lang="en-US" sz="2000" dirty="0" smtClean="0"/>
              <a:t>help with their </a:t>
            </a:r>
            <a:r>
              <a:rPr lang="en-US" sz="2000" dirty="0"/>
              <a:t>Learning Management System- Blackboard,  email packages, and word processing or spreadsheets.</a:t>
            </a:r>
          </a:p>
          <a:p>
            <a:pPr marL="457200" indent="-457200"/>
            <a:endParaRPr lang="en-US" sz="2000" dirty="0"/>
          </a:p>
          <a:p>
            <a:pPr marL="457200" indent="-457200">
              <a:buFont typeface="Wingdings" pitchFamily="2" charset="2"/>
              <a:buChar char="v"/>
            </a:pPr>
            <a:r>
              <a:rPr lang="en-US" sz="2000" dirty="0"/>
              <a:t>Increasing faculty/staff customer base </a:t>
            </a:r>
            <a:r>
              <a:rPr lang="en-US" sz="2000" dirty="0" smtClean="0"/>
              <a:t>was asking for help with TWU </a:t>
            </a:r>
            <a:r>
              <a:rPr lang="en-US" sz="2000" dirty="0"/>
              <a:t>specific applications and technology services</a:t>
            </a:r>
            <a:r>
              <a:rPr lang="en-US" sz="2000" dirty="0" smtClean="0"/>
              <a:t>.</a:t>
            </a:r>
          </a:p>
          <a:p>
            <a:pPr marL="457200" indent="-457200">
              <a:buFont typeface="Wingdings" pitchFamily="2" charset="2"/>
              <a:buChar char="v"/>
            </a:pPr>
            <a:endParaRPr lang="en-US" sz="2000" dirty="0" smtClean="0"/>
          </a:p>
          <a:p>
            <a:pPr marL="457200" indent="-457200">
              <a:buFont typeface="Wingdings" pitchFamily="2" charset="2"/>
              <a:buChar char="v"/>
            </a:pPr>
            <a:r>
              <a:rPr lang="en-US" sz="2000" dirty="0" smtClean="0"/>
              <a:t>Increasing resolution on the call.  A passive work order system was no longer efficient or effective in meeting the growing need for supporting a variety of customer technology experiences.</a:t>
            </a:r>
          </a:p>
          <a:p>
            <a:pPr marL="457200" indent="-457200">
              <a:buFont typeface="Wingdings" pitchFamily="2" charset="2"/>
              <a:buChar char="v"/>
            </a:pPr>
            <a:endParaRPr lang="en-US" sz="2000" dirty="0"/>
          </a:p>
          <a:p>
            <a:pPr marL="457200" indent="-457200"/>
            <a:endParaRPr lang="en-US" sz="2000" dirty="0"/>
          </a:p>
        </p:txBody>
      </p:sp>
      <p:sp>
        <p:nvSpPr>
          <p:cNvPr id="5" name="TextBox 2"/>
          <p:cNvSpPr txBox="1">
            <a:spLocks noChangeArrowheads="1"/>
          </p:cNvSpPr>
          <p:nvPr/>
        </p:nvSpPr>
        <p:spPr bwMode="auto">
          <a:xfrm>
            <a:off x="2057400" y="1447800"/>
            <a:ext cx="6705600" cy="523220"/>
          </a:xfrm>
          <a:prstGeom prst="rect">
            <a:avLst/>
          </a:prstGeom>
          <a:noFill/>
          <a:ln w="9525">
            <a:noFill/>
            <a:miter lim="800000"/>
            <a:headEnd/>
            <a:tailEnd/>
          </a:ln>
        </p:spPr>
        <p:txBody>
          <a:bodyPr wrap="square">
            <a:spAutoFit/>
          </a:bodyPr>
          <a:lstStyle/>
          <a:p>
            <a:r>
              <a:rPr lang="en-US" sz="2800" i="1" dirty="0">
                <a:solidFill>
                  <a:srgbClr val="8E0000"/>
                </a:solidFill>
              </a:rPr>
              <a:t>I.T. Help Desk </a:t>
            </a:r>
            <a:r>
              <a:rPr lang="en-US" sz="2800" i="1" dirty="0" smtClean="0">
                <a:solidFill>
                  <a:srgbClr val="8E0000"/>
                </a:solidFill>
              </a:rPr>
              <a:t>Statistics Revelations</a:t>
            </a:r>
            <a:endParaRPr lang="en-US" sz="2800" i="1" dirty="0">
              <a:solidFill>
                <a:srgbClr val="8E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1447800" y="2362200"/>
            <a:ext cx="7239000" cy="3785652"/>
          </a:xfrm>
          <a:prstGeom prst="rect">
            <a:avLst/>
          </a:prstGeom>
          <a:noFill/>
          <a:ln w="9525">
            <a:noFill/>
            <a:miter lim="800000"/>
            <a:headEnd/>
            <a:tailEnd/>
          </a:ln>
        </p:spPr>
        <p:txBody>
          <a:bodyPr>
            <a:spAutoFit/>
          </a:bodyPr>
          <a:lstStyle/>
          <a:p>
            <a:pPr marL="457200" indent="-457200">
              <a:buFont typeface="Wingdings" pitchFamily="2" charset="2"/>
              <a:buChar char="v"/>
            </a:pPr>
            <a:r>
              <a:rPr lang="en-US" sz="2000" dirty="0"/>
              <a:t>Increase in customer need for </a:t>
            </a:r>
            <a:r>
              <a:rPr lang="en-US" sz="2000" dirty="0" smtClean="0"/>
              <a:t>help with soft </a:t>
            </a:r>
            <a:r>
              <a:rPr lang="en-US" sz="2000" dirty="0"/>
              <a:t>technology skills </a:t>
            </a:r>
            <a:r>
              <a:rPr lang="en-US" sz="2000" dirty="0" smtClean="0"/>
              <a:t>related to software applications and services. </a:t>
            </a:r>
            <a:endParaRPr lang="en-US" sz="2000" dirty="0"/>
          </a:p>
          <a:p>
            <a:pPr marL="457200" indent="-457200">
              <a:buFont typeface="Wingdings" pitchFamily="2" charset="2"/>
              <a:buChar char="v"/>
            </a:pPr>
            <a:endParaRPr lang="en-US" sz="2000" dirty="0"/>
          </a:p>
          <a:p>
            <a:pPr marL="457200" indent="-457200">
              <a:buFont typeface="Wingdings" pitchFamily="2" charset="2"/>
              <a:buChar char="v"/>
            </a:pPr>
            <a:r>
              <a:rPr lang="en-US" sz="2000" dirty="0"/>
              <a:t>Additional volume was experienced with students calling regarding their registration, financial aid, payments, housing, etc. because these processes were occurring more and more through technology solutions.</a:t>
            </a:r>
          </a:p>
          <a:p>
            <a:pPr marL="457200" indent="-457200">
              <a:buFont typeface="Wingdings" pitchFamily="2" charset="2"/>
              <a:buChar char="v"/>
            </a:pPr>
            <a:endParaRPr lang="en-US" sz="2000" dirty="0"/>
          </a:p>
          <a:p>
            <a:pPr marL="457200" indent="-457200">
              <a:buFont typeface="Wingdings" pitchFamily="2" charset="2"/>
              <a:buChar char="v"/>
            </a:pPr>
            <a:r>
              <a:rPr lang="en-US" sz="2000" dirty="0"/>
              <a:t>In order to address </a:t>
            </a:r>
            <a:r>
              <a:rPr lang="en-US" sz="2000" dirty="0" smtClean="0"/>
              <a:t>repetitive common </a:t>
            </a:r>
            <a:r>
              <a:rPr lang="en-US" sz="2000" dirty="0"/>
              <a:t>technology </a:t>
            </a:r>
            <a:r>
              <a:rPr lang="en-US" sz="2000" dirty="0" smtClean="0"/>
              <a:t>questions  </a:t>
            </a:r>
            <a:r>
              <a:rPr lang="en-US" sz="2000" dirty="0"/>
              <a:t>such as TWU portal accounts, Blackboard, email, application questions, and technology services, the I. T. Help Desk began to search for a knowledgebase solution.  </a:t>
            </a:r>
          </a:p>
        </p:txBody>
      </p:sp>
      <p:sp>
        <p:nvSpPr>
          <p:cNvPr id="10243" name="TextBox 2"/>
          <p:cNvSpPr txBox="1">
            <a:spLocks noChangeArrowheads="1"/>
          </p:cNvSpPr>
          <p:nvPr/>
        </p:nvSpPr>
        <p:spPr bwMode="auto">
          <a:xfrm>
            <a:off x="2590800" y="1447800"/>
            <a:ext cx="5486400" cy="523875"/>
          </a:xfrm>
          <a:prstGeom prst="rect">
            <a:avLst/>
          </a:prstGeom>
          <a:noFill/>
          <a:ln w="9525">
            <a:noFill/>
            <a:miter lim="800000"/>
            <a:headEnd/>
            <a:tailEnd/>
          </a:ln>
        </p:spPr>
        <p:txBody>
          <a:bodyPr>
            <a:spAutoFit/>
          </a:bodyPr>
          <a:lstStyle/>
          <a:p>
            <a:r>
              <a:rPr lang="en-US" sz="2800" i="1">
                <a:solidFill>
                  <a:srgbClr val="8E0000"/>
                </a:solidFill>
              </a:rPr>
              <a:t>Why Knowledge Management?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1981200" y="1447800"/>
            <a:ext cx="6629400" cy="523875"/>
          </a:xfrm>
          <a:prstGeom prst="rect">
            <a:avLst/>
          </a:prstGeom>
          <a:noFill/>
          <a:ln w="9525">
            <a:noFill/>
            <a:miter lim="800000"/>
            <a:headEnd/>
            <a:tailEnd/>
          </a:ln>
        </p:spPr>
        <p:txBody>
          <a:bodyPr wrap="square">
            <a:spAutoFit/>
          </a:bodyPr>
          <a:lstStyle/>
          <a:p>
            <a:r>
              <a:rPr lang="en-US" sz="2800" i="1" dirty="0">
                <a:solidFill>
                  <a:srgbClr val="8E0000"/>
                </a:solidFill>
              </a:rPr>
              <a:t>Knowledge Management Solutions</a:t>
            </a:r>
          </a:p>
        </p:txBody>
      </p:sp>
      <p:sp>
        <p:nvSpPr>
          <p:cNvPr id="11267" name="Rectangle 1"/>
          <p:cNvSpPr>
            <a:spLocks noChangeArrowheads="1"/>
          </p:cNvSpPr>
          <p:nvPr/>
        </p:nvSpPr>
        <p:spPr bwMode="auto">
          <a:xfrm>
            <a:off x="1600200" y="2286000"/>
            <a:ext cx="7239000" cy="3785652"/>
          </a:xfrm>
          <a:prstGeom prst="rect">
            <a:avLst/>
          </a:prstGeom>
          <a:noFill/>
          <a:ln w="9525">
            <a:noFill/>
            <a:miter lim="800000"/>
            <a:headEnd/>
            <a:tailEnd/>
          </a:ln>
        </p:spPr>
        <p:txBody>
          <a:bodyPr wrap="square">
            <a:spAutoFit/>
          </a:bodyPr>
          <a:lstStyle/>
          <a:p>
            <a:pPr marL="457200" indent="-457200">
              <a:buFont typeface="Wingdings" pitchFamily="2" charset="2"/>
              <a:buChar char="v"/>
            </a:pPr>
            <a:r>
              <a:rPr lang="en-US" sz="2000" dirty="0"/>
              <a:t>Reviewed Open Source packages.</a:t>
            </a:r>
          </a:p>
          <a:p>
            <a:pPr marL="457200" indent="-457200">
              <a:buFont typeface="Wingdings" pitchFamily="2" charset="2"/>
              <a:buChar char="v"/>
            </a:pPr>
            <a:endParaRPr lang="en-US" sz="2000" dirty="0"/>
          </a:p>
          <a:p>
            <a:pPr marL="457200" indent="-457200">
              <a:buFont typeface="Wingdings" pitchFamily="2" charset="2"/>
              <a:buChar char="v"/>
            </a:pPr>
            <a:r>
              <a:rPr lang="en-US" sz="2000" dirty="0"/>
              <a:t>Reviewed Call Tracking packages which incorporated asset management and knowledgebase components.</a:t>
            </a:r>
          </a:p>
          <a:p>
            <a:pPr marL="457200" indent="-457200">
              <a:buFont typeface="Wingdings" pitchFamily="2" charset="2"/>
              <a:buChar char="v"/>
            </a:pPr>
            <a:endParaRPr lang="en-US" sz="2000" dirty="0"/>
          </a:p>
          <a:p>
            <a:pPr marL="457200" indent="-457200">
              <a:buFont typeface="Wingdings" pitchFamily="2" charset="2"/>
              <a:buChar char="v"/>
            </a:pPr>
            <a:r>
              <a:rPr lang="en-US" sz="2000" dirty="0"/>
              <a:t>Reviewed Market Products solely focusing on knowledgebase solutions.</a:t>
            </a:r>
          </a:p>
          <a:p>
            <a:pPr marL="457200" indent="-457200">
              <a:buFont typeface="Wingdings" pitchFamily="2" charset="2"/>
              <a:buChar char="v"/>
            </a:pPr>
            <a:endParaRPr lang="en-US" sz="2000" dirty="0"/>
          </a:p>
          <a:p>
            <a:pPr marL="457200" indent="-457200">
              <a:buFont typeface="Wingdings" pitchFamily="2" charset="2"/>
              <a:buChar char="v"/>
            </a:pPr>
            <a:r>
              <a:rPr lang="en-US" sz="2000" dirty="0"/>
              <a:t>Cost, resources, ease of use, and administration were all factors in the decision making process</a:t>
            </a:r>
            <a:r>
              <a:rPr lang="en-US" sz="2000" dirty="0" smtClean="0"/>
              <a:t>.</a:t>
            </a:r>
          </a:p>
          <a:p>
            <a:pPr marL="457200" indent="-457200">
              <a:buFont typeface="Wingdings" pitchFamily="2" charset="2"/>
              <a:buChar char="v"/>
            </a:pPr>
            <a:endParaRPr lang="en-US" sz="2000" dirty="0" smtClean="0"/>
          </a:p>
          <a:p>
            <a:pPr marL="457200" indent="-457200">
              <a:buFont typeface="Wingdings" pitchFamily="2" charset="2"/>
              <a:buChar char="v"/>
            </a:pPr>
            <a:r>
              <a:rPr lang="en-US" sz="2000" dirty="0" smtClean="0"/>
              <a:t>Beginning of a self-service environment.</a:t>
            </a: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8" descr="jait-02">
            <a:hlinkClick r:id="rId2"/>
          </p:cNvPr>
          <p:cNvPicPr>
            <a:picLocks noChangeAspect="1" noChangeArrowheads="1"/>
          </p:cNvPicPr>
          <p:nvPr/>
        </p:nvPicPr>
        <p:blipFill>
          <a:blip r:embed="rId3"/>
          <a:srcRect/>
          <a:stretch>
            <a:fillRect/>
          </a:stretch>
        </p:blipFill>
        <p:spPr bwMode="auto">
          <a:xfrm>
            <a:off x="3505200" y="3025775"/>
            <a:ext cx="3200400" cy="1028700"/>
          </a:xfrm>
          <a:prstGeom prst="rect">
            <a:avLst/>
          </a:prstGeom>
          <a:noFill/>
          <a:ln w="9525">
            <a:noFill/>
            <a:miter lim="800000"/>
            <a:headEnd/>
            <a:tailEnd/>
          </a:ln>
        </p:spPr>
      </p:pic>
      <p:sp>
        <p:nvSpPr>
          <p:cNvPr id="12291" name="TextBox 7"/>
          <p:cNvSpPr txBox="1">
            <a:spLocks noChangeArrowheads="1"/>
          </p:cNvSpPr>
          <p:nvPr/>
        </p:nvSpPr>
        <p:spPr bwMode="auto">
          <a:xfrm>
            <a:off x="2362200" y="1828800"/>
            <a:ext cx="5562600" cy="830997"/>
          </a:xfrm>
          <a:prstGeom prst="rect">
            <a:avLst/>
          </a:prstGeom>
          <a:noFill/>
          <a:ln w="9525">
            <a:noFill/>
            <a:miter lim="800000"/>
            <a:headEnd/>
            <a:tailEnd/>
          </a:ln>
        </p:spPr>
        <p:txBody>
          <a:bodyPr>
            <a:spAutoFit/>
          </a:bodyPr>
          <a:lstStyle/>
          <a:p>
            <a:pPr algn="ctr"/>
            <a:r>
              <a:rPr lang="en-US" sz="2800" i="1" dirty="0">
                <a:solidFill>
                  <a:srgbClr val="8E0000"/>
                </a:solidFill>
              </a:rPr>
              <a:t>I.T. </a:t>
            </a:r>
            <a:r>
              <a:rPr lang="en-US" sz="2800" i="1" dirty="0" smtClean="0">
                <a:solidFill>
                  <a:srgbClr val="8E0000"/>
                </a:solidFill>
              </a:rPr>
              <a:t>Help Desk Knowledge Base</a:t>
            </a:r>
            <a:endParaRPr lang="en-US" sz="2800" i="1" dirty="0">
              <a:solidFill>
                <a:srgbClr val="8E0000"/>
              </a:solidFill>
            </a:endParaRPr>
          </a:p>
          <a:p>
            <a:pPr algn="ctr"/>
            <a:r>
              <a:rPr lang="en-US" sz="2000" i="1" dirty="0">
                <a:solidFill>
                  <a:srgbClr val="8E0000"/>
                </a:solidFill>
              </a:rPr>
              <a:t>Powered by </a:t>
            </a:r>
            <a:r>
              <a:rPr lang="en-US" sz="2000" i="1" dirty="0" err="1" smtClean="0">
                <a:solidFill>
                  <a:srgbClr val="8E0000"/>
                </a:solidFill>
              </a:rPr>
              <a:t>Comtex’s</a:t>
            </a:r>
            <a:r>
              <a:rPr lang="en-US" sz="2000" i="1" dirty="0" smtClean="0">
                <a:solidFill>
                  <a:srgbClr val="8E0000"/>
                </a:solidFill>
              </a:rPr>
              <a:t> </a:t>
            </a:r>
            <a:r>
              <a:rPr lang="en-US" sz="2000" i="1" dirty="0" err="1" smtClean="0">
                <a:solidFill>
                  <a:srgbClr val="8E0000"/>
                </a:solidFill>
              </a:rPr>
              <a:t>IntelliResponse</a:t>
            </a:r>
            <a:endParaRPr lang="en-US" sz="2000" i="1" dirty="0">
              <a:solidFill>
                <a:srgbClr val="8E0000"/>
              </a:solidFill>
            </a:endParaRPr>
          </a:p>
        </p:txBody>
      </p:sp>
      <p:sp>
        <p:nvSpPr>
          <p:cNvPr id="12292" name="TextBox 3"/>
          <p:cNvSpPr txBox="1">
            <a:spLocks noChangeArrowheads="1"/>
          </p:cNvSpPr>
          <p:nvPr/>
        </p:nvSpPr>
        <p:spPr bwMode="auto">
          <a:xfrm>
            <a:off x="2667000" y="4724400"/>
            <a:ext cx="4876800" cy="830263"/>
          </a:xfrm>
          <a:prstGeom prst="rect">
            <a:avLst/>
          </a:prstGeom>
          <a:noFill/>
          <a:ln w="9525">
            <a:noFill/>
            <a:miter lim="800000"/>
            <a:headEnd/>
            <a:tailEnd/>
          </a:ln>
        </p:spPr>
        <p:txBody>
          <a:bodyPr>
            <a:spAutoFit/>
          </a:bodyPr>
          <a:lstStyle/>
          <a:p>
            <a:pPr algn="ctr"/>
            <a:r>
              <a:rPr lang="en-US"/>
              <a:t>Launched July 17, 2006</a:t>
            </a:r>
          </a:p>
          <a:p>
            <a:pPr algn="ctr"/>
            <a:r>
              <a:rPr lang="en-US"/>
              <a:t>First year question total was 8029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2338</TotalTime>
  <Words>1667</Words>
  <Application>Microsoft PowerPoint</Application>
  <PresentationFormat>On-screen Show (4:3)</PresentationFormat>
  <Paragraphs>208</Paragraphs>
  <Slides>30</Slides>
  <Notes>0</Notes>
  <HiddenSlides>0</HiddenSlides>
  <MMClips>0</MMClips>
  <ScaleCrop>false</ScaleCrop>
  <HeadingPairs>
    <vt:vector size="6" baseType="variant">
      <vt:variant>
        <vt:lpstr>Theme</vt:lpstr>
      </vt:variant>
      <vt:variant>
        <vt:i4>1</vt:i4>
      </vt:variant>
      <vt:variant>
        <vt:lpstr>Links</vt:lpstr>
      </vt:variant>
      <vt:variant>
        <vt:i4>1</vt:i4>
      </vt:variant>
      <vt:variant>
        <vt:lpstr>Slide Titles</vt:lpstr>
      </vt:variant>
      <vt:variant>
        <vt:i4>30</vt:i4>
      </vt:variant>
    </vt:vector>
  </HeadingPairs>
  <TitlesOfParts>
    <vt:vector size="32" baseType="lpstr">
      <vt:lpstr>Blank Presentation</vt:lpstr>
      <vt:lpstr>C:\Documents and Settings\kgroverhaskin\My Documents\Kim's Files\Local Settings\Temporary Internet Files\Content.Outlook\0HCVTQFZ\Ask TWU tabletent.pdf</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With Knowledge as a Service, we gain insight into what is evident, what is missing, and what needs to be developed.    Knowledge Management leads us beyond the answers for strategic purposes.</vt:lpstr>
      <vt:lpstr>Slide 30</vt:lpstr>
    </vt:vector>
  </TitlesOfParts>
  <Company>TWU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as a Service: Texas Woman's University Knowledge Base Project</dc:title>
  <dc:subject>Educause Southwest Regional Conference 2009</dc:subject>
  <dc:creator>Kim Grover-Haskin, Karl Pienkoss</dc:creator>
  <cp:lastModifiedBy>Karl Pienkoss</cp:lastModifiedBy>
  <cp:revision>213</cp:revision>
  <cp:lastPrinted>2006-01-20T22:34:59Z</cp:lastPrinted>
  <dcterms:created xsi:type="dcterms:W3CDTF">2006-01-20T20:29:54Z</dcterms:created>
  <dcterms:modified xsi:type="dcterms:W3CDTF">2009-03-09T20:04:11Z</dcterms:modified>
</cp:coreProperties>
</file>