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316" r:id="rId2"/>
    <p:sldId id="256" r:id="rId3"/>
    <p:sldId id="285" r:id="rId4"/>
    <p:sldId id="314" r:id="rId5"/>
    <p:sldId id="257" r:id="rId6"/>
    <p:sldId id="306" r:id="rId7"/>
    <p:sldId id="315" r:id="rId8"/>
    <p:sldId id="307" r:id="rId9"/>
    <p:sldId id="309" r:id="rId10"/>
    <p:sldId id="310" r:id="rId11"/>
    <p:sldId id="308" r:id="rId12"/>
    <p:sldId id="311" r:id="rId13"/>
    <p:sldId id="312" r:id="rId14"/>
    <p:sldId id="313"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Lucida Grande" pitchFamily="48" charset="0"/>
        <a:ea typeface="Geneva" pitchFamily="48" charset="-128"/>
        <a:cs typeface="+mn-cs"/>
      </a:defRPr>
    </a:lvl1pPr>
    <a:lvl2pPr marL="457200" algn="l" rtl="0" eaLnBrk="0" fontAlgn="base" hangingPunct="0">
      <a:spcBef>
        <a:spcPct val="0"/>
      </a:spcBef>
      <a:spcAft>
        <a:spcPct val="0"/>
      </a:spcAft>
      <a:defRPr sz="2400" kern="1200">
        <a:solidFill>
          <a:schemeClr val="tx1"/>
        </a:solidFill>
        <a:latin typeface="Lucida Grande" pitchFamily="48" charset="0"/>
        <a:ea typeface="Geneva" pitchFamily="48" charset="-128"/>
        <a:cs typeface="+mn-cs"/>
      </a:defRPr>
    </a:lvl2pPr>
    <a:lvl3pPr marL="914400" algn="l" rtl="0" eaLnBrk="0" fontAlgn="base" hangingPunct="0">
      <a:spcBef>
        <a:spcPct val="0"/>
      </a:spcBef>
      <a:spcAft>
        <a:spcPct val="0"/>
      </a:spcAft>
      <a:defRPr sz="2400" kern="1200">
        <a:solidFill>
          <a:schemeClr val="tx1"/>
        </a:solidFill>
        <a:latin typeface="Lucida Grande" pitchFamily="48" charset="0"/>
        <a:ea typeface="Geneva" pitchFamily="48" charset="-128"/>
        <a:cs typeface="+mn-cs"/>
      </a:defRPr>
    </a:lvl3pPr>
    <a:lvl4pPr marL="1371600" algn="l" rtl="0" eaLnBrk="0" fontAlgn="base" hangingPunct="0">
      <a:spcBef>
        <a:spcPct val="0"/>
      </a:spcBef>
      <a:spcAft>
        <a:spcPct val="0"/>
      </a:spcAft>
      <a:defRPr sz="2400" kern="1200">
        <a:solidFill>
          <a:schemeClr val="tx1"/>
        </a:solidFill>
        <a:latin typeface="Lucida Grande" pitchFamily="48" charset="0"/>
        <a:ea typeface="Geneva" pitchFamily="48" charset="-128"/>
        <a:cs typeface="+mn-cs"/>
      </a:defRPr>
    </a:lvl4pPr>
    <a:lvl5pPr marL="1828800" algn="l" rtl="0" eaLnBrk="0" fontAlgn="base" hangingPunct="0">
      <a:spcBef>
        <a:spcPct val="0"/>
      </a:spcBef>
      <a:spcAft>
        <a:spcPct val="0"/>
      </a:spcAft>
      <a:defRPr sz="2400" kern="1200">
        <a:solidFill>
          <a:schemeClr val="tx1"/>
        </a:solidFill>
        <a:latin typeface="Lucida Grande" pitchFamily="48" charset="0"/>
        <a:ea typeface="Geneva" pitchFamily="48" charset="-128"/>
        <a:cs typeface="+mn-cs"/>
      </a:defRPr>
    </a:lvl5pPr>
    <a:lvl6pPr marL="2286000" algn="l" defTabSz="914400" rtl="0" eaLnBrk="1" latinLnBrk="0" hangingPunct="1">
      <a:defRPr sz="2400" kern="1200">
        <a:solidFill>
          <a:schemeClr val="tx1"/>
        </a:solidFill>
        <a:latin typeface="Lucida Grande" pitchFamily="48" charset="0"/>
        <a:ea typeface="Geneva" pitchFamily="48" charset="-128"/>
        <a:cs typeface="+mn-cs"/>
      </a:defRPr>
    </a:lvl6pPr>
    <a:lvl7pPr marL="2743200" algn="l" defTabSz="914400" rtl="0" eaLnBrk="1" latinLnBrk="0" hangingPunct="1">
      <a:defRPr sz="2400" kern="1200">
        <a:solidFill>
          <a:schemeClr val="tx1"/>
        </a:solidFill>
        <a:latin typeface="Lucida Grande" pitchFamily="48" charset="0"/>
        <a:ea typeface="Geneva" pitchFamily="48" charset="-128"/>
        <a:cs typeface="+mn-cs"/>
      </a:defRPr>
    </a:lvl7pPr>
    <a:lvl8pPr marL="3200400" algn="l" defTabSz="914400" rtl="0" eaLnBrk="1" latinLnBrk="0" hangingPunct="1">
      <a:defRPr sz="2400" kern="1200">
        <a:solidFill>
          <a:schemeClr val="tx1"/>
        </a:solidFill>
        <a:latin typeface="Lucida Grande" pitchFamily="48" charset="0"/>
        <a:ea typeface="Geneva" pitchFamily="48" charset="-128"/>
        <a:cs typeface="+mn-cs"/>
      </a:defRPr>
    </a:lvl8pPr>
    <a:lvl9pPr marL="3657600" algn="l" defTabSz="914400" rtl="0" eaLnBrk="1" latinLnBrk="0" hangingPunct="1">
      <a:defRPr sz="2400" kern="1200">
        <a:solidFill>
          <a:schemeClr val="tx1"/>
        </a:solidFill>
        <a:latin typeface="Lucida Grande" pitchFamily="48" charset="0"/>
        <a:ea typeface="Geneva"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8" d="100"/>
          <a:sy n="78" d="100"/>
        </p:scale>
        <p:origin x="-8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D482D-7B83-4C0A-B65B-D037B2FAE55F}" type="datetimeFigureOut">
              <a:rPr lang="en-US" smtClean="0"/>
              <a:pPr/>
              <a:t>9/30/2009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5C0AA-6141-4511-A1BA-CD87DC4A7C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5C0AA-6141-4511-A1BA-CD87DC4A7CE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ection Slide Blue"/>
          <p:cNvPicPr>
            <a:picLocks noChangeAspect="1" noChangeArrowheads="1"/>
          </p:cNvPicPr>
          <p:nvPr userDrawn="1"/>
        </p:nvPicPr>
        <p:blipFill>
          <a:blip r:embed="rId13" cstate="print"/>
          <a:srcRect/>
          <a:stretch>
            <a:fillRect/>
          </a:stretch>
        </p:blipFill>
        <p:spPr bwMode="auto">
          <a:xfrm>
            <a:off x="0" y="-1588"/>
            <a:ext cx="9145588" cy="6862763"/>
          </a:xfrm>
          <a:prstGeom prst="rect">
            <a:avLst/>
          </a:prstGeom>
          <a:noFill/>
          <a:ln w="9525">
            <a:noFill/>
            <a:miter lim="800000"/>
            <a:headEnd/>
            <a:tailEnd/>
          </a:ln>
        </p:spPr>
      </p:pic>
      <p:sp>
        <p:nvSpPr>
          <p:cNvPr id="1033" name="Rectangle 9"/>
          <p:cNvSpPr>
            <a:spLocks noChangeArrowheads="1"/>
          </p:cNvSpPr>
          <p:nvPr userDrawn="1"/>
        </p:nvSpPr>
        <p:spPr bwMode="auto">
          <a:xfrm>
            <a:off x="401638" y="1778000"/>
            <a:ext cx="8332787" cy="4851400"/>
          </a:xfrm>
          <a:prstGeom prst="rect">
            <a:avLst/>
          </a:prstGeom>
          <a:solidFill>
            <a:schemeClr val="bg1"/>
          </a:solidFill>
          <a:ln w="9525">
            <a:noFill/>
            <a:miter lim="800000"/>
            <a:headEnd/>
            <a:tailEnd/>
          </a:ln>
        </p:spPr>
        <p:txBody>
          <a:bodyPr wrap="none" anchor="ctr"/>
          <a:lstStyle/>
          <a:p>
            <a:pPr>
              <a:defRPr/>
            </a:pPr>
            <a:endParaRPr lang="en-US" dirty="0"/>
          </a:p>
        </p:txBody>
      </p:sp>
      <p:pic>
        <p:nvPicPr>
          <p:cNvPr id="1028" name="Picture 11" descr="Swoosh Percentage Blue"/>
          <p:cNvPicPr>
            <a:picLocks noChangeAspect="1" noChangeArrowheads="1"/>
          </p:cNvPicPr>
          <p:nvPr userDrawn="1"/>
        </p:nvPicPr>
        <p:blipFill>
          <a:blip r:embed="rId14" cstate="print"/>
          <a:srcRect/>
          <a:stretch>
            <a:fillRect/>
          </a:stretch>
        </p:blipFill>
        <p:spPr bwMode="auto">
          <a:xfrm>
            <a:off x="6019800" y="4341813"/>
            <a:ext cx="2670175" cy="2287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Grande" pitchFamily="48" charset="0"/>
          <a:ea typeface="Geneva" pitchFamily="48" charset="-128"/>
        </a:defRPr>
      </a:lvl2pPr>
      <a:lvl3pPr algn="ctr" rtl="0" eaLnBrk="0" fontAlgn="base" hangingPunct="0">
        <a:spcBef>
          <a:spcPct val="0"/>
        </a:spcBef>
        <a:spcAft>
          <a:spcPct val="0"/>
        </a:spcAft>
        <a:defRPr sz="4400">
          <a:solidFill>
            <a:schemeClr val="tx2"/>
          </a:solidFill>
          <a:latin typeface="Lucida Grande" pitchFamily="48" charset="0"/>
          <a:ea typeface="Geneva" pitchFamily="48" charset="-128"/>
        </a:defRPr>
      </a:lvl3pPr>
      <a:lvl4pPr algn="ctr" rtl="0" eaLnBrk="0" fontAlgn="base" hangingPunct="0">
        <a:spcBef>
          <a:spcPct val="0"/>
        </a:spcBef>
        <a:spcAft>
          <a:spcPct val="0"/>
        </a:spcAft>
        <a:defRPr sz="4400">
          <a:solidFill>
            <a:schemeClr val="tx2"/>
          </a:solidFill>
          <a:latin typeface="Lucida Grande" pitchFamily="48" charset="0"/>
          <a:ea typeface="Geneva" pitchFamily="48" charset="-128"/>
        </a:defRPr>
      </a:lvl4pPr>
      <a:lvl5pPr algn="ctr" rtl="0" eaLnBrk="0" fontAlgn="base" hangingPunct="0">
        <a:spcBef>
          <a:spcPct val="0"/>
        </a:spcBef>
        <a:spcAft>
          <a:spcPct val="0"/>
        </a:spcAft>
        <a:defRPr sz="4400">
          <a:solidFill>
            <a:schemeClr val="tx2"/>
          </a:solidFill>
          <a:latin typeface="Lucida Grande" pitchFamily="48" charset="0"/>
          <a:ea typeface="Geneva" pitchFamily="48" charset="-128"/>
        </a:defRPr>
      </a:lvl5pPr>
      <a:lvl6pPr marL="457200" algn="ctr" rtl="0" fontAlgn="base">
        <a:spcBef>
          <a:spcPct val="0"/>
        </a:spcBef>
        <a:spcAft>
          <a:spcPct val="0"/>
        </a:spcAft>
        <a:defRPr sz="4400">
          <a:solidFill>
            <a:schemeClr val="tx2"/>
          </a:solidFill>
          <a:latin typeface="Lucida Grande" pitchFamily="48" charset="0"/>
          <a:ea typeface="Geneva" pitchFamily="48" charset="-128"/>
        </a:defRPr>
      </a:lvl6pPr>
      <a:lvl7pPr marL="914400" algn="ctr" rtl="0" fontAlgn="base">
        <a:spcBef>
          <a:spcPct val="0"/>
        </a:spcBef>
        <a:spcAft>
          <a:spcPct val="0"/>
        </a:spcAft>
        <a:defRPr sz="4400">
          <a:solidFill>
            <a:schemeClr val="tx2"/>
          </a:solidFill>
          <a:latin typeface="Lucida Grande" pitchFamily="48" charset="0"/>
          <a:ea typeface="Geneva" pitchFamily="48" charset="-128"/>
        </a:defRPr>
      </a:lvl7pPr>
      <a:lvl8pPr marL="1371600" algn="ctr" rtl="0" fontAlgn="base">
        <a:spcBef>
          <a:spcPct val="0"/>
        </a:spcBef>
        <a:spcAft>
          <a:spcPct val="0"/>
        </a:spcAft>
        <a:defRPr sz="4400">
          <a:solidFill>
            <a:schemeClr val="tx2"/>
          </a:solidFill>
          <a:latin typeface="Lucida Grande" pitchFamily="48" charset="0"/>
          <a:ea typeface="Geneva" pitchFamily="48" charset="-128"/>
        </a:defRPr>
      </a:lvl8pPr>
      <a:lvl9pPr marL="1828800" algn="ctr" rtl="0" fontAlgn="base">
        <a:spcBef>
          <a:spcPct val="0"/>
        </a:spcBef>
        <a:spcAft>
          <a:spcPct val="0"/>
        </a:spcAft>
        <a:defRPr sz="4400">
          <a:solidFill>
            <a:schemeClr val="tx2"/>
          </a:solidFill>
          <a:latin typeface="Lucida Grande" pitchFamily="48" charset="0"/>
          <a:ea typeface="Geneva"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10.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Mario.Berry@lonestar.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mailto:shah.ardalan@lonestar.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ne_Star_Horizontal"/>
          <p:cNvPicPr>
            <a:picLocks noChangeAspect="1" noChangeArrowheads="1"/>
          </p:cNvPicPr>
          <p:nvPr/>
        </p:nvPicPr>
        <p:blipFill>
          <a:blip r:embed="rId3" cstate="print"/>
          <a:srcRect/>
          <a:stretch>
            <a:fillRect/>
          </a:stretch>
        </p:blipFill>
        <p:spPr bwMode="auto">
          <a:xfrm>
            <a:off x="914400" y="457200"/>
            <a:ext cx="2209800" cy="1066800"/>
          </a:xfrm>
          <a:prstGeom prst="rect">
            <a:avLst/>
          </a:prstGeom>
          <a:noFill/>
          <a:ln w="9525">
            <a:noFill/>
            <a:miter lim="800000"/>
            <a:headEnd/>
            <a:tailEnd/>
          </a:ln>
        </p:spPr>
      </p:pic>
      <p:sp>
        <p:nvSpPr>
          <p:cNvPr id="6" name="TextBox 5"/>
          <p:cNvSpPr txBox="1"/>
          <p:nvPr/>
        </p:nvSpPr>
        <p:spPr>
          <a:xfrm>
            <a:off x="457200" y="5257800"/>
            <a:ext cx="8153400" cy="1323439"/>
          </a:xfrm>
          <a:prstGeom prst="rect">
            <a:avLst/>
          </a:prstGeom>
          <a:noFill/>
        </p:spPr>
        <p:txBody>
          <a:bodyPr wrap="square" rtlCol="0">
            <a:spAutoFit/>
          </a:bodyPr>
          <a:lstStyle/>
          <a:p>
            <a:pPr algn="ctr"/>
            <a:r>
              <a:rPr lang="en-US" sz="1600" b="1" dirty="0" smtClean="0"/>
              <a:t>Mario Berry</a:t>
            </a:r>
          </a:p>
          <a:p>
            <a:pPr algn="ctr"/>
            <a:r>
              <a:rPr lang="en-US" sz="1600" dirty="0" smtClean="0"/>
              <a:t>Campus Director of Technology Services</a:t>
            </a:r>
          </a:p>
          <a:p>
            <a:pPr algn="ctr"/>
            <a:r>
              <a:rPr lang="en-US" sz="1600" dirty="0" smtClean="0"/>
              <a:t>and </a:t>
            </a:r>
          </a:p>
          <a:p>
            <a:pPr algn="ctr"/>
            <a:r>
              <a:rPr lang="en-US" sz="1600" b="1" dirty="0" smtClean="0"/>
              <a:t>Shah Ardalan</a:t>
            </a:r>
          </a:p>
          <a:p>
            <a:pPr algn="ctr"/>
            <a:r>
              <a:rPr lang="en-US" sz="1600" dirty="0" smtClean="0"/>
              <a:t>CIO/Vice Chancellor of Information Technology</a:t>
            </a:r>
            <a:endParaRPr lang="en-US" sz="1600" dirty="0"/>
          </a:p>
        </p:txBody>
      </p:sp>
      <p:sp>
        <p:nvSpPr>
          <p:cNvPr id="7"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8" name="Rectangle 7"/>
          <p:cNvSpPr/>
          <p:nvPr/>
        </p:nvSpPr>
        <p:spPr>
          <a:xfrm>
            <a:off x="381000" y="2209800"/>
            <a:ext cx="8382000" cy="3046988"/>
          </a:xfrm>
          <a:prstGeom prst="rect">
            <a:avLst/>
          </a:prstGeom>
        </p:spPr>
        <p:txBody>
          <a:bodyPr wrap="square">
            <a:spAutoFit/>
          </a:bodyPr>
          <a:lstStyle/>
          <a:p>
            <a:r>
              <a:rPr lang="en-US" dirty="0" smtClean="0"/>
              <a:t>"Copyright Mario Berry and Shah Ardalan - 2009.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19" descr="C:\Documents and Settings\marioberry\Local Settings\Temporary Internet Files\Content.IE5\2NKONSWI\MPj04073730000[1].jpg"/>
          <p:cNvPicPr>
            <a:picLocks noChangeAspect="1" noChangeArrowheads="1"/>
          </p:cNvPicPr>
          <p:nvPr/>
        </p:nvPicPr>
        <p:blipFill>
          <a:blip r:embed="rId4" cstate="print">
            <a:lum bright="70000" contrast="-70000"/>
          </a:blip>
          <a:srcRect/>
          <a:stretch>
            <a:fillRect/>
          </a:stretch>
        </p:blipFill>
        <p:spPr bwMode="auto">
          <a:xfrm>
            <a:off x="4572000" y="4191000"/>
            <a:ext cx="4191000" cy="2435352"/>
          </a:xfrm>
          <a:prstGeom prst="rect">
            <a:avLst/>
          </a:prstGeom>
          <a:noFill/>
        </p:spPr>
      </p:pic>
      <p:pic>
        <p:nvPicPr>
          <p:cNvPr id="79" name="Picture 24" descr="C:\Documents and Settings\marioberry\Local Settings\Temporary Internet Files\Content.IE5\OK3PHNVO\MPj03998470000[1].jpg"/>
          <p:cNvPicPr>
            <a:picLocks noChangeAspect="1" noChangeArrowheads="1"/>
          </p:cNvPicPr>
          <p:nvPr/>
        </p:nvPicPr>
        <p:blipFill>
          <a:blip r:embed="rId5" cstate="print">
            <a:lum bright="70000" contrast="-70000"/>
          </a:blip>
          <a:srcRect/>
          <a:stretch>
            <a:fillRect/>
          </a:stretch>
        </p:blipFill>
        <p:spPr bwMode="auto">
          <a:xfrm>
            <a:off x="381000" y="4191000"/>
            <a:ext cx="4191000" cy="2438400"/>
          </a:xfrm>
          <a:prstGeom prst="rect">
            <a:avLst/>
          </a:prstGeom>
          <a:noFill/>
        </p:spPr>
      </p:pic>
      <p:pic>
        <p:nvPicPr>
          <p:cNvPr id="80" name="Picture 37" descr="C:\Documents and Settings\marioberry\Local Settings\Temporary Internet Files\Content.IE5\2NKONSWI\MPj03091360000[1].jpg"/>
          <p:cNvPicPr>
            <a:picLocks noChangeAspect="1" noChangeArrowheads="1"/>
          </p:cNvPicPr>
          <p:nvPr/>
        </p:nvPicPr>
        <p:blipFill>
          <a:blip r:embed="rId6" cstate="print">
            <a:lum bright="70000" contrast="-70000"/>
          </a:blip>
          <a:srcRect/>
          <a:stretch>
            <a:fillRect/>
          </a:stretch>
        </p:blipFill>
        <p:spPr bwMode="auto">
          <a:xfrm>
            <a:off x="4572000" y="1752600"/>
            <a:ext cx="4191000" cy="2438400"/>
          </a:xfrm>
          <a:prstGeom prst="rect">
            <a:avLst/>
          </a:prstGeom>
          <a:noFill/>
        </p:spPr>
      </p:pic>
      <p:pic>
        <p:nvPicPr>
          <p:cNvPr id="81" name="Picture 39" descr="C:\Documents and Settings\marioberry\Local Settings\Temporary Internet Files\Content.IE5\JLAR358U\MPj02849440000[1].jpg"/>
          <p:cNvPicPr>
            <a:picLocks noChangeAspect="1" noChangeArrowheads="1"/>
          </p:cNvPicPr>
          <p:nvPr/>
        </p:nvPicPr>
        <p:blipFill>
          <a:blip r:embed="rId7" cstate="print">
            <a:lum bright="70000" contrast="-70000"/>
          </a:blip>
          <a:srcRect/>
          <a:stretch>
            <a:fillRect/>
          </a:stretch>
        </p:blipFill>
        <p:spPr bwMode="auto">
          <a:xfrm>
            <a:off x="381000" y="1752600"/>
            <a:ext cx="4191000" cy="2426208"/>
          </a:xfrm>
          <a:prstGeom prst="rect">
            <a:avLst/>
          </a:prstGeom>
          <a:noFill/>
        </p:spPr>
      </p:pic>
      <p:sp>
        <p:nvSpPr>
          <p:cNvPr id="3075" name="TextBox 6"/>
          <p:cNvSpPr txBox="1">
            <a:spLocks noChangeArrowheads="1"/>
          </p:cNvSpPr>
          <p:nvPr/>
        </p:nvSpPr>
        <p:spPr bwMode="auto">
          <a:xfrm>
            <a:off x="914400" y="2133600"/>
            <a:ext cx="7315200" cy="646113"/>
          </a:xfrm>
          <a:prstGeom prst="rect">
            <a:avLst/>
          </a:prstGeom>
          <a:noFill/>
          <a:ln w="9525">
            <a:noFill/>
            <a:miter lim="800000"/>
            <a:headEnd/>
            <a:tailEnd/>
          </a:ln>
        </p:spPr>
        <p:txBody>
          <a:bodyPr>
            <a:spAutoFit/>
          </a:bodyPr>
          <a:lstStyle/>
          <a:p>
            <a:pPr algn="ctr"/>
            <a:endParaRPr lang="en-US" sz="3600" dirty="0">
              <a:latin typeface="Arial" charset="0"/>
            </a:endParaRPr>
          </a:p>
        </p:txBody>
      </p:sp>
      <p:pic>
        <p:nvPicPr>
          <p:cNvPr id="8" name="Picture 2" descr="Lone_Star_Horizontal"/>
          <p:cNvPicPr>
            <a:picLocks noChangeAspect="1" noChangeArrowheads="1"/>
          </p:cNvPicPr>
          <p:nvPr/>
        </p:nvPicPr>
        <p:blipFill>
          <a:blip r:embed="rId8" cstate="print"/>
          <a:srcRect/>
          <a:stretch>
            <a:fillRect/>
          </a:stretch>
        </p:blipFill>
        <p:spPr bwMode="auto">
          <a:xfrm>
            <a:off x="914400" y="457200"/>
            <a:ext cx="2209800" cy="1066800"/>
          </a:xfrm>
          <a:prstGeom prst="rect">
            <a:avLst/>
          </a:prstGeom>
          <a:noFill/>
          <a:ln w="9525">
            <a:noFill/>
            <a:miter lim="800000"/>
            <a:headEnd/>
            <a:tailEnd/>
          </a:ln>
        </p:spPr>
      </p:pic>
      <p:sp>
        <p:nvSpPr>
          <p:cNvPr id="9"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5" name="TextBox 6"/>
          <p:cNvSpPr txBox="1">
            <a:spLocks noChangeArrowheads="1"/>
          </p:cNvSpPr>
          <p:nvPr/>
        </p:nvSpPr>
        <p:spPr bwMode="auto">
          <a:xfrm>
            <a:off x="914400" y="1828801"/>
            <a:ext cx="7315200" cy="4401205"/>
          </a:xfrm>
          <a:prstGeom prst="rect">
            <a:avLst/>
          </a:prstGeom>
          <a:noFill/>
          <a:ln w="9525">
            <a:noFill/>
            <a:miter lim="800000"/>
            <a:headEnd/>
            <a:tailEnd/>
          </a:ln>
        </p:spPr>
        <p:txBody>
          <a:bodyPr wrap="square">
            <a:spAutoFit/>
          </a:bodyPr>
          <a:lstStyle/>
          <a:p>
            <a:pPr algn="ctr"/>
            <a:r>
              <a:rPr lang="en-US" sz="3600" b="1" dirty="0" smtClean="0">
                <a:latin typeface="Arial" charset="0"/>
              </a:rPr>
              <a:t>K.I.S.S.</a:t>
            </a:r>
          </a:p>
          <a:p>
            <a:pPr algn="ctr"/>
            <a:r>
              <a:rPr lang="en-US" sz="3600" b="1" dirty="0" smtClean="0">
                <a:latin typeface="Arial" charset="0"/>
              </a:rPr>
              <a:t>(Keys for IT Service Success)</a:t>
            </a:r>
          </a:p>
          <a:p>
            <a:pPr algn="ctr"/>
            <a:endParaRPr lang="en-US" sz="1800" b="1" dirty="0" smtClean="0">
              <a:latin typeface="Arial" charset="0"/>
            </a:endParaRPr>
          </a:p>
          <a:p>
            <a:r>
              <a:rPr lang="en-US" sz="1600" b="1" dirty="0" smtClean="0">
                <a:latin typeface="Arial" charset="0"/>
              </a:rPr>
              <a:t>Disclaimer</a:t>
            </a:r>
            <a:r>
              <a:rPr lang="en-US" sz="1600" dirty="0" smtClean="0">
                <a:latin typeface="Arial" charset="0"/>
              </a:rPr>
              <a:t> – Due to the nature of this part of the presentation, it is highly </a:t>
            </a:r>
          </a:p>
          <a:p>
            <a:r>
              <a:rPr lang="en-US" sz="1600" dirty="0" smtClean="0">
                <a:latin typeface="Arial" charset="0"/>
              </a:rPr>
              <a:t>                      recommended that the audience is over 18, received permission</a:t>
            </a:r>
          </a:p>
          <a:p>
            <a:r>
              <a:rPr lang="en-US" sz="1600" dirty="0" smtClean="0">
                <a:latin typeface="Arial" charset="0"/>
              </a:rPr>
              <a:t>                      from their supervisor or immediate significant other to participate,</a:t>
            </a:r>
          </a:p>
          <a:p>
            <a:r>
              <a:rPr lang="en-US" sz="1600" dirty="0" smtClean="0">
                <a:latin typeface="Arial" charset="0"/>
              </a:rPr>
              <a:t>                      and has kissed at least one other person not related to them.</a:t>
            </a:r>
          </a:p>
          <a:p>
            <a:endParaRPr lang="en-US" sz="1600" dirty="0" smtClean="0">
              <a:latin typeface="Arial" charset="0"/>
            </a:endParaRPr>
          </a:p>
          <a:p>
            <a:r>
              <a:rPr lang="en-US" sz="1600" dirty="0" smtClean="0">
                <a:latin typeface="Arial" charset="0"/>
              </a:rPr>
              <a:t>                      If any person remaining in the room at this time does not meet </a:t>
            </a:r>
          </a:p>
          <a:p>
            <a:r>
              <a:rPr lang="en-US" sz="1600" dirty="0" smtClean="0">
                <a:latin typeface="Arial" charset="0"/>
              </a:rPr>
              <a:t>                      the above criteria, please exit the room quietly so that others are</a:t>
            </a:r>
          </a:p>
          <a:p>
            <a:r>
              <a:rPr lang="en-US" sz="1600" dirty="0" smtClean="0">
                <a:latin typeface="Arial" charset="0"/>
              </a:rPr>
              <a:t>                      able to enjoy themselves and not get you in trouble.</a:t>
            </a:r>
          </a:p>
          <a:p>
            <a:endParaRPr lang="en-US" sz="1600" dirty="0" smtClean="0">
              <a:latin typeface="Arial" charset="0"/>
            </a:endParaRPr>
          </a:p>
          <a:p>
            <a:r>
              <a:rPr lang="en-US" sz="1600" dirty="0" smtClean="0">
                <a:latin typeface="Arial" charset="0"/>
              </a:rPr>
              <a:t>                      Thank You and Enjoy the Rest of the Presentation !</a:t>
            </a:r>
            <a:endParaRPr lang="en-US" sz="1400" dirty="0" smtClean="0">
              <a:latin typeface="Arial" charset="0"/>
            </a:endParaRPr>
          </a:p>
          <a:p>
            <a:pPr algn="ctr"/>
            <a:endParaRPr lang="en-US" sz="1400" dirty="0" smtClean="0">
              <a:latin typeface="Arial" charset="0"/>
            </a:endParaRPr>
          </a:p>
          <a:p>
            <a:pPr algn="just"/>
            <a:endParaRPr lang="en-US" sz="1600" dirty="0">
              <a:latin typeface="Arial" charset="0"/>
            </a:endParaRPr>
          </a:p>
        </p:txBody>
      </p:sp>
      <p:pic>
        <p:nvPicPr>
          <p:cNvPr id="10" name="MSSN00280A0000[1].wav">
            <a:hlinkClick r:id="" action="ppaction://media"/>
          </p:cNvPr>
          <p:cNvPicPr>
            <a:picLocks noRot="1" noChangeAspect="1"/>
          </p:cNvPicPr>
          <p:nvPr>
            <a:wavAudioFile r:embed="rId1" name="MSSN00280A0000[1].wav"/>
          </p:nvPr>
        </p:nvPicPr>
        <p:blipFill>
          <a:blip r:embed="rId9" cstate="print"/>
          <a:stretch>
            <a:fillRect/>
          </a:stretch>
        </p:blipFill>
        <p:spPr>
          <a:xfrm>
            <a:off x="8382000" y="6324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2"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6"/>
          <p:cNvSpPr txBox="1">
            <a:spLocks noChangeArrowheads="1"/>
          </p:cNvSpPr>
          <p:nvPr/>
        </p:nvSpPr>
        <p:spPr bwMode="auto">
          <a:xfrm>
            <a:off x="914400" y="2133600"/>
            <a:ext cx="7315200" cy="646113"/>
          </a:xfrm>
          <a:prstGeom prst="rect">
            <a:avLst/>
          </a:prstGeom>
          <a:noFill/>
          <a:ln w="9525">
            <a:noFill/>
            <a:miter lim="800000"/>
            <a:headEnd/>
            <a:tailEnd/>
          </a:ln>
        </p:spPr>
        <p:txBody>
          <a:bodyPr>
            <a:spAutoFit/>
          </a:bodyPr>
          <a:lstStyle/>
          <a:p>
            <a:pPr algn="ctr"/>
            <a:endParaRPr lang="en-US" sz="3600" dirty="0">
              <a:latin typeface="Arial" charset="0"/>
            </a:endParaRPr>
          </a:p>
        </p:txBody>
      </p:sp>
      <p:pic>
        <p:nvPicPr>
          <p:cNvPr id="8" name="Picture 2" descr="Lone_Star_Horizontal"/>
          <p:cNvPicPr>
            <a:picLocks noChangeAspect="1" noChangeArrowheads="1"/>
          </p:cNvPicPr>
          <p:nvPr/>
        </p:nvPicPr>
        <p:blipFill>
          <a:blip r:embed="rId3" cstate="print"/>
          <a:srcRect/>
          <a:stretch>
            <a:fillRect/>
          </a:stretch>
        </p:blipFill>
        <p:spPr bwMode="auto">
          <a:xfrm>
            <a:off x="914400" y="457200"/>
            <a:ext cx="2209800" cy="1066800"/>
          </a:xfrm>
          <a:prstGeom prst="rect">
            <a:avLst/>
          </a:prstGeom>
          <a:noFill/>
          <a:ln w="9525">
            <a:noFill/>
            <a:miter lim="800000"/>
            <a:headEnd/>
            <a:tailEnd/>
          </a:ln>
        </p:spPr>
      </p:pic>
      <p:sp>
        <p:nvSpPr>
          <p:cNvPr id="9"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12" name="Picture 19" descr="C:\Documents and Settings\marioberry\Local Settings\Temporary Internet Files\Content.IE5\2NKONSWI\MPj04073730000[1].jpg"/>
          <p:cNvPicPr>
            <a:picLocks noChangeAspect="1" noChangeArrowheads="1"/>
          </p:cNvPicPr>
          <p:nvPr/>
        </p:nvPicPr>
        <p:blipFill>
          <a:blip r:embed="rId4" cstate="print">
            <a:lum bright="70000" contrast="-70000"/>
          </a:blip>
          <a:srcRect/>
          <a:stretch>
            <a:fillRect/>
          </a:stretch>
        </p:blipFill>
        <p:spPr bwMode="auto">
          <a:xfrm>
            <a:off x="4572000" y="4191000"/>
            <a:ext cx="4191000" cy="2435352"/>
          </a:xfrm>
          <a:prstGeom prst="rect">
            <a:avLst/>
          </a:prstGeom>
          <a:noFill/>
        </p:spPr>
      </p:pic>
      <p:pic>
        <p:nvPicPr>
          <p:cNvPr id="13" name="Picture 24" descr="C:\Documents and Settings\marioberry\Local Settings\Temporary Internet Files\Content.IE5\OK3PHNVO\MPj03998470000[1].jpg"/>
          <p:cNvPicPr>
            <a:picLocks noChangeAspect="1" noChangeArrowheads="1"/>
          </p:cNvPicPr>
          <p:nvPr/>
        </p:nvPicPr>
        <p:blipFill>
          <a:blip r:embed="rId5" cstate="print">
            <a:lum bright="70000" contrast="-70000"/>
          </a:blip>
          <a:srcRect/>
          <a:stretch>
            <a:fillRect/>
          </a:stretch>
        </p:blipFill>
        <p:spPr bwMode="auto">
          <a:xfrm>
            <a:off x="381000" y="4191000"/>
            <a:ext cx="4191000" cy="2438400"/>
          </a:xfrm>
          <a:prstGeom prst="rect">
            <a:avLst/>
          </a:prstGeom>
          <a:noFill/>
        </p:spPr>
      </p:pic>
      <p:pic>
        <p:nvPicPr>
          <p:cNvPr id="14" name="Picture 37" descr="C:\Documents and Settings\marioberry\Local Settings\Temporary Internet Files\Content.IE5\2NKONSWI\MPj03091360000[1].jpg"/>
          <p:cNvPicPr>
            <a:picLocks noChangeAspect="1" noChangeArrowheads="1"/>
          </p:cNvPicPr>
          <p:nvPr/>
        </p:nvPicPr>
        <p:blipFill>
          <a:blip r:embed="rId6" cstate="print">
            <a:lum bright="70000" contrast="-70000"/>
          </a:blip>
          <a:srcRect/>
          <a:stretch>
            <a:fillRect/>
          </a:stretch>
        </p:blipFill>
        <p:spPr bwMode="auto">
          <a:xfrm>
            <a:off x="4572000" y="1752600"/>
            <a:ext cx="4191000" cy="2438400"/>
          </a:xfrm>
          <a:prstGeom prst="rect">
            <a:avLst/>
          </a:prstGeom>
          <a:noFill/>
        </p:spPr>
      </p:pic>
      <p:pic>
        <p:nvPicPr>
          <p:cNvPr id="15" name="Picture 39" descr="C:\Documents and Settings\marioberry\Local Settings\Temporary Internet Files\Content.IE5\JLAR358U\MPj02849440000[1].jpg"/>
          <p:cNvPicPr>
            <a:picLocks noChangeAspect="1" noChangeArrowheads="1"/>
          </p:cNvPicPr>
          <p:nvPr/>
        </p:nvPicPr>
        <p:blipFill>
          <a:blip r:embed="rId7" cstate="print">
            <a:lum bright="70000" contrast="-70000"/>
          </a:blip>
          <a:srcRect/>
          <a:stretch>
            <a:fillRect/>
          </a:stretch>
        </p:blipFill>
        <p:spPr bwMode="auto">
          <a:xfrm>
            <a:off x="381000" y="1752600"/>
            <a:ext cx="4191000" cy="2426208"/>
          </a:xfrm>
          <a:prstGeom prst="rect">
            <a:avLst/>
          </a:prstGeom>
          <a:noFill/>
        </p:spPr>
      </p:pic>
      <p:sp>
        <p:nvSpPr>
          <p:cNvPr id="5" name="TextBox 6"/>
          <p:cNvSpPr txBox="1">
            <a:spLocks noChangeArrowheads="1"/>
          </p:cNvSpPr>
          <p:nvPr/>
        </p:nvSpPr>
        <p:spPr bwMode="auto">
          <a:xfrm>
            <a:off x="914400" y="1828801"/>
            <a:ext cx="7315200" cy="4462760"/>
          </a:xfrm>
          <a:prstGeom prst="rect">
            <a:avLst/>
          </a:prstGeom>
          <a:noFill/>
          <a:ln w="9525">
            <a:noFill/>
            <a:miter lim="800000"/>
            <a:headEnd/>
            <a:tailEnd/>
          </a:ln>
        </p:spPr>
        <p:txBody>
          <a:bodyPr wrap="square">
            <a:spAutoFit/>
          </a:bodyPr>
          <a:lstStyle/>
          <a:p>
            <a:pPr algn="ctr"/>
            <a:r>
              <a:rPr lang="en-US" sz="3600" b="1" dirty="0" smtClean="0">
                <a:latin typeface="Arial" charset="0"/>
              </a:rPr>
              <a:t>K.I.S.S.</a:t>
            </a:r>
          </a:p>
          <a:p>
            <a:pPr algn="ctr"/>
            <a:r>
              <a:rPr lang="en-US" sz="3600" b="1" dirty="0" smtClean="0">
                <a:latin typeface="Arial" charset="0"/>
              </a:rPr>
              <a:t>(Keys for IT Service Success)</a:t>
            </a:r>
          </a:p>
          <a:p>
            <a:endParaRPr lang="en-US" sz="2000" dirty="0" smtClean="0">
              <a:latin typeface="Arial" charset="0"/>
            </a:endParaRPr>
          </a:p>
          <a:p>
            <a:r>
              <a:rPr lang="en-US" sz="1600" b="1" dirty="0" smtClean="0">
                <a:latin typeface="Arial" charset="0"/>
              </a:rPr>
              <a:t>Your First Kiss – “Symptoms”</a:t>
            </a:r>
          </a:p>
          <a:p>
            <a:endParaRPr lang="en-US" sz="1600" b="1" dirty="0" smtClean="0">
              <a:latin typeface="Arial" charset="0"/>
            </a:endParaRPr>
          </a:p>
          <a:p>
            <a:pPr marL="800100" lvl="1" indent="-342900"/>
            <a:r>
              <a:rPr lang="en-US" sz="1600" dirty="0" smtClean="0">
                <a:latin typeface="Arial" charset="0"/>
              </a:rPr>
              <a:t>Loss of Sleep, Anxiety, Stress, Confusion, Excitement, and Tell Everybody</a:t>
            </a:r>
          </a:p>
          <a:p>
            <a:endParaRPr lang="en-US" sz="1600" dirty="0" smtClean="0">
              <a:latin typeface="Arial" charset="0"/>
            </a:endParaRPr>
          </a:p>
          <a:p>
            <a:r>
              <a:rPr lang="en-US" sz="1600" b="1" dirty="0" smtClean="0">
                <a:latin typeface="Arial" charset="0"/>
              </a:rPr>
              <a:t>Your First Governance Framework – “Symptoms”</a:t>
            </a:r>
          </a:p>
          <a:p>
            <a:pPr marL="800100" lvl="1" indent="-342900"/>
            <a:endParaRPr lang="en-US" sz="1600" b="1" dirty="0" smtClean="0">
              <a:latin typeface="Arial" charset="0"/>
            </a:endParaRPr>
          </a:p>
          <a:p>
            <a:pPr marL="800100" lvl="1" indent="-342900"/>
            <a:r>
              <a:rPr lang="en-US" sz="1600" dirty="0" smtClean="0">
                <a:latin typeface="Arial" charset="0"/>
              </a:rPr>
              <a:t>Loss of Sleep, Anxiety, Stress, Confusion, Excitement, and Tell Everybody</a:t>
            </a:r>
          </a:p>
          <a:p>
            <a:pPr marL="800100" lvl="1" indent="-342900"/>
            <a:endParaRPr lang="en-US" sz="1600" dirty="0" smtClean="0">
              <a:latin typeface="Arial" charset="0"/>
            </a:endParaRPr>
          </a:p>
          <a:p>
            <a:pPr marL="800100" lvl="1" indent="-342900" algn="ctr"/>
            <a:endParaRPr lang="en-US" sz="1600" dirty="0" smtClean="0">
              <a:latin typeface="Arial" charset="0"/>
            </a:endParaRPr>
          </a:p>
          <a:p>
            <a:pPr marL="800100" lvl="1" indent="-342900" algn="ctr"/>
            <a:r>
              <a:rPr lang="en-US" sz="1800" b="1" dirty="0" smtClean="0">
                <a:latin typeface="Arial" charset="0"/>
              </a:rPr>
              <a:t>Anything Look Familiar?</a:t>
            </a:r>
            <a:endParaRPr lang="en-US" sz="1400" dirty="0" smtClean="0">
              <a:latin typeface="Arial" charset="0"/>
            </a:endParaRPr>
          </a:p>
          <a:p>
            <a:pPr algn="ctr"/>
            <a:endParaRPr lang="en-US" sz="1400" dirty="0" smtClean="0">
              <a:latin typeface="Arial" charset="0"/>
            </a:endParaRPr>
          </a:p>
          <a:p>
            <a:pPr algn="just"/>
            <a:endParaRPr lang="en-US" sz="1600" dirty="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6"/>
          <p:cNvSpPr txBox="1">
            <a:spLocks noChangeArrowheads="1"/>
          </p:cNvSpPr>
          <p:nvPr/>
        </p:nvSpPr>
        <p:spPr bwMode="auto">
          <a:xfrm>
            <a:off x="914400" y="2133600"/>
            <a:ext cx="7315200" cy="646113"/>
          </a:xfrm>
          <a:prstGeom prst="rect">
            <a:avLst/>
          </a:prstGeom>
          <a:noFill/>
          <a:ln w="9525">
            <a:noFill/>
            <a:miter lim="800000"/>
            <a:headEnd/>
            <a:tailEnd/>
          </a:ln>
        </p:spPr>
        <p:txBody>
          <a:bodyPr>
            <a:spAutoFit/>
          </a:bodyPr>
          <a:lstStyle/>
          <a:p>
            <a:pPr algn="ctr"/>
            <a:endParaRPr lang="en-US" sz="3600" dirty="0">
              <a:latin typeface="Arial" charset="0"/>
            </a:endParaRPr>
          </a:p>
        </p:txBody>
      </p:sp>
      <p:pic>
        <p:nvPicPr>
          <p:cNvPr id="8" name="Picture 2" descr="Lone_Star_Horizontal"/>
          <p:cNvPicPr>
            <a:picLocks noChangeAspect="1" noChangeArrowheads="1"/>
          </p:cNvPicPr>
          <p:nvPr/>
        </p:nvPicPr>
        <p:blipFill>
          <a:blip r:embed="rId3" cstate="print"/>
          <a:srcRect/>
          <a:stretch>
            <a:fillRect/>
          </a:stretch>
        </p:blipFill>
        <p:spPr bwMode="auto">
          <a:xfrm>
            <a:off x="914400" y="457200"/>
            <a:ext cx="2209800" cy="1066800"/>
          </a:xfrm>
          <a:prstGeom prst="rect">
            <a:avLst/>
          </a:prstGeom>
          <a:noFill/>
          <a:ln w="9525">
            <a:noFill/>
            <a:miter lim="800000"/>
            <a:headEnd/>
            <a:tailEnd/>
          </a:ln>
        </p:spPr>
      </p:pic>
      <p:sp>
        <p:nvSpPr>
          <p:cNvPr id="9"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6" name="Picture 19" descr="C:\Documents and Settings\marioberry\Local Settings\Temporary Internet Files\Content.IE5\2NKONSWI\MPj04073730000[1].jpg"/>
          <p:cNvPicPr>
            <a:picLocks noChangeAspect="1" noChangeArrowheads="1"/>
          </p:cNvPicPr>
          <p:nvPr/>
        </p:nvPicPr>
        <p:blipFill>
          <a:blip r:embed="rId4" cstate="print">
            <a:lum bright="70000" contrast="-70000"/>
          </a:blip>
          <a:srcRect/>
          <a:stretch>
            <a:fillRect/>
          </a:stretch>
        </p:blipFill>
        <p:spPr bwMode="auto">
          <a:xfrm>
            <a:off x="4572000" y="4191000"/>
            <a:ext cx="4191000" cy="2435352"/>
          </a:xfrm>
          <a:prstGeom prst="rect">
            <a:avLst/>
          </a:prstGeom>
          <a:noFill/>
        </p:spPr>
      </p:pic>
      <p:pic>
        <p:nvPicPr>
          <p:cNvPr id="7" name="Picture 24" descr="C:\Documents and Settings\marioberry\Local Settings\Temporary Internet Files\Content.IE5\OK3PHNVO\MPj03998470000[1].jpg"/>
          <p:cNvPicPr>
            <a:picLocks noChangeAspect="1" noChangeArrowheads="1"/>
          </p:cNvPicPr>
          <p:nvPr/>
        </p:nvPicPr>
        <p:blipFill>
          <a:blip r:embed="rId5" cstate="print">
            <a:lum bright="70000" contrast="-70000"/>
          </a:blip>
          <a:srcRect/>
          <a:stretch>
            <a:fillRect/>
          </a:stretch>
        </p:blipFill>
        <p:spPr bwMode="auto">
          <a:xfrm>
            <a:off x="381000" y="4191000"/>
            <a:ext cx="4191000" cy="2438400"/>
          </a:xfrm>
          <a:prstGeom prst="rect">
            <a:avLst/>
          </a:prstGeom>
          <a:noFill/>
        </p:spPr>
      </p:pic>
      <p:pic>
        <p:nvPicPr>
          <p:cNvPr id="10" name="Picture 37" descr="C:\Documents and Settings\marioberry\Local Settings\Temporary Internet Files\Content.IE5\2NKONSWI\MPj03091360000[1].jpg"/>
          <p:cNvPicPr>
            <a:picLocks noChangeAspect="1" noChangeArrowheads="1"/>
          </p:cNvPicPr>
          <p:nvPr/>
        </p:nvPicPr>
        <p:blipFill>
          <a:blip r:embed="rId6" cstate="print">
            <a:lum bright="70000" contrast="-70000"/>
          </a:blip>
          <a:srcRect/>
          <a:stretch>
            <a:fillRect/>
          </a:stretch>
        </p:blipFill>
        <p:spPr bwMode="auto">
          <a:xfrm>
            <a:off x="4572000" y="1752600"/>
            <a:ext cx="4191000" cy="2438400"/>
          </a:xfrm>
          <a:prstGeom prst="rect">
            <a:avLst/>
          </a:prstGeom>
          <a:noFill/>
        </p:spPr>
      </p:pic>
      <p:pic>
        <p:nvPicPr>
          <p:cNvPr id="11" name="Picture 39" descr="C:\Documents and Settings\marioberry\Local Settings\Temporary Internet Files\Content.IE5\JLAR358U\MPj02849440000[1].jpg"/>
          <p:cNvPicPr>
            <a:picLocks noChangeAspect="1" noChangeArrowheads="1"/>
          </p:cNvPicPr>
          <p:nvPr/>
        </p:nvPicPr>
        <p:blipFill>
          <a:blip r:embed="rId7" cstate="print">
            <a:lum bright="70000" contrast="-70000"/>
          </a:blip>
          <a:srcRect/>
          <a:stretch>
            <a:fillRect/>
          </a:stretch>
        </p:blipFill>
        <p:spPr bwMode="auto">
          <a:xfrm>
            <a:off x="381000" y="1752600"/>
            <a:ext cx="4191000" cy="2426208"/>
          </a:xfrm>
          <a:prstGeom prst="rect">
            <a:avLst/>
          </a:prstGeom>
          <a:noFill/>
        </p:spPr>
      </p:pic>
      <p:sp>
        <p:nvSpPr>
          <p:cNvPr id="5" name="TextBox 6"/>
          <p:cNvSpPr txBox="1">
            <a:spLocks noChangeArrowheads="1"/>
          </p:cNvSpPr>
          <p:nvPr/>
        </p:nvSpPr>
        <p:spPr bwMode="auto">
          <a:xfrm>
            <a:off x="914400" y="1828801"/>
            <a:ext cx="7315200" cy="5139869"/>
          </a:xfrm>
          <a:prstGeom prst="rect">
            <a:avLst/>
          </a:prstGeom>
          <a:noFill/>
          <a:ln w="9525">
            <a:noFill/>
            <a:miter lim="800000"/>
            <a:headEnd/>
            <a:tailEnd/>
          </a:ln>
        </p:spPr>
        <p:txBody>
          <a:bodyPr wrap="square">
            <a:spAutoFit/>
          </a:bodyPr>
          <a:lstStyle/>
          <a:p>
            <a:pPr algn="ctr"/>
            <a:r>
              <a:rPr lang="en-US" sz="3600" b="1" dirty="0" smtClean="0">
                <a:latin typeface="Arial" charset="0"/>
              </a:rPr>
              <a:t>K.I.S.S.</a:t>
            </a:r>
          </a:p>
          <a:p>
            <a:pPr algn="ctr"/>
            <a:r>
              <a:rPr lang="en-US" sz="3600" b="1" dirty="0" smtClean="0">
                <a:latin typeface="Arial" charset="0"/>
              </a:rPr>
              <a:t>(Keys for IT Service Success)</a:t>
            </a:r>
          </a:p>
          <a:p>
            <a:endParaRPr lang="en-US" sz="1000" b="1" dirty="0" smtClean="0">
              <a:latin typeface="Arial" charset="0"/>
            </a:endParaRPr>
          </a:p>
          <a:p>
            <a:pPr>
              <a:buFont typeface="Wingdings" pitchFamily="2" charset="2"/>
              <a:buChar char="Ø"/>
            </a:pPr>
            <a:r>
              <a:rPr lang="en-US" sz="1600" b="1" dirty="0" smtClean="0">
                <a:latin typeface="Arial" charset="0"/>
              </a:rPr>
              <a:t> </a:t>
            </a:r>
            <a:r>
              <a:rPr lang="en-US" sz="1600" dirty="0" smtClean="0">
                <a:latin typeface="Arial" charset="0"/>
              </a:rPr>
              <a:t>Establish a Shared Vision and Governance Framework</a:t>
            </a:r>
          </a:p>
          <a:p>
            <a:pPr>
              <a:buFont typeface="Wingdings" pitchFamily="2" charset="2"/>
              <a:buChar char="Ø"/>
            </a:pPr>
            <a:endParaRPr lang="en-US" sz="1600" dirty="0" smtClean="0">
              <a:latin typeface="Arial" charset="0"/>
            </a:endParaRPr>
          </a:p>
          <a:p>
            <a:pPr>
              <a:buFont typeface="Wingdings" pitchFamily="2" charset="2"/>
              <a:buChar char="Ø"/>
            </a:pPr>
            <a:r>
              <a:rPr lang="en-US" sz="1600" dirty="0" smtClean="0">
                <a:latin typeface="Arial" charset="0"/>
              </a:rPr>
              <a:t> Professional Development (D.I.S.C; Strengths Quest, Crucial Conversations)</a:t>
            </a:r>
          </a:p>
          <a:p>
            <a:endParaRPr lang="en-US" sz="1600" dirty="0" smtClean="0">
              <a:latin typeface="Arial" charset="0"/>
            </a:endParaRPr>
          </a:p>
          <a:p>
            <a:pPr>
              <a:buFont typeface="Wingdings" pitchFamily="2" charset="2"/>
              <a:buChar char="Ø"/>
            </a:pPr>
            <a:r>
              <a:rPr lang="en-US" sz="1600" b="1" dirty="0" smtClean="0">
                <a:latin typeface="Arial" charset="0"/>
              </a:rPr>
              <a:t> </a:t>
            </a:r>
            <a:r>
              <a:rPr lang="en-US" sz="1600" dirty="0" smtClean="0">
                <a:latin typeface="Arial" charset="0"/>
              </a:rPr>
              <a:t>Clear, Consistent, Communication (3 C’s)</a:t>
            </a:r>
          </a:p>
          <a:p>
            <a:pPr>
              <a:buFont typeface="Wingdings" pitchFamily="2" charset="2"/>
              <a:buChar char="Ø"/>
            </a:pPr>
            <a:endParaRPr lang="en-US" sz="1600" dirty="0" smtClean="0">
              <a:latin typeface="Arial" charset="0"/>
            </a:endParaRPr>
          </a:p>
          <a:p>
            <a:pPr>
              <a:buFont typeface="Wingdings" pitchFamily="2" charset="2"/>
              <a:buChar char="Ø"/>
            </a:pPr>
            <a:r>
              <a:rPr lang="en-US" sz="1600" b="1" dirty="0" smtClean="0">
                <a:latin typeface="Arial" charset="0"/>
              </a:rPr>
              <a:t> </a:t>
            </a:r>
            <a:r>
              <a:rPr lang="en-US" sz="1600" dirty="0" smtClean="0">
                <a:latin typeface="Arial" charset="0"/>
              </a:rPr>
              <a:t>Centralize, Standardize, Commoditize and Virtualize (Where Possible)</a:t>
            </a:r>
          </a:p>
          <a:p>
            <a:endParaRPr lang="en-US" sz="1600" dirty="0" smtClean="0">
              <a:latin typeface="Arial" charset="0"/>
            </a:endParaRPr>
          </a:p>
          <a:p>
            <a:pPr>
              <a:buFont typeface="Wingdings" pitchFamily="2" charset="2"/>
              <a:buChar char="Ø"/>
            </a:pPr>
            <a:r>
              <a:rPr lang="en-US" sz="1600" b="1" dirty="0" smtClean="0">
                <a:latin typeface="Arial" charset="0"/>
              </a:rPr>
              <a:t> </a:t>
            </a:r>
            <a:r>
              <a:rPr lang="en-US" sz="1600" dirty="0" smtClean="0">
                <a:latin typeface="Arial" charset="0"/>
              </a:rPr>
              <a:t>Collaborate and Partner with Stakeholders</a:t>
            </a:r>
          </a:p>
          <a:p>
            <a:endParaRPr lang="en-US" sz="1600" dirty="0" smtClean="0">
              <a:latin typeface="Arial" charset="0"/>
            </a:endParaRPr>
          </a:p>
          <a:p>
            <a:pPr>
              <a:buFont typeface="Wingdings" pitchFamily="2" charset="2"/>
              <a:buChar char="Ø"/>
            </a:pPr>
            <a:r>
              <a:rPr lang="en-US" sz="1600" b="1" dirty="0" smtClean="0">
                <a:latin typeface="Arial" charset="0"/>
              </a:rPr>
              <a:t> </a:t>
            </a:r>
            <a:r>
              <a:rPr lang="en-US" sz="1600" dirty="0" smtClean="0">
                <a:latin typeface="Arial" charset="0"/>
              </a:rPr>
              <a:t>Education + Identification + Modification = Production (EIM=P)</a:t>
            </a:r>
          </a:p>
          <a:p>
            <a:pPr>
              <a:buFont typeface="Wingdings" pitchFamily="2" charset="2"/>
              <a:buChar char="Ø"/>
            </a:pPr>
            <a:endParaRPr lang="en-US" sz="1600" b="1" dirty="0" smtClean="0">
              <a:latin typeface="Arial" charset="0"/>
            </a:endParaRPr>
          </a:p>
          <a:p>
            <a:pPr>
              <a:buFont typeface="Wingdings" pitchFamily="2" charset="2"/>
              <a:buChar char="Ø"/>
            </a:pPr>
            <a:r>
              <a:rPr lang="en-US" sz="1600" b="1" dirty="0" smtClean="0">
                <a:latin typeface="Arial" charset="0"/>
              </a:rPr>
              <a:t> </a:t>
            </a:r>
            <a:r>
              <a:rPr lang="en-US" sz="1600" dirty="0" smtClean="0">
                <a:latin typeface="Arial" charset="0"/>
              </a:rPr>
              <a:t>Deliver Value Through Measurements and Reports (KPIs)</a:t>
            </a:r>
            <a:br>
              <a:rPr lang="en-US" sz="1600" dirty="0" smtClean="0">
                <a:latin typeface="Arial" charset="0"/>
              </a:rPr>
            </a:br>
            <a:r>
              <a:rPr lang="en-US" sz="1600" dirty="0" smtClean="0">
                <a:latin typeface="Arial" charset="0"/>
              </a:rPr>
              <a:t>    Financial, Operational and Strategic</a:t>
            </a:r>
            <a:endParaRPr lang="en-US" sz="1400" dirty="0" smtClean="0">
              <a:latin typeface="Arial" charset="0"/>
            </a:endParaRPr>
          </a:p>
          <a:p>
            <a:pPr algn="just"/>
            <a:endParaRPr lang="en-US" sz="1600" dirty="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6"/>
          <p:cNvSpPr txBox="1">
            <a:spLocks noChangeArrowheads="1"/>
          </p:cNvSpPr>
          <p:nvPr/>
        </p:nvSpPr>
        <p:spPr bwMode="auto">
          <a:xfrm>
            <a:off x="914400" y="2819400"/>
            <a:ext cx="7315200" cy="1815882"/>
          </a:xfrm>
          <a:prstGeom prst="rect">
            <a:avLst/>
          </a:prstGeom>
          <a:noFill/>
          <a:ln w="9525">
            <a:noFill/>
            <a:miter lim="800000"/>
            <a:headEnd/>
            <a:tailEnd/>
          </a:ln>
        </p:spPr>
        <p:txBody>
          <a:bodyPr>
            <a:spAutoFit/>
          </a:bodyPr>
          <a:lstStyle/>
          <a:p>
            <a:pPr>
              <a:buFont typeface="Wingdings" pitchFamily="2" charset="2"/>
              <a:buChar char="Ø"/>
            </a:pPr>
            <a:r>
              <a:rPr lang="en-US" sz="1600" dirty="0" smtClean="0">
                <a:latin typeface="Arial" charset="0"/>
              </a:rPr>
              <a:t>  Results – What We Realized and Are Realizing</a:t>
            </a:r>
          </a:p>
          <a:p>
            <a:pPr>
              <a:buFont typeface="Wingdings" pitchFamily="2" charset="2"/>
              <a:buChar char="Ø"/>
            </a:pPr>
            <a:endParaRPr lang="en-US" sz="1600" dirty="0" smtClean="0">
              <a:latin typeface="Arial" charset="0"/>
            </a:endParaRPr>
          </a:p>
          <a:p>
            <a:pPr>
              <a:buFont typeface="Wingdings" pitchFamily="2" charset="2"/>
              <a:buChar char="Ø"/>
            </a:pPr>
            <a:r>
              <a:rPr lang="en-US" sz="1600" dirty="0" smtClean="0">
                <a:latin typeface="Arial" charset="0"/>
              </a:rPr>
              <a:t>  Governance – What, Why, How, and Who</a:t>
            </a:r>
          </a:p>
          <a:p>
            <a:pPr>
              <a:buFont typeface="Wingdings" pitchFamily="2" charset="2"/>
              <a:buChar char="Ø"/>
            </a:pPr>
            <a:endParaRPr lang="en-US" sz="1600" dirty="0" smtClean="0">
              <a:latin typeface="Arial" charset="0"/>
            </a:endParaRPr>
          </a:p>
          <a:p>
            <a:pPr>
              <a:buFont typeface="Wingdings" pitchFamily="2" charset="2"/>
              <a:buChar char="Ø"/>
            </a:pPr>
            <a:r>
              <a:rPr lang="en-US" sz="1600" dirty="0" smtClean="0">
                <a:latin typeface="Arial" charset="0"/>
              </a:rPr>
              <a:t>  K.I.S.S. – Keys for IT Service Success</a:t>
            </a:r>
          </a:p>
          <a:p>
            <a:pPr>
              <a:buFont typeface="Wingdings" pitchFamily="2" charset="2"/>
              <a:buChar char="Ø"/>
            </a:pPr>
            <a:endParaRPr lang="en-US" sz="1600" dirty="0" smtClean="0">
              <a:latin typeface="Arial" charset="0"/>
            </a:endParaRPr>
          </a:p>
          <a:p>
            <a:pPr>
              <a:buFont typeface="Wingdings" pitchFamily="2" charset="2"/>
              <a:buChar char="Ø"/>
            </a:pPr>
            <a:r>
              <a:rPr lang="en-US" sz="1600" dirty="0" smtClean="0">
                <a:latin typeface="Arial" charset="0"/>
              </a:rPr>
              <a:t>  Answers – I Know You Got Some</a:t>
            </a:r>
            <a:endParaRPr lang="en-US" sz="1600" dirty="0">
              <a:latin typeface="Arial" charset="0"/>
            </a:endParaRPr>
          </a:p>
        </p:txBody>
      </p:sp>
      <p:pic>
        <p:nvPicPr>
          <p:cNvPr id="8" name="Picture 2" descr="Lone_Star_Horizontal"/>
          <p:cNvPicPr>
            <a:picLocks noChangeAspect="1" noChangeArrowheads="1"/>
          </p:cNvPicPr>
          <p:nvPr/>
        </p:nvPicPr>
        <p:blipFill>
          <a:blip r:embed="rId3" cstate="print"/>
          <a:srcRect/>
          <a:stretch>
            <a:fillRect/>
          </a:stretch>
        </p:blipFill>
        <p:spPr bwMode="auto">
          <a:xfrm>
            <a:off x="914400" y="457200"/>
            <a:ext cx="2209800" cy="1066800"/>
          </a:xfrm>
          <a:prstGeom prst="rect">
            <a:avLst/>
          </a:prstGeom>
          <a:noFill/>
          <a:ln w="9525">
            <a:noFill/>
            <a:miter lim="800000"/>
            <a:headEnd/>
            <a:tailEnd/>
          </a:ln>
        </p:spPr>
      </p:pic>
      <p:sp>
        <p:nvSpPr>
          <p:cNvPr id="9"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6" name="TextBox 6"/>
          <p:cNvSpPr txBox="1">
            <a:spLocks noChangeArrowheads="1"/>
          </p:cNvSpPr>
          <p:nvPr/>
        </p:nvSpPr>
        <p:spPr bwMode="auto">
          <a:xfrm>
            <a:off x="914400" y="1828800"/>
            <a:ext cx="7467600" cy="3108543"/>
          </a:xfrm>
          <a:prstGeom prst="rect">
            <a:avLst/>
          </a:prstGeom>
          <a:noFill/>
          <a:ln w="9525">
            <a:noFill/>
            <a:miter lim="800000"/>
            <a:headEnd/>
            <a:tailEnd/>
          </a:ln>
        </p:spPr>
        <p:txBody>
          <a:bodyPr wrap="square">
            <a:spAutoFit/>
          </a:bodyPr>
          <a:lstStyle/>
          <a:p>
            <a:pPr algn="ctr"/>
            <a:r>
              <a:rPr lang="en-US" sz="3600" b="1" dirty="0" smtClean="0">
                <a:latin typeface="Arial" charset="0"/>
              </a:rPr>
              <a:t>What We Covered</a:t>
            </a:r>
          </a:p>
          <a:p>
            <a:pPr algn="ctr"/>
            <a:endParaRPr lang="en-US" sz="2000" dirty="0" smtClean="0">
              <a:latin typeface="Arial" charset="0"/>
            </a:endParaRPr>
          </a:p>
          <a:p>
            <a:endParaRPr lang="en-US" sz="2000" dirty="0" smtClean="0">
              <a:latin typeface="Arial" charset="0"/>
            </a:endParaRPr>
          </a:p>
          <a:p>
            <a:pPr algn="ctr"/>
            <a:endParaRPr lang="en-US" sz="2000" dirty="0" smtClean="0">
              <a:latin typeface="Arial" charset="0"/>
            </a:endParaRPr>
          </a:p>
          <a:p>
            <a:pPr algn="ctr"/>
            <a:endParaRPr lang="en-US" sz="2000" dirty="0" smtClean="0">
              <a:latin typeface="Arial" charset="0"/>
            </a:endParaRPr>
          </a:p>
          <a:p>
            <a:pPr algn="ctr"/>
            <a:endParaRPr lang="en-US" sz="2000" dirty="0" smtClean="0">
              <a:latin typeface="Arial" charset="0"/>
            </a:endParaRPr>
          </a:p>
          <a:p>
            <a:pPr algn="ctr"/>
            <a:endParaRPr lang="en-US" sz="2000" dirty="0" smtClean="0">
              <a:latin typeface="Arial" charset="0"/>
            </a:endParaRPr>
          </a:p>
          <a:p>
            <a:pPr algn="ctr"/>
            <a:endParaRPr lang="en-US" sz="2000" dirty="0" smtClean="0">
              <a:latin typeface="Arial" charset="0"/>
            </a:endParaRPr>
          </a:p>
          <a:p>
            <a:pPr algn="ctr"/>
            <a:endParaRPr lang="en-US" sz="2000" dirty="0" smtClean="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6"/>
          <p:cNvSpPr txBox="1">
            <a:spLocks noChangeArrowheads="1"/>
          </p:cNvSpPr>
          <p:nvPr/>
        </p:nvSpPr>
        <p:spPr bwMode="auto">
          <a:xfrm>
            <a:off x="914400" y="4267200"/>
            <a:ext cx="7315200" cy="1815882"/>
          </a:xfrm>
          <a:prstGeom prst="rect">
            <a:avLst/>
          </a:prstGeom>
          <a:noFill/>
          <a:ln w="9525">
            <a:noFill/>
            <a:miter lim="800000"/>
            <a:headEnd/>
            <a:tailEnd/>
          </a:ln>
        </p:spPr>
        <p:txBody>
          <a:bodyPr>
            <a:spAutoFit/>
          </a:bodyPr>
          <a:lstStyle/>
          <a:p>
            <a:pPr algn="ctr"/>
            <a:r>
              <a:rPr lang="en-US" sz="1600" dirty="0" smtClean="0"/>
              <a:t>Mario Berry</a:t>
            </a:r>
          </a:p>
          <a:p>
            <a:pPr algn="ctr"/>
            <a:r>
              <a:rPr lang="en-US" sz="1600" dirty="0" smtClean="0"/>
              <a:t>Campus Director</a:t>
            </a:r>
          </a:p>
          <a:p>
            <a:pPr algn="ctr"/>
            <a:r>
              <a:rPr lang="en-US" sz="1600" u="sng" dirty="0" smtClean="0">
                <a:hlinkClick r:id="rId3"/>
              </a:rPr>
              <a:t>Mario.Berry@lonestar.edu</a:t>
            </a:r>
            <a:endParaRPr lang="en-US" sz="1600" dirty="0" smtClean="0"/>
          </a:p>
          <a:p>
            <a:pPr algn="ctr"/>
            <a:endParaRPr lang="en-US" sz="1600" dirty="0" smtClean="0"/>
          </a:p>
          <a:p>
            <a:pPr algn="ctr"/>
            <a:r>
              <a:rPr lang="en-US" sz="1600" dirty="0" smtClean="0"/>
              <a:t>Shah Ardalan</a:t>
            </a:r>
          </a:p>
          <a:p>
            <a:pPr algn="ctr"/>
            <a:r>
              <a:rPr lang="en-US" sz="1600" dirty="0" smtClean="0"/>
              <a:t>CIO/Vice Chancellor of Information Technology</a:t>
            </a:r>
          </a:p>
          <a:p>
            <a:pPr algn="ctr"/>
            <a:r>
              <a:rPr lang="en-US" sz="1600" dirty="0" smtClean="0">
                <a:hlinkClick r:id="rId4"/>
              </a:rPr>
              <a:t>Shah.Ardalan@lonestar.edu</a:t>
            </a:r>
            <a:endParaRPr lang="en-US" sz="1600" dirty="0" smtClean="0"/>
          </a:p>
        </p:txBody>
      </p:sp>
      <p:pic>
        <p:nvPicPr>
          <p:cNvPr id="8" name="Picture 2" descr="Lone_Star_Horizontal"/>
          <p:cNvPicPr>
            <a:picLocks noChangeAspect="1" noChangeArrowheads="1"/>
          </p:cNvPicPr>
          <p:nvPr/>
        </p:nvPicPr>
        <p:blipFill>
          <a:blip r:embed="rId5" cstate="print"/>
          <a:srcRect/>
          <a:stretch>
            <a:fillRect/>
          </a:stretch>
        </p:blipFill>
        <p:spPr bwMode="auto">
          <a:xfrm>
            <a:off x="914400" y="457200"/>
            <a:ext cx="2209800" cy="1066800"/>
          </a:xfrm>
          <a:prstGeom prst="rect">
            <a:avLst/>
          </a:prstGeom>
          <a:noFill/>
          <a:ln w="9525">
            <a:noFill/>
            <a:miter lim="800000"/>
            <a:headEnd/>
            <a:tailEnd/>
          </a:ln>
        </p:spPr>
      </p:pic>
      <p:sp>
        <p:nvSpPr>
          <p:cNvPr id="9"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6" name="TextBox 6"/>
          <p:cNvSpPr txBox="1">
            <a:spLocks noChangeArrowheads="1"/>
          </p:cNvSpPr>
          <p:nvPr/>
        </p:nvSpPr>
        <p:spPr bwMode="auto">
          <a:xfrm>
            <a:off x="914400" y="1828800"/>
            <a:ext cx="7467600" cy="2308324"/>
          </a:xfrm>
          <a:prstGeom prst="rect">
            <a:avLst/>
          </a:prstGeom>
          <a:noFill/>
          <a:ln w="9525">
            <a:noFill/>
            <a:miter lim="800000"/>
            <a:headEnd/>
            <a:tailEnd/>
          </a:ln>
        </p:spPr>
        <p:txBody>
          <a:bodyPr wrap="square">
            <a:spAutoFit/>
          </a:bodyPr>
          <a:lstStyle/>
          <a:p>
            <a:pPr algn="ctr"/>
            <a:endParaRPr lang="en-US" sz="3600" b="1" dirty="0" smtClean="0">
              <a:latin typeface="Arial" charset="0"/>
            </a:endParaRPr>
          </a:p>
          <a:p>
            <a:pPr algn="ctr"/>
            <a:endParaRPr lang="en-US" sz="3600" b="1" dirty="0" smtClean="0">
              <a:latin typeface="Arial" charset="0"/>
            </a:endParaRPr>
          </a:p>
          <a:p>
            <a:pPr algn="ctr"/>
            <a:endParaRPr lang="en-US" sz="3600" b="1" dirty="0" smtClean="0">
              <a:latin typeface="Arial" charset="0"/>
            </a:endParaRPr>
          </a:p>
          <a:p>
            <a:pPr algn="ctr"/>
            <a:r>
              <a:rPr lang="en-US" sz="3600" b="1" dirty="0" smtClean="0">
                <a:latin typeface="Arial" charset="0"/>
              </a:rPr>
              <a:t>Contact Information</a:t>
            </a:r>
            <a:endParaRPr lang="en-US" sz="2000" dirty="0" smtClean="0">
              <a:latin typeface="Arial" charset="0"/>
            </a:endParaRPr>
          </a:p>
        </p:txBody>
      </p:sp>
      <p:sp>
        <p:nvSpPr>
          <p:cNvPr id="7" name="TextBox 6"/>
          <p:cNvSpPr txBox="1"/>
          <p:nvPr/>
        </p:nvSpPr>
        <p:spPr>
          <a:xfrm>
            <a:off x="3124200" y="2057400"/>
            <a:ext cx="3200400" cy="769441"/>
          </a:xfrm>
          <a:prstGeom prst="rect">
            <a:avLst/>
          </a:prstGeom>
          <a:noFill/>
        </p:spPr>
        <p:txBody>
          <a:bodyPr wrap="square" rtlCol="0">
            <a:spAutoFit/>
          </a:bodyPr>
          <a:lstStyle/>
          <a:p>
            <a:pPr algn="ctr"/>
            <a:r>
              <a:rPr lang="en-US" sz="4400" b="1" dirty="0" smtClean="0"/>
              <a:t>Questions</a:t>
            </a:r>
            <a:endParaRPr lang="en-US" sz="4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6"/>
          <p:cNvSpPr txBox="1">
            <a:spLocks noChangeArrowheads="1"/>
          </p:cNvSpPr>
          <p:nvPr/>
        </p:nvSpPr>
        <p:spPr bwMode="auto">
          <a:xfrm>
            <a:off x="914400" y="2590800"/>
            <a:ext cx="7315200" cy="3416320"/>
          </a:xfrm>
          <a:prstGeom prst="rect">
            <a:avLst/>
          </a:prstGeom>
          <a:noFill/>
          <a:ln w="9525">
            <a:noFill/>
            <a:miter lim="800000"/>
            <a:headEnd/>
            <a:tailEnd/>
          </a:ln>
        </p:spPr>
        <p:txBody>
          <a:bodyPr wrap="square">
            <a:spAutoFit/>
          </a:bodyPr>
          <a:lstStyle/>
          <a:p>
            <a:pPr algn="ctr"/>
            <a:endParaRPr lang="en-US" sz="3600" b="1" i="1" dirty="0" smtClean="0">
              <a:latin typeface="+mj-lt"/>
            </a:endParaRPr>
          </a:p>
          <a:p>
            <a:pPr algn="ctr"/>
            <a:r>
              <a:rPr lang="en-US" sz="3600" b="1" i="1" dirty="0" smtClean="0">
                <a:latin typeface="+mj-lt"/>
              </a:rPr>
              <a:t>The (K.I.S.S.) Is All You Need</a:t>
            </a:r>
          </a:p>
          <a:p>
            <a:pPr algn="ctr"/>
            <a:r>
              <a:rPr lang="en-US" sz="3600" b="1" i="1" dirty="0" smtClean="0">
                <a:latin typeface="+mj-lt"/>
              </a:rPr>
              <a:t>Making Governance Personal</a:t>
            </a:r>
            <a:endParaRPr lang="en-US" sz="3600" b="1" i="1" dirty="0">
              <a:latin typeface="+mj-lt"/>
            </a:endParaRPr>
          </a:p>
          <a:p>
            <a:endParaRPr lang="en-US" sz="3600" dirty="0">
              <a:latin typeface="+mj-lt"/>
            </a:endParaRPr>
          </a:p>
          <a:p>
            <a:endParaRPr lang="en-US" sz="3600" dirty="0">
              <a:latin typeface="+mj-lt"/>
            </a:endParaRPr>
          </a:p>
          <a:p>
            <a:endParaRPr lang="en-US" sz="3600" dirty="0">
              <a:latin typeface="+mj-lt"/>
            </a:endParaRPr>
          </a:p>
        </p:txBody>
      </p:sp>
      <p:pic>
        <p:nvPicPr>
          <p:cNvPr id="1026" name="Picture 2" descr="Lone_Star_Horizontal"/>
          <p:cNvPicPr>
            <a:picLocks noChangeAspect="1" noChangeArrowheads="1"/>
          </p:cNvPicPr>
          <p:nvPr/>
        </p:nvPicPr>
        <p:blipFill>
          <a:blip r:embed="rId3" cstate="print"/>
          <a:srcRect/>
          <a:stretch>
            <a:fillRect/>
          </a:stretch>
        </p:blipFill>
        <p:spPr bwMode="auto">
          <a:xfrm>
            <a:off x="914400" y="457200"/>
            <a:ext cx="2209800" cy="1066800"/>
          </a:xfrm>
          <a:prstGeom prst="rect">
            <a:avLst/>
          </a:prstGeom>
          <a:noFill/>
          <a:ln w="9525">
            <a:noFill/>
            <a:miter lim="800000"/>
            <a:headEnd/>
            <a:tailEnd/>
          </a:ln>
        </p:spPr>
      </p:pic>
      <p:sp>
        <p:nvSpPr>
          <p:cNvPr id="6" name="TextBox 5"/>
          <p:cNvSpPr txBox="1"/>
          <p:nvPr/>
        </p:nvSpPr>
        <p:spPr>
          <a:xfrm>
            <a:off x="457200" y="5257800"/>
            <a:ext cx="8153400" cy="1323439"/>
          </a:xfrm>
          <a:prstGeom prst="rect">
            <a:avLst/>
          </a:prstGeom>
          <a:noFill/>
        </p:spPr>
        <p:txBody>
          <a:bodyPr wrap="square" rtlCol="0">
            <a:spAutoFit/>
          </a:bodyPr>
          <a:lstStyle/>
          <a:p>
            <a:pPr algn="ctr"/>
            <a:r>
              <a:rPr lang="en-US" sz="1600" b="1" dirty="0" smtClean="0"/>
              <a:t>Mario Berry</a:t>
            </a:r>
          </a:p>
          <a:p>
            <a:pPr algn="ctr"/>
            <a:r>
              <a:rPr lang="en-US" sz="1600" dirty="0" smtClean="0"/>
              <a:t>Campus Director of Technology Services</a:t>
            </a:r>
          </a:p>
          <a:p>
            <a:pPr algn="ctr"/>
            <a:r>
              <a:rPr lang="en-US" sz="1600" dirty="0" smtClean="0"/>
              <a:t>and </a:t>
            </a:r>
          </a:p>
          <a:p>
            <a:pPr algn="ctr"/>
            <a:r>
              <a:rPr lang="en-US" sz="1600" b="1" dirty="0" smtClean="0"/>
              <a:t>Shah Ardalan</a:t>
            </a:r>
          </a:p>
          <a:p>
            <a:pPr algn="ctr"/>
            <a:r>
              <a:rPr lang="en-US" sz="1600" dirty="0" smtClean="0"/>
              <a:t>CIO/Vice Chancellor of Information Technology</a:t>
            </a:r>
            <a:endParaRPr lang="en-US" sz="1600" dirty="0"/>
          </a:p>
        </p:txBody>
      </p:sp>
      <p:sp>
        <p:nvSpPr>
          <p:cNvPr id="7"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2050" name="Picture 2" descr="C:\Documents and Settings\marioberry\Local Settings\Temporary Internet Files\Content.IE5\2NKONSWI\MCj01163340000[1].wmf"/>
          <p:cNvPicPr>
            <a:picLocks noChangeAspect="1" noChangeArrowheads="1"/>
          </p:cNvPicPr>
          <p:nvPr/>
        </p:nvPicPr>
        <p:blipFill>
          <a:blip r:embed="rId4" cstate="print"/>
          <a:srcRect/>
          <a:stretch>
            <a:fillRect/>
          </a:stretch>
        </p:blipFill>
        <p:spPr bwMode="auto">
          <a:xfrm>
            <a:off x="7239000" y="1828800"/>
            <a:ext cx="1465262" cy="1341437"/>
          </a:xfrm>
          <a:prstGeom prst="rect">
            <a:avLst/>
          </a:prstGeom>
          <a:noFill/>
        </p:spPr>
      </p:pic>
      <p:pic>
        <p:nvPicPr>
          <p:cNvPr id="2052" name="Picture 4" descr="C:\Documents and Settings\marioberry\Local Settings\Temporary Internet Files\Content.IE5\JLAR358U\MCj01162680000[1].wmf"/>
          <p:cNvPicPr>
            <a:picLocks noChangeAspect="1" noChangeArrowheads="1"/>
          </p:cNvPicPr>
          <p:nvPr/>
        </p:nvPicPr>
        <p:blipFill>
          <a:blip r:embed="rId5" cstate="print"/>
          <a:srcRect/>
          <a:stretch>
            <a:fillRect/>
          </a:stretch>
        </p:blipFill>
        <p:spPr bwMode="auto">
          <a:xfrm>
            <a:off x="457200" y="1828800"/>
            <a:ext cx="1541462" cy="13223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828800"/>
            <a:ext cx="6172200" cy="3847207"/>
          </a:xfrm>
          <a:prstGeom prst="rect">
            <a:avLst/>
          </a:prstGeom>
          <a:noFill/>
        </p:spPr>
        <p:txBody>
          <a:bodyPr wrap="square" rtlCol="0">
            <a:spAutoFit/>
          </a:bodyPr>
          <a:lstStyle/>
          <a:p>
            <a:pPr algn="ctr"/>
            <a:r>
              <a:rPr lang="en-US" sz="3600" b="1" dirty="0" smtClean="0">
                <a:latin typeface="+mj-lt"/>
              </a:rPr>
              <a:t>Background</a:t>
            </a:r>
          </a:p>
          <a:p>
            <a:pPr algn="ctr"/>
            <a:endParaRPr lang="en-US" sz="1600" b="1" dirty="0" smtClean="0">
              <a:latin typeface="+mj-lt"/>
            </a:endParaRPr>
          </a:p>
          <a:p>
            <a:pPr algn="ctr"/>
            <a:endParaRPr lang="en-US" sz="1600" b="1" dirty="0" smtClean="0">
              <a:latin typeface="+mj-lt"/>
            </a:endParaRPr>
          </a:p>
          <a:p>
            <a:pPr>
              <a:buFont typeface="Wingdings" pitchFamily="2" charset="2"/>
              <a:buChar char="Ø"/>
            </a:pPr>
            <a:r>
              <a:rPr lang="en-US" sz="1600" b="1" i="1" dirty="0" smtClean="0">
                <a:latin typeface="+mj-lt"/>
              </a:rPr>
              <a:t> </a:t>
            </a:r>
            <a:r>
              <a:rPr lang="en-US" sz="1600" b="1" dirty="0" smtClean="0">
                <a:latin typeface="+mj-lt"/>
              </a:rPr>
              <a:t>Largest Higher Education Institution in Houston Area</a:t>
            </a:r>
          </a:p>
          <a:p>
            <a:endParaRPr lang="en-US" sz="1600" b="1" dirty="0" smtClean="0">
              <a:latin typeface="+mj-lt"/>
            </a:endParaRPr>
          </a:p>
          <a:p>
            <a:pPr>
              <a:buFont typeface="Wingdings" pitchFamily="2" charset="2"/>
              <a:buChar char="Ø"/>
            </a:pPr>
            <a:r>
              <a:rPr lang="en-US" sz="1600" b="1" dirty="0" smtClean="0">
                <a:latin typeface="+mj-lt"/>
              </a:rPr>
              <a:t> 5 College Campuses, 6 Satellite Centers, and System Office</a:t>
            </a:r>
          </a:p>
          <a:p>
            <a:pPr>
              <a:buFont typeface="Wingdings" pitchFamily="2" charset="2"/>
              <a:buChar char="Ø"/>
            </a:pPr>
            <a:endParaRPr lang="en-US" sz="1600" b="1" dirty="0" smtClean="0">
              <a:latin typeface="+mj-lt"/>
            </a:endParaRPr>
          </a:p>
          <a:p>
            <a:pPr>
              <a:buFont typeface="Wingdings" pitchFamily="2" charset="2"/>
              <a:buChar char="Ø"/>
            </a:pPr>
            <a:r>
              <a:rPr lang="en-US" sz="1600" b="1" dirty="0" smtClean="0">
                <a:latin typeface="+mj-lt"/>
              </a:rPr>
              <a:t> Over 65,000 Students in Credit and Non-Credit Courses</a:t>
            </a:r>
          </a:p>
          <a:p>
            <a:pPr>
              <a:buFont typeface="Wingdings" pitchFamily="2" charset="2"/>
              <a:buChar char="Ø"/>
            </a:pPr>
            <a:endParaRPr lang="en-US" sz="1600" b="1" dirty="0" smtClean="0">
              <a:latin typeface="+mj-lt"/>
            </a:endParaRPr>
          </a:p>
          <a:p>
            <a:pPr>
              <a:buFont typeface="Wingdings" pitchFamily="2" charset="2"/>
              <a:buChar char="Ø"/>
            </a:pPr>
            <a:r>
              <a:rPr lang="en-US" sz="1600" b="1" dirty="0" smtClean="0">
                <a:latin typeface="+mj-lt"/>
              </a:rPr>
              <a:t>Average growth from 2003 thru 2009 Fall to Fall – 7%</a:t>
            </a:r>
          </a:p>
          <a:p>
            <a:pPr>
              <a:buFont typeface="Wingdings" pitchFamily="2" charset="2"/>
              <a:buChar char="Ø"/>
            </a:pPr>
            <a:endParaRPr lang="en-US" sz="1600" b="1" i="1" dirty="0" smtClean="0">
              <a:latin typeface="+mj-lt"/>
            </a:endParaRPr>
          </a:p>
          <a:p>
            <a:endParaRPr lang="en-US" i="1" dirty="0" smtClean="0"/>
          </a:p>
          <a:p>
            <a:endParaRPr lang="en-US" dirty="0"/>
          </a:p>
        </p:txBody>
      </p:sp>
      <p:pic>
        <p:nvPicPr>
          <p:cNvPr id="7" name="Picture 2" descr="Lone_Star_Horizontal"/>
          <p:cNvPicPr>
            <a:picLocks noChangeAspect="1" noChangeArrowheads="1"/>
          </p:cNvPicPr>
          <p:nvPr/>
        </p:nvPicPr>
        <p:blipFill>
          <a:blip r:embed="rId3" cstate="print"/>
          <a:srcRect/>
          <a:stretch>
            <a:fillRect/>
          </a:stretch>
        </p:blipFill>
        <p:spPr bwMode="auto">
          <a:xfrm>
            <a:off x="914400" y="457200"/>
            <a:ext cx="2209800" cy="1066800"/>
          </a:xfrm>
          <a:prstGeom prst="rect">
            <a:avLst/>
          </a:prstGeom>
          <a:noFill/>
          <a:ln w="9525">
            <a:noFill/>
            <a:miter lim="800000"/>
            <a:headEnd/>
            <a:tailEnd/>
          </a:ln>
        </p:spPr>
      </p:pic>
      <p:sp>
        <p:nvSpPr>
          <p:cNvPr id="8"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9" name="TextBox 8"/>
          <p:cNvSpPr txBox="1"/>
          <p:nvPr/>
        </p:nvSpPr>
        <p:spPr>
          <a:xfrm>
            <a:off x="533400" y="5638800"/>
            <a:ext cx="5486400" cy="461665"/>
          </a:xfrm>
          <a:prstGeom prst="rect">
            <a:avLst/>
          </a:prstGeom>
          <a:noFill/>
        </p:spPr>
        <p:txBody>
          <a:bodyPr wrap="square" rtlCol="0">
            <a:spAutoFit/>
          </a:bodyPr>
          <a:lstStyle/>
          <a:p>
            <a:r>
              <a:rPr lang="en-US" dirty="0" smtClean="0"/>
              <a:t>“Just like you, we needed answers!”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SD_map.gif"/>
          <p:cNvPicPr>
            <a:picLocks noChangeAspect="1"/>
          </p:cNvPicPr>
          <p:nvPr/>
        </p:nvPicPr>
        <p:blipFill>
          <a:blip r:embed="rId3" cstate="print"/>
          <a:stretch>
            <a:fillRect/>
          </a:stretch>
        </p:blipFill>
        <p:spPr>
          <a:xfrm>
            <a:off x="457200" y="1524000"/>
            <a:ext cx="6781800" cy="5562600"/>
          </a:xfrm>
          <a:prstGeom prst="rect">
            <a:avLst/>
          </a:prstGeom>
        </p:spPr>
      </p:pic>
      <p:pic>
        <p:nvPicPr>
          <p:cNvPr id="7" name="Picture 2" descr="Lone_Star_Horizontal"/>
          <p:cNvPicPr>
            <a:picLocks noChangeAspect="1" noChangeArrowheads="1"/>
          </p:cNvPicPr>
          <p:nvPr/>
        </p:nvPicPr>
        <p:blipFill>
          <a:blip r:embed="rId4" cstate="print"/>
          <a:srcRect/>
          <a:stretch>
            <a:fillRect/>
          </a:stretch>
        </p:blipFill>
        <p:spPr bwMode="auto">
          <a:xfrm>
            <a:off x="914400" y="457200"/>
            <a:ext cx="2209800" cy="1066800"/>
          </a:xfrm>
          <a:prstGeom prst="rect">
            <a:avLst/>
          </a:prstGeom>
          <a:noFill/>
          <a:ln w="9525">
            <a:noFill/>
            <a:miter lim="800000"/>
            <a:headEnd/>
            <a:tailEnd/>
          </a:ln>
        </p:spPr>
      </p:pic>
      <p:sp>
        <p:nvSpPr>
          <p:cNvPr id="8"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1" name="TextBox 10"/>
          <p:cNvSpPr txBox="1"/>
          <p:nvPr/>
        </p:nvSpPr>
        <p:spPr>
          <a:xfrm>
            <a:off x="7010400" y="2057400"/>
            <a:ext cx="1600200" cy="338554"/>
          </a:xfrm>
          <a:prstGeom prst="rect">
            <a:avLst/>
          </a:prstGeom>
          <a:noFill/>
        </p:spPr>
        <p:txBody>
          <a:bodyPr wrap="square" rtlCol="0">
            <a:spAutoFit/>
          </a:bodyPr>
          <a:lstStyle/>
          <a:p>
            <a:r>
              <a:rPr lang="en-US" sz="1600" b="1" dirty="0" smtClean="0"/>
              <a:t>Service Area</a:t>
            </a:r>
            <a:endParaRPr lang="en-US" sz="1600" b="1" dirty="0"/>
          </a:p>
        </p:txBody>
      </p:sp>
      <p:sp>
        <p:nvSpPr>
          <p:cNvPr id="6" name="TextBox 5"/>
          <p:cNvSpPr txBox="1"/>
          <p:nvPr/>
        </p:nvSpPr>
        <p:spPr>
          <a:xfrm>
            <a:off x="2286000" y="3657600"/>
            <a:ext cx="1066800" cy="246221"/>
          </a:xfrm>
          <a:prstGeom prst="rect">
            <a:avLst/>
          </a:prstGeom>
          <a:noFill/>
        </p:spPr>
        <p:txBody>
          <a:bodyPr wrap="square" rtlCol="0">
            <a:spAutoFit/>
          </a:bodyPr>
          <a:lstStyle/>
          <a:p>
            <a:r>
              <a:rPr lang="en-US" sz="1000" b="1" dirty="0" smtClean="0">
                <a:solidFill>
                  <a:schemeClr val="bg1"/>
                </a:solidFill>
              </a:rPr>
              <a:t>LSC - Tomball</a:t>
            </a:r>
            <a:endParaRPr lang="en-US" sz="1000" b="1" dirty="0">
              <a:solidFill>
                <a:schemeClr val="bg1"/>
              </a:solidFill>
            </a:endParaRPr>
          </a:p>
        </p:txBody>
      </p:sp>
      <p:sp>
        <p:nvSpPr>
          <p:cNvPr id="9" name="5-Point Star 8"/>
          <p:cNvSpPr/>
          <p:nvPr/>
        </p:nvSpPr>
        <p:spPr bwMode="auto">
          <a:xfrm>
            <a:off x="2057400" y="3581400"/>
            <a:ext cx="304800" cy="30480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Lucida Grande" pitchFamily="48" charset="0"/>
              <a:ea typeface="Geneva" pitchFamily="48" charset="-128"/>
            </a:endParaRPr>
          </a:p>
        </p:txBody>
      </p:sp>
      <p:sp>
        <p:nvSpPr>
          <p:cNvPr id="12" name="5-Point Star 11"/>
          <p:cNvSpPr/>
          <p:nvPr/>
        </p:nvSpPr>
        <p:spPr bwMode="auto">
          <a:xfrm>
            <a:off x="2438400" y="4572000"/>
            <a:ext cx="304800" cy="30480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Lucida Grande" pitchFamily="48" charset="0"/>
              <a:ea typeface="Geneva" pitchFamily="48" charset="-128"/>
            </a:endParaRPr>
          </a:p>
        </p:txBody>
      </p:sp>
      <p:sp>
        <p:nvSpPr>
          <p:cNvPr id="13" name="TextBox 12"/>
          <p:cNvSpPr txBox="1"/>
          <p:nvPr/>
        </p:nvSpPr>
        <p:spPr>
          <a:xfrm>
            <a:off x="2667000" y="4648200"/>
            <a:ext cx="990600" cy="246221"/>
          </a:xfrm>
          <a:prstGeom prst="rect">
            <a:avLst/>
          </a:prstGeom>
          <a:noFill/>
        </p:spPr>
        <p:txBody>
          <a:bodyPr wrap="square" rtlCol="0">
            <a:spAutoFit/>
          </a:bodyPr>
          <a:lstStyle/>
          <a:p>
            <a:r>
              <a:rPr lang="en-US" sz="1000" b="1" dirty="0" smtClean="0">
                <a:solidFill>
                  <a:schemeClr val="bg1"/>
                </a:solidFill>
              </a:rPr>
              <a:t>LSC - CyFair</a:t>
            </a:r>
            <a:endParaRPr lang="en-US" sz="1000" b="1" dirty="0">
              <a:solidFill>
                <a:schemeClr val="bg1"/>
              </a:solidFill>
            </a:endParaRPr>
          </a:p>
        </p:txBody>
      </p:sp>
      <p:sp>
        <p:nvSpPr>
          <p:cNvPr id="14" name="5-Point Star 13"/>
          <p:cNvSpPr/>
          <p:nvPr/>
        </p:nvSpPr>
        <p:spPr bwMode="auto">
          <a:xfrm>
            <a:off x="3733800" y="4191000"/>
            <a:ext cx="304800" cy="30480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Lucida Grande" pitchFamily="48" charset="0"/>
              <a:ea typeface="Geneva" pitchFamily="48" charset="-128"/>
            </a:endParaRPr>
          </a:p>
        </p:txBody>
      </p:sp>
      <p:sp>
        <p:nvSpPr>
          <p:cNvPr id="15" name="TextBox 14"/>
          <p:cNvSpPr txBox="1"/>
          <p:nvPr/>
        </p:nvSpPr>
        <p:spPr>
          <a:xfrm>
            <a:off x="3962400" y="4267200"/>
            <a:ext cx="1447800" cy="246221"/>
          </a:xfrm>
          <a:prstGeom prst="rect">
            <a:avLst/>
          </a:prstGeom>
          <a:noFill/>
        </p:spPr>
        <p:txBody>
          <a:bodyPr wrap="square" rtlCol="0">
            <a:spAutoFit/>
          </a:bodyPr>
          <a:lstStyle/>
          <a:p>
            <a:r>
              <a:rPr lang="en-US" sz="1000" b="1" dirty="0" smtClean="0">
                <a:solidFill>
                  <a:schemeClr val="bg1"/>
                </a:solidFill>
              </a:rPr>
              <a:t>LSC – North Harris</a:t>
            </a:r>
            <a:endParaRPr lang="en-US" sz="1000" b="1" dirty="0">
              <a:solidFill>
                <a:schemeClr val="bg1"/>
              </a:solidFill>
            </a:endParaRPr>
          </a:p>
        </p:txBody>
      </p:sp>
      <p:sp>
        <p:nvSpPr>
          <p:cNvPr id="17" name="5-Point Star 16"/>
          <p:cNvSpPr/>
          <p:nvPr/>
        </p:nvSpPr>
        <p:spPr bwMode="auto">
          <a:xfrm>
            <a:off x="3429000" y="2819400"/>
            <a:ext cx="304800" cy="30480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Lucida Grande" pitchFamily="48" charset="0"/>
              <a:ea typeface="Geneva" pitchFamily="48" charset="-128"/>
            </a:endParaRPr>
          </a:p>
        </p:txBody>
      </p:sp>
      <p:sp>
        <p:nvSpPr>
          <p:cNvPr id="18" name="TextBox 17"/>
          <p:cNvSpPr txBox="1"/>
          <p:nvPr/>
        </p:nvSpPr>
        <p:spPr>
          <a:xfrm>
            <a:off x="1828800" y="2819400"/>
            <a:ext cx="1524000" cy="246221"/>
          </a:xfrm>
          <a:prstGeom prst="rect">
            <a:avLst/>
          </a:prstGeom>
          <a:noFill/>
        </p:spPr>
        <p:txBody>
          <a:bodyPr wrap="square" rtlCol="0">
            <a:spAutoFit/>
          </a:bodyPr>
          <a:lstStyle/>
          <a:p>
            <a:r>
              <a:rPr lang="en-US" sz="1000" b="1" dirty="0" smtClean="0">
                <a:solidFill>
                  <a:schemeClr val="bg1"/>
                </a:solidFill>
              </a:rPr>
              <a:t>LSC – University Ctr.</a:t>
            </a:r>
            <a:endParaRPr lang="en-US" sz="1000" b="1" dirty="0">
              <a:solidFill>
                <a:schemeClr val="bg1"/>
              </a:solidFill>
            </a:endParaRPr>
          </a:p>
        </p:txBody>
      </p:sp>
      <p:sp>
        <p:nvSpPr>
          <p:cNvPr id="19" name="TextBox 18"/>
          <p:cNvSpPr txBox="1"/>
          <p:nvPr/>
        </p:nvSpPr>
        <p:spPr>
          <a:xfrm>
            <a:off x="3657600" y="2895600"/>
            <a:ext cx="1371600" cy="246221"/>
          </a:xfrm>
          <a:prstGeom prst="rect">
            <a:avLst/>
          </a:prstGeom>
          <a:noFill/>
        </p:spPr>
        <p:txBody>
          <a:bodyPr wrap="square" rtlCol="0">
            <a:spAutoFit/>
          </a:bodyPr>
          <a:lstStyle/>
          <a:p>
            <a:r>
              <a:rPr lang="en-US" sz="1000" b="1" dirty="0" smtClean="0">
                <a:solidFill>
                  <a:schemeClr val="bg1"/>
                </a:solidFill>
              </a:rPr>
              <a:t>LSC - Montgomery</a:t>
            </a:r>
            <a:endParaRPr lang="en-US" sz="1000" b="1" dirty="0">
              <a:solidFill>
                <a:schemeClr val="bg1"/>
              </a:solidFill>
            </a:endParaRPr>
          </a:p>
        </p:txBody>
      </p:sp>
      <p:sp>
        <p:nvSpPr>
          <p:cNvPr id="20" name="5-Point Star 19"/>
          <p:cNvSpPr/>
          <p:nvPr/>
        </p:nvSpPr>
        <p:spPr bwMode="auto">
          <a:xfrm>
            <a:off x="4648200" y="3886200"/>
            <a:ext cx="304800" cy="30480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Lucida Grande" pitchFamily="48" charset="0"/>
              <a:ea typeface="Geneva" pitchFamily="48" charset="-128"/>
            </a:endParaRPr>
          </a:p>
        </p:txBody>
      </p:sp>
      <p:sp>
        <p:nvSpPr>
          <p:cNvPr id="21" name="TextBox 20"/>
          <p:cNvSpPr txBox="1"/>
          <p:nvPr/>
        </p:nvSpPr>
        <p:spPr>
          <a:xfrm>
            <a:off x="4876800" y="3962400"/>
            <a:ext cx="1219200" cy="246221"/>
          </a:xfrm>
          <a:prstGeom prst="rect">
            <a:avLst/>
          </a:prstGeom>
          <a:noFill/>
        </p:spPr>
        <p:txBody>
          <a:bodyPr wrap="square" rtlCol="0">
            <a:spAutoFit/>
          </a:bodyPr>
          <a:lstStyle/>
          <a:p>
            <a:r>
              <a:rPr lang="en-US" sz="1000" b="1" dirty="0" smtClean="0">
                <a:solidFill>
                  <a:schemeClr val="bg1"/>
                </a:solidFill>
              </a:rPr>
              <a:t>LSC – Kingwood</a:t>
            </a:r>
            <a:endParaRPr lang="en-US" sz="1000" b="1" dirty="0">
              <a:solidFill>
                <a:schemeClr val="bg1"/>
              </a:solidFill>
            </a:endParaRPr>
          </a:p>
        </p:txBody>
      </p:sp>
      <p:sp>
        <p:nvSpPr>
          <p:cNvPr id="22" name="TextBox 21"/>
          <p:cNvSpPr txBox="1"/>
          <p:nvPr/>
        </p:nvSpPr>
        <p:spPr>
          <a:xfrm>
            <a:off x="3733800" y="2362200"/>
            <a:ext cx="1371600" cy="246221"/>
          </a:xfrm>
          <a:prstGeom prst="rect">
            <a:avLst/>
          </a:prstGeom>
          <a:noFill/>
        </p:spPr>
        <p:txBody>
          <a:bodyPr wrap="square" rtlCol="0">
            <a:spAutoFit/>
          </a:bodyPr>
          <a:lstStyle/>
          <a:p>
            <a:r>
              <a:rPr lang="en-US" sz="1000" b="1" dirty="0" smtClean="0">
                <a:solidFill>
                  <a:schemeClr val="bg1"/>
                </a:solidFill>
              </a:rPr>
              <a:t>LSC – Conroe Ctr.</a:t>
            </a:r>
            <a:endParaRPr lang="en-US" sz="1000" b="1" dirty="0">
              <a:solidFill>
                <a:schemeClr val="bg1"/>
              </a:solidFill>
            </a:endParaRPr>
          </a:p>
        </p:txBody>
      </p:sp>
      <p:sp>
        <p:nvSpPr>
          <p:cNvPr id="24" name="Flowchart: Connector 23"/>
          <p:cNvSpPr/>
          <p:nvPr/>
        </p:nvSpPr>
        <p:spPr bwMode="auto">
          <a:xfrm>
            <a:off x="3657600" y="2362200"/>
            <a:ext cx="152400" cy="152400"/>
          </a:xfrm>
          <a:prstGeom prst="flowChartConnec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48" charset="0"/>
              <a:ea typeface="Geneva" pitchFamily="48" charset="-128"/>
            </a:endParaRPr>
          </a:p>
        </p:txBody>
      </p:sp>
      <p:sp>
        <p:nvSpPr>
          <p:cNvPr id="26" name="TextBox 25"/>
          <p:cNvSpPr txBox="1"/>
          <p:nvPr/>
        </p:nvSpPr>
        <p:spPr>
          <a:xfrm>
            <a:off x="3505200" y="3276600"/>
            <a:ext cx="1447800" cy="246221"/>
          </a:xfrm>
          <a:prstGeom prst="rect">
            <a:avLst/>
          </a:prstGeom>
          <a:noFill/>
        </p:spPr>
        <p:txBody>
          <a:bodyPr wrap="square" rtlCol="0">
            <a:spAutoFit/>
          </a:bodyPr>
          <a:lstStyle/>
          <a:p>
            <a:r>
              <a:rPr lang="en-US" sz="1000" b="1" dirty="0" smtClean="0">
                <a:solidFill>
                  <a:schemeClr val="bg1"/>
                </a:solidFill>
              </a:rPr>
              <a:t>LSC – System Office</a:t>
            </a:r>
            <a:endParaRPr lang="en-US" sz="1000" b="1" dirty="0">
              <a:solidFill>
                <a:schemeClr val="bg1"/>
              </a:solidFill>
            </a:endParaRPr>
          </a:p>
        </p:txBody>
      </p:sp>
      <p:sp>
        <p:nvSpPr>
          <p:cNvPr id="27" name="Flowchart: Connector 26"/>
          <p:cNvSpPr/>
          <p:nvPr/>
        </p:nvSpPr>
        <p:spPr bwMode="auto">
          <a:xfrm>
            <a:off x="2590800" y="4267200"/>
            <a:ext cx="152400" cy="152400"/>
          </a:xfrm>
          <a:prstGeom prst="flowChartConnec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48" charset="0"/>
              <a:ea typeface="Geneva" pitchFamily="48" charset="-128"/>
            </a:endParaRPr>
          </a:p>
        </p:txBody>
      </p:sp>
      <p:sp>
        <p:nvSpPr>
          <p:cNvPr id="28" name="TextBox 27"/>
          <p:cNvSpPr txBox="1"/>
          <p:nvPr/>
        </p:nvSpPr>
        <p:spPr>
          <a:xfrm>
            <a:off x="2667000" y="4267200"/>
            <a:ext cx="990600" cy="400110"/>
          </a:xfrm>
          <a:prstGeom prst="rect">
            <a:avLst/>
          </a:prstGeom>
          <a:noFill/>
        </p:spPr>
        <p:txBody>
          <a:bodyPr wrap="square" rtlCol="0">
            <a:spAutoFit/>
          </a:bodyPr>
          <a:lstStyle/>
          <a:p>
            <a:r>
              <a:rPr lang="en-US" sz="1000" b="1" dirty="0" smtClean="0">
                <a:solidFill>
                  <a:schemeClr val="bg1"/>
                </a:solidFill>
              </a:rPr>
              <a:t>LSC – Willow Chase Ctr.</a:t>
            </a:r>
            <a:endParaRPr lang="en-US" sz="1000" b="1" dirty="0">
              <a:solidFill>
                <a:schemeClr val="bg1"/>
              </a:solidFill>
            </a:endParaRPr>
          </a:p>
        </p:txBody>
      </p:sp>
      <p:sp>
        <p:nvSpPr>
          <p:cNvPr id="29" name="Flowchart: Connector 28"/>
          <p:cNvSpPr/>
          <p:nvPr/>
        </p:nvSpPr>
        <p:spPr bwMode="auto">
          <a:xfrm>
            <a:off x="3200400" y="5105400"/>
            <a:ext cx="152400" cy="152400"/>
          </a:xfrm>
          <a:prstGeom prst="flowChartConnec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48" charset="0"/>
              <a:ea typeface="Geneva" pitchFamily="48" charset="-128"/>
            </a:endParaRPr>
          </a:p>
        </p:txBody>
      </p:sp>
      <p:sp>
        <p:nvSpPr>
          <p:cNvPr id="30" name="TextBox 29"/>
          <p:cNvSpPr txBox="1"/>
          <p:nvPr/>
        </p:nvSpPr>
        <p:spPr>
          <a:xfrm>
            <a:off x="3276600" y="5105400"/>
            <a:ext cx="1447800" cy="246221"/>
          </a:xfrm>
          <a:prstGeom prst="rect">
            <a:avLst/>
          </a:prstGeom>
          <a:noFill/>
        </p:spPr>
        <p:txBody>
          <a:bodyPr wrap="square" rtlCol="0">
            <a:spAutoFit/>
          </a:bodyPr>
          <a:lstStyle/>
          <a:p>
            <a:r>
              <a:rPr lang="en-US" sz="1000" b="1" dirty="0" smtClean="0">
                <a:solidFill>
                  <a:schemeClr val="bg1"/>
                </a:solidFill>
              </a:rPr>
              <a:t>LSC – Fairbanks Ctr.</a:t>
            </a:r>
            <a:endParaRPr lang="en-US" sz="1000" b="1" dirty="0">
              <a:solidFill>
                <a:schemeClr val="bg1"/>
              </a:solidFill>
            </a:endParaRPr>
          </a:p>
        </p:txBody>
      </p:sp>
      <p:sp>
        <p:nvSpPr>
          <p:cNvPr id="31" name="TextBox 30"/>
          <p:cNvSpPr txBox="1"/>
          <p:nvPr/>
        </p:nvSpPr>
        <p:spPr>
          <a:xfrm>
            <a:off x="4191000" y="4495800"/>
            <a:ext cx="1600200" cy="246221"/>
          </a:xfrm>
          <a:prstGeom prst="rect">
            <a:avLst/>
          </a:prstGeom>
          <a:noFill/>
        </p:spPr>
        <p:txBody>
          <a:bodyPr wrap="square" rtlCol="0">
            <a:spAutoFit/>
          </a:bodyPr>
          <a:lstStyle/>
          <a:p>
            <a:r>
              <a:rPr lang="en-US" sz="1000" b="1" dirty="0" smtClean="0">
                <a:solidFill>
                  <a:schemeClr val="bg1"/>
                </a:solidFill>
              </a:rPr>
              <a:t>LSC – Greenspoint Ctr.</a:t>
            </a:r>
            <a:endParaRPr lang="en-US" sz="1000" b="1" dirty="0">
              <a:solidFill>
                <a:schemeClr val="bg1"/>
              </a:solidFill>
            </a:endParaRPr>
          </a:p>
        </p:txBody>
      </p:sp>
      <p:sp>
        <p:nvSpPr>
          <p:cNvPr id="32" name="Flowchart: Connector 31"/>
          <p:cNvSpPr/>
          <p:nvPr/>
        </p:nvSpPr>
        <p:spPr bwMode="auto">
          <a:xfrm>
            <a:off x="4114800" y="4495800"/>
            <a:ext cx="152400" cy="152400"/>
          </a:xfrm>
          <a:prstGeom prst="flowChartConnec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48" charset="0"/>
              <a:ea typeface="Geneva" pitchFamily="48" charset="-128"/>
            </a:endParaRPr>
          </a:p>
        </p:txBody>
      </p:sp>
      <p:sp>
        <p:nvSpPr>
          <p:cNvPr id="33" name="Flowchart: Connector 32"/>
          <p:cNvSpPr/>
          <p:nvPr/>
        </p:nvSpPr>
        <p:spPr bwMode="auto">
          <a:xfrm>
            <a:off x="3657600" y="4876800"/>
            <a:ext cx="152400" cy="152400"/>
          </a:xfrm>
          <a:prstGeom prst="flowChartConnec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48" charset="0"/>
              <a:ea typeface="Geneva" pitchFamily="48" charset="-128"/>
            </a:endParaRPr>
          </a:p>
        </p:txBody>
      </p:sp>
      <p:sp>
        <p:nvSpPr>
          <p:cNvPr id="34" name="TextBox 33"/>
          <p:cNvSpPr txBox="1"/>
          <p:nvPr/>
        </p:nvSpPr>
        <p:spPr>
          <a:xfrm>
            <a:off x="3733800" y="4876800"/>
            <a:ext cx="1295400" cy="246221"/>
          </a:xfrm>
          <a:prstGeom prst="rect">
            <a:avLst/>
          </a:prstGeom>
          <a:noFill/>
        </p:spPr>
        <p:txBody>
          <a:bodyPr wrap="square" rtlCol="0">
            <a:spAutoFit/>
          </a:bodyPr>
          <a:lstStyle/>
          <a:p>
            <a:r>
              <a:rPr lang="en-US" sz="1000" b="1" dirty="0" smtClean="0">
                <a:solidFill>
                  <a:schemeClr val="bg1"/>
                </a:solidFill>
              </a:rPr>
              <a:t>LSC – Carver Ctr.</a:t>
            </a:r>
            <a:endParaRPr lang="en-US" sz="1000" b="1" dirty="0">
              <a:solidFill>
                <a:schemeClr val="bg1"/>
              </a:solidFill>
            </a:endParaRPr>
          </a:p>
        </p:txBody>
      </p:sp>
      <p:sp>
        <p:nvSpPr>
          <p:cNvPr id="35" name="Flowchart: Connector 34"/>
          <p:cNvSpPr/>
          <p:nvPr/>
        </p:nvSpPr>
        <p:spPr bwMode="auto">
          <a:xfrm>
            <a:off x="3200400" y="2895600"/>
            <a:ext cx="152400" cy="152400"/>
          </a:xfrm>
          <a:prstGeom prst="flowChartConnec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48" charset="0"/>
              <a:ea typeface="Geneva" pitchFamily="48" charset="-128"/>
            </a:endParaRPr>
          </a:p>
        </p:txBody>
      </p:sp>
      <p:sp>
        <p:nvSpPr>
          <p:cNvPr id="36" name="5-Point Star 35"/>
          <p:cNvSpPr/>
          <p:nvPr/>
        </p:nvSpPr>
        <p:spPr bwMode="auto">
          <a:xfrm>
            <a:off x="7086600" y="2438400"/>
            <a:ext cx="304800" cy="30480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Lucida Grande" pitchFamily="48" charset="0"/>
              <a:ea typeface="Geneva" pitchFamily="48" charset="-128"/>
            </a:endParaRPr>
          </a:p>
        </p:txBody>
      </p:sp>
      <p:sp>
        <p:nvSpPr>
          <p:cNvPr id="37" name="Flowchart: Connector 36"/>
          <p:cNvSpPr/>
          <p:nvPr/>
        </p:nvSpPr>
        <p:spPr bwMode="auto">
          <a:xfrm>
            <a:off x="7162800" y="2895600"/>
            <a:ext cx="152400" cy="152400"/>
          </a:xfrm>
          <a:prstGeom prst="flowChartConnector">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48" charset="0"/>
              <a:ea typeface="Geneva" pitchFamily="48" charset="-128"/>
            </a:endParaRPr>
          </a:p>
        </p:txBody>
      </p:sp>
      <p:sp>
        <p:nvSpPr>
          <p:cNvPr id="38" name="TextBox 37"/>
          <p:cNvSpPr txBox="1"/>
          <p:nvPr/>
        </p:nvSpPr>
        <p:spPr>
          <a:xfrm>
            <a:off x="7467600" y="2514600"/>
            <a:ext cx="1219200" cy="276999"/>
          </a:xfrm>
          <a:prstGeom prst="rect">
            <a:avLst/>
          </a:prstGeom>
          <a:noFill/>
        </p:spPr>
        <p:txBody>
          <a:bodyPr wrap="square" rtlCol="0">
            <a:spAutoFit/>
          </a:bodyPr>
          <a:lstStyle/>
          <a:p>
            <a:r>
              <a:rPr lang="en-US" sz="1200" b="1" dirty="0" smtClean="0"/>
              <a:t>College</a:t>
            </a:r>
            <a:endParaRPr lang="en-US" sz="1200" b="1" dirty="0"/>
          </a:p>
        </p:txBody>
      </p:sp>
      <p:sp>
        <p:nvSpPr>
          <p:cNvPr id="39" name="TextBox 38"/>
          <p:cNvSpPr txBox="1"/>
          <p:nvPr/>
        </p:nvSpPr>
        <p:spPr bwMode="white">
          <a:xfrm>
            <a:off x="7467600" y="2895600"/>
            <a:ext cx="1219200" cy="276999"/>
          </a:xfrm>
          <a:prstGeom prst="rect">
            <a:avLst/>
          </a:prstGeom>
          <a:noFill/>
        </p:spPr>
        <p:txBody>
          <a:bodyPr wrap="square" rtlCol="0">
            <a:spAutoFit/>
          </a:bodyPr>
          <a:lstStyle/>
          <a:p>
            <a:r>
              <a:rPr lang="en-US" sz="1200" b="1" dirty="0" smtClean="0"/>
              <a:t>Center</a:t>
            </a:r>
            <a:endParaRPr lang="en-US" sz="1200" b="1" dirty="0"/>
          </a:p>
        </p:txBody>
      </p:sp>
      <p:sp>
        <p:nvSpPr>
          <p:cNvPr id="40" name="Isosceles Triangle 39"/>
          <p:cNvSpPr/>
          <p:nvPr/>
        </p:nvSpPr>
        <p:spPr bwMode="auto">
          <a:xfrm>
            <a:off x="3429000" y="3276600"/>
            <a:ext cx="152400" cy="152400"/>
          </a:xfrm>
          <a:prstGeom prst="triangl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48" charset="0"/>
              <a:ea typeface="Geneva" pitchFamily="48" charset="-128"/>
            </a:endParaRPr>
          </a:p>
        </p:txBody>
      </p:sp>
      <p:sp>
        <p:nvSpPr>
          <p:cNvPr id="41" name="Isosceles Triangle 40"/>
          <p:cNvSpPr/>
          <p:nvPr/>
        </p:nvSpPr>
        <p:spPr bwMode="auto">
          <a:xfrm>
            <a:off x="7162800" y="3276600"/>
            <a:ext cx="152400" cy="152400"/>
          </a:xfrm>
          <a:prstGeom prst="triangl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48" charset="0"/>
              <a:ea typeface="Geneva" pitchFamily="48" charset="-128"/>
            </a:endParaRPr>
          </a:p>
        </p:txBody>
      </p:sp>
      <p:sp>
        <p:nvSpPr>
          <p:cNvPr id="42" name="TextBox 41"/>
          <p:cNvSpPr txBox="1"/>
          <p:nvPr/>
        </p:nvSpPr>
        <p:spPr bwMode="white">
          <a:xfrm>
            <a:off x="7467600" y="3200400"/>
            <a:ext cx="1219200" cy="276999"/>
          </a:xfrm>
          <a:prstGeom prst="rect">
            <a:avLst/>
          </a:prstGeom>
          <a:noFill/>
        </p:spPr>
        <p:txBody>
          <a:bodyPr wrap="square" rtlCol="0">
            <a:spAutoFit/>
          </a:bodyPr>
          <a:lstStyle/>
          <a:p>
            <a:r>
              <a:rPr lang="en-US" sz="1200" b="1" dirty="0" smtClean="0"/>
              <a:t>System Office</a:t>
            </a:r>
            <a:endParaRPr lang="en-US"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6"/>
          <p:cNvSpPr txBox="1">
            <a:spLocks noChangeArrowheads="1"/>
          </p:cNvSpPr>
          <p:nvPr/>
        </p:nvSpPr>
        <p:spPr bwMode="auto">
          <a:xfrm>
            <a:off x="914400" y="1828800"/>
            <a:ext cx="7315200" cy="2616101"/>
          </a:xfrm>
          <a:prstGeom prst="rect">
            <a:avLst/>
          </a:prstGeom>
          <a:noFill/>
          <a:ln w="9525">
            <a:noFill/>
            <a:miter lim="800000"/>
            <a:headEnd/>
            <a:tailEnd/>
          </a:ln>
        </p:spPr>
        <p:txBody>
          <a:bodyPr wrap="square">
            <a:spAutoFit/>
          </a:bodyPr>
          <a:lstStyle/>
          <a:p>
            <a:pPr algn="ctr"/>
            <a:r>
              <a:rPr lang="en-US" sz="3600" b="1" dirty="0" smtClean="0">
                <a:latin typeface="Arial" charset="0"/>
              </a:rPr>
              <a:t>Agenda</a:t>
            </a:r>
          </a:p>
          <a:p>
            <a:endParaRPr lang="en-US" sz="1600" dirty="0" smtClean="0">
              <a:latin typeface="Arial" charset="0"/>
            </a:endParaRPr>
          </a:p>
          <a:p>
            <a:pPr>
              <a:buFont typeface="Wingdings" pitchFamily="2" charset="2"/>
              <a:buChar char="Ø"/>
            </a:pPr>
            <a:r>
              <a:rPr lang="en-US" sz="1600" dirty="0" smtClean="0">
                <a:latin typeface="Arial" charset="0"/>
              </a:rPr>
              <a:t>  Results – What We Realized and Are Realizing</a:t>
            </a:r>
          </a:p>
          <a:p>
            <a:pPr>
              <a:buFont typeface="Wingdings" pitchFamily="2" charset="2"/>
              <a:buChar char="Ø"/>
            </a:pPr>
            <a:endParaRPr lang="en-US" sz="1600" dirty="0" smtClean="0">
              <a:latin typeface="Arial" charset="0"/>
            </a:endParaRPr>
          </a:p>
          <a:p>
            <a:pPr>
              <a:buFont typeface="Wingdings" pitchFamily="2" charset="2"/>
              <a:buChar char="Ø"/>
            </a:pPr>
            <a:r>
              <a:rPr lang="en-US" sz="1600" dirty="0" smtClean="0">
                <a:latin typeface="Arial" charset="0"/>
              </a:rPr>
              <a:t>  Governance – What, Why, How, and Who</a:t>
            </a:r>
          </a:p>
          <a:p>
            <a:pPr>
              <a:buFont typeface="Wingdings" pitchFamily="2" charset="2"/>
              <a:buChar char="Ø"/>
            </a:pPr>
            <a:endParaRPr lang="en-US" sz="1600" dirty="0" smtClean="0">
              <a:latin typeface="Arial" charset="0"/>
            </a:endParaRPr>
          </a:p>
          <a:p>
            <a:pPr>
              <a:buFont typeface="Wingdings" pitchFamily="2" charset="2"/>
              <a:buChar char="Ø"/>
            </a:pPr>
            <a:r>
              <a:rPr lang="en-US" sz="1600" dirty="0" smtClean="0">
                <a:latin typeface="Arial" charset="0"/>
              </a:rPr>
              <a:t>  K.I.S.S. – Keys for IT Service Success</a:t>
            </a:r>
          </a:p>
          <a:p>
            <a:pPr>
              <a:buFont typeface="Wingdings" pitchFamily="2" charset="2"/>
              <a:buChar char="Ø"/>
            </a:pPr>
            <a:endParaRPr lang="en-US" sz="1600" dirty="0" smtClean="0">
              <a:latin typeface="Arial" charset="0"/>
            </a:endParaRPr>
          </a:p>
          <a:p>
            <a:pPr>
              <a:buFont typeface="Wingdings" pitchFamily="2" charset="2"/>
              <a:buChar char="Ø"/>
            </a:pPr>
            <a:r>
              <a:rPr lang="en-US" sz="1600" dirty="0" smtClean="0">
                <a:latin typeface="Arial" charset="0"/>
              </a:rPr>
              <a:t>  Answers – You Will Hopefully Get Some</a:t>
            </a:r>
            <a:endParaRPr lang="en-US" sz="1600" dirty="0">
              <a:latin typeface="Arial" charset="0"/>
            </a:endParaRPr>
          </a:p>
        </p:txBody>
      </p:sp>
      <p:pic>
        <p:nvPicPr>
          <p:cNvPr id="8" name="Picture 2" descr="Lone_Star_Horizontal"/>
          <p:cNvPicPr>
            <a:picLocks noChangeAspect="1" noChangeArrowheads="1"/>
          </p:cNvPicPr>
          <p:nvPr/>
        </p:nvPicPr>
        <p:blipFill>
          <a:blip r:embed="rId3" cstate="print"/>
          <a:srcRect/>
          <a:stretch>
            <a:fillRect/>
          </a:stretch>
        </p:blipFill>
        <p:spPr bwMode="auto">
          <a:xfrm>
            <a:off x="914400" y="457200"/>
            <a:ext cx="2209800" cy="1066800"/>
          </a:xfrm>
          <a:prstGeom prst="rect">
            <a:avLst/>
          </a:prstGeom>
          <a:noFill/>
          <a:ln w="9525">
            <a:noFill/>
            <a:miter lim="800000"/>
            <a:headEnd/>
            <a:tailEnd/>
          </a:ln>
        </p:spPr>
      </p:pic>
      <p:sp>
        <p:nvSpPr>
          <p:cNvPr id="9"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0" name="TextBox 9"/>
          <p:cNvSpPr txBox="1"/>
          <p:nvPr/>
        </p:nvSpPr>
        <p:spPr>
          <a:xfrm>
            <a:off x="609600" y="5715000"/>
            <a:ext cx="5257800" cy="461665"/>
          </a:xfrm>
          <a:prstGeom prst="rect">
            <a:avLst/>
          </a:prstGeom>
          <a:noFill/>
        </p:spPr>
        <p:txBody>
          <a:bodyPr wrap="square" rtlCol="0">
            <a:spAutoFit/>
          </a:bodyPr>
          <a:lstStyle/>
          <a:p>
            <a:r>
              <a:rPr lang="en-US" dirty="0" smtClean="0"/>
              <a:t>Talk To Me and Share Throughout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6"/>
          <p:cNvSpPr txBox="1">
            <a:spLocks noChangeArrowheads="1"/>
          </p:cNvSpPr>
          <p:nvPr/>
        </p:nvSpPr>
        <p:spPr bwMode="auto">
          <a:xfrm>
            <a:off x="914400" y="2133600"/>
            <a:ext cx="7315200" cy="646113"/>
          </a:xfrm>
          <a:prstGeom prst="rect">
            <a:avLst/>
          </a:prstGeom>
          <a:noFill/>
          <a:ln w="9525">
            <a:noFill/>
            <a:miter lim="800000"/>
            <a:headEnd/>
            <a:tailEnd/>
          </a:ln>
        </p:spPr>
        <p:txBody>
          <a:bodyPr>
            <a:spAutoFit/>
          </a:bodyPr>
          <a:lstStyle/>
          <a:p>
            <a:pPr algn="ctr"/>
            <a:endParaRPr lang="en-US" sz="3600" dirty="0">
              <a:latin typeface="Arial" charset="0"/>
            </a:endParaRPr>
          </a:p>
        </p:txBody>
      </p:sp>
      <p:pic>
        <p:nvPicPr>
          <p:cNvPr id="8" name="Picture 2" descr="Lone_Star_Horizontal"/>
          <p:cNvPicPr>
            <a:picLocks noChangeAspect="1" noChangeArrowheads="1"/>
          </p:cNvPicPr>
          <p:nvPr/>
        </p:nvPicPr>
        <p:blipFill>
          <a:blip r:embed="rId3" cstate="print"/>
          <a:srcRect/>
          <a:stretch>
            <a:fillRect/>
          </a:stretch>
        </p:blipFill>
        <p:spPr bwMode="auto">
          <a:xfrm>
            <a:off x="914400" y="457200"/>
            <a:ext cx="2209800" cy="1066800"/>
          </a:xfrm>
          <a:prstGeom prst="rect">
            <a:avLst/>
          </a:prstGeom>
          <a:noFill/>
          <a:ln w="9525">
            <a:noFill/>
            <a:miter lim="800000"/>
            <a:headEnd/>
            <a:tailEnd/>
          </a:ln>
        </p:spPr>
      </p:pic>
      <p:sp>
        <p:nvSpPr>
          <p:cNvPr id="9"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5" name="TextBox 6"/>
          <p:cNvSpPr txBox="1">
            <a:spLocks noChangeArrowheads="1"/>
          </p:cNvSpPr>
          <p:nvPr/>
        </p:nvSpPr>
        <p:spPr bwMode="auto">
          <a:xfrm>
            <a:off x="914400" y="1828800"/>
            <a:ext cx="7315200" cy="3847207"/>
          </a:xfrm>
          <a:prstGeom prst="rect">
            <a:avLst/>
          </a:prstGeom>
          <a:noFill/>
          <a:ln w="9525">
            <a:noFill/>
            <a:miter lim="800000"/>
            <a:headEnd/>
            <a:tailEnd/>
          </a:ln>
        </p:spPr>
        <p:txBody>
          <a:bodyPr wrap="square">
            <a:spAutoFit/>
          </a:bodyPr>
          <a:lstStyle/>
          <a:p>
            <a:pPr algn="ctr"/>
            <a:r>
              <a:rPr lang="en-US" sz="3600" b="1" dirty="0" smtClean="0">
                <a:latin typeface="Arial" charset="0"/>
              </a:rPr>
              <a:t>Results</a:t>
            </a:r>
          </a:p>
          <a:p>
            <a:pPr algn="ctr"/>
            <a:r>
              <a:rPr lang="en-US" sz="1600" dirty="0" smtClean="0">
                <a:latin typeface="Arial" charset="0"/>
              </a:rPr>
              <a:t>(Firsts 90 Days)</a:t>
            </a:r>
          </a:p>
          <a:p>
            <a:endParaRPr lang="en-US" sz="1600" dirty="0" smtClean="0">
              <a:latin typeface="Arial" charset="0"/>
            </a:endParaRPr>
          </a:p>
          <a:p>
            <a:pPr>
              <a:buFont typeface="Wingdings" pitchFamily="2" charset="2"/>
              <a:buChar char="Ø"/>
            </a:pPr>
            <a:r>
              <a:rPr lang="en-US" sz="1600" dirty="0" smtClean="0">
                <a:latin typeface="Arial" charset="0"/>
              </a:rPr>
              <a:t>  Reorganized Technology Department (Office of Technology Services)</a:t>
            </a:r>
            <a:br>
              <a:rPr lang="en-US" sz="1600" dirty="0" smtClean="0">
                <a:latin typeface="Arial" charset="0"/>
              </a:rPr>
            </a:br>
            <a:r>
              <a:rPr lang="en-US" sz="1600" dirty="0" smtClean="0">
                <a:latin typeface="Arial" charset="0"/>
              </a:rPr>
              <a:t>     </a:t>
            </a:r>
            <a:r>
              <a:rPr lang="en-US" sz="1600" b="1" dirty="0" smtClean="0">
                <a:latin typeface="Arial" charset="0"/>
              </a:rPr>
              <a:t>Saved $750K in Administrative Costs</a:t>
            </a:r>
          </a:p>
          <a:p>
            <a:pPr>
              <a:buFont typeface="Wingdings" pitchFamily="2" charset="2"/>
              <a:buChar char="Ø"/>
            </a:pPr>
            <a:endParaRPr lang="en-US" sz="1600" dirty="0" smtClean="0">
              <a:latin typeface="Arial" charset="0"/>
            </a:endParaRPr>
          </a:p>
          <a:p>
            <a:pPr>
              <a:buFont typeface="Wingdings" pitchFamily="2" charset="2"/>
              <a:buChar char="Ø"/>
            </a:pPr>
            <a:r>
              <a:rPr lang="en-US" sz="1600" dirty="0" smtClean="0">
                <a:latin typeface="Arial" charset="0"/>
              </a:rPr>
              <a:t>  Standardized Equipment and Resources</a:t>
            </a:r>
            <a:br>
              <a:rPr lang="en-US" sz="1600" dirty="0" smtClean="0">
                <a:latin typeface="Arial" charset="0"/>
              </a:rPr>
            </a:br>
            <a:r>
              <a:rPr lang="en-US" sz="1600" dirty="0" smtClean="0">
                <a:latin typeface="Arial" charset="0"/>
              </a:rPr>
              <a:t>     </a:t>
            </a:r>
            <a:r>
              <a:rPr lang="en-US" sz="1600" b="1" dirty="0" smtClean="0">
                <a:latin typeface="Arial" charset="0"/>
              </a:rPr>
              <a:t>Saved over $2Mil. in System Replacement Cycle</a:t>
            </a:r>
          </a:p>
          <a:p>
            <a:pPr>
              <a:buFont typeface="Wingdings" pitchFamily="2" charset="2"/>
              <a:buChar char="Ø"/>
            </a:pPr>
            <a:endParaRPr lang="en-US" sz="1600" dirty="0" smtClean="0">
              <a:latin typeface="Arial" charset="0"/>
            </a:endParaRPr>
          </a:p>
          <a:p>
            <a:pPr>
              <a:buFont typeface="Wingdings" pitchFamily="2" charset="2"/>
              <a:buChar char="Ø"/>
            </a:pPr>
            <a:r>
              <a:rPr lang="en-US" sz="1600" dirty="0" smtClean="0">
                <a:latin typeface="Arial" charset="0"/>
              </a:rPr>
              <a:t>  Increased Capacity and Uptime of ERP System (From 19 to 22.5 Hrs/Day)</a:t>
            </a:r>
            <a:br>
              <a:rPr lang="en-US" sz="1600" dirty="0" smtClean="0">
                <a:latin typeface="Arial" charset="0"/>
              </a:rPr>
            </a:br>
            <a:r>
              <a:rPr lang="en-US" sz="1600" dirty="0" smtClean="0">
                <a:latin typeface="Arial" charset="0"/>
              </a:rPr>
              <a:t>     </a:t>
            </a:r>
            <a:r>
              <a:rPr lang="en-US" sz="1600" b="1" dirty="0" smtClean="0">
                <a:latin typeface="Arial" charset="0"/>
              </a:rPr>
              <a:t>Saved $650K in Back-end Infrastructure</a:t>
            </a:r>
          </a:p>
          <a:p>
            <a:pPr>
              <a:buFont typeface="Wingdings" pitchFamily="2" charset="2"/>
              <a:buChar char="Ø"/>
            </a:pPr>
            <a:endParaRPr lang="en-US" sz="1600" dirty="0" smtClean="0">
              <a:latin typeface="Arial" charset="0"/>
            </a:endParaRPr>
          </a:p>
          <a:p>
            <a:pPr>
              <a:buFont typeface="Wingdings" pitchFamily="2" charset="2"/>
              <a:buChar char="Ø"/>
            </a:pPr>
            <a:r>
              <a:rPr lang="en-US" sz="1600" dirty="0" smtClean="0">
                <a:latin typeface="Arial" charset="0"/>
              </a:rPr>
              <a:t>  Created a Shared Vision with Measurable Outcomes</a:t>
            </a:r>
            <a:br>
              <a:rPr lang="en-US" sz="1600" dirty="0" smtClean="0">
                <a:latin typeface="Arial" charset="0"/>
              </a:rPr>
            </a:br>
            <a:r>
              <a:rPr lang="en-US" sz="1600" dirty="0" smtClean="0">
                <a:latin typeface="Arial" charset="0"/>
              </a:rPr>
              <a:t>     </a:t>
            </a:r>
            <a:r>
              <a:rPr lang="en-US" sz="1600" b="1" dirty="0" smtClean="0">
                <a:latin typeface="Arial" charset="0"/>
              </a:rPr>
              <a:t>Priceless!!!</a:t>
            </a:r>
            <a:endParaRPr lang="en-US" sz="1600" b="1" dirty="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6"/>
          <p:cNvSpPr txBox="1">
            <a:spLocks noChangeArrowheads="1"/>
          </p:cNvSpPr>
          <p:nvPr/>
        </p:nvSpPr>
        <p:spPr bwMode="auto">
          <a:xfrm>
            <a:off x="914400" y="2133600"/>
            <a:ext cx="7315200" cy="646113"/>
          </a:xfrm>
          <a:prstGeom prst="rect">
            <a:avLst/>
          </a:prstGeom>
          <a:noFill/>
          <a:ln w="9525">
            <a:noFill/>
            <a:miter lim="800000"/>
            <a:headEnd/>
            <a:tailEnd/>
          </a:ln>
        </p:spPr>
        <p:txBody>
          <a:bodyPr>
            <a:spAutoFit/>
          </a:bodyPr>
          <a:lstStyle/>
          <a:p>
            <a:pPr algn="ctr"/>
            <a:endParaRPr lang="en-US" sz="3600" dirty="0">
              <a:latin typeface="Arial" charset="0"/>
            </a:endParaRPr>
          </a:p>
        </p:txBody>
      </p:sp>
      <p:pic>
        <p:nvPicPr>
          <p:cNvPr id="8" name="Picture 2" descr="Lone_Star_Horizontal"/>
          <p:cNvPicPr>
            <a:picLocks noChangeAspect="1" noChangeArrowheads="1"/>
          </p:cNvPicPr>
          <p:nvPr/>
        </p:nvPicPr>
        <p:blipFill>
          <a:blip r:embed="rId3" cstate="print"/>
          <a:srcRect/>
          <a:stretch>
            <a:fillRect/>
          </a:stretch>
        </p:blipFill>
        <p:spPr bwMode="auto">
          <a:xfrm>
            <a:off x="914400" y="457200"/>
            <a:ext cx="2209800" cy="1066800"/>
          </a:xfrm>
          <a:prstGeom prst="rect">
            <a:avLst/>
          </a:prstGeom>
          <a:noFill/>
          <a:ln w="9525">
            <a:noFill/>
            <a:miter lim="800000"/>
            <a:headEnd/>
            <a:tailEnd/>
          </a:ln>
        </p:spPr>
      </p:pic>
      <p:sp>
        <p:nvSpPr>
          <p:cNvPr id="9"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5" name="TextBox 6"/>
          <p:cNvSpPr txBox="1">
            <a:spLocks noChangeArrowheads="1"/>
          </p:cNvSpPr>
          <p:nvPr/>
        </p:nvSpPr>
        <p:spPr bwMode="auto">
          <a:xfrm>
            <a:off x="381000" y="1828800"/>
            <a:ext cx="7848600" cy="5139869"/>
          </a:xfrm>
          <a:prstGeom prst="rect">
            <a:avLst/>
          </a:prstGeom>
          <a:noFill/>
          <a:ln w="9525">
            <a:noFill/>
            <a:miter lim="800000"/>
            <a:headEnd/>
            <a:tailEnd/>
          </a:ln>
        </p:spPr>
        <p:txBody>
          <a:bodyPr wrap="square">
            <a:spAutoFit/>
          </a:bodyPr>
          <a:lstStyle/>
          <a:p>
            <a:pPr algn="ctr"/>
            <a:r>
              <a:rPr lang="en-US" sz="3600" b="1" dirty="0" smtClean="0">
                <a:latin typeface="Arial" charset="0"/>
              </a:rPr>
              <a:t>Results</a:t>
            </a:r>
          </a:p>
          <a:p>
            <a:pPr algn="ctr"/>
            <a:r>
              <a:rPr lang="en-US" sz="1600" dirty="0" smtClean="0">
                <a:latin typeface="Arial" charset="0"/>
              </a:rPr>
              <a:t>(Ongoing)</a:t>
            </a:r>
          </a:p>
          <a:p>
            <a:endParaRPr lang="en-US" sz="1600" dirty="0" smtClean="0">
              <a:latin typeface="Arial" charset="0"/>
            </a:endParaRPr>
          </a:p>
          <a:p>
            <a:r>
              <a:rPr lang="en-US" sz="2000" b="1" dirty="0" smtClean="0">
                <a:latin typeface="Arial" charset="0"/>
              </a:rPr>
              <a:t>Key Performance Indicators- KPIs</a:t>
            </a:r>
          </a:p>
          <a:p>
            <a:pPr>
              <a:buFont typeface="Wingdings" pitchFamily="2" charset="2"/>
              <a:buChar char="Ø"/>
            </a:pPr>
            <a:endParaRPr lang="en-US" sz="1600" dirty="0" smtClean="0">
              <a:latin typeface="Arial" charset="0"/>
            </a:endParaRPr>
          </a:p>
          <a:p>
            <a:pPr lvl="1">
              <a:buFont typeface="Wingdings" pitchFamily="2" charset="2"/>
              <a:buChar char="Ø"/>
            </a:pPr>
            <a:r>
              <a:rPr lang="en-US" sz="1600" b="1" dirty="0" smtClean="0">
                <a:latin typeface="Arial" charset="0"/>
              </a:rPr>
              <a:t>Financial</a:t>
            </a:r>
          </a:p>
          <a:p>
            <a:pPr lvl="1"/>
            <a:r>
              <a:rPr lang="en-US" sz="1600" dirty="0" smtClean="0">
                <a:latin typeface="Arial" charset="0"/>
              </a:rPr>
              <a:t>	Cost Reduction</a:t>
            </a:r>
          </a:p>
          <a:p>
            <a:pPr lvl="1"/>
            <a:r>
              <a:rPr lang="en-US" sz="1600" dirty="0" smtClean="0">
                <a:latin typeface="Arial" charset="0"/>
              </a:rPr>
              <a:t>	% of Overall Budget</a:t>
            </a:r>
          </a:p>
          <a:p>
            <a:pPr lvl="1"/>
            <a:endParaRPr lang="en-US" sz="1600" dirty="0" smtClean="0">
              <a:latin typeface="Arial" charset="0"/>
            </a:endParaRPr>
          </a:p>
          <a:p>
            <a:pPr lvl="1">
              <a:buFont typeface="Wingdings" pitchFamily="2" charset="2"/>
              <a:buChar char="Ø"/>
            </a:pPr>
            <a:r>
              <a:rPr lang="en-US" sz="1600" b="1" dirty="0" smtClean="0">
                <a:latin typeface="Arial" charset="0"/>
              </a:rPr>
              <a:t>Operational</a:t>
            </a:r>
          </a:p>
          <a:p>
            <a:pPr lvl="1"/>
            <a:r>
              <a:rPr lang="en-US" sz="1600" dirty="0" smtClean="0">
                <a:latin typeface="Arial" charset="0"/>
              </a:rPr>
              <a:t>        Service Availability</a:t>
            </a:r>
          </a:p>
          <a:p>
            <a:pPr lvl="1"/>
            <a:r>
              <a:rPr lang="en-US" sz="1600" dirty="0" smtClean="0">
                <a:latin typeface="Arial" charset="0"/>
              </a:rPr>
              <a:t>	Project Completion</a:t>
            </a:r>
          </a:p>
          <a:p>
            <a:pPr lvl="1"/>
            <a:endParaRPr lang="en-US" sz="1600" dirty="0" smtClean="0">
              <a:latin typeface="Arial" charset="0"/>
            </a:endParaRPr>
          </a:p>
          <a:p>
            <a:pPr lvl="1">
              <a:buFont typeface="Wingdings" pitchFamily="2" charset="2"/>
              <a:buChar char="Ø"/>
            </a:pPr>
            <a:r>
              <a:rPr lang="en-US" sz="1600" b="1" dirty="0" smtClean="0">
                <a:latin typeface="Arial" charset="0"/>
              </a:rPr>
              <a:t>Strategic</a:t>
            </a:r>
          </a:p>
          <a:p>
            <a:pPr lvl="1"/>
            <a:r>
              <a:rPr lang="en-US" sz="1600" dirty="0" smtClean="0">
                <a:latin typeface="Arial" charset="0"/>
              </a:rPr>
              <a:t>	Customer Satisfaction</a:t>
            </a:r>
          </a:p>
          <a:p>
            <a:pPr lvl="1"/>
            <a:r>
              <a:rPr lang="en-US" sz="1600" dirty="0" smtClean="0">
                <a:latin typeface="Arial" charset="0"/>
              </a:rPr>
              <a:t>	Partnership Development</a:t>
            </a:r>
          </a:p>
          <a:p>
            <a:pPr algn="ctr"/>
            <a:endParaRPr lang="en-US" sz="1600" dirty="0" smtClean="0">
              <a:latin typeface="Arial" charset="0"/>
            </a:endParaRPr>
          </a:p>
          <a:p>
            <a:pPr algn="ctr"/>
            <a:endParaRPr lang="en-US" sz="1600" dirty="0" smtClean="0">
              <a:latin typeface="Arial" charset="0"/>
            </a:endParaRPr>
          </a:p>
          <a:p>
            <a:endParaRPr lang="en-US" sz="1600" dirty="0" smtClean="0">
              <a:latin typeface="Arial" charset="0"/>
            </a:endParaRPr>
          </a:p>
        </p:txBody>
      </p:sp>
      <p:pic>
        <p:nvPicPr>
          <p:cNvPr id="6" name="Picture 5" descr="Picture1.png"/>
          <p:cNvPicPr>
            <a:picLocks noChangeAspect="1"/>
          </p:cNvPicPr>
          <p:nvPr/>
        </p:nvPicPr>
        <p:blipFill>
          <a:blip r:embed="rId4" cstate="print"/>
          <a:stretch>
            <a:fillRect/>
          </a:stretch>
        </p:blipFill>
        <p:spPr>
          <a:xfrm>
            <a:off x="4572000" y="2971800"/>
            <a:ext cx="4191000" cy="3657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6"/>
          <p:cNvSpPr txBox="1">
            <a:spLocks noChangeArrowheads="1"/>
          </p:cNvSpPr>
          <p:nvPr/>
        </p:nvSpPr>
        <p:spPr bwMode="auto">
          <a:xfrm>
            <a:off x="914400" y="2133600"/>
            <a:ext cx="7315200" cy="646113"/>
          </a:xfrm>
          <a:prstGeom prst="rect">
            <a:avLst/>
          </a:prstGeom>
          <a:noFill/>
          <a:ln w="9525">
            <a:noFill/>
            <a:miter lim="800000"/>
            <a:headEnd/>
            <a:tailEnd/>
          </a:ln>
        </p:spPr>
        <p:txBody>
          <a:bodyPr>
            <a:spAutoFit/>
          </a:bodyPr>
          <a:lstStyle/>
          <a:p>
            <a:pPr algn="ctr"/>
            <a:endParaRPr lang="en-US" sz="3600" dirty="0">
              <a:latin typeface="Arial" charset="0"/>
            </a:endParaRPr>
          </a:p>
        </p:txBody>
      </p:sp>
      <p:pic>
        <p:nvPicPr>
          <p:cNvPr id="8" name="Picture 2" descr="Lone_Star_Horizontal"/>
          <p:cNvPicPr>
            <a:picLocks noChangeAspect="1" noChangeArrowheads="1"/>
          </p:cNvPicPr>
          <p:nvPr/>
        </p:nvPicPr>
        <p:blipFill>
          <a:blip r:embed="rId3" cstate="print"/>
          <a:srcRect/>
          <a:stretch>
            <a:fillRect/>
          </a:stretch>
        </p:blipFill>
        <p:spPr bwMode="auto">
          <a:xfrm>
            <a:off x="914400" y="457200"/>
            <a:ext cx="2209800" cy="1066800"/>
          </a:xfrm>
          <a:prstGeom prst="rect">
            <a:avLst/>
          </a:prstGeom>
          <a:noFill/>
          <a:ln w="9525">
            <a:noFill/>
            <a:miter lim="800000"/>
            <a:headEnd/>
            <a:tailEnd/>
          </a:ln>
        </p:spPr>
      </p:pic>
      <p:sp>
        <p:nvSpPr>
          <p:cNvPr id="9"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5" name="TextBox 6"/>
          <p:cNvSpPr txBox="1">
            <a:spLocks noChangeArrowheads="1"/>
          </p:cNvSpPr>
          <p:nvPr/>
        </p:nvSpPr>
        <p:spPr bwMode="auto">
          <a:xfrm>
            <a:off x="914400" y="1828800"/>
            <a:ext cx="7315200" cy="3539430"/>
          </a:xfrm>
          <a:prstGeom prst="rect">
            <a:avLst/>
          </a:prstGeom>
          <a:noFill/>
          <a:ln w="9525">
            <a:noFill/>
            <a:miter lim="800000"/>
            <a:headEnd/>
            <a:tailEnd/>
          </a:ln>
        </p:spPr>
        <p:txBody>
          <a:bodyPr wrap="square">
            <a:spAutoFit/>
          </a:bodyPr>
          <a:lstStyle/>
          <a:p>
            <a:pPr algn="ctr"/>
            <a:r>
              <a:rPr lang="en-US" sz="3600" b="1" dirty="0" smtClean="0">
                <a:latin typeface="Arial" charset="0"/>
              </a:rPr>
              <a:t>Governance</a:t>
            </a:r>
          </a:p>
          <a:p>
            <a:pPr algn="ctr"/>
            <a:endParaRPr lang="en-US" sz="1400" dirty="0" smtClean="0">
              <a:latin typeface="Arial" charset="0"/>
            </a:endParaRPr>
          </a:p>
          <a:p>
            <a:pPr algn="ctr"/>
            <a:endParaRPr lang="en-US" sz="1400" dirty="0" smtClean="0">
              <a:latin typeface="Arial" charset="0"/>
            </a:endParaRPr>
          </a:p>
          <a:p>
            <a:pPr algn="just"/>
            <a:r>
              <a:rPr lang="en-US" sz="1600" dirty="0" smtClean="0">
                <a:latin typeface="Arial" charset="0"/>
              </a:rPr>
              <a:t>What – A Framework designed to achieve a partnership between the colleges </a:t>
            </a:r>
          </a:p>
          <a:p>
            <a:pPr algn="just"/>
            <a:r>
              <a:rPr lang="en-US" sz="1600" dirty="0" smtClean="0">
                <a:latin typeface="Arial" charset="0"/>
              </a:rPr>
              <a:t>            and the Office of Technology Services, established to enhance strategic</a:t>
            </a:r>
          </a:p>
          <a:p>
            <a:pPr algn="just"/>
            <a:r>
              <a:rPr lang="en-US" sz="1600" dirty="0" smtClean="0">
                <a:latin typeface="Arial" charset="0"/>
              </a:rPr>
              <a:t>            alignment, standardization and consistency, inclusion, collaboration, </a:t>
            </a:r>
          </a:p>
          <a:p>
            <a:pPr algn="just"/>
            <a:r>
              <a:rPr lang="en-US" sz="1600" dirty="0" smtClean="0">
                <a:latin typeface="Arial" charset="0"/>
              </a:rPr>
              <a:t>            and communication.</a:t>
            </a:r>
          </a:p>
          <a:p>
            <a:pPr algn="just"/>
            <a:endParaRPr lang="en-US" sz="1600" dirty="0" smtClean="0">
              <a:latin typeface="Arial" charset="0"/>
            </a:endParaRPr>
          </a:p>
          <a:p>
            <a:pPr algn="just"/>
            <a:r>
              <a:rPr lang="en-US" sz="1600" dirty="0" smtClean="0">
                <a:latin typeface="Arial" charset="0"/>
              </a:rPr>
              <a:t>Why – Chief Information Officers and Technology Departments have the </a:t>
            </a:r>
          </a:p>
          <a:p>
            <a:pPr algn="just"/>
            <a:r>
              <a:rPr lang="en-US" sz="1600" dirty="0" smtClean="0">
                <a:latin typeface="Arial" charset="0"/>
              </a:rPr>
              <a:t>           responsibility for ensuring their organizations spend wisely and </a:t>
            </a:r>
          </a:p>
          <a:p>
            <a:pPr algn="just"/>
            <a:r>
              <a:rPr lang="en-US" sz="1600" dirty="0" smtClean="0">
                <a:latin typeface="Arial" charset="0"/>
              </a:rPr>
              <a:t>           maximize their return on investments.  Governance addresses how</a:t>
            </a:r>
          </a:p>
          <a:p>
            <a:pPr algn="just"/>
            <a:r>
              <a:rPr lang="en-US" sz="1600" dirty="0" smtClean="0">
                <a:latin typeface="Arial" charset="0"/>
              </a:rPr>
              <a:t>           decisions are made with regard to the identification, acquisition, </a:t>
            </a:r>
          </a:p>
          <a:p>
            <a:pPr algn="just"/>
            <a:r>
              <a:rPr lang="en-US" sz="1600" dirty="0" smtClean="0">
                <a:latin typeface="Arial" charset="0"/>
              </a:rPr>
              <a:t>           deployment, and support of strategic technology initiatives.</a:t>
            </a:r>
            <a:endParaRPr lang="en-US" sz="1600" dirty="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6"/>
          <p:cNvSpPr txBox="1">
            <a:spLocks noChangeArrowheads="1"/>
          </p:cNvSpPr>
          <p:nvPr/>
        </p:nvSpPr>
        <p:spPr bwMode="auto">
          <a:xfrm>
            <a:off x="914400" y="2133600"/>
            <a:ext cx="7315200" cy="646113"/>
          </a:xfrm>
          <a:prstGeom prst="rect">
            <a:avLst/>
          </a:prstGeom>
          <a:noFill/>
          <a:ln w="9525">
            <a:noFill/>
            <a:miter lim="800000"/>
            <a:headEnd/>
            <a:tailEnd/>
          </a:ln>
        </p:spPr>
        <p:txBody>
          <a:bodyPr>
            <a:spAutoFit/>
          </a:bodyPr>
          <a:lstStyle/>
          <a:p>
            <a:pPr algn="ctr"/>
            <a:endParaRPr lang="en-US" sz="3600" dirty="0">
              <a:latin typeface="Arial" charset="0"/>
            </a:endParaRPr>
          </a:p>
        </p:txBody>
      </p:sp>
      <p:pic>
        <p:nvPicPr>
          <p:cNvPr id="8" name="Picture 2" descr="Lone_Star_Horizontal"/>
          <p:cNvPicPr>
            <a:picLocks noChangeAspect="1" noChangeArrowheads="1"/>
          </p:cNvPicPr>
          <p:nvPr/>
        </p:nvPicPr>
        <p:blipFill>
          <a:blip r:embed="rId3" cstate="print"/>
          <a:srcRect/>
          <a:stretch>
            <a:fillRect/>
          </a:stretch>
        </p:blipFill>
        <p:spPr bwMode="auto">
          <a:xfrm>
            <a:off x="914400" y="457200"/>
            <a:ext cx="2209800" cy="1066800"/>
          </a:xfrm>
          <a:prstGeom prst="rect">
            <a:avLst/>
          </a:prstGeom>
          <a:noFill/>
          <a:ln w="9525">
            <a:noFill/>
            <a:miter lim="800000"/>
            <a:headEnd/>
            <a:tailEnd/>
          </a:ln>
        </p:spPr>
      </p:pic>
      <p:sp>
        <p:nvSpPr>
          <p:cNvPr id="9" name="Title 1"/>
          <p:cNvSpPr txBox="1">
            <a:spLocks/>
          </p:cNvSpPr>
          <p:nvPr/>
        </p:nvSpPr>
        <p:spPr>
          <a:xfrm>
            <a:off x="3886200" y="381000"/>
            <a:ext cx="4800600" cy="1219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EDUCAUSE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0" dirty="0" smtClean="0">
                <a:solidFill>
                  <a:schemeClr val="bg1"/>
                </a:solidFill>
                <a:effectLst>
                  <a:outerShdw blurRad="38100" dist="38100" dir="2700000" algn="tl">
                    <a:srgbClr val="000000">
                      <a:alpha val="43137"/>
                    </a:srgbClr>
                  </a:outerShdw>
                </a:effectLst>
                <a:latin typeface="+mj-lt"/>
                <a:ea typeface="+mj-ea"/>
                <a:cs typeface="+mj-cs"/>
              </a:rPr>
              <a:t>Southwest 2009</a:t>
            </a:r>
            <a:endParaRPr kumimoji="0" lang="en-US" sz="3600" b="1"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5" name="TextBox 6"/>
          <p:cNvSpPr txBox="1">
            <a:spLocks noChangeArrowheads="1"/>
          </p:cNvSpPr>
          <p:nvPr/>
        </p:nvSpPr>
        <p:spPr bwMode="auto">
          <a:xfrm>
            <a:off x="914400" y="1828800"/>
            <a:ext cx="7467600" cy="4585871"/>
          </a:xfrm>
          <a:prstGeom prst="rect">
            <a:avLst/>
          </a:prstGeom>
          <a:noFill/>
          <a:ln w="9525">
            <a:noFill/>
            <a:miter lim="800000"/>
            <a:headEnd/>
            <a:tailEnd/>
          </a:ln>
        </p:spPr>
        <p:txBody>
          <a:bodyPr wrap="square">
            <a:spAutoFit/>
          </a:bodyPr>
          <a:lstStyle/>
          <a:p>
            <a:pPr algn="ctr"/>
            <a:r>
              <a:rPr lang="en-US" sz="3600" b="1" dirty="0" smtClean="0">
                <a:latin typeface="Arial" charset="0"/>
              </a:rPr>
              <a:t>Governance</a:t>
            </a:r>
          </a:p>
          <a:p>
            <a:pPr algn="ctr"/>
            <a:endParaRPr lang="en-US" sz="1400" dirty="0" smtClean="0">
              <a:latin typeface="Arial" charset="0"/>
            </a:endParaRPr>
          </a:p>
          <a:p>
            <a:pPr algn="ctr"/>
            <a:endParaRPr lang="en-US" sz="1400" dirty="0" smtClean="0">
              <a:latin typeface="Arial" charset="0"/>
            </a:endParaRPr>
          </a:p>
          <a:p>
            <a:pPr algn="just"/>
            <a:r>
              <a:rPr lang="en-US" sz="1600" dirty="0" smtClean="0">
                <a:latin typeface="Arial" charset="0"/>
              </a:rPr>
              <a:t>How – Establish technology policies and procedures; identify Key</a:t>
            </a:r>
          </a:p>
          <a:p>
            <a:pPr algn="just"/>
            <a:r>
              <a:rPr lang="en-US" sz="1600" dirty="0" smtClean="0">
                <a:latin typeface="Arial" charset="0"/>
              </a:rPr>
              <a:t>           Performance Indicators (KPIs); determine alternative funding resources</a:t>
            </a:r>
          </a:p>
          <a:p>
            <a:pPr algn="just"/>
            <a:r>
              <a:rPr lang="en-US" sz="1600" dirty="0" smtClean="0">
                <a:latin typeface="Arial" charset="0"/>
              </a:rPr>
              <a:t>           and allocations for technology initiatives; oversee policy and procedure</a:t>
            </a:r>
          </a:p>
          <a:p>
            <a:pPr algn="just"/>
            <a:r>
              <a:rPr lang="en-US" sz="1600" dirty="0" smtClean="0">
                <a:latin typeface="Arial" charset="0"/>
              </a:rPr>
              <a:t>           compliance; analyze, measure and report on KPIs; provide System-wide</a:t>
            </a:r>
          </a:p>
          <a:p>
            <a:pPr algn="just"/>
            <a:r>
              <a:rPr lang="en-US" sz="1600" dirty="0" smtClean="0">
                <a:latin typeface="Arial" charset="0"/>
              </a:rPr>
              <a:t>           collaboration and communication; and integrate technology into teaching</a:t>
            </a:r>
          </a:p>
          <a:p>
            <a:pPr algn="just"/>
            <a:r>
              <a:rPr lang="en-US" sz="1600" dirty="0" smtClean="0">
                <a:latin typeface="Arial" charset="0"/>
              </a:rPr>
              <a:t>           learning, administration and business processes.</a:t>
            </a:r>
          </a:p>
          <a:p>
            <a:pPr algn="just"/>
            <a:endParaRPr lang="en-US" sz="1600" dirty="0" smtClean="0">
              <a:latin typeface="Arial" charset="0"/>
            </a:endParaRPr>
          </a:p>
          <a:p>
            <a:pPr algn="just"/>
            <a:r>
              <a:rPr lang="en-US" sz="1600" dirty="0" smtClean="0">
                <a:latin typeface="Arial" charset="0"/>
              </a:rPr>
              <a:t>Who – Advisory Councils (6) and Ad-Hoc Committees</a:t>
            </a:r>
          </a:p>
          <a:p>
            <a:pPr algn="just"/>
            <a:endParaRPr lang="en-US" sz="1600" dirty="0" smtClean="0">
              <a:latin typeface="Arial" charset="0"/>
            </a:endParaRPr>
          </a:p>
          <a:p>
            <a:pPr lvl="1" algn="just">
              <a:buFont typeface="Wingdings" pitchFamily="2" charset="2"/>
              <a:buChar char="Ø"/>
            </a:pPr>
            <a:r>
              <a:rPr lang="en-US" sz="1400" dirty="0" smtClean="0">
                <a:latin typeface="Arial" charset="0"/>
              </a:rPr>
              <a:t>  </a:t>
            </a:r>
            <a:r>
              <a:rPr lang="en-US" sz="1400" b="1" dirty="0" smtClean="0">
                <a:latin typeface="Arial" charset="0"/>
              </a:rPr>
              <a:t>Leadership</a:t>
            </a:r>
            <a:r>
              <a:rPr lang="en-US" sz="1400" dirty="0" smtClean="0">
                <a:latin typeface="Arial" charset="0"/>
              </a:rPr>
              <a:t> Technology Advisory Council (Budgeting, Standards, Procedures)</a:t>
            </a:r>
          </a:p>
          <a:p>
            <a:pPr lvl="1" algn="just">
              <a:buFont typeface="Wingdings" pitchFamily="2" charset="2"/>
              <a:buChar char="Ø"/>
            </a:pPr>
            <a:r>
              <a:rPr lang="en-US" sz="1400" dirty="0" smtClean="0">
                <a:latin typeface="Arial" charset="0"/>
              </a:rPr>
              <a:t>  </a:t>
            </a:r>
            <a:r>
              <a:rPr lang="en-US" sz="1400" b="1" dirty="0" smtClean="0">
                <a:latin typeface="Arial" charset="0"/>
              </a:rPr>
              <a:t>Academic</a:t>
            </a:r>
            <a:r>
              <a:rPr lang="en-US" sz="1400" dirty="0" smtClean="0">
                <a:latin typeface="Arial" charset="0"/>
              </a:rPr>
              <a:t> Technology Advisory Council (Pedagogical Issues – Use of Technology)</a:t>
            </a:r>
          </a:p>
          <a:p>
            <a:pPr lvl="1" algn="just">
              <a:buFont typeface="Wingdings" pitchFamily="2" charset="2"/>
              <a:buChar char="Ø"/>
            </a:pPr>
            <a:r>
              <a:rPr lang="en-US" sz="1400" dirty="0" smtClean="0">
                <a:latin typeface="Arial" charset="0"/>
              </a:rPr>
              <a:t>  </a:t>
            </a:r>
            <a:r>
              <a:rPr lang="en-US" sz="1400" b="1" dirty="0" smtClean="0">
                <a:latin typeface="Arial" charset="0"/>
              </a:rPr>
              <a:t>Student</a:t>
            </a:r>
            <a:r>
              <a:rPr lang="en-US" sz="1400" dirty="0" smtClean="0">
                <a:latin typeface="Arial" charset="0"/>
              </a:rPr>
              <a:t> Technology Advisory Council (Student Engagement – Innovation)</a:t>
            </a:r>
          </a:p>
          <a:p>
            <a:pPr lvl="1" algn="just">
              <a:buFont typeface="Wingdings" pitchFamily="2" charset="2"/>
              <a:buChar char="Ø"/>
            </a:pPr>
            <a:r>
              <a:rPr lang="en-US" sz="1400" dirty="0" smtClean="0">
                <a:latin typeface="Arial" charset="0"/>
              </a:rPr>
              <a:t>  </a:t>
            </a:r>
            <a:r>
              <a:rPr lang="en-US" sz="1400" b="1" dirty="0" smtClean="0">
                <a:latin typeface="Arial" charset="0"/>
              </a:rPr>
              <a:t>Tactical </a:t>
            </a:r>
            <a:r>
              <a:rPr lang="en-US" sz="1400" dirty="0" smtClean="0">
                <a:latin typeface="Arial" charset="0"/>
              </a:rPr>
              <a:t>Technology Advisory Council (Analysis of Strategic Initiatives – Impact)</a:t>
            </a:r>
          </a:p>
          <a:p>
            <a:pPr lvl="1" algn="just">
              <a:buFont typeface="Wingdings" pitchFamily="2" charset="2"/>
              <a:buChar char="Ø"/>
            </a:pPr>
            <a:r>
              <a:rPr lang="en-US" sz="1400" dirty="0" smtClean="0">
                <a:latin typeface="Arial" charset="0"/>
              </a:rPr>
              <a:t>  </a:t>
            </a:r>
            <a:r>
              <a:rPr lang="en-US" sz="1400" b="1" dirty="0" smtClean="0">
                <a:latin typeface="Arial" charset="0"/>
              </a:rPr>
              <a:t>Campus</a:t>
            </a:r>
            <a:r>
              <a:rPr lang="en-US" sz="1400" dirty="0" smtClean="0">
                <a:latin typeface="Arial" charset="0"/>
              </a:rPr>
              <a:t> Technology Advisory Council (Campus Priorities – Awareness)</a:t>
            </a:r>
          </a:p>
          <a:p>
            <a:pPr lvl="1" algn="just">
              <a:buFont typeface="Wingdings" pitchFamily="2" charset="2"/>
              <a:buChar char="Ø"/>
            </a:pPr>
            <a:r>
              <a:rPr lang="en-US" sz="1400" dirty="0" smtClean="0">
                <a:latin typeface="Arial" charset="0"/>
              </a:rPr>
              <a:t>  </a:t>
            </a:r>
            <a:r>
              <a:rPr lang="en-US" sz="1400" b="1" dirty="0" smtClean="0">
                <a:latin typeface="Arial" charset="0"/>
              </a:rPr>
              <a:t>System</a:t>
            </a:r>
            <a:r>
              <a:rPr lang="en-US" sz="1400" dirty="0" smtClean="0">
                <a:latin typeface="Arial" charset="0"/>
              </a:rPr>
              <a:t> Technology Advisory Council (Overall Forum for System-wide Initiatives)      </a:t>
            </a:r>
            <a:endParaRPr lang="en-US" sz="14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Geneva"/>
        <a:cs typeface=""/>
      </a:majorFont>
      <a:minorFont>
        <a:latin typeface="Lucida Grande"/>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Geneva"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Geneva"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2026</TotalTime>
  <Words>886</Words>
  <Application>Microsoft Office PowerPoint</Application>
  <PresentationFormat>On-screen Show (4:3)</PresentationFormat>
  <Paragraphs>221</Paragraphs>
  <Slides>14</Slides>
  <Notes>14</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Richards Carlberg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K.I.S.S. Is All You Need:  Making Governance Personal</dc:title>
  <dc:subject>SWRC09</dc:subject>
  <dc:creator>Mario Berry and Shah Ardalan</dc:creator>
  <cp:lastModifiedBy>Cf-laptop</cp:lastModifiedBy>
  <cp:revision>201</cp:revision>
  <dcterms:created xsi:type="dcterms:W3CDTF">2008-02-12T19:12:24Z</dcterms:created>
  <dcterms:modified xsi:type="dcterms:W3CDTF">2009-09-30T14:54:57Z</dcterms:modified>
</cp:coreProperties>
</file>