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1" r:id="rId2"/>
    <p:sldId id="279" r:id="rId3"/>
    <p:sldId id="272" r:id="rId4"/>
    <p:sldId id="273" r:id="rId5"/>
    <p:sldId id="267" r:id="rId6"/>
    <p:sldId id="270" r:id="rId7"/>
    <p:sldId id="269" r:id="rId8"/>
    <p:sldId id="259" r:id="rId9"/>
    <p:sldId id="282" r:id="rId10"/>
    <p:sldId id="283" r:id="rId11"/>
    <p:sldId id="281" r:id="rId12"/>
    <p:sldId id="285" r:id="rId13"/>
    <p:sldId id="286" r:id="rId14"/>
    <p:sldId id="295" r:id="rId15"/>
    <p:sldId id="296" r:id="rId16"/>
    <p:sldId id="298" r:id="rId17"/>
    <p:sldId id="299" r:id="rId18"/>
    <p:sldId id="301" r:id="rId19"/>
    <p:sldId id="303" r:id="rId20"/>
    <p:sldId id="302" r:id="rId21"/>
    <p:sldId id="305" r:id="rId22"/>
    <p:sldId id="310" r:id="rId23"/>
    <p:sldId id="306" r:id="rId24"/>
    <p:sldId id="316" r:id="rId25"/>
    <p:sldId id="307" r:id="rId26"/>
    <p:sldId id="308" r:id="rId27"/>
    <p:sldId id="311" r:id="rId28"/>
    <p:sldId id="312" r:id="rId29"/>
    <p:sldId id="313" r:id="rId30"/>
    <p:sldId id="314" r:id="rId31"/>
    <p:sldId id="309" r:id="rId32"/>
    <p:sldId id="276" r:id="rId33"/>
    <p:sldId id="290" r:id="rId34"/>
    <p:sldId id="289" r:id="rId35"/>
    <p:sldId id="264" r:id="rId36"/>
    <p:sldId id="288" r:id="rId37"/>
    <p:sldId id="294" r:id="rId38"/>
    <p:sldId id="317" r:id="rId39"/>
    <p:sldId id="291" r:id="rId40"/>
    <p:sldId id="293" r:id="rId41"/>
    <p:sldId id="29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524" autoAdjust="0"/>
    <p:restoredTop sz="94660"/>
  </p:normalViewPr>
  <p:slideViewPr>
    <p:cSldViewPr>
      <p:cViewPr varScale="1">
        <p:scale>
          <a:sx n="69" d="100"/>
          <a:sy n="69" d="100"/>
        </p:scale>
        <p:origin x="-108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E8AE6-3B42-4E14-BFDD-8E508F954D2D}" type="datetimeFigureOut">
              <a:rPr lang="en-US" smtClean="0"/>
              <a:pPr/>
              <a:t>3/10/2009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2908A-EC43-4BF7-9AC5-578D6BB8DDF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12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2908A-EC43-4BF7-9AC5-578D6BB8DDF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49B8D-A737-4F77-9F6D-B8351BA3CD03}" type="datetimeFigureOut">
              <a:rPr lang="en-US" smtClean="0"/>
              <a:pPr/>
              <a:t>3/10/2009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6D223-147B-4BC2-9C63-D9D763BB68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49B8D-A737-4F77-9F6D-B8351BA3CD03}" type="datetimeFigureOut">
              <a:rPr lang="en-US" smtClean="0"/>
              <a:pPr/>
              <a:t>3/10/2009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6D223-147B-4BC2-9C63-D9D763BB68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49B8D-A737-4F77-9F6D-B8351BA3CD03}" type="datetimeFigureOut">
              <a:rPr lang="en-US" smtClean="0"/>
              <a:pPr/>
              <a:t>3/10/2009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6D223-147B-4BC2-9C63-D9D763BB68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49B8D-A737-4F77-9F6D-B8351BA3CD03}" type="datetimeFigureOut">
              <a:rPr lang="en-US" smtClean="0"/>
              <a:pPr/>
              <a:t>3/10/2009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6D223-147B-4BC2-9C63-D9D763BB68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49B8D-A737-4F77-9F6D-B8351BA3CD03}" type="datetimeFigureOut">
              <a:rPr lang="en-US" smtClean="0"/>
              <a:pPr/>
              <a:t>3/10/2009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6D223-147B-4BC2-9C63-D9D763BB68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49B8D-A737-4F77-9F6D-B8351BA3CD03}" type="datetimeFigureOut">
              <a:rPr lang="en-US" smtClean="0"/>
              <a:pPr/>
              <a:t>3/10/2009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6D223-147B-4BC2-9C63-D9D763BB68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49B8D-A737-4F77-9F6D-B8351BA3CD03}" type="datetimeFigureOut">
              <a:rPr lang="en-US" smtClean="0"/>
              <a:pPr/>
              <a:t>3/10/2009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6D223-147B-4BC2-9C63-D9D763BB68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49B8D-A737-4F77-9F6D-B8351BA3CD03}" type="datetimeFigureOut">
              <a:rPr lang="en-US" smtClean="0"/>
              <a:pPr/>
              <a:t>3/10/2009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6D223-147B-4BC2-9C63-D9D763BB68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49B8D-A737-4F77-9F6D-B8351BA3CD03}" type="datetimeFigureOut">
              <a:rPr lang="en-US" smtClean="0"/>
              <a:pPr/>
              <a:t>3/10/2009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6D223-147B-4BC2-9C63-D9D763BB68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49B8D-A737-4F77-9F6D-B8351BA3CD03}" type="datetimeFigureOut">
              <a:rPr lang="en-US" smtClean="0"/>
              <a:pPr/>
              <a:t>3/10/2009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6D223-147B-4BC2-9C63-D9D763BB68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49B8D-A737-4F77-9F6D-B8351BA3CD03}" type="datetimeFigureOut">
              <a:rPr lang="en-US" smtClean="0"/>
              <a:pPr/>
              <a:t>3/10/2009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6D223-147B-4BC2-9C63-D9D763BB68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49B8D-A737-4F77-9F6D-B8351BA3CD03}" type="datetimeFigureOut">
              <a:rPr lang="en-US" smtClean="0"/>
              <a:pPr/>
              <a:t>3/10/2009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6D223-147B-4BC2-9C63-D9D763BB68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kira.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youngblo@uiwtx.edu"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youngblo@uiwtx.edu"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33400" y="3886200"/>
            <a:ext cx="8305800" cy="2514600"/>
          </a:xfrm>
          <a:prstGeom prst="rect">
            <a:avLst/>
          </a:prstGeom>
        </p:spPr>
        <p:txBody>
          <a:bodyPr vert="horz" lIns="91440" tIns="45720" rIns="91440" bIns="45720" rtlCol="0">
            <a:normAutofit fontScale="32500" lnSpcReduction="20000"/>
          </a:bodyPr>
          <a:lstStyle/>
          <a:p>
            <a:endParaRPr lang="en-US" sz="4000" dirty="0" smtClean="0"/>
          </a:p>
          <a:p>
            <a:r>
              <a:rPr lang="en-US" sz="7000" dirty="0" smtClean="0"/>
              <a:t>“How do you convert the success of three multidisciplinary, multi-university, and multinational courses in Second Life into full-fledged, university-wide commitment to this virtual world?”</a:t>
            </a:r>
          </a:p>
          <a:p>
            <a:endParaRPr lang="en-US" sz="7000" dirty="0" smtClean="0"/>
          </a:p>
          <a:p>
            <a:r>
              <a:rPr lang="en-US" sz="7000" dirty="0" smtClean="0"/>
              <a:t>“Experience for yourself how teaching and learning                             is conducted there and how our university has                                        learned to exploit the many potentials of this                            exciting new technology.”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ubtitle 2"/>
          <p:cNvSpPr txBox="1">
            <a:spLocks/>
          </p:cNvSpPr>
          <p:nvPr/>
        </p:nvSpPr>
        <p:spPr>
          <a:xfrm>
            <a:off x="533400" y="2590800"/>
            <a:ext cx="8001000" cy="1981200"/>
          </a:xfrm>
          <a:prstGeom prst="rect">
            <a:avLst/>
          </a:prstGeom>
        </p:spPr>
        <p:txBody>
          <a:bodyPr vert="horz" lIns="91440" tIns="45720" rIns="91440" bIns="45720" rtlCol="0">
            <a:normAutofit fontScale="4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500" b="1" i="0" u="none" strike="noStrike" kern="1200" cap="none" spc="0" normalizeH="0" baseline="0" noProof="0" dirty="0" smtClean="0">
                <a:ln>
                  <a:noFill/>
                </a:ln>
                <a:solidFill>
                  <a:schemeClr val="tx1"/>
                </a:solidFill>
                <a:effectLst/>
                <a:uLnTx/>
                <a:uFillTx/>
                <a:latin typeface="+mn-lt"/>
                <a:ea typeface="+mn-ea"/>
                <a:cs typeface="+mn-cs"/>
              </a:rPr>
              <a:t>Does Your</a:t>
            </a:r>
            <a:r>
              <a:rPr kumimoji="0" lang="en-US" sz="13500" b="1" i="0" u="none" strike="noStrike" kern="1200" cap="none" spc="0" normalizeH="0" noProof="0" dirty="0" smtClean="0">
                <a:ln>
                  <a:noFill/>
                </a:ln>
                <a:solidFill>
                  <a:schemeClr val="tx1"/>
                </a:solidFill>
                <a:effectLst/>
                <a:uLnTx/>
                <a:uFillTx/>
                <a:latin typeface="+mn-lt"/>
                <a:ea typeface="+mn-ea"/>
                <a:cs typeface="+mn-cs"/>
              </a:rPr>
              <a:t> Campus Need a Second Life? </a:t>
            </a:r>
            <a:r>
              <a:rPr kumimoji="0" lang="en-US" sz="9000" b="0" i="0" u="none" strike="noStrike" kern="1200" cap="none" spc="0" normalizeH="0" noProof="0" dirty="0" smtClean="0">
                <a:ln>
                  <a:noFill/>
                </a:ln>
                <a:solidFill>
                  <a:schemeClr val="tx1"/>
                </a:solidFill>
                <a:effectLst/>
                <a:uLnTx/>
                <a:uFillTx/>
                <a:latin typeface="+mn-lt"/>
                <a:ea typeface="+mn-ea"/>
                <a:cs typeface="+mn-cs"/>
              </a:rPr>
              <a:t>Take Two…</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9" name="Picture 3" descr="C:\Documents and Settings\Laptop\Desktop\College Fairs - MG &amp; TG\16 Nov - College Fair in Second Life - &amp; Oct 12th\UIW images for constructing items\UIW logo to upload.JPG"/>
          <p:cNvPicPr>
            <a:picLocks noChangeAspect="1" noChangeArrowheads="1"/>
          </p:cNvPicPr>
          <p:nvPr/>
        </p:nvPicPr>
        <p:blipFill>
          <a:blip r:embed="rId2"/>
          <a:srcRect l="10278" t="15034"/>
          <a:stretch>
            <a:fillRect/>
          </a:stretch>
        </p:blipFill>
        <p:spPr bwMode="auto">
          <a:xfrm>
            <a:off x="6719953" y="4660737"/>
            <a:ext cx="2424047" cy="2197263"/>
          </a:xfrm>
          <a:prstGeom prst="rect">
            <a:avLst/>
          </a:prstGeom>
          <a:noFill/>
        </p:spPr>
      </p:pic>
      <p:sp>
        <p:nvSpPr>
          <p:cNvPr id="7" name="Rectangle 6"/>
          <p:cNvSpPr/>
          <p:nvPr/>
        </p:nvSpPr>
        <p:spPr>
          <a:xfrm rot="21137105">
            <a:off x="-653" y="608246"/>
            <a:ext cx="9185102"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 y="1828800"/>
            <a:ext cx="9052560"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rot="13713674">
            <a:off x="7629615" y="25696"/>
            <a:ext cx="1236655" cy="786809"/>
          </a:xfrm>
          <a:prstGeom prst="parallelogram">
            <a:avLst>
              <a:gd name="adj" fmla="val 68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rot="13713674">
            <a:off x="5985118" y="274320"/>
            <a:ext cx="1192606" cy="721566"/>
          </a:xfrm>
          <a:prstGeom prst="parallelogram">
            <a:avLst>
              <a:gd name="adj" fmla="val 68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rot="13740000">
            <a:off x="4336008" y="502920"/>
            <a:ext cx="1192606" cy="721566"/>
          </a:xfrm>
          <a:prstGeom prst="parallelogram">
            <a:avLst>
              <a:gd name="adj" fmla="val 68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rot="13740000">
            <a:off x="2810393" y="706947"/>
            <a:ext cx="1192606" cy="721566"/>
          </a:xfrm>
          <a:prstGeom prst="parallelogram">
            <a:avLst>
              <a:gd name="adj" fmla="val 68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rot="13740000">
            <a:off x="1293367" y="914400"/>
            <a:ext cx="1188720" cy="731520"/>
          </a:xfrm>
          <a:prstGeom prst="parallelogram">
            <a:avLst>
              <a:gd name="adj" fmla="val 68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0" y="1600200"/>
            <a:ext cx="365760" cy="365760"/>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rot="10800000">
            <a:off x="7315199" y="1828800"/>
            <a:ext cx="1371443" cy="612648"/>
          </a:xfrm>
          <a:prstGeom prst="parallelogram">
            <a:avLst>
              <a:gd name="adj" fmla="val 68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rot="10800000">
            <a:off x="5791200" y="1828800"/>
            <a:ext cx="1371443" cy="612648"/>
          </a:xfrm>
          <a:prstGeom prst="parallelogram">
            <a:avLst>
              <a:gd name="adj" fmla="val 68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p:nvSpPr>
        <p:spPr>
          <a:xfrm rot="10800000">
            <a:off x="4191000" y="1828800"/>
            <a:ext cx="1371443" cy="612648"/>
          </a:xfrm>
          <a:prstGeom prst="parallelogram">
            <a:avLst>
              <a:gd name="adj" fmla="val 68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rot="10800000">
            <a:off x="2743200" y="1828800"/>
            <a:ext cx="1371443" cy="612648"/>
          </a:xfrm>
          <a:prstGeom prst="parallelogram">
            <a:avLst>
              <a:gd name="adj" fmla="val 68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rot="10800000">
            <a:off x="1295400" y="1828800"/>
            <a:ext cx="1371443" cy="612648"/>
          </a:xfrm>
          <a:prstGeom prst="parallelogram">
            <a:avLst>
              <a:gd name="adj" fmla="val 682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txBox="1">
            <a:spLocks/>
          </p:cNvSpPr>
          <p:nvPr/>
        </p:nvSpPr>
        <p:spPr>
          <a:xfrm>
            <a:off x="304800" y="228600"/>
            <a:ext cx="8305800" cy="2514600"/>
          </a:xfrm>
          <a:prstGeom prst="rect">
            <a:avLst/>
          </a:prstGeom>
        </p:spPr>
        <p:txBody>
          <a:bodyPr vert="horz" lIns="91440" tIns="45720" rIns="91440" bIns="45720" rtlCol="0">
            <a:noAutofit/>
          </a:bodyPr>
          <a:lstStyle/>
          <a:p>
            <a:r>
              <a:rPr lang="en-US" sz="2000" dirty="0" smtClean="0"/>
              <a:t>Phil Youngblood (SL: Vic </a:t>
            </a:r>
            <a:r>
              <a:rPr lang="en-US" sz="2000" dirty="0" err="1" smtClean="0"/>
              <a:t>Michalak</a:t>
            </a:r>
            <a:r>
              <a:rPr lang="en-US" sz="2000" dirty="0" smtClean="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1371600"/>
            <a:ext cx="5334000" cy="646331"/>
          </a:xfrm>
          <a:prstGeom prst="rect">
            <a:avLst/>
          </a:prstGeom>
          <a:noFill/>
        </p:spPr>
        <p:txBody>
          <a:bodyPr wrap="square" rtlCol="0">
            <a:spAutoFit/>
          </a:bodyPr>
          <a:lstStyle/>
          <a:p>
            <a:r>
              <a:rPr lang="en-US" sz="3600" dirty="0" smtClean="0">
                <a:latin typeface="+mj-lt"/>
              </a:rPr>
              <a:t>O Brave New World</a:t>
            </a:r>
            <a:endParaRPr lang="en-US" sz="3600" dirty="0">
              <a:latin typeface="+mj-lt"/>
            </a:endParaRPr>
          </a:p>
        </p:txBody>
      </p:sp>
      <p:sp>
        <p:nvSpPr>
          <p:cNvPr id="5" name="Oval 4"/>
          <p:cNvSpPr/>
          <p:nvPr/>
        </p:nvSpPr>
        <p:spPr>
          <a:xfrm>
            <a:off x="1371600" y="228600"/>
            <a:ext cx="6400800" cy="64008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828800" y="685800"/>
            <a:ext cx="5486400" cy="54864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86000" y="1143000"/>
            <a:ext cx="4572000" cy="45720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43200" y="1600200"/>
            <a:ext cx="36576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200400" y="2057400"/>
            <a:ext cx="2743200" cy="274320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657600" y="2514600"/>
            <a:ext cx="1828800" cy="18288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14800" y="2971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343400" y="152400"/>
            <a:ext cx="533400" cy="338554"/>
          </a:xfrm>
          <a:prstGeom prst="rect">
            <a:avLst/>
          </a:prstGeom>
          <a:noFill/>
        </p:spPr>
        <p:txBody>
          <a:bodyPr wrap="square" rtlCol="0">
            <a:spAutoFit/>
          </a:bodyPr>
          <a:lstStyle/>
          <a:p>
            <a:r>
              <a:rPr lang="en-US" sz="1600" dirty="0" smtClean="0">
                <a:latin typeface="+mj-lt"/>
              </a:rPr>
              <a:t>35</a:t>
            </a:r>
            <a:endParaRPr lang="en-US" sz="1600" dirty="0">
              <a:latin typeface="+mj-lt"/>
            </a:endParaRPr>
          </a:p>
        </p:txBody>
      </p:sp>
      <p:cxnSp>
        <p:nvCxnSpPr>
          <p:cNvPr id="7" name="Straight Connector 6"/>
          <p:cNvCxnSpPr>
            <a:stCxn id="5" idx="2"/>
            <a:endCxn id="5" idx="6"/>
          </p:cNvCxnSpPr>
          <p:nvPr/>
        </p:nvCxnSpPr>
        <p:spPr>
          <a:xfrm rot="10800000" flipH="1">
            <a:off x="1371600" y="3429000"/>
            <a:ext cx="6400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0"/>
            <a:endCxn id="5" idx="4"/>
          </p:cNvCxnSpPr>
          <p:nvPr/>
        </p:nvCxnSpPr>
        <p:spPr>
          <a:xfrm rot="16200000" flipH="1">
            <a:off x="1371600" y="3429000"/>
            <a:ext cx="6400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828800" y="1828800"/>
            <a:ext cx="548640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6200" y="5257800"/>
            <a:ext cx="2133600" cy="461665"/>
          </a:xfrm>
          <a:prstGeom prst="rect">
            <a:avLst/>
          </a:prstGeom>
          <a:noFill/>
        </p:spPr>
        <p:txBody>
          <a:bodyPr wrap="square" rtlCol="0">
            <a:spAutoFit/>
          </a:bodyPr>
          <a:lstStyle/>
          <a:p>
            <a:r>
              <a:rPr lang="en-US" sz="2400" b="1" dirty="0" smtClean="0">
                <a:latin typeface="+mj-lt"/>
              </a:rPr>
              <a:t>Virtual Worlds</a:t>
            </a:r>
            <a:endParaRPr lang="en-US" sz="2400" dirty="0">
              <a:latin typeface="+mj-lt"/>
            </a:endParaRPr>
          </a:p>
        </p:txBody>
      </p:sp>
      <p:sp>
        <p:nvSpPr>
          <p:cNvPr id="29" name="TextBox 28"/>
          <p:cNvSpPr txBox="1"/>
          <p:nvPr/>
        </p:nvSpPr>
        <p:spPr>
          <a:xfrm>
            <a:off x="4343400" y="533400"/>
            <a:ext cx="533400" cy="338554"/>
          </a:xfrm>
          <a:prstGeom prst="rect">
            <a:avLst/>
          </a:prstGeom>
          <a:noFill/>
        </p:spPr>
        <p:txBody>
          <a:bodyPr wrap="square" rtlCol="0">
            <a:spAutoFit/>
          </a:bodyPr>
          <a:lstStyle/>
          <a:p>
            <a:r>
              <a:rPr lang="en-US" sz="1600" dirty="0" smtClean="0">
                <a:latin typeface="+mj-lt"/>
              </a:rPr>
              <a:t>30</a:t>
            </a:r>
            <a:endParaRPr lang="en-US" sz="1600" dirty="0">
              <a:latin typeface="+mj-lt"/>
            </a:endParaRPr>
          </a:p>
        </p:txBody>
      </p:sp>
      <p:sp>
        <p:nvSpPr>
          <p:cNvPr id="30" name="TextBox 29"/>
          <p:cNvSpPr txBox="1"/>
          <p:nvPr/>
        </p:nvSpPr>
        <p:spPr>
          <a:xfrm>
            <a:off x="4343400" y="990600"/>
            <a:ext cx="533400" cy="338554"/>
          </a:xfrm>
          <a:prstGeom prst="rect">
            <a:avLst/>
          </a:prstGeom>
          <a:noFill/>
        </p:spPr>
        <p:txBody>
          <a:bodyPr wrap="square" rtlCol="0">
            <a:spAutoFit/>
          </a:bodyPr>
          <a:lstStyle/>
          <a:p>
            <a:r>
              <a:rPr lang="en-US" sz="1600" dirty="0">
                <a:latin typeface="+mj-lt"/>
              </a:rPr>
              <a:t>2</a:t>
            </a:r>
            <a:r>
              <a:rPr lang="en-US" sz="1600" dirty="0" smtClean="0">
                <a:latin typeface="+mj-lt"/>
              </a:rPr>
              <a:t>5</a:t>
            </a:r>
            <a:endParaRPr lang="en-US" sz="1600" dirty="0">
              <a:latin typeface="+mj-lt"/>
            </a:endParaRPr>
          </a:p>
        </p:txBody>
      </p:sp>
      <p:sp>
        <p:nvSpPr>
          <p:cNvPr id="31" name="TextBox 30"/>
          <p:cNvSpPr txBox="1"/>
          <p:nvPr/>
        </p:nvSpPr>
        <p:spPr>
          <a:xfrm>
            <a:off x="4343400" y="1447800"/>
            <a:ext cx="533400" cy="338554"/>
          </a:xfrm>
          <a:prstGeom prst="rect">
            <a:avLst/>
          </a:prstGeom>
          <a:noFill/>
        </p:spPr>
        <p:txBody>
          <a:bodyPr wrap="square" rtlCol="0">
            <a:spAutoFit/>
          </a:bodyPr>
          <a:lstStyle/>
          <a:p>
            <a:r>
              <a:rPr lang="en-US" sz="1600" dirty="0" smtClean="0">
                <a:latin typeface="+mj-lt"/>
              </a:rPr>
              <a:t>2</a:t>
            </a:r>
            <a:r>
              <a:rPr lang="en-US" sz="1600" dirty="0">
                <a:latin typeface="+mj-lt"/>
              </a:rPr>
              <a:t>0</a:t>
            </a:r>
          </a:p>
        </p:txBody>
      </p:sp>
      <p:sp>
        <p:nvSpPr>
          <p:cNvPr id="32" name="TextBox 31"/>
          <p:cNvSpPr txBox="1"/>
          <p:nvPr/>
        </p:nvSpPr>
        <p:spPr>
          <a:xfrm>
            <a:off x="4343400" y="1905000"/>
            <a:ext cx="533400" cy="338554"/>
          </a:xfrm>
          <a:prstGeom prst="rect">
            <a:avLst/>
          </a:prstGeom>
          <a:noFill/>
        </p:spPr>
        <p:txBody>
          <a:bodyPr wrap="square" rtlCol="0">
            <a:spAutoFit/>
          </a:bodyPr>
          <a:lstStyle/>
          <a:p>
            <a:r>
              <a:rPr lang="en-US" sz="1600" dirty="0">
                <a:latin typeface="+mj-lt"/>
              </a:rPr>
              <a:t>1</a:t>
            </a:r>
            <a:r>
              <a:rPr lang="en-US" sz="1600" dirty="0" smtClean="0">
                <a:latin typeface="+mj-lt"/>
              </a:rPr>
              <a:t>5</a:t>
            </a:r>
            <a:endParaRPr lang="en-US" sz="1600" dirty="0">
              <a:latin typeface="+mj-lt"/>
            </a:endParaRPr>
          </a:p>
        </p:txBody>
      </p:sp>
      <p:sp>
        <p:nvSpPr>
          <p:cNvPr id="33" name="TextBox 32"/>
          <p:cNvSpPr txBox="1"/>
          <p:nvPr/>
        </p:nvSpPr>
        <p:spPr>
          <a:xfrm>
            <a:off x="4343400" y="2362200"/>
            <a:ext cx="533400" cy="338554"/>
          </a:xfrm>
          <a:prstGeom prst="rect">
            <a:avLst/>
          </a:prstGeom>
          <a:noFill/>
        </p:spPr>
        <p:txBody>
          <a:bodyPr wrap="square" rtlCol="0">
            <a:spAutoFit/>
          </a:bodyPr>
          <a:lstStyle/>
          <a:p>
            <a:r>
              <a:rPr lang="en-US" sz="1600" dirty="0" smtClean="0">
                <a:latin typeface="+mj-lt"/>
              </a:rPr>
              <a:t>1</a:t>
            </a:r>
            <a:r>
              <a:rPr lang="en-US" sz="1600" dirty="0">
                <a:latin typeface="+mj-lt"/>
              </a:rPr>
              <a:t>0</a:t>
            </a:r>
          </a:p>
        </p:txBody>
      </p:sp>
      <p:sp>
        <p:nvSpPr>
          <p:cNvPr id="34" name="TextBox 33"/>
          <p:cNvSpPr txBox="1"/>
          <p:nvPr/>
        </p:nvSpPr>
        <p:spPr>
          <a:xfrm>
            <a:off x="4419600" y="2819400"/>
            <a:ext cx="533400" cy="338554"/>
          </a:xfrm>
          <a:prstGeom prst="rect">
            <a:avLst/>
          </a:prstGeom>
          <a:noFill/>
        </p:spPr>
        <p:txBody>
          <a:bodyPr wrap="square" rtlCol="0">
            <a:spAutoFit/>
          </a:bodyPr>
          <a:lstStyle/>
          <a:p>
            <a:r>
              <a:rPr lang="en-US" sz="1600" dirty="0" smtClean="0">
                <a:latin typeface="+mj-lt"/>
              </a:rPr>
              <a:t>5</a:t>
            </a:r>
            <a:endParaRPr lang="en-US" sz="1600" dirty="0">
              <a:latin typeface="+mj-lt"/>
            </a:endParaRPr>
          </a:p>
        </p:txBody>
      </p:sp>
      <p:cxnSp>
        <p:nvCxnSpPr>
          <p:cNvPr id="35" name="Straight Connector 34"/>
          <p:cNvCxnSpPr/>
          <p:nvPr/>
        </p:nvCxnSpPr>
        <p:spPr>
          <a:xfrm rot="10800000" flipV="1">
            <a:off x="1828800" y="1752600"/>
            <a:ext cx="5410200"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1752600" y="1828800"/>
            <a:ext cx="5562600" cy="32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V="1">
            <a:off x="1866900" y="1638300"/>
            <a:ext cx="5334000" cy="35814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943600" y="152400"/>
            <a:ext cx="685800" cy="338554"/>
          </a:xfrm>
          <a:prstGeom prst="rect">
            <a:avLst/>
          </a:prstGeom>
          <a:noFill/>
        </p:spPr>
        <p:txBody>
          <a:bodyPr wrap="square" rtlCol="0">
            <a:spAutoFit/>
          </a:bodyPr>
          <a:lstStyle/>
          <a:p>
            <a:r>
              <a:rPr lang="en-US" sz="1600" b="1" dirty="0" smtClean="0">
                <a:latin typeface="+mj-lt"/>
              </a:rPr>
              <a:t>Misc</a:t>
            </a:r>
            <a:endParaRPr lang="en-US" sz="1600" b="1" dirty="0">
              <a:latin typeface="+mj-lt"/>
            </a:endParaRPr>
          </a:p>
        </p:txBody>
      </p:sp>
      <p:sp>
        <p:nvSpPr>
          <p:cNvPr id="45" name="TextBox 44"/>
          <p:cNvSpPr txBox="1"/>
          <p:nvPr/>
        </p:nvSpPr>
        <p:spPr>
          <a:xfrm>
            <a:off x="6858000" y="762000"/>
            <a:ext cx="1219200" cy="338554"/>
          </a:xfrm>
          <a:prstGeom prst="rect">
            <a:avLst/>
          </a:prstGeom>
          <a:noFill/>
        </p:spPr>
        <p:txBody>
          <a:bodyPr wrap="square" rtlCol="0">
            <a:spAutoFit/>
          </a:bodyPr>
          <a:lstStyle/>
          <a:p>
            <a:r>
              <a:rPr lang="en-US" sz="1600" b="1" dirty="0" smtClean="0">
                <a:latin typeface="+mj-lt"/>
              </a:rPr>
              <a:t>Creativity</a:t>
            </a:r>
            <a:endParaRPr lang="en-US" sz="1600" b="1" dirty="0">
              <a:latin typeface="+mj-lt"/>
            </a:endParaRPr>
          </a:p>
        </p:txBody>
      </p:sp>
      <p:sp>
        <p:nvSpPr>
          <p:cNvPr id="46" name="TextBox 45"/>
          <p:cNvSpPr txBox="1"/>
          <p:nvPr/>
        </p:nvSpPr>
        <p:spPr>
          <a:xfrm>
            <a:off x="7696200" y="2438400"/>
            <a:ext cx="1219200" cy="338554"/>
          </a:xfrm>
          <a:prstGeom prst="rect">
            <a:avLst/>
          </a:prstGeom>
          <a:noFill/>
        </p:spPr>
        <p:txBody>
          <a:bodyPr wrap="square" rtlCol="0">
            <a:spAutoFit/>
          </a:bodyPr>
          <a:lstStyle/>
          <a:p>
            <a:r>
              <a:rPr lang="en-US" sz="1600" b="1" dirty="0" smtClean="0">
                <a:latin typeface="+mj-lt"/>
              </a:rPr>
              <a:t>Education</a:t>
            </a:r>
            <a:endParaRPr lang="en-US" sz="1600" b="1" dirty="0">
              <a:latin typeface="+mj-lt"/>
            </a:endParaRPr>
          </a:p>
        </p:txBody>
      </p:sp>
      <p:sp>
        <p:nvSpPr>
          <p:cNvPr id="47" name="TextBox 46"/>
          <p:cNvSpPr txBox="1"/>
          <p:nvPr/>
        </p:nvSpPr>
        <p:spPr>
          <a:xfrm>
            <a:off x="7696200" y="4114800"/>
            <a:ext cx="1219200" cy="584775"/>
          </a:xfrm>
          <a:prstGeom prst="rect">
            <a:avLst/>
          </a:prstGeom>
          <a:noFill/>
        </p:spPr>
        <p:txBody>
          <a:bodyPr wrap="square" rtlCol="0">
            <a:spAutoFit/>
          </a:bodyPr>
          <a:lstStyle/>
          <a:p>
            <a:r>
              <a:rPr lang="en-US" sz="1600" b="1" dirty="0" smtClean="0">
                <a:latin typeface="+mj-lt"/>
              </a:rPr>
              <a:t>Mirror</a:t>
            </a:r>
          </a:p>
          <a:p>
            <a:r>
              <a:rPr lang="en-US" sz="1600" b="1" dirty="0" smtClean="0">
                <a:latin typeface="+mj-lt"/>
              </a:rPr>
              <a:t>world</a:t>
            </a:r>
            <a:endParaRPr lang="en-US" sz="1600" b="1" dirty="0">
              <a:latin typeface="+mj-lt"/>
            </a:endParaRPr>
          </a:p>
        </p:txBody>
      </p:sp>
      <p:sp>
        <p:nvSpPr>
          <p:cNvPr id="48" name="TextBox 47"/>
          <p:cNvSpPr txBox="1"/>
          <p:nvPr/>
        </p:nvSpPr>
        <p:spPr>
          <a:xfrm>
            <a:off x="6858000" y="5638800"/>
            <a:ext cx="1219200" cy="338554"/>
          </a:xfrm>
          <a:prstGeom prst="rect">
            <a:avLst/>
          </a:prstGeom>
          <a:noFill/>
        </p:spPr>
        <p:txBody>
          <a:bodyPr wrap="square" rtlCol="0">
            <a:spAutoFit/>
          </a:bodyPr>
          <a:lstStyle/>
          <a:p>
            <a:r>
              <a:rPr lang="en-US" sz="1600" b="1" dirty="0" smtClean="0">
                <a:latin typeface="+mj-lt"/>
              </a:rPr>
              <a:t>Fashion</a:t>
            </a:r>
            <a:endParaRPr lang="en-US" sz="1600" b="1" dirty="0">
              <a:latin typeface="+mj-lt"/>
            </a:endParaRPr>
          </a:p>
        </p:txBody>
      </p:sp>
      <p:sp>
        <p:nvSpPr>
          <p:cNvPr id="49" name="TextBox 48"/>
          <p:cNvSpPr txBox="1"/>
          <p:nvPr/>
        </p:nvSpPr>
        <p:spPr>
          <a:xfrm>
            <a:off x="5791200" y="6324600"/>
            <a:ext cx="1219200" cy="338554"/>
          </a:xfrm>
          <a:prstGeom prst="rect">
            <a:avLst/>
          </a:prstGeom>
          <a:noFill/>
        </p:spPr>
        <p:txBody>
          <a:bodyPr wrap="square" rtlCol="0">
            <a:spAutoFit/>
          </a:bodyPr>
          <a:lstStyle/>
          <a:p>
            <a:r>
              <a:rPr lang="en-US" sz="1600" b="1" dirty="0" smtClean="0">
                <a:latin typeface="+mj-lt"/>
              </a:rPr>
              <a:t>Toys</a:t>
            </a:r>
            <a:endParaRPr lang="en-US" sz="1600" b="1" dirty="0">
              <a:latin typeface="+mj-lt"/>
            </a:endParaRPr>
          </a:p>
        </p:txBody>
      </p:sp>
      <p:sp>
        <p:nvSpPr>
          <p:cNvPr id="50" name="TextBox 49"/>
          <p:cNvSpPr txBox="1"/>
          <p:nvPr/>
        </p:nvSpPr>
        <p:spPr>
          <a:xfrm>
            <a:off x="2362200" y="6324600"/>
            <a:ext cx="1219200" cy="338554"/>
          </a:xfrm>
          <a:prstGeom prst="rect">
            <a:avLst/>
          </a:prstGeom>
          <a:noFill/>
        </p:spPr>
        <p:txBody>
          <a:bodyPr wrap="square" rtlCol="0">
            <a:spAutoFit/>
          </a:bodyPr>
          <a:lstStyle/>
          <a:p>
            <a:r>
              <a:rPr lang="en-US" sz="1600" b="1" dirty="0" smtClean="0">
                <a:latin typeface="+mj-lt"/>
              </a:rPr>
              <a:t>Music</a:t>
            </a:r>
            <a:endParaRPr lang="en-US" sz="1600" b="1" dirty="0">
              <a:latin typeface="+mj-lt"/>
            </a:endParaRPr>
          </a:p>
        </p:txBody>
      </p:sp>
      <p:sp>
        <p:nvSpPr>
          <p:cNvPr id="51" name="TextBox 50"/>
          <p:cNvSpPr txBox="1"/>
          <p:nvPr/>
        </p:nvSpPr>
        <p:spPr>
          <a:xfrm>
            <a:off x="1219200" y="5638800"/>
            <a:ext cx="1219200" cy="338554"/>
          </a:xfrm>
          <a:prstGeom prst="rect">
            <a:avLst/>
          </a:prstGeom>
          <a:noFill/>
        </p:spPr>
        <p:txBody>
          <a:bodyPr wrap="square" rtlCol="0">
            <a:spAutoFit/>
          </a:bodyPr>
          <a:lstStyle/>
          <a:p>
            <a:r>
              <a:rPr lang="en-US" sz="1600" b="1" dirty="0" smtClean="0">
                <a:latin typeface="+mj-lt"/>
              </a:rPr>
              <a:t>Sports</a:t>
            </a:r>
            <a:endParaRPr lang="en-US" sz="1600" b="1" dirty="0">
              <a:latin typeface="+mj-lt"/>
            </a:endParaRPr>
          </a:p>
        </p:txBody>
      </p:sp>
      <p:sp>
        <p:nvSpPr>
          <p:cNvPr id="52" name="TextBox 51"/>
          <p:cNvSpPr txBox="1"/>
          <p:nvPr/>
        </p:nvSpPr>
        <p:spPr>
          <a:xfrm>
            <a:off x="914400" y="4114800"/>
            <a:ext cx="762000" cy="338554"/>
          </a:xfrm>
          <a:prstGeom prst="rect">
            <a:avLst/>
          </a:prstGeom>
          <a:noFill/>
        </p:spPr>
        <p:txBody>
          <a:bodyPr wrap="square" rtlCol="0">
            <a:spAutoFit/>
          </a:bodyPr>
          <a:lstStyle/>
          <a:p>
            <a:r>
              <a:rPr lang="en-US" sz="1600" b="1" dirty="0" smtClean="0">
                <a:latin typeface="+mj-lt"/>
              </a:rPr>
              <a:t>TV</a:t>
            </a:r>
            <a:endParaRPr lang="en-US" sz="1600" b="1" dirty="0">
              <a:latin typeface="+mj-lt"/>
            </a:endParaRPr>
          </a:p>
        </p:txBody>
      </p:sp>
      <p:sp>
        <p:nvSpPr>
          <p:cNvPr id="53" name="TextBox 52"/>
          <p:cNvSpPr txBox="1"/>
          <p:nvPr/>
        </p:nvSpPr>
        <p:spPr>
          <a:xfrm>
            <a:off x="381000" y="2514600"/>
            <a:ext cx="1219200" cy="338554"/>
          </a:xfrm>
          <a:prstGeom prst="rect">
            <a:avLst/>
          </a:prstGeom>
          <a:noFill/>
        </p:spPr>
        <p:txBody>
          <a:bodyPr wrap="square" rtlCol="0">
            <a:spAutoFit/>
          </a:bodyPr>
          <a:lstStyle/>
          <a:p>
            <a:r>
              <a:rPr lang="en-US" sz="1600" b="1" dirty="0" smtClean="0">
                <a:latin typeface="+mj-lt"/>
              </a:rPr>
              <a:t>Role play</a:t>
            </a:r>
            <a:endParaRPr lang="en-US" sz="1600" b="1" dirty="0">
              <a:latin typeface="+mj-lt"/>
            </a:endParaRPr>
          </a:p>
        </p:txBody>
      </p:sp>
      <p:sp>
        <p:nvSpPr>
          <p:cNvPr id="54" name="TextBox 53"/>
          <p:cNvSpPr txBox="1"/>
          <p:nvPr/>
        </p:nvSpPr>
        <p:spPr>
          <a:xfrm>
            <a:off x="914400" y="1066800"/>
            <a:ext cx="1371600" cy="338554"/>
          </a:xfrm>
          <a:prstGeom prst="rect">
            <a:avLst/>
          </a:prstGeom>
          <a:noFill/>
        </p:spPr>
        <p:txBody>
          <a:bodyPr wrap="square" rtlCol="0">
            <a:spAutoFit/>
          </a:bodyPr>
          <a:lstStyle/>
          <a:p>
            <a:r>
              <a:rPr lang="en-US" sz="1600" b="1" dirty="0" smtClean="0">
                <a:latin typeface="+mj-lt"/>
              </a:rPr>
              <a:t>Socializing</a:t>
            </a:r>
            <a:endParaRPr lang="en-US" sz="1600" b="1" dirty="0">
              <a:latin typeface="+mj-lt"/>
            </a:endParaRPr>
          </a:p>
        </p:txBody>
      </p:sp>
      <p:sp>
        <p:nvSpPr>
          <p:cNvPr id="55" name="TextBox 54"/>
          <p:cNvSpPr txBox="1"/>
          <p:nvPr/>
        </p:nvSpPr>
        <p:spPr>
          <a:xfrm>
            <a:off x="1676400" y="228600"/>
            <a:ext cx="1905000" cy="338554"/>
          </a:xfrm>
          <a:prstGeom prst="rect">
            <a:avLst/>
          </a:prstGeom>
          <a:noFill/>
        </p:spPr>
        <p:txBody>
          <a:bodyPr wrap="square" rtlCol="0">
            <a:spAutoFit/>
          </a:bodyPr>
          <a:lstStyle/>
          <a:p>
            <a:r>
              <a:rPr lang="en-US" sz="1600" b="1" dirty="0" smtClean="0">
                <a:latin typeface="+mj-lt"/>
              </a:rPr>
              <a:t>Casual Gaming</a:t>
            </a:r>
            <a:endParaRPr lang="en-US" sz="1600" b="1" dirty="0">
              <a:latin typeface="+mj-lt"/>
            </a:endParaRPr>
          </a:p>
        </p:txBody>
      </p:sp>
      <p:sp>
        <p:nvSpPr>
          <p:cNvPr id="57" name="Oval 56"/>
          <p:cNvSpPr/>
          <p:nvPr/>
        </p:nvSpPr>
        <p:spPr>
          <a:xfrm>
            <a:off x="4876800" y="40386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648200" y="41910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H="1" flipV="1">
            <a:off x="4724400" y="40386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191000" y="2514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962400" y="2438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flipV="1">
            <a:off x="4191000" y="2209800"/>
            <a:ext cx="274320" cy="274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486400" y="2971800"/>
            <a:ext cx="182880" cy="1828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flipH="1" flipV="1">
            <a:off x="5541264" y="3026664"/>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962400" y="2209800"/>
            <a:ext cx="274320" cy="2743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023360" y="2267712"/>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flipV="1">
            <a:off x="3429000" y="23622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257800" y="41910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267200" y="20574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895600" y="2895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038600" y="18288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124200" y="2133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743200" y="51816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162800" y="41148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562600" y="41910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667000" y="39624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105400" y="14478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200400" y="18288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895600" y="2209800"/>
            <a:ext cx="182880" cy="1828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44368" y="2231136"/>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019800" y="18288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400800" y="1447800"/>
            <a:ext cx="182880" cy="1828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455664" y="150876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362200" y="13716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696200" y="38862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657600" y="5486400"/>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114800" y="762000"/>
            <a:ext cx="1143000" cy="338554"/>
          </a:xfrm>
          <a:prstGeom prst="rect">
            <a:avLst/>
          </a:prstGeom>
          <a:noFill/>
        </p:spPr>
        <p:txBody>
          <a:bodyPr wrap="square" rtlCol="0">
            <a:spAutoFit/>
          </a:bodyPr>
          <a:lstStyle/>
          <a:p>
            <a:r>
              <a:rPr lang="en-US" sz="1600" b="1" dirty="0" smtClean="0">
                <a:latin typeface="+mj-lt"/>
              </a:rPr>
              <a:t>Ave.  Age</a:t>
            </a:r>
            <a:endParaRPr lang="en-US" sz="1600" b="1" dirty="0">
              <a:latin typeface="+mj-lt"/>
            </a:endParaRPr>
          </a:p>
        </p:txBody>
      </p:sp>
      <p:sp>
        <p:nvSpPr>
          <p:cNvPr id="93" name="TextBox 92"/>
          <p:cNvSpPr txBox="1"/>
          <p:nvPr/>
        </p:nvSpPr>
        <p:spPr>
          <a:xfrm>
            <a:off x="4343400" y="4343400"/>
            <a:ext cx="914400" cy="461665"/>
          </a:xfrm>
          <a:prstGeom prst="rect">
            <a:avLst/>
          </a:prstGeom>
          <a:noFill/>
        </p:spPr>
        <p:txBody>
          <a:bodyPr wrap="square" rtlCol="0">
            <a:spAutoFit/>
          </a:bodyPr>
          <a:lstStyle/>
          <a:p>
            <a:r>
              <a:rPr lang="en-US" sz="1200" dirty="0" smtClean="0">
                <a:latin typeface="+mj-lt"/>
              </a:rPr>
              <a:t>Barbie Girls</a:t>
            </a:r>
            <a:endParaRPr lang="en-US" sz="1200" dirty="0">
              <a:latin typeface="+mj-lt"/>
            </a:endParaRPr>
          </a:p>
        </p:txBody>
      </p:sp>
      <p:sp>
        <p:nvSpPr>
          <p:cNvPr id="94" name="TextBox 93"/>
          <p:cNvSpPr txBox="1"/>
          <p:nvPr/>
        </p:nvSpPr>
        <p:spPr>
          <a:xfrm>
            <a:off x="5334000" y="4343400"/>
            <a:ext cx="914400" cy="276999"/>
          </a:xfrm>
          <a:prstGeom prst="rect">
            <a:avLst/>
          </a:prstGeom>
          <a:noFill/>
        </p:spPr>
        <p:txBody>
          <a:bodyPr wrap="square" rtlCol="0">
            <a:spAutoFit/>
          </a:bodyPr>
          <a:lstStyle/>
          <a:p>
            <a:r>
              <a:rPr lang="en-US" sz="1200" dirty="0" err="1" smtClean="0">
                <a:latin typeface="+mj-lt"/>
              </a:rPr>
              <a:t>Stardoll</a:t>
            </a:r>
            <a:endParaRPr lang="en-US" sz="1200" dirty="0">
              <a:latin typeface="+mj-lt"/>
            </a:endParaRPr>
          </a:p>
        </p:txBody>
      </p:sp>
      <p:sp>
        <p:nvSpPr>
          <p:cNvPr id="96" name="TextBox 95"/>
          <p:cNvSpPr txBox="1"/>
          <p:nvPr/>
        </p:nvSpPr>
        <p:spPr>
          <a:xfrm>
            <a:off x="3276600" y="2819400"/>
            <a:ext cx="914400" cy="461665"/>
          </a:xfrm>
          <a:prstGeom prst="rect">
            <a:avLst/>
          </a:prstGeom>
          <a:noFill/>
        </p:spPr>
        <p:txBody>
          <a:bodyPr wrap="square" rtlCol="0">
            <a:spAutoFit/>
          </a:bodyPr>
          <a:lstStyle/>
          <a:p>
            <a:r>
              <a:rPr lang="en-US" sz="1200" dirty="0" err="1" smtClean="0">
                <a:latin typeface="+mj-lt"/>
              </a:rPr>
              <a:t>Habbo</a:t>
            </a:r>
            <a:endParaRPr lang="en-US" sz="1200" dirty="0" smtClean="0">
              <a:latin typeface="+mj-lt"/>
            </a:endParaRPr>
          </a:p>
          <a:p>
            <a:r>
              <a:rPr lang="en-US" sz="1200" dirty="0" smtClean="0">
                <a:latin typeface="+mj-lt"/>
              </a:rPr>
              <a:t> Hotel</a:t>
            </a:r>
            <a:endParaRPr lang="en-US" sz="1200" dirty="0">
              <a:latin typeface="+mj-lt"/>
            </a:endParaRPr>
          </a:p>
        </p:txBody>
      </p:sp>
      <p:sp>
        <p:nvSpPr>
          <p:cNvPr id="97" name="TextBox 96"/>
          <p:cNvSpPr txBox="1"/>
          <p:nvPr/>
        </p:nvSpPr>
        <p:spPr>
          <a:xfrm>
            <a:off x="5181600" y="3200400"/>
            <a:ext cx="914400" cy="276999"/>
          </a:xfrm>
          <a:prstGeom prst="rect">
            <a:avLst/>
          </a:prstGeom>
          <a:noFill/>
        </p:spPr>
        <p:txBody>
          <a:bodyPr wrap="square" rtlCol="0">
            <a:spAutoFit/>
          </a:bodyPr>
          <a:lstStyle/>
          <a:p>
            <a:r>
              <a:rPr lang="en-US" sz="1200" dirty="0" err="1" smtClean="0">
                <a:latin typeface="+mj-lt"/>
              </a:rPr>
              <a:t>Whyville</a:t>
            </a:r>
            <a:endParaRPr lang="en-US" sz="1200" dirty="0">
              <a:latin typeface="+mj-lt"/>
            </a:endParaRPr>
          </a:p>
        </p:txBody>
      </p:sp>
      <p:sp>
        <p:nvSpPr>
          <p:cNvPr id="98" name="TextBox 97"/>
          <p:cNvSpPr txBox="1"/>
          <p:nvPr/>
        </p:nvSpPr>
        <p:spPr>
          <a:xfrm>
            <a:off x="2971800" y="1905000"/>
            <a:ext cx="914400" cy="276999"/>
          </a:xfrm>
          <a:prstGeom prst="rect">
            <a:avLst/>
          </a:prstGeom>
          <a:noFill/>
        </p:spPr>
        <p:txBody>
          <a:bodyPr wrap="square" rtlCol="0">
            <a:spAutoFit/>
          </a:bodyPr>
          <a:lstStyle/>
          <a:p>
            <a:r>
              <a:rPr lang="en-US" sz="1200" dirty="0" smtClean="0">
                <a:latin typeface="+mj-lt"/>
              </a:rPr>
              <a:t>IMVU</a:t>
            </a:r>
            <a:endParaRPr lang="en-US" sz="1200" dirty="0">
              <a:latin typeface="+mj-lt"/>
            </a:endParaRPr>
          </a:p>
        </p:txBody>
      </p:sp>
      <p:sp>
        <p:nvSpPr>
          <p:cNvPr id="99" name="TextBox 98"/>
          <p:cNvSpPr txBox="1"/>
          <p:nvPr/>
        </p:nvSpPr>
        <p:spPr>
          <a:xfrm>
            <a:off x="2438400" y="2362200"/>
            <a:ext cx="914400" cy="276999"/>
          </a:xfrm>
          <a:prstGeom prst="rect">
            <a:avLst/>
          </a:prstGeom>
          <a:noFill/>
        </p:spPr>
        <p:txBody>
          <a:bodyPr wrap="square" rtlCol="0">
            <a:spAutoFit/>
          </a:bodyPr>
          <a:lstStyle/>
          <a:p>
            <a:r>
              <a:rPr lang="en-US" sz="1200" dirty="0" smtClean="0">
                <a:latin typeface="+mj-lt"/>
              </a:rPr>
              <a:t>There</a:t>
            </a:r>
            <a:endParaRPr lang="en-US" sz="1200" dirty="0">
              <a:latin typeface="+mj-lt"/>
            </a:endParaRPr>
          </a:p>
        </p:txBody>
      </p:sp>
      <p:sp>
        <p:nvSpPr>
          <p:cNvPr id="100" name="TextBox 99"/>
          <p:cNvSpPr txBox="1"/>
          <p:nvPr/>
        </p:nvSpPr>
        <p:spPr>
          <a:xfrm>
            <a:off x="3810000" y="2667000"/>
            <a:ext cx="990600" cy="276999"/>
          </a:xfrm>
          <a:prstGeom prst="rect">
            <a:avLst/>
          </a:prstGeom>
          <a:noFill/>
        </p:spPr>
        <p:txBody>
          <a:bodyPr wrap="square" rtlCol="0">
            <a:spAutoFit/>
          </a:bodyPr>
          <a:lstStyle/>
          <a:p>
            <a:r>
              <a:rPr lang="en-US" sz="1200" dirty="0" err="1" smtClean="0">
                <a:latin typeface="+mj-lt"/>
              </a:rPr>
              <a:t>Poptropica</a:t>
            </a:r>
            <a:endParaRPr lang="en-US" sz="1200" dirty="0">
              <a:latin typeface="+mj-lt"/>
            </a:endParaRPr>
          </a:p>
        </p:txBody>
      </p:sp>
      <p:sp>
        <p:nvSpPr>
          <p:cNvPr id="101" name="TextBox 100"/>
          <p:cNvSpPr txBox="1"/>
          <p:nvPr/>
        </p:nvSpPr>
        <p:spPr>
          <a:xfrm>
            <a:off x="4419600" y="2209800"/>
            <a:ext cx="914400" cy="276999"/>
          </a:xfrm>
          <a:prstGeom prst="rect">
            <a:avLst/>
          </a:prstGeom>
          <a:noFill/>
        </p:spPr>
        <p:txBody>
          <a:bodyPr wrap="square" rtlCol="0">
            <a:spAutoFit/>
          </a:bodyPr>
          <a:lstStyle/>
          <a:p>
            <a:r>
              <a:rPr lang="en-US" sz="1200" dirty="0" err="1" smtClean="0">
                <a:latin typeface="+mj-lt"/>
              </a:rPr>
              <a:t>Neopets</a:t>
            </a:r>
            <a:endParaRPr lang="en-US" sz="1200" dirty="0">
              <a:latin typeface="+mj-lt"/>
            </a:endParaRPr>
          </a:p>
        </p:txBody>
      </p:sp>
      <p:sp>
        <p:nvSpPr>
          <p:cNvPr id="109" name="Rectangle 108"/>
          <p:cNvSpPr/>
          <p:nvPr/>
        </p:nvSpPr>
        <p:spPr>
          <a:xfrm>
            <a:off x="5486400" y="685800"/>
            <a:ext cx="12954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3657600" y="1828800"/>
            <a:ext cx="914400" cy="276999"/>
          </a:xfrm>
          <a:prstGeom prst="rect">
            <a:avLst/>
          </a:prstGeom>
          <a:noFill/>
        </p:spPr>
        <p:txBody>
          <a:bodyPr wrap="square" rtlCol="0">
            <a:spAutoFit/>
          </a:bodyPr>
          <a:lstStyle/>
          <a:p>
            <a:r>
              <a:rPr lang="en-US" sz="1200" dirty="0" err="1" smtClean="0">
                <a:latin typeface="+mj-lt"/>
              </a:rPr>
              <a:t>Weeworld</a:t>
            </a:r>
            <a:endParaRPr lang="en-US" sz="1200" dirty="0">
              <a:latin typeface="+mj-lt"/>
            </a:endParaRPr>
          </a:p>
        </p:txBody>
      </p:sp>
      <p:sp>
        <p:nvSpPr>
          <p:cNvPr id="103" name="TextBox 102"/>
          <p:cNvSpPr txBox="1"/>
          <p:nvPr/>
        </p:nvSpPr>
        <p:spPr>
          <a:xfrm>
            <a:off x="3276600" y="1981200"/>
            <a:ext cx="914400" cy="461665"/>
          </a:xfrm>
          <a:prstGeom prst="rect">
            <a:avLst/>
          </a:prstGeom>
          <a:noFill/>
        </p:spPr>
        <p:txBody>
          <a:bodyPr wrap="square" rtlCol="0">
            <a:spAutoFit/>
          </a:bodyPr>
          <a:lstStyle/>
          <a:p>
            <a:r>
              <a:rPr lang="en-US" sz="1200" dirty="0" smtClean="0">
                <a:latin typeface="+mj-lt"/>
              </a:rPr>
              <a:t>    Club Penguin</a:t>
            </a:r>
            <a:endParaRPr lang="en-US" sz="1200" dirty="0">
              <a:latin typeface="+mj-lt"/>
            </a:endParaRPr>
          </a:p>
        </p:txBody>
      </p:sp>
      <p:sp>
        <p:nvSpPr>
          <p:cNvPr id="104" name="TextBox 103"/>
          <p:cNvSpPr txBox="1"/>
          <p:nvPr/>
        </p:nvSpPr>
        <p:spPr>
          <a:xfrm>
            <a:off x="2590800" y="3048000"/>
            <a:ext cx="914400" cy="276999"/>
          </a:xfrm>
          <a:prstGeom prst="rect">
            <a:avLst/>
          </a:prstGeom>
          <a:noFill/>
        </p:spPr>
        <p:txBody>
          <a:bodyPr wrap="square" rtlCol="0">
            <a:spAutoFit/>
          </a:bodyPr>
          <a:lstStyle/>
          <a:p>
            <a:r>
              <a:rPr lang="en-US" sz="1200" dirty="0" smtClean="0">
                <a:latin typeface="+mj-lt"/>
              </a:rPr>
              <a:t>Gaia</a:t>
            </a:r>
            <a:endParaRPr lang="en-US" sz="1200" dirty="0">
              <a:latin typeface="+mj-lt"/>
            </a:endParaRPr>
          </a:p>
        </p:txBody>
      </p:sp>
      <p:sp>
        <p:nvSpPr>
          <p:cNvPr id="105" name="TextBox 104"/>
          <p:cNvSpPr txBox="1"/>
          <p:nvPr/>
        </p:nvSpPr>
        <p:spPr>
          <a:xfrm>
            <a:off x="5562600" y="838200"/>
            <a:ext cx="762000" cy="461665"/>
          </a:xfrm>
          <a:prstGeom prst="rect">
            <a:avLst/>
          </a:prstGeom>
          <a:noFill/>
        </p:spPr>
        <p:txBody>
          <a:bodyPr wrap="square" rtlCol="0">
            <a:spAutoFit/>
          </a:bodyPr>
          <a:lstStyle/>
          <a:p>
            <a:r>
              <a:rPr lang="en-US" sz="1200" dirty="0" smtClean="0">
                <a:latin typeface="+mj-lt"/>
              </a:rPr>
              <a:t>Second</a:t>
            </a:r>
          </a:p>
          <a:p>
            <a:r>
              <a:rPr lang="en-US" sz="1200" dirty="0">
                <a:latin typeface="+mj-lt"/>
              </a:rPr>
              <a:t> </a:t>
            </a:r>
            <a:r>
              <a:rPr lang="en-US" sz="1200" dirty="0" smtClean="0">
                <a:latin typeface="+mj-lt"/>
              </a:rPr>
              <a:t>    Life</a:t>
            </a:r>
            <a:endParaRPr lang="en-US" sz="1200" dirty="0">
              <a:latin typeface="+mj-lt"/>
            </a:endParaRPr>
          </a:p>
        </p:txBody>
      </p:sp>
      <p:sp>
        <p:nvSpPr>
          <p:cNvPr id="106" name="TextBox 105"/>
          <p:cNvSpPr txBox="1"/>
          <p:nvPr/>
        </p:nvSpPr>
        <p:spPr>
          <a:xfrm>
            <a:off x="6400800" y="1600200"/>
            <a:ext cx="914400" cy="276999"/>
          </a:xfrm>
          <a:prstGeom prst="rect">
            <a:avLst/>
          </a:prstGeom>
          <a:noFill/>
        </p:spPr>
        <p:txBody>
          <a:bodyPr wrap="square" rtlCol="0">
            <a:spAutoFit/>
          </a:bodyPr>
          <a:lstStyle/>
          <a:p>
            <a:r>
              <a:rPr lang="en-US" sz="1200" dirty="0" err="1" smtClean="0">
                <a:latin typeface="+mj-lt"/>
              </a:rPr>
              <a:t>HiPiHi</a:t>
            </a:r>
            <a:endParaRPr lang="en-US" sz="1200" dirty="0">
              <a:latin typeface="+mj-lt"/>
            </a:endParaRPr>
          </a:p>
        </p:txBody>
      </p:sp>
      <p:sp>
        <p:nvSpPr>
          <p:cNvPr id="107" name="TextBox 106"/>
          <p:cNvSpPr txBox="1"/>
          <p:nvPr/>
        </p:nvSpPr>
        <p:spPr>
          <a:xfrm>
            <a:off x="3962400" y="5638800"/>
            <a:ext cx="2209800" cy="276999"/>
          </a:xfrm>
          <a:prstGeom prst="rect">
            <a:avLst/>
          </a:prstGeom>
          <a:noFill/>
        </p:spPr>
        <p:txBody>
          <a:bodyPr wrap="square" rtlCol="0">
            <a:spAutoFit/>
          </a:bodyPr>
          <a:lstStyle/>
          <a:p>
            <a:r>
              <a:rPr lang="en-US" sz="1200" dirty="0">
                <a:latin typeface="+mj-lt"/>
              </a:rPr>
              <a:t>w</a:t>
            </a:r>
            <a:r>
              <a:rPr lang="en-US" sz="1200" dirty="0" smtClean="0">
                <a:latin typeface="+mj-lt"/>
              </a:rPr>
              <a:t>ith over 1M participants</a:t>
            </a:r>
            <a:endParaRPr lang="en-US" sz="1200" dirty="0">
              <a:latin typeface="+mj-lt"/>
            </a:endParaRPr>
          </a:p>
        </p:txBody>
      </p:sp>
      <p:sp>
        <p:nvSpPr>
          <p:cNvPr id="95" name="TextBox 94"/>
          <p:cNvSpPr txBox="1"/>
          <p:nvPr/>
        </p:nvSpPr>
        <p:spPr>
          <a:xfrm>
            <a:off x="3429000" y="2514600"/>
            <a:ext cx="533400" cy="246221"/>
          </a:xfrm>
          <a:prstGeom prst="rect">
            <a:avLst/>
          </a:prstGeom>
          <a:noFill/>
        </p:spPr>
        <p:txBody>
          <a:bodyPr wrap="square" rtlCol="0">
            <a:spAutoFit/>
          </a:bodyPr>
          <a:lstStyle/>
          <a:p>
            <a:r>
              <a:rPr lang="en-US" sz="1000" dirty="0" smtClean="0">
                <a:solidFill>
                  <a:schemeClr val="bg1"/>
                </a:solidFill>
                <a:latin typeface="+mj-lt"/>
              </a:rPr>
              <a:t>90M</a:t>
            </a:r>
            <a:endParaRPr lang="en-US" sz="1000" dirty="0">
              <a:solidFill>
                <a:schemeClr val="bg1"/>
              </a:solidFill>
              <a:latin typeface="+mj-lt"/>
            </a:endParaRPr>
          </a:p>
        </p:txBody>
      </p:sp>
      <p:sp>
        <p:nvSpPr>
          <p:cNvPr id="89" name="Oval 88"/>
          <p:cNvSpPr/>
          <p:nvPr/>
        </p:nvSpPr>
        <p:spPr>
          <a:xfrm>
            <a:off x="6248400" y="914400"/>
            <a:ext cx="274320" cy="2743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309360" y="96926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6172200" y="914400"/>
            <a:ext cx="533400" cy="246221"/>
          </a:xfrm>
          <a:prstGeom prst="rect">
            <a:avLst/>
          </a:prstGeom>
          <a:noFill/>
        </p:spPr>
        <p:txBody>
          <a:bodyPr wrap="square" rtlCol="0">
            <a:spAutoFit/>
          </a:bodyPr>
          <a:lstStyle/>
          <a:p>
            <a:r>
              <a:rPr lang="en-US" sz="1000" dirty="0" smtClean="0">
                <a:solidFill>
                  <a:schemeClr val="bg1"/>
                </a:solidFill>
                <a:latin typeface="+mj-lt"/>
              </a:rPr>
              <a:t>15M</a:t>
            </a:r>
            <a:endParaRPr lang="en-US" sz="1000" dirty="0">
              <a:solidFill>
                <a:schemeClr val="bg1"/>
              </a:solidFill>
              <a:latin typeface="+mj-lt"/>
            </a:endParaRPr>
          </a:p>
        </p:txBody>
      </p:sp>
      <p:sp>
        <p:nvSpPr>
          <p:cNvPr id="110" name="TextBox 109"/>
          <p:cNvSpPr txBox="1"/>
          <p:nvPr/>
        </p:nvSpPr>
        <p:spPr>
          <a:xfrm>
            <a:off x="4114800" y="2209800"/>
            <a:ext cx="533400" cy="246221"/>
          </a:xfrm>
          <a:prstGeom prst="rect">
            <a:avLst/>
          </a:prstGeom>
          <a:noFill/>
        </p:spPr>
        <p:txBody>
          <a:bodyPr wrap="square" rtlCol="0">
            <a:spAutoFit/>
          </a:bodyPr>
          <a:lstStyle/>
          <a:p>
            <a:r>
              <a:rPr lang="en-US" sz="1000" dirty="0" smtClean="0">
                <a:solidFill>
                  <a:schemeClr val="bg1"/>
                </a:solidFill>
                <a:latin typeface="+mj-lt"/>
              </a:rPr>
              <a:t>45M</a:t>
            </a:r>
            <a:endParaRPr lang="en-US" sz="1000" dirty="0">
              <a:solidFill>
                <a:schemeClr val="bg1"/>
              </a:solidFill>
              <a:latin typeface="+mj-lt"/>
            </a:endParaRPr>
          </a:p>
        </p:txBody>
      </p:sp>
      <p:sp>
        <p:nvSpPr>
          <p:cNvPr id="111" name="TextBox 110"/>
          <p:cNvSpPr txBox="1"/>
          <p:nvPr/>
        </p:nvSpPr>
        <p:spPr>
          <a:xfrm>
            <a:off x="4572000" y="4114800"/>
            <a:ext cx="533400" cy="246221"/>
          </a:xfrm>
          <a:prstGeom prst="rect">
            <a:avLst/>
          </a:prstGeom>
          <a:noFill/>
        </p:spPr>
        <p:txBody>
          <a:bodyPr wrap="square" rtlCol="0">
            <a:spAutoFit/>
          </a:bodyPr>
          <a:lstStyle/>
          <a:p>
            <a:r>
              <a:rPr lang="en-US" sz="1000" dirty="0" smtClean="0">
                <a:solidFill>
                  <a:schemeClr val="bg1"/>
                </a:solidFill>
                <a:latin typeface="+mj-lt"/>
              </a:rPr>
              <a:t>15M</a:t>
            </a:r>
            <a:endParaRPr lang="en-US" sz="1000" dirty="0">
              <a:solidFill>
                <a:schemeClr val="bg1"/>
              </a:solidFill>
              <a:latin typeface="+mj-lt"/>
            </a:endParaRPr>
          </a:p>
        </p:txBody>
      </p:sp>
      <p:sp>
        <p:nvSpPr>
          <p:cNvPr id="112" name="TextBox 111"/>
          <p:cNvSpPr txBox="1"/>
          <p:nvPr/>
        </p:nvSpPr>
        <p:spPr>
          <a:xfrm>
            <a:off x="5486400" y="4114800"/>
            <a:ext cx="533400" cy="246221"/>
          </a:xfrm>
          <a:prstGeom prst="rect">
            <a:avLst/>
          </a:prstGeom>
          <a:noFill/>
        </p:spPr>
        <p:txBody>
          <a:bodyPr wrap="square" rtlCol="0">
            <a:spAutoFit/>
          </a:bodyPr>
          <a:lstStyle/>
          <a:p>
            <a:r>
              <a:rPr lang="en-US" sz="1000" dirty="0" smtClean="0">
                <a:solidFill>
                  <a:schemeClr val="bg1"/>
                </a:solidFill>
                <a:latin typeface="+mj-lt"/>
              </a:rPr>
              <a:t>20M</a:t>
            </a:r>
            <a:endParaRPr lang="en-US" sz="1000" dirty="0">
              <a:solidFill>
                <a:schemeClr val="bg1"/>
              </a:solidFill>
              <a:latin typeface="+mj-lt"/>
            </a:endParaRPr>
          </a:p>
        </p:txBody>
      </p:sp>
      <p:sp>
        <p:nvSpPr>
          <p:cNvPr id="113" name="TextBox 112"/>
          <p:cNvSpPr txBox="1"/>
          <p:nvPr/>
        </p:nvSpPr>
        <p:spPr>
          <a:xfrm>
            <a:off x="2971800" y="2057400"/>
            <a:ext cx="533400" cy="246221"/>
          </a:xfrm>
          <a:prstGeom prst="rect">
            <a:avLst/>
          </a:prstGeom>
          <a:noFill/>
        </p:spPr>
        <p:txBody>
          <a:bodyPr wrap="square" rtlCol="0">
            <a:spAutoFit/>
          </a:bodyPr>
          <a:lstStyle/>
          <a:p>
            <a:r>
              <a:rPr lang="en-US" sz="1000" dirty="0" smtClean="0">
                <a:solidFill>
                  <a:schemeClr val="bg1"/>
                </a:solidFill>
                <a:latin typeface="+mj-lt"/>
              </a:rPr>
              <a:t>20M</a:t>
            </a:r>
            <a:endParaRPr lang="en-US" sz="1000" dirty="0">
              <a:solidFill>
                <a:schemeClr val="bg1"/>
              </a:solidFill>
              <a:latin typeface="+mj-lt"/>
            </a:endParaRPr>
          </a:p>
        </p:txBody>
      </p:sp>
      <p:sp>
        <p:nvSpPr>
          <p:cNvPr id="114" name="TextBox 113"/>
          <p:cNvSpPr txBox="1"/>
          <p:nvPr/>
        </p:nvSpPr>
        <p:spPr>
          <a:xfrm>
            <a:off x="5410200" y="2895600"/>
            <a:ext cx="533400" cy="246221"/>
          </a:xfrm>
          <a:prstGeom prst="rect">
            <a:avLst/>
          </a:prstGeom>
          <a:noFill/>
        </p:spPr>
        <p:txBody>
          <a:bodyPr wrap="square" rtlCol="0">
            <a:spAutoFit/>
          </a:bodyPr>
          <a:lstStyle/>
          <a:p>
            <a:r>
              <a:rPr lang="en-US" sz="1000" dirty="0" smtClean="0">
                <a:solidFill>
                  <a:schemeClr val="bg1"/>
                </a:solidFill>
                <a:latin typeface="+mj-lt"/>
              </a:rPr>
              <a:t>3M</a:t>
            </a:r>
            <a:endParaRPr lang="en-US" sz="1000" dirty="0">
              <a:solidFill>
                <a:schemeClr val="bg1"/>
              </a:solidFill>
              <a:latin typeface="+mj-lt"/>
            </a:endParaRPr>
          </a:p>
        </p:txBody>
      </p:sp>
      <p:sp>
        <p:nvSpPr>
          <p:cNvPr id="115" name="Oval 114"/>
          <p:cNvSpPr/>
          <p:nvPr/>
        </p:nvSpPr>
        <p:spPr>
          <a:xfrm>
            <a:off x="4114800" y="6324600"/>
            <a:ext cx="182880" cy="1828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4267200" y="6248400"/>
            <a:ext cx="1066800" cy="276999"/>
          </a:xfrm>
          <a:prstGeom prst="rect">
            <a:avLst/>
          </a:prstGeom>
          <a:noFill/>
        </p:spPr>
        <p:txBody>
          <a:bodyPr wrap="square" rtlCol="0">
            <a:spAutoFit/>
          </a:bodyPr>
          <a:lstStyle/>
          <a:p>
            <a:r>
              <a:rPr lang="en-US" sz="1200" dirty="0" smtClean="0">
                <a:latin typeface="+mj-lt"/>
              </a:rPr>
              <a:t>= growing</a:t>
            </a:r>
            <a:endParaRPr lang="en-US" sz="1200" dirty="0">
              <a:latin typeface="+mj-lt"/>
            </a:endParaRPr>
          </a:p>
        </p:txBody>
      </p:sp>
      <p:sp>
        <p:nvSpPr>
          <p:cNvPr id="117" name="Subtitle 2"/>
          <p:cNvSpPr txBox="1">
            <a:spLocks/>
          </p:cNvSpPr>
          <p:nvPr/>
        </p:nvSpPr>
        <p:spPr>
          <a:xfrm>
            <a:off x="381000" y="3581400"/>
            <a:ext cx="3733800" cy="12954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Note who the majority of virtual world users are today and what this may mean for institutions of higher education in the future…</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
        <p:nvSpPr>
          <p:cNvPr id="118" name="TextBox 117"/>
          <p:cNvSpPr txBox="1"/>
          <p:nvPr/>
        </p:nvSpPr>
        <p:spPr>
          <a:xfrm>
            <a:off x="6705600" y="6324600"/>
            <a:ext cx="2209800" cy="276999"/>
          </a:xfrm>
          <a:prstGeom prst="rect">
            <a:avLst/>
          </a:prstGeom>
          <a:solidFill>
            <a:schemeClr val="bg1"/>
          </a:solidFill>
        </p:spPr>
        <p:txBody>
          <a:bodyPr wrap="square" rtlCol="0">
            <a:spAutoFit/>
          </a:bodyPr>
          <a:lstStyle/>
          <a:p>
            <a:pPr algn="ctr"/>
            <a:r>
              <a:rPr lang="en-US" sz="1200" dirty="0" smtClean="0">
                <a:latin typeface="+mj-lt"/>
              </a:rPr>
              <a:t>(data adapted from Kzero.co.uk)</a:t>
            </a:r>
            <a:endParaRPr lang="en-US" sz="12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066800" y="1981200"/>
            <a:ext cx="7162800" cy="3293209"/>
          </a:xfrm>
          <a:prstGeom prst="rect">
            <a:avLst/>
          </a:prstGeom>
          <a:solidFill>
            <a:schemeClr val="tx1"/>
          </a:solidFill>
        </p:spPr>
        <p:txBody>
          <a:bodyPr wrap="square" rtlCol="0">
            <a:spAutoFit/>
          </a:bodyPr>
          <a:lstStyle/>
          <a:p>
            <a:pPr algn="ctr"/>
            <a:r>
              <a:rPr lang="en-US" sz="3600" dirty="0" smtClean="0">
                <a:solidFill>
                  <a:schemeClr val="bg1"/>
                </a:solidFill>
                <a:latin typeface="+mj-lt"/>
              </a:rPr>
              <a:t>We are going to be spending a lot more of our time in virtual reality environments…</a:t>
            </a:r>
          </a:p>
          <a:p>
            <a:pPr algn="ctr"/>
            <a:endParaRPr lang="en-US" sz="3600" dirty="0" smtClean="0">
              <a:solidFill>
                <a:schemeClr val="bg1"/>
              </a:solidFill>
              <a:latin typeface="+mj-lt"/>
            </a:endParaRPr>
          </a:p>
          <a:p>
            <a:pPr algn="ctr"/>
            <a:r>
              <a:rPr lang="en-US" sz="2000" dirty="0" smtClean="0">
                <a:solidFill>
                  <a:schemeClr val="bg1"/>
                </a:solidFill>
                <a:latin typeface="+mj-lt"/>
              </a:rPr>
              <a:t>Ray </a:t>
            </a:r>
            <a:r>
              <a:rPr lang="en-US" sz="2000" dirty="0" err="1" smtClean="0">
                <a:solidFill>
                  <a:schemeClr val="bg1"/>
                </a:solidFill>
                <a:latin typeface="+mj-lt"/>
              </a:rPr>
              <a:t>Kurzweil</a:t>
            </a:r>
            <a:r>
              <a:rPr lang="en-US" sz="2000" dirty="0" smtClean="0">
                <a:solidFill>
                  <a:schemeClr val="bg1"/>
                </a:solidFill>
                <a:latin typeface="+mj-lt"/>
              </a:rPr>
              <a:t> (1948-present)</a:t>
            </a:r>
          </a:p>
          <a:p>
            <a:pPr algn="ctr"/>
            <a:endParaRPr lang="en-US" sz="2000" dirty="0" smtClean="0">
              <a:solidFill>
                <a:schemeClr val="bg1"/>
              </a:solidFill>
              <a:latin typeface="+mj-lt"/>
            </a:endParaRPr>
          </a:p>
          <a:p>
            <a:pPr algn="ctr"/>
            <a:r>
              <a:rPr lang="en-US" sz="1200" dirty="0" smtClean="0">
                <a:solidFill>
                  <a:schemeClr val="bg1"/>
                </a:solidFill>
                <a:latin typeface="+mj-lt"/>
              </a:rPr>
              <a:t>(preeminent inventor and futurist - the “rightful heir to Thomas Edison” – awarded 15 honorary doctorates – OCR system, flatbed scanner, speech recognition software, electronic synthesizer, “The Singularity is Near”, etc…)</a:t>
            </a:r>
            <a:endParaRPr lang="en-US" sz="1200" dirty="0">
              <a:solidFill>
                <a:schemeClr val="bg1"/>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3200401"/>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4" name="TextBox 23"/>
          <p:cNvSpPr txBox="1"/>
          <p:nvPr/>
        </p:nvSpPr>
        <p:spPr>
          <a:xfrm>
            <a:off x="35814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8" name="TextBox 37"/>
          <p:cNvSpPr txBox="1"/>
          <p:nvPr/>
        </p:nvSpPr>
        <p:spPr>
          <a:xfrm>
            <a:off x="4114800" y="37338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40" name="TextBox 39"/>
          <p:cNvSpPr txBox="1"/>
          <p:nvPr/>
        </p:nvSpPr>
        <p:spPr>
          <a:xfrm>
            <a:off x="4648200" y="2819400"/>
            <a:ext cx="1371600" cy="338554"/>
          </a:xfrm>
          <a:prstGeom prst="rect">
            <a:avLst/>
          </a:prstGeom>
          <a:noFill/>
        </p:spPr>
        <p:txBody>
          <a:bodyPr wrap="square" rtlCol="0">
            <a:spAutoFit/>
          </a:bodyPr>
          <a:lstStyle/>
          <a:p>
            <a:r>
              <a:rPr lang="en-US" sz="1600" dirty="0" smtClean="0">
                <a:solidFill>
                  <a:srgbClr val="FF0000"/>
                </a:solidFill>
              </a:rPr>
              <a:t> oh my yes!</a:t>
            </a:r>
            <a:endParaRPr lang="en-US" sz="1600" dirty="0">
              <a:solidFill>
                <a:srgbClr val="FF0000"/>
              </a:solidFill>
            </a:endParaRPr>
          </a:p>
        </p:txBody>
      </p:sp>
      <p:sp>
        <p:nvSpPr>
          <p:cNvPr id="42" name="TextBox 41"/>
          <p:cNvSpPr txBox="1"/>
          <p:nvPr/>
        </p:nvSpPr>
        <p:spPr>
          <a:xfrm>
            <a:off x="5410200" y="1219200"/>
            <a:ext cx="1371600" cy="338554"/>
          </a:xfrm>
          <a:prstGeom prst="rect">
            <a:avLst/>
          </a:prstGeom>
          <a:noFill/>
        </p:spPr>
        <p:txBody>
          <a:bodyPr wrap="square" rtlCol="0">
            <a:spAutoFit/>
          </a:bodyPr>
          <a:lstStyle/>
          <a:p>
            <a:r>
              <a:rPr lang="en-US" sz="1600" b="1" dirty="0" smtClean="0">
                <a:solidFill>
                  <a:srgbClr val="FF0000"/>
                </a:solidFill>
              </a:rPr>
              <a:t>gracious!</a:t>
            </a:r>
            <a:endParaRPr lang="en-US" sz="1600" b="1" dirty="0">
              <a:solidFill>
                <a:srgbClr val="FF0000"/>
              </a:solidFill>
            </a:endParaRPr>
          </a:p>
        </p:txBody>
      </p:sp>
      <p:sp>
        <p:nvSpPr>
          <p:cNvPr id="44" name="TextBox 43"/>
          <p:cNvSpPr txBox="1"/>
          <p:nvPr/>
        </p:nvSpPr>
        <p:spPr>
          <a:xfrm>
            <a:off x="914400" y="4572000"/>
            <a:ext cx="685800" cy="338554"/>
          </a:xfrm>
          <a:prstGeom prst="rect">
            <a:avLst/>
          </a:prstGeom>
          <a:noFill/>
        </p:spPr>
        <p:txBody>
          <a:bodyPr wrap="square" rtlCol="0">
            <a:spAutoFit/>
          </a:bodyPr>
          <a:lstStyle/>
          <a:p>
            <a:r>
              <a:rPr lang="en-US" sz="1600" b="1" dirty="0" smtClean="0">
                <a:solidFill>
                  <a:srgbClr val="0070C0"/>
                </a:solidFill>
              </a:rPr>
              <a:t>AW</a:t>
            </a:r>
            <a:endParaRPr lang="en-US" sz="1600" b="1" dirty="0">
              <a:solidFill>
                <a:srgbClr val="0070C0"/>
              </a:solidFill>
            </a:endParaRPr>
          </a:p>
        </p:txBody>
      </p:sp>
      <p:sp>
        <p:nvSpPr>
          <p:cNvPr id="45" name="TextBox 44"/>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9" name="Straight Connector 48"/>
          <p:cNvCxnSpPr/>
          <p:nvPr/>
        </p:nvCxnSpPr>
        <p:spPr>
          <a:xfrm rot="5400000">
            <a:off x="2286794" y="4647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38994" y="51046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CIO challenge</a:t>
            </a:r>
            <a:endParaRPr lang="en-US" sz="1600" b="1" dirty="0">
              <a:solidFill>
                <a:srgbClr val="0070C0"/>
              </a:solidFill>
            </a:endParaRPr>
          </a:p>
        </p:txBody>
      </p:sp>
      <p:sp>
        <p:nvSpPr>
          <p:cNvPr id="53" name="TextBox 52"/>
          <p:cNvSpPr txBox="1"/>
          <p:nvPr/>
        </p:nvSpPr>
        <p:spPr>
          <a:xfrm>
            <a:off x="2438400" y="2819400"/>
            <a:ext cx="1752600" cy="584775"/>
          </a:xfrm>
          <a:prstGeom prst="rect">
            <a:avLst/>
          </a:prstGeom>
          <a:noFill/>
        </p:spPr>
        <p:txBody>
          <a:bodyPr wrap="square" rtlCol="0">
            <a:spAutoFit/>
          </a:bodyPr>
          <a:lstStyle/>
          <a:p>
            <a:r>
              <a:rPr lang="en-US" sz="1600" b="1" dirty="0" smtClean="0">
                <a:solidFill>
                  <a:srgbClr val="0070C0"/>
                </a:solidFill>
              </a:rPr>
              <a:t>   exploration schedule class</a:t>
            </a:r>
            <a:endParaRPr lang="en-US" sz="1600" b="1" dirty="0">
              <a:solidFill>
                <a:srgbClr val="0070C0"/>
              </a:solidFill>
            </a:endParaRPr>
          </a:p>
        </p:txBody>
      </p:sp>
      <p:cxnSp>
        <p:nvCxnSpPr>
          <p:cNvPr id="54" name="Straight Connector 53"/>
          <p:cNvCxnSpPr/>
          <p:nvPr/>
        </p:nvCxnSpPr>
        <p:spPr>
          <a:xfrm rot="5400000">
            <a:off x="3048794" y="4266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4" idx="1"/>
          </p:cNvCxnSpPr>
          <p:nvPr/>
        </p:nvCxnSpPr>
        <p:spPr>
          <a:xfrm rot="5400000">
            <a:off x="3078456" y="3855744"/>
            <a:ext cx="10074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90106" y="3086100"/>
            <a:ext cx="1448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429000" y="1981200"/>
            <a:ext cx="14478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int’l class</a:t>
            </a:r>
            <a:endParaRPr lang="en-US" sz="1600" b="1" dirty="0">
              <a:solidFill>
                <a:srgbClr val="0070C0"/>
              </a:solidFill>
            </a:endParaRPr>
          </a:p>
        </p:txBody>
      </p:sp>
      <p:sp>
        <p:nvSpPr>
          <p:cNvPr id="62" name="TextBox 61"/>
          <p:cNvSpPr txBox="1"/>
          <p:nvPr/>
        </p:nvSpPr>
        <p:spPr>
          <a:xfrm>
            <a:off x="2971800" y="2514600"/>
            <a:ext cx="1600200" cy="338554"/>
          </a:xfrm>
          <a:prstGeom prst="rect">
            <a:avLst/>
          </a:prstGeom>
          <a:noFill/>
        </p:spPr>
        <p:txBody>
          <a:bodyPr wrap="square" rtlCol="0">
            <a:spAutoFit/>
          </a:bodyPr>
          <a:lstStyle/>
          <a:p>
            <a:r>
              <a:rPr lang="en-US" sz="1600" b="1" dirty="0" smtClean="0">
                <a:solidFill>
                  <a:srgbClr val="0070C0"/>
                </a:solidFill>
              </a:rPr>
              <a:t>ED last year</a:t>
            </a:r>
            <a:endParaRPr lang="en-US" sz="1600" b="1" dirty="0">
              <a:solidFill>
                <a:srgbClr val="0070C0"/>
              </a:solidFill>
            </a:endParaRPr>
          </a:p>
        </p:txBody>
      </p:sp>
      <p:cxnSp>
        <p:nvCxnSpPr>
          <p:cNvPr id="63" name="Straight Connector 62"/>
          <p:cNvCxnSpPr/>
          <p:nvPr/>
        </p:nvCxnSpPr>
        <p:spPr>
          <a:xfrm rot="5400000">
            <a:off x="3277393" y="3352007"/>
            <a:ext cx="12192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4190603" y="2286397"/>
            <a:ext cx="1067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733800" y="1371600"/>
            <a:ext cx="1447800" cy="338554"/>
          </a:xfrm>
          <a:prstGeom prst="rect">
            <a:avLst/>
          </a:prstGeom>
          <a:noFill/>
        </p:spPr>
        <p:txBody>
          <a:bodyPr wrap="square" rtlCol="0">
            <a:spAutoFit/>
          </a:bodyPr>
          <a:lstStyle/>
          <a:p>
            <a:r>
              <a:rPr lang="en-US" sz="1600" b="1" dirty="0" smtClean="0">
                <a:solidFill>
                  <a:srgbClr val="0070C0"/>
                </a:solidFill>
              </a:rPr>
              <a:t>2</a:t>
            </a:r>
            <a:r>
              <a:rPr lang="en-US" sz="1600" b="1" baseline="30000" dirty="0" smtClean="0">
                <a:solidFill>
                  <a:srgbClr val="0070C0"/>
                </a:solidFill>
              </a:rPr>
              <a:t>nd</a:t>
            </a:r>
            <a:r>
              <a:rPr lang="en-US" sz="1600" b="1" dirty="0" smtClean="0">
                <a:solidFill>
                  <a:srgbClr val="0070C0"/>
                </a:solidFill>
              </a:rPr>
              <a:t> int’l class</a:t>
            </a:r>
            <a:endParaRPr lang="en-US" sz="1600" b="1" dirty="0">
              <a:solidFill>
                <a:srgbClr val="0070C0"/>
              </a:solidFill>
            </a:endParaRPr>
          </a:p>
        </p:txBody>
      </p:sp>
      <p:cxnSp>
        <p:nvCxnSpPr>
          <p:cNvPr id="67" name="Straight Connector 66"/>
          <p:cNvCxnSpPr/>
          <p:nvPr/>
        </p:nvCxnSpPr>
        <p:spPr>
          <a:xfrm rot="10800000">
            <a:off x="4953000" y="9906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733800" y="762000"/>
            <a:ext cx="1447800" cy="338554"/>
          </a:xfrm>
          <a:prstGeom prst="rect">
            <a:avLst/>
          </a:prstGeom>
          <a:noFill/>
        </p:spPr>
        <p:txBody>
          <a:bodyPr wrap="square" rtlCol="0">
            <a:spAutoFit/>
          </a:bodyPr>
          <a:lstStyle/>
          <a:p>
            <a:r>
              <a:rPr lang="en-US" sz="1600" b="1" dirty="0" smtClean="0">
                <a:solidFill>
                  <a:srgbClr val="0070C0"/>
                </a:solidFill>
              </a:rPr>
              <a:t>3</a:t>
            </a:r>
            <a:r>
              <a:rPr lang="en-US" sz="1600" b="1" baseline="30000" dirty="0" smtClean="0">
                <a:solidFill>
                  <a:srgbClr val="0070C0"/>
                </a:solidFill>
              </a:rPr>
              <a:t>rd</a:t>
            </a:r>
            <a:r>
              <a:rPr lang="en-US" sz="1600" b="1" dirty="0" smtClean="0">
                <a:solidFill>
                  <a:srgbClr val="0070C0"/>
                </a:solidFill>
              </a:rPr>
              <a:t> int’l class</a:t>
            </a:r>
            <a:endParaRPr lang="en-US" sz="1600" b="1" dirty="0">
              <a:solidFill>
                <a:srgbClr val="0070C0"/>
              </a:solidFill>
            </a:endParaRPr>
          </a:p>
        </p:txBody>
      </p:sp>
      <p:cxnSp>
        <p:nvCxnSpPr>
          <p:cNvPr id="71" name="Straight Connector 70"/>
          <p:cNvCxnSpPr/>
          <p:nvPr/>
        </p:nvCxnSpPr>
        <p:spPr>
          <a:xfrm>
            <a:off x="4038600" y="4114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000" y="3962400"/>
            <a:ext cx="2819400" cy="338554"/>
          </a:xfrm>
          <a:prstGeom prst="rect">
            <a:avLst/>
          </a:prstGeom>
          <a:noFill/>
        </p:spPr>
        <p:txBody>
          <a:bodyPr wrap="square" rtlCol="0">
            <a:spAutoFit/>
          </a:bodyPr>
          <a:lstStyle/>
          <a:p>
            <a:r>
              <a:rPr lang="en-US" sz="1600" b="1" dirty="0" smtClean="0">
                <a:solidFill>
                  <a:srgbClr val="0070C0"/>
                </a:solidFill>
              </a:rPr>
              <a:t>Science Circle / “Gray Matters” </a:t>
            </a:r>
            <a:endParaRPr lang="en-US" sz="1600" b="1" dirty="0">
              <a:solidFill>
                <a:srgbClr val="0070C0"/>
              </a:solidFill>
            </a:endParaRPr>
          </a:p>
        </p:txBody>
      </p:sp>
      <p:cxnSp>
        <p:nvCxnSpPr>
          <p:cNvPr id="73" name="Straight Connector 72"/>
          <p:cNvCxnSpPr/>
          <p:nvPr/>
        </p:nvCxnSpPr>
        <p:spPr>
          <a:xfrm>
            <a:off x="4343400" y="3733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876800" y="3581400"/>
            <a:ext cx="2895600" cy="338554"/>
          </a:xfrm>
          <a:prstGeom prst="rect">
            <a:avLst/>
          </a:prstGeom>
          <a:noFill/>
        </p:spPr>
        <p:txBody>
          <a:bodyPr wrap="square" rtlCol="0">
            <a:spAutoFit/>
          </a:bodyPr>
          <a:lstStyle/>
          <a:p>
            <a:r>
              <a:rPr lang="en-US" sz="1600" b="1" dirty="0" smtClean="0">
                <a:solidFill>
                  <a:srgbClr val="0070C0"/>
                </a:solidFill>
              </a:rPr>
              <a:t>SAVE ET I / invites</a:t>
            </a:r>
            <a:endParaRPr lang="en-US" sz="1600" b="1" dirty="0">
              <a:solidFill>
                <a:srgbClr val="0070C0"/>
              </a:solidFill>
            </a:endParaRPr>
          </a:p>
        </p:txBody>
      </p:sp>
      <p:cxnSp>
        <p:nvCxnSpPr>
          <p:cNvPr id="75" name="Straight Connector 74"/>
          <p:cNvCxnSpPr/>
          <p:nvPr/>
        </p:nvCxnSpPr>
        <p:spPr>
          <a:xfrm>
            <a:off x="4419600" y="3581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953000" y="3352800"/>
            <a:ext cx="3352800" cy="338554"/>
          </a:xfrm>
          <a:prstGeom prst="rect">
            <a:avLst/>
          </a:prstGeom>
          <a:noFill/>
        </p:spPr>
        <p:txBody>
          <a:bodyPr wrap="square" rtlCol="0">
            <a:spAutoFit/>
          </a:bodyPr>
          <a:lstStyle/>
          <a:p>
            <a:r>
              <a:rPr lang="en-US" sz="1600" b="1" dirty="0" smtClean="0">
                <a:solidFill>
                  <a:srgbClr val="0070C0"/>
                </a:solidFill>
              </a:rPr>
              <a:t>SL5B / NECC / Center / building class</a:t>
            </a:r>
            <a:endParaRPr lang="en-US" sz="1600" b="1" dirty="0">
              <a:solidFill>
                <a:srgbClr val="0070C0"/>
              </a:solidFill>
            </a:endParaRPr>
          </a:p>
        </p:txBody>
      </p:sp>
      <p:cxnSp>
        <p:nvCxnSpPr>
          <p:cNvPr id="77" name="Straight Connector 76"/>
          <p:cNvCxnSpPr/>
          <p:nvPr/>
        </p:nvCxnSpPr>
        <p:spPr>
          <a:xfrm>
            <a:off x="5486400" y="685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019800" y="533400"/>
            <a:ext cx="1600200" cy="338554"/>
          </a:xfrm>
          <a:prstGeom prst="rect">
            <a:avLst/>
          </a:prstGeom>
          <a:noFill/>
        </p:spPr>
        <p:txBody>
          <a:bodyPr wrap="square" rtlCol="0">
            <a:spAutoFit/>
          </a:bodyPr>
          <a:lstStyle/>
          <a:p>
            <a:r>
              <a:rPr lang="en-US" sz="1600" b="1" dirty="0" smtClean="0">
                <a:solidFill>
                  <a:srgbClr val="0070C0"/>
                </a:solidFill>
              </a:rPr>
              <a:t>SAVE ET II</a:t>
            </a:r>
            <a:endParaRPr lang="en-US" sz="1600" b="1" dirty="0">
              <a:solidFill>
                <a:srgbClr val="0070C0"/>
              </a:solidFill>
            </a:endParaRPr>
          </a:p>
        </p:txBody>
      </p:sp>
      <p:cxnSp>
        <p:nvCxnSpPr>
          <p:cNvPr id="79" name="Straight Connector 78"/>
          <p:cNvCxnSpPr/>
          <p:nvPr/>
        </p:nvCxnSpPr>
        <p:spPr>
          <a:xfrm>
            <a:off x="4191000" y="4343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724400" y="4191000"/>
            <a:ext cx="2514600" cy="338554"/>
          </a:xfrm>
          <a:prstGeom prst="rect">
            <a:avLst/>
          </a:prstGeom>
          <a:noFill/>
        </p:spPr>
        <p:txBody>
          <a:bodyPr wrap="square" rtlCol="0">
            <a:spAutoFit/>
          </a:bodyPr>
          <a:lstStyle/>
          <a:p>
            <a:r>
              <a:rPr lang="en-US" sz="1600" b="1" dirty="0" smtClean="0">
                <a:solidFill>
                  <a:srgbClr val="0070C0"/>
                </a:solidFill>
              </a:rPr>
              <a:t>(</a:t>
            </a:r>
            <a:r>
              <a:rPr lang="en-US" sz="1600" b="1" dirty="0" err="1" smtClean="0">
                <a:solidFill>
                  <a:srgbClr val="0070C0"/>
                </a:solidFill>
              </a:rPr>
              <a:t>UdeM</a:t>
            </a:r>
            <a:r>
              <a:rPr lang="en-US" sz="1600" b="1" dirty="0" smtClean="0">
                <a:solidFill>
                  <a:srgbClr val="0070C0"/>
                </a:solidFill>
              </a:rPr>
              <a:t>) / DePaul / France</a:t>
            </a:r>
            <a:endParaRPr lang="en-US" sz="1600" b="1" dirty="0">
              <a:solidFill>
                <a:srgbClr val="0070C0"/>
              </a:solidFill>
            </a:endParaRPr>
          </a:p>
        </p:txBody>
      </p:sp>
      <p:cxnSp>
        <p:nvCxnSpPr>
          <p:cNvPr id="81" name="Straight Connector 80"/>
          <p:cNvCxnSpPr/>
          <p:nvPr/>
        </p:nvCxnSpPr>
        <p:spPr>
          <a:xfrm>
            <a:off x="4724400" y="3200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257800" y="3048000"/>
            <a:ext cx="22860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work with university </a:t>
            </a:r>
            <a:endParaRPr lang="en-US" sz="1600" b="1" dirty="0">
              <a:solidFill>
                <a:srgbClr val="0070C0"/>
              </a:solidFill>
            </a:endParaRPr>
          </a:p>
        </p:txBody>
      </p:sp>
      <p:cxnSp>
        <p:nvCxnSpPr>
          <p:cNvPr id="83" name="Straight Connector 82"/>
          <p:cNvCxnSpPr/>
          <p:nvPr/>
        </p:nvCxnSpPr>
        <p:spPr>
          <a:xfrm>
            <a:off x="4953000" y="25146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486400" y="2362200"/>
            <a:ext cx="1752600" cy="338554"/>
          </a:xfrm>
          <a:prstGeom prst="rect">
            <a:avLst/>
          </a:prstGeom>
          <a:noFill/>
        </p:spPr>
        <p:txBody>
          <a:bodyPr wrap="square" rtlCol="0">
            <a:spAutoFit/>
          </a:bodyPr>
          <a:lstStyle/>
          <a:p>
            <a:r>
              <a:rPr lang="en-US" sz="1600" b="1" dirty="0" smtClean="0">
                <a:solidFill>
                  <a:srgbClr val="0070C0"/>
                </a:solidFill>
              </a:rPr>
              <a:t>conferences in SL</a:t>
            </a:r>
            <a:endParaRPr lang="en-US" sz="1600" b="1" dirty="0">
              <a:solidFill>
                <a:srgbClr val="0070C0"/>
              </a:solidFill>
            </a:endParaRPr>
          </a:p>
        </p:txBody>
      </p:sp>
      <p:cxnSp>
        <p:nvCxnSpPr>
          <p:cNvPr id="86" name="Straight Connector 85"/>
          <p:cNvCxnSpPr/>
          <p:nvPr/>
        </p:nvCxnSpPr>
        <p:spPr>
          <a:xfrm>
            <a:off x="5257800" y="1676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791200" y="1524000"/>
            <a:ext cx="1752600" cy="338554"/>
          </a:xfrm>
          <a:prstGeom prst="rect">
            <a:avLst/>
          </a:prstGeom>
          <a:noFill/>
        </p:spPr>
        <p:txBody>
          <a:bodyPr wrap="square" rtlCol="0">
            <a:spAutoFit/>
          </a:bodyPr>
          <a:lstStyle/>
          <a:p>
            <a:r>
              <a:rPr lang="en-US" sz="1600" b="1" dirty="0" smtClean="0">
                <a:solidFill>
                  <a:srgbClr val="0070C0"/>
                </a:solidFill>
              </a:rPr>
              <a:t>Kira Institute</a:t>
            </a:r>
            <a:endParaRPr lang="en-US" sz="1600" b="1" dirty="0">
              <a:solidFill>
                <a:srgbClr val="0070C0"/>
              </a:solidFill>
            </a:endParaRPr>
          </a:p>
        </p:txBody>
      </p:sp>
      <p:cxnSp>
        <p:nvCxnSpPr>
          <p:cNvPr id="88" name="Straight Connector 87"/>
          <p:cNvCxnSpPr/>
          <p:nvPr/>
        </p:nvCxnSpPr>
        <p:spPr>
          <a:xfrm>
            <a:off x="5410200" y="11430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943600" y="990600"/>
            <a:ext cx="2667000" cy="338554"/>
          </a:xfrm>
          <a:prstGeom prst="rect">
            <a:avLst/>
          </a:prstGeom>
          <a:noFill/>
        </p:spPr>
        <p:txBody>
          <a:bodyPr wrap="square" rtlCol="0">
            <a:spAutoFit/>
          </a:bodyPr>
          <a:lstStyle/>
          <a:p>
            <a:r>
              <a:rPr lang="en-US" sz="1600" b="1" dirty="0" smtClean="0">
                <a:solidFill>
                  <a:srgbClr val="0070C0"/>
                </a:solidFill>
              </a:rPr>
              <a:t>heavy hitters</a:t>
            </a:r>
            <a:endParaRPr lang="en-US" sz="1600" b="1" dirty="0">
              <a:solidFill>
                <a:srgbClr val="0070C0"/>
              </a:solidFill>
            </a:endParaRPr>
          </a:p>
        </p:txBody>
      </p:sp>
      <p:cxnSp>
        <p:nvCxnSpPr>
          <p:cNvPr id="91" name="Straight Connector 90"/>
          <p:cNvCxnSpPr/>
          <p:nvPr/>
        </p:nvCxnSpPr>
        <p:spPr>
          <a:xfrm>
            <a:off x="5486400" y="914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019800" y="762000"/>
            <a:ext cx="2133600" cy="338554"/>
          </a:xfrm>
          <a:prstGeom prst="rect">
            <a:avLst/>
          </a:prstGeom>
          <a:noFill/>
        </p:spPr>
        <p:txBody>
          <a:bodyPr wrap="square" rtlCol="0">
            <a:spAutoFit/>
          </a:bodyPr>
          <a:lstStyle/>
          <a:p>
            <a:r>
              <a:rPr lang="en-US" sz="1600" b="1" dirty="0" smtClean="0">
                <a:solidFill>
                  <a:srgbClr val="0070C0"/>
                </a:solidFill>
              </a:rPr>
              <a:t>“2</a:t>
            </a:r>
            <a:r>
              <a:rPr lang="en-US" sz="1600" b="1" baseline="30000" dirty="0" smtClean="0">
                <a:solidFill>
                  <a:srgbClr val="0070C0"/>
                </a:solidFill>
              </a:rPr>
              <a:t>nd</a:t>
            </a:r>
            <a:r>
              <a:rPr lang="en-US" sz="1600" b="1" dirty="0" smtClean="0">
                <a:solidFill>
                  <a:srgbClr val="0070C0"/>
                </a:solidFill>
              </a:rPr>
              <a:t> Job” syndrome</a:t>
            </a:r>
            <a:endParaRPr lang="en-US" sz="1600" b="1" dirty="0">
              <a:solidFill>
                <a:srgbClr val="0070C0"/>
              </a:solidFill>
            </a:endParaRPr>
          </a:p>
        </p:txBody>
      </p:sp>
      <p:cxnSp>
        <p:nvCxnSpPr>
          <p:cNvPr id="93" name="Straight Connector 92"/>
          <p:cNvCxnSpPr/>
          <p:nvPr/>
        </p:nvCxnSpPr>
        <p:spPr>
          <a:xfrm>
            <a:off x="4876800" y="27432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410200" y="2590800"/>
            <a:ext cx="2971800" cy="338554"/>
          </a:xfrm>
          <a:prstGeom prst="rect">
            <a:avLst/>
          </a:prstGeom>
          <a:noFill/>
        </p:spPr>
        <p:txBody>
          <a:bodyPr wrap="square" rtlCol="0">
            <a:spAutoFit/>
          </a:bodyPr>
          <a:lstStyle/>
          <a:p>
            <a:r>
              <a:rPr lang="en-US" sz="1600" b="1" dirty="0" smtClean="0">
                <a:solidFill>
                  <a:srgbClr val="0070C0"/>
                </a:solidFill>
              </a:rPr>
              <a:t>learn about other universities</a:t>
            </a:r>
            <a:endParaRPr lang="en-US" sz="1600" b="1" dirty="0">
              <a:solidFill>
                <a:srgbClr val="0070C0"/>
              </a:solidFill>
            </a:endParaRPr>
          </a:p>
        </p:txBody>
      </p:sp>
      <p:cxnSp>
        <p:nvCxnSpPr>
          <p:cNvPr id="56" name="Straight Connector 55"/>
          <p:cNvCxnSpPr/>
          <p:nvPr/>
        </p:nvCxnSpPr>
        <p:spPr>
          <a:xfrm>
            <a:off x="5029200" y="22860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562600" y="2133600"/>
            <a:ext cx="2971800" cy="338554"/>
          </a:xfrm>
          <a:prstGeom prst="rect">
            <a:avLst/>
          </a:prstGeom>
          <a:noFill/>
        </p:spPr>
        <p:txBody>
          <a:bodyPr wrap="square" rtlCol="0">
            <a:spAutoFit/>
          </a:bodyPr>
          <a:lstStyle/>
          <a:p>
            <a:r>
              <a:rPr lang="en-US" sz="1600" b="1" dirty="0" smtClean="0">
                <a:solidFill>
                  <a:srgbClr val="0070C0"/>
                </a:solidFill>
              </a:rPr>
              <a:t>First Life/Second Life invitations</a:t>
            </a:r>
            <a:endParaRPr lang="en-US" sz="1600" b="1" dirty="0">
              <a:solidFill>
                <a:srgbClr val="0070C0"/>
              </a:solidFill>
            </a:endParaRPr>
          </a:p>
        </p:txBody>
      </p:sp>
      <p:sp>
        <p:nvSpPr>
          <p:cNvPr id="60" name="Subtitle 2"/>
          <p:cNvSpPr txBox="1">
            <a:spLocks/>
          </p:cNvSpPr>
          <p:nvPr/>
        </p:nvSpPr>
        <p:spPr>
          <a:xfrm>
            <a:off x="4876800" y="4953000"/>
            <a:ext cx="3505200" cy="4572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A quick </a:t>
            </a:r>
            <a:r>
              <a:rPr lang="en-US" sz="2000" dirty="0" smtClean="0">
                <a:latin typeface="Calibri" pitchFamily="34" charset="0"/>
              </a:rPr>
              <a:t>look – details to follow…</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University’s </a:t>
            </a:r>
            <a:r>
              <a:rPr kumimoji="0" lang="en-US" sz="2400" b="0" i="0" u="none" strike="noStrike" kern="1200" cap="none" spc="0" normalizeH="0" noProof="0" dirty="0" smtClean="0">
                <a:ln>
                  <a:noFill/>
                </a:ln>
                <a:solidFill>
                  <a:schemeClr val="tx1"/>
                </a:solidFill>
                <a:effectLst/>
                <a:uLnTx/>
                <a:uFillTx/>
                <a:latin typeface="+mn-lt"/>
                <a:ea typeface="+mn-ea"/>
                <a:cs typeface="+mn-cs"/>
              </a:rPr>
              <a:t>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0" name="Freeform 9"/>
          <p:cNvSpPr/>
          <p:nvPr/>
        </p:nvSpPr>
        <p:spPr>
          <a:xfrm>
            <a:off x="1939636" y="3477491"/>
            <a:ext cx="6206837" cy="1874982"/>
          </a:xfrm>
          <a:custGeom>
            <a:avLst/>
            <a:gdLst>
              <a:gd name="connsiteX0" fmla="*/ 0 w 6206837"/>
              <a:gd name="connsiteY0" fmla="*/ 1856509 h 1874982"/>
              <a:gd name="connsiteX1" fmla="*/ 1981200 w 6206837"/>
              <a:gd name="connsiteY1" fmla="*/ 1856509 h 1874982"/>
              <a:gd name="connsiteX2" fmla="*/ 2687782 w 6206837"/>
              <a:gd name="connsiteY2" fmla="*/ 1745673 h 1874982"/>
              <a:gd name="connsiteX3" fmla="*/ 3851564 w 6206837"/>
              <a:gd name="connsiteY3" fmla="*/ 1260764 h 1874982"/>
              <a:gd name="connsiteX4" fmla="*/ 6206837 w 6206837"/>
              <a:gd name="connsiteY4" fmla="*/ 0 h 187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837" h="1874982">
                <a:moveTo>
                  <a:pt x="0" y="1856509"/>
                </a:moveTo>
                <a:cubicBezTo>
                  <a:pt x="766618" y="1865745"/>
                  <a:pt x="1533236" y="1874982"/>
                  <a:pt x="1981200" y="1856509"/>
                </a:cubicBezTo>
                <a:cubicBezTo>
                  <a:pt x="2429164" y="1838036"/>
                  <a:pt x="2376055" y="1844964"/>
                  <a:pt x="2687782" y="1745673"/>
                </a:cubicBezTo>
                <a:cubicBezTo>
                  <a:pt x="2999509" y="1646382"/>
                  <a:pt x="3265055" y="1551710"/>
                  <a:pt x="3851564" y="1260764"/>
                </a:cubicBezTo>
                <a:cubicBezTo>
                  <a:pt x="4438073" y="969819"/>
                  <a:pt x="5322455" y="484909"/>
                  <a:pt x="62068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00600" y="914400"/>
            <a:ext cx="1066800" cy="307777"/>
          </a:xfrm>
          <a:prstGeom prst="rect">
            <a:avLst/>
          </a:prstGeom>
          <a:solidFill>
            <a:schemeClr val="bg1"/>
          </a:solidFill>
        </p:spPr>
        <p:txBody>
          <a:bodyPr wrap="square" rtlCol="0">
            <a:spAutoFit/>
          </a:bodyPr>
          <a:lstStyle/>
          <a:p>
            <a:r>
              <a:rPr lang="en-US" sz="1400" dirty="0" smtClean="0"/>
              <a:t>     my cycle</a:t>
            </a:r>
            <a:endParaRPr lang="en-US" sz="1400" dirty="0"/>
          </a:p>
        </p:txBody>
      </p:sp>
      <p:sp>
        <p:nvSpPr>
          <p:cNvPr id="21" name="TextBox 20"/>
          <p:cNvSpPr txBox="1"/>
          <p:nvPr/>
        </p:nvSpPr>
        <p:spPr>
          <a:xfrm>
            <a:off x="7315200" y="3962400"/>
            <a:ext cx="1219200" cy="307777"/>
          </a:xfrm>
          <a:prstGeom prst="rect">
            <a:avLst/>
          </a:prstGeom>
          <a:solidFill>
            <a:schemeClr val="bg1"/>
          </a:solidFill>
        </p:spPr>
        <p:txBody>
          <a:bodyPr wrap="square" rtlCol="0">
            <a:spAutoFit/>
          </a:bodyPr>
          <a:lstStyle/>
          <a:p>
            <a:r>
              <a:rPr lang="en-US" sz="1400" dirty="0" smtClean="0"/>
              <a:t>my university</a:t>
            </a:r>
            <a:endParaRPr lang="en-US" sz="1400" dirty="0"/>
          </a:p>
        </p:txBody>
      </p:sp>
      <p:sp>
        <p:nvSpPr>
          <p:cNvPr id="22" name="TextBox 21"/>
          <p:cNvSpPr txBox="1"/>
          <p:nvPr/>
        </p:nvSpPr>
        <p:spPr>
          <a:xfrm>
            <a:off x="35052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9" name="TextBox 28"/>
          <p:cNvSpPr txBox="1"/>
          <p:nvPr/>
        </p:nvSpPr>
        <p:spPr>
          <a:xfrm>
            <a:off x="57150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0" name="TextBox 29"/>
          <p:cNvSpPr txBox="1"/>
          <p:nvPr/>
        </p:nvSpPr>
        <p:spPr>
          <a:xfrm>
            <a:off x="6553200" y="4191000"/>
            <a:ext cx="685800" cy="338554"/>
          </a:xfrm>
          <a:prstGeom prst="rect">
            <a:avLst/>
          </a:prstGeom>
          <a:noFill/>
        </p:spPr>
        <p:txBody>
          <a:bodyPr wrap="square" rtlCol="0">
            <a:spAutoFit/>
          </a:bodyPr>
          <a:lstStyle/>
          <a:p>
            <a:r>
              <a:rPr lang="en-US" sz="1600" dirty="0" smtClean="0">
                <a:solidFill>
                  <a:srgbClr val="FF0000"/>
                </a:solidFill>
              </a:rPr>
              <a:t>   oh!</a:t>
            </a:r>
            <a:endParaRPr lang="en-US" sz="1600" dirty="0">
              <a:solidFill>
                <a:srgbClr val="FF0000"/>
              </a:solidFill>
            </a:endParaRPr>
          </a:p>
        </p:txBody>
      </p:sp>
      <p:sp>
        <p:nvSpPr>
          <p:cNvPr id="44" name="TextBox 43"/>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5" name="Straight Connector 44"/>
          <p:cNvCxnSpPr/>
          <p:nvPr/>
        </p:nvCxnSpPr>
        <p:spPr>
          <a:xfrm rot="5400000">
            <a:off x="2134394" y="4799806"/>
            <a:ext cx="914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          CIO challenge</a:t>
            </a:r>
            <a:endParaRPr lang="en-US" sz="1600" b="1" dirty="0">
              <a:solidFill>
                <a:srgbClr val="0070C0"/>
              </a:solidFill>
            </a:endParaRPr>
          </a:p>
        </p:txBody>
      </p:sp>
      <p:cxnSp>
        <p:nvCxnSpPr>
          <p:cNvPr id="48" name="Straight Connector 47"/>
          <p:cNvCxnSpPr/>
          <p:nvPr/>
        </p:nvCxnSpPr>
        <p:spPr>
          <a:xfrm rot="5400000">
            <a:off x="2705894" y="4609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77494" y="5066506"/>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581400" y="4267200"/>
            <a:ext cx="1676400" cy="584775"/>
          </a:xfrm>
          <a:prstGeom prst="rect">
            <a:avLst/>
          </a:prstGeom>
          <a:noFill/>
        </p:spPr>
        <p:txBody>
          <a:bodyPr wrap="square" rtlCol="0">
            <a:spAutoFit/>
          </a:bodyPr>
          <a:lstStyle/>
          <a:p>
            <a:r>
              <a:rPr lang="en-US" sz="1600" b="1" dirty="0" smtClean="0">
                <a:solidFill>
                  <a:srgbClr val="0070C0"/>
                </a:solidFill>
              </a:rPr>
              <a:t>CIO/IT supports  “Phil’s game”</a:t>
            </a:r>
            <a:endParaRPr lang="en-US" sz="1600" b="1" dirty="0">
              <a:solidFill>
                <a:srgbClr val="0070C0"/>
              </a:solidFill>
            </a:endParaRPr>
          </a:p>
        </p:txBody>
      </p:sp>
      <p:cxnSp>
        <p:nvCxnSpPr>
          <p:cNvPr id="53" name="Straight Connector 52"/>
          <p:cNvCxnSpPr/>
          <p:nvPr/>
        </p:nvCxnSpPr>
        <p:spPr>
          <a:xfrm rot="5400000">
            <a:off x="4991100" y="46101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4038600"/>
            <a:ext cx="1371600" cy="338554"/>
          </a:xfrm>
          <a:prstGeom prst="rect">
            <a:avLst/>
          </a:prstGeom>
          <a:noFill/>
        </p:spPr>
        <p:txBody>
          <a:bodyPr wrap="square" rtlCol="0">
            <a:spAutoFit/>
          </a:bodyPr>
          <a:lstStyle/>
          <a:p>
            <a:r>
              <a:rPr lang="en-US" sz="1600" b="1" i="1" dirty="0" smtClean="0">
                <a:solidFill>
                  <a:srgbClr val="0070C0"/>
                </a:solidFill>
              </a:rPr>
              <a:t>IT buys island</a:t>
            </a:r>
            <a:endParaRPr lang="en-US" sz="1600" b="1" i="1" dirty="0">
              <a:solidFill>
                <a:srgbClr val="0070C0"/>
              </a:solidFill>
            </a:endParaRPr>
          </a:p>
        </p:txBody>
      </p:sp>
      <p:cxnSp>
        <p:nvCxnSpPr>
          <p:cNvPr id="57" name="Straight Connector 56"/>
          <p:cNvCxnSpPr/>
          <p:nvPr/>
        </p:nvCxnSpPr>
        <p:spPr>
          <a:xfrm rot="5400000">
            <a:off x="4114800" y="4572000"/>
            <a:ext cx="1067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267200" y="3429000"/>
            <a:ext cx="1676400" cy="584775"/>
          </a:xfrm>
          <a:prstGeom prst="rect">
            <a:avLst/>
          </a:prstGeom>
          <a:noFill/>
        </p:spPr>
        <p:txBody>
          <a:bodyPr wrap="square" rtlCol="0">
            <a:spAutoFit/>
          </a:bodyPr>
          <a:lstStyle/>
          <a:p>
            <a:r>
              <a:rPr lang="en-US" sz="1600" b="1" dirty="0" smtClean="0">
                <a:solidFill>
                  <a:srgbClr val="0070C0"/>
                </a:solidFill>
              </a:rPr>
              <a:t>talk to other Schools/Colleges</a:t>
            </a:r>
            <a:endParaRPr lang="en-US" sz="1600" b="1" dirty="0">
              <a:solidFill>
                <a:srgbClr val="0070C0"/>
              </a:solidFill>
            </a:endParaRPr>
          </a:p>
        </p:txBody>
      </p:sp>
      <p:sp>
        <p:nvSpPr>
          <p:cNvPr id="60" name="TextBox 59"/>
          <p:cNvSpPr txBox="1"/>
          <p:nvPr/>
        </p:nvSpPr>
        <p:spPr>
          <a:xfrm>
            <a:off x="3352800" y="3124200"/>
            <a:ext cx="1676400" cy="338554"/>
          </a:xfrm>
          <a:prstGeom prst="rect">
            <a:avLst/>
          </a:prstGeom>
          <a:noFill/>
        </p:spPr>
        <p:txBody>
          <a:bodyPr wrap="square" rtlCol="0">
            <a:spAutoFit/>
          </a:bodyPr>
          <a:lstStyle/>
          <a:p>
            <a:r>
              <a:rPr lang="en-US" sz="1600" b="1" dirty="0" smtClean="0">
                <a:solidFill>
                  <a:srgbClr val="0070C0"/>
                </a:solidFill>
              </a:rPr>
              <a:t>talk to my School</a:t>
            </a:r>
            <a:endParaRPr lang="en-US" sz="1600" b="1" dirty="0">
              <a:solidFill>
                <a:srgbClr val="0070C0"/>
              </a:solidFill>
            </a:endParaRPr>
          </a:p>
        </p:txBody>
      </p:sp>
      <p:cxnSp>
        <p:nvCxnSpPr>
          <p:cNvPr id="61" name="Straight Connector 60"/>
          <p:cNvCxnSpPr/>
          <p:nvPr/>
        </p:nvCxnSpPr>
        <p:spPr>
          <a:xfrm rot="5400000">
            <a:off x="3277394" y="4419600"/>
            <a:ext cx="1675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810397" y="4038203"/>
            <a:ext cx="19819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343400" y="2667000"/>
            <a:ext cx="1295400" cy="338554"/>
          </a:xfrm>
          <a:prstGeom prst="rect">
            <a:avLst/>
          </a:prstGeom>
          <a:noFill/>
        </p:spPr>
        <p:txBody>
          <a:bodyPr wrap="square" rtlCol="0">
            <a:spAutoFit/>
          </a:bodyPr>
          <a:lstStyle/>
          <a:p>
            <a:r>
              <a:rPr lang="en-US" sz="1600" b="1" dirty="0" smtClean="0">
                <a:solidFill>
                  <a:srgbClr val="0070C0"/>
                </a:solidFill>
              </a:rPr>
              <a:t>College Fairs </a:t>
            </a:r>
            <a:endParaRPr lang="en-US" sz="1600" b="1" dirty="0">
              <a:solidFill>
                <a:srgbClr val="0070C0"/>
              </a:solidFill>
            </a:endParaRPr>
          </a:p>
        </p:txBody>
      </p:sp>
      <p:cxnSp>
        <p:nvCxnSpPr>
          <p:cNvPr id="70" name="Straight Connector 69"/>
          <p:cNvCxnSpPr/>
          <p:nvPr/>
        </p:nvCxnSpPr>
        <p:spPr>
          <a:xfrm rot="5400000">
            <a:off x="3810794" y="3733006"/>
            <a:ext cx="2438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962400" y="2209800"/>
            <a:ext cx="2362200" cy="338554"/>
          </a:xfrm>
          <a:prstGeom prst="rect">
            <a:avLst/>
          </a:prstGeom>
          <a:noFill/>
        </p:spPr>
        <p:txBody>
          <a:bodyPr wrap="square" rtlCol="0">
            <a:spAutoFit/>
          </a:bodyPr>
          <a:lstStyle/>
          <a:p>
            <a:r>
              <a:rPr lang="en-US" sz="1600" b="1" dirty="0" smtClean="0">
                <a:solidFill>
                  <a:srgbClr val="0070C0"/>
                </a:solidFill>
              </a:rPr>
              <a:t>T4L/ workshop/Webinar</a:t>
            </a:r>
            <a:endParaRPr lang="en-US" sz="1600" b="1" dirty="0">
              <a:solidFill>
                <a:srgbClr val="0070C0"/>
              </a:solidFill>
            </a:endParaRPr>
          </a:p>
        </p:txBody>
      </p:sp>
      <p:cxnSp>
        <p:nvCxnSpPr>
          <p:cNvPr id="73" name="Straight Connector 72"/>
          <p:cNvCxnSpPr/>
          <p:nvPr/>
        </p:nvCxnSpPr>
        <p:spPr>
          <a:xfrm rot="5400000">
            <a:off x="2933700" y="3619500"/>
            <a:ext cx="3124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886200" y="1752600"/>
            <a:ext cx="1447800" cy="338554"/>
          </a:xfrm>
          <a:prstGeom prst="rect">
            <a:avLst/>
          </a:prstGeom>
          <a:noFill/>
        </p:spPr>
        <p:txBody>
          <a:bodyPr wrap="square" rtlCol="0">
            <a:spAutoFit/>
          </a:bodyPr>
          <a:lstStyle/>
          <a:p>
            <a:r>
              <a:rPr lang="en-US" sz="1600" b="1" dirty="0" smtClean="0">
                <a:solidFill>
                  <a:srgbClr val="0070C0"/>
                </a:solidFill>
              </a:rPr>
              <a:t>IED house /</a:t>
            </a:r>
            <a:endParaRPr lang="en-US" sz="1600" b="1" dirty="0">
              <a:solidFill>
                <a:srgbClr val="0070C0"/>
              </a:solidFill>
            </a:endParaRPr>
          </a:p>
        </p:txBody>
      </p:sp>
      <p:cxnSp>
        <p:nvCxnSpPr>
          <p:cNvPr id="76" name="Straight Connector 75"/>
          <p:cNvCxnSpPr/>
          <p:nvPr/>
        </p:nvCxnSpPr>
        <p:spPr>
          <a:xfrm rot="5400000">
            <a:off x="4152900" y="3390900"/>
            <a:ext cx="28201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590903" y="4000897"/>
            <a:ext cx="3817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943600" y="2514600"/>
            <a:ext cx="2895600" cy="1323439"/>
          </a:xfrm>
          <a:prstGeom prst="rect">
            <a:avLst/>
          </a:prstGeom>
          <a:noFill/>
        </p:spPr>
        <p:txBody>
          <a:bodyPr wrap="square" rtlCol="0">
            <a:spAutoFit/>
          </a:bodyPr>
          <a:lstStyle/>
          <a:p>
            <a:r>
              <a:rPr lang="en-US" sz="1600" b="1" dirty="0" smtClean="0">
                <a:solidFill>
                  <a:srgbClr val="00B050"/>
                </a:solidFill>
              </a:rPr>
              <a:t>Classes in different disciplines / ELS / Nursing / Alumni / HR &amp; Safety training / Security / ICC / Biosphere? / grants / WGC-Africa /  Virtual U  / ??? </a:t>
            </a:r>
            <a:endParaRPr lang="en-US" sz="1600" b="1" dirty="0">
              <a:solidFill>
                <a:srgbClr val="00B050"/>
              </a:solidFill>
            </a:endParaRPr>
          </a:p>
        </p:txBody>
      </p:sp>
      <p:cxnSp>
        <p:nvCxnSpPr>
          <p:cNvPr id="86" name="Straight Connector 85"/>
          <p:cNvCxnSpPr/>
          <p:nvPr/>
        </p:nvCxnSpPr>
        <p:spPr>
          <a:xfrm rot="5400000">
            <a:off x="3809603" y="3276997"/>
            <a:ext cx="32011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876800" y="1371600"/>
            <a:ext cx="1600200" cy="338554"/>
          </a:xfrm>
          <a:prstGeom prst="rect">
            <a:avLst/>
          </a:prstGeom>
          <a:noFill/>
        </p:spPr>
        <p:txBody>
          <a:bodyPr wrap="square" rtlCol="0">
            <a:spAutoFit/>
          </a:bodyPr>
          <a:lstStyle/>
          <a:p>
            <a:r>
              <a:rPr lang="en-US" sz="1600" b="1" i="1" dirty="0" smtClean="0">
                <a:solidFill>
                  <a:srgbClr val="0070C0"/>
                </a:solidFill>
              </a:rPr>
              <a:t>Advisory Board</a:t>
            </a:r>
            <a:endParaRPr lang="en-US" sz="1600" b="1" i="1" dirty="0">
              <a:solidFill>
                <a:srgbClr val="0070C0"/>
              </a:solidFill>
            </a:endParaRPr>
          </a:p>
        </p:txBody>
      </p:sp>
      <p:sp>
        <p:nvSpPr>
          <p:cNvPr id="39" name="Subtitle 2"/>
          <p:cNvSpPr txBox="1">
            <a:spLocks/>
          </p:cNvSpPr>
          <p:nvPr/>
        </p:nvSpPr>
        <p:spPr>
          <a:xfrm>
            <a:off x="4876800" y="4953000"/>
            <a:ext cx="3505200" cy="4572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A quick </a:t>
            </a:r>
            <a:r>
              <a:rPr lang="en-US" sz="2000" dirty="0" smtClean="0">
                <a:latin typeface="Calibri" pitchFamily="34" charset="0"/>
              </a:rPr>
              <a:t>look – details to follow…</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
        <p:nvSpPr>
          <p:cNvPr id="40" name="TextBox 39"/>
          <p:cNvSpPr txBox="1"/>
          <p:nvPr/>
        </p:nvSpPr>
        <p:spPr>
          <a:xfrm>
            <a:off x="4876800" y="1752600"/>
            <a:ext cx="3886200" cy="338554"/>
          </a:xfrm>
          <a:prstGeom prst="rect">
            <a:avLst/>
          </a:prstGeom>
          <a:noFill/>
        </p:spPr>
        <p:txBody>
          <a:bodyPr wrap="square" rtlCol="0">
            <a:spAutoFit/>
          </a:bodyPr>
          <a:lstStyle/>
          <a:p>
            <a:r>
              <a:rPr lang="en-US" sz="1600" b="1" dirty="0" smtClean="0">
                <a:solidFill>
                  <a:srgbClr val="0070C0"/>
                </a:solidFill>
              </a:rPr>
              <a:t>Philosophy/ grad </a:t>
            </a:r>
            <a:r>
              <a:rPr lang="en-US" sz="1600" b="1" dirty="0" smtClean="0">
                <a:solidFill>
                  <a:srgbClr val="0070C0"/>
                </a:solidFill>
              </a:rPr>
              <a:t>Communications classes</a:t>
            </a:r>
            <a:endParaRPr lang="en-US" sz="1600" b="1"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a:t>
            </a:r>
            <a:r>
              <a:rPr kumimoji="0" lang="en-US" sz="2400" b="1" i="0" u="sng" strike="noStrike" kern="1200" cap="none" spc="0" normalizeH="0" baseline="0" noProof="0" dirty="0" smtClean="0">
                <a:ln>
                  <a:noFill/>
                </a:ln>
                <a:solidFill>
                  <a:srgbClr val="FF0000"/>
                </a:solidFill>
                <a:effectLst/>
                <a:uLnTx/>
                <a:uFillTx/>
                <a:latin typeface="+mn-lt"/>
                <a:ea typeface="+mn-ea"/>
                <a:cs typeface="+mn-cs"/>
              </a:rPr>
              <a:t>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3200401"/>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44" name="TextBox 43"/>
          <p:cNvSpPr txBox="1"/>
          <p:nvPr/>
        </p:nvSpPr>
        <p:spPr>
          <a:xfrm>
            <a:off x="914400" y="4572000"/>
            <a:ext cx="685800" cy="338554"/>
          </a:xfrm>
          <a:prstGeom prst="rect">
            <a:avLst/>
          </a:prstGeom>
          <a:noFill/>
        </p:spPr>
        <p:txBody>
          <a:bodyPr wrap="square" rtlCol="0">
            <a:spAutoFit/>
          </a:bodyPr>
          <a:lstStyle/>
          <a:p>
            <a:r>
              <a:rPr lang="en-US" sz="1600" b="1" dirty="0" smtClean="0">
                <a:solidFill>
                  <a:srgbClr val="0070C0"/>
                </a:solidFill>
              </a:rPr>
              <a:t>AW</a:t>
            </a:r>
            <a:endParaRPr lang="en-US" sz="1600" b="1" dirty="0">
              <a:solidFill>
                <a:srgbClr val="0070C0"/>
              </a:solidFill>
            </a:endParaRPr>
          </a:p>
        </p:txBody>
      </p:sp>
      <p:sp>
        <p:nvSpPr>
          <p:cNvPr id="45" name="TextBox 44"/>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9" name="Straight Connector 48"/>
          <p:cNvCxnSpPr/>
          <p:nvPr/>
        </p:nvCxnSpPr>
        <p:spPr>
          <a:xfrm rot="5400000">
            <a:off x="2286794" y="4647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38994" y="51046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CIO challenge</a:t>
            </a:r>
            <a:endParaRPr lang="en-US" sz="1600" b="1" dirty="0">
              <a:solidFill>
                <a:srgbClr val="0070C0"/>
              </a:solidFill>
            </a:endParaRPr>
          </a:p>
        </p:txBody>
      </p:sp>
      <p:cxnSp>
        <p:nvCxnSpPr>
          <p:cNvPr id="54" name="Straight Connector 53"/>
          <p:cNvCxnSpPr/>
          <p:nvPr/>
        </p:nvCxnSpPr>
        <p:spPr>
          <a:xfrm rot="5400000">
            <a:off x="3048794" y="4266406"/>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6" name="Subtitle 2"/>
          <p:cNvSpPr txBox="1">
            <a:spLocks/>
          </p:cNvSpPr>
          <p:nvPr/>
        </p:nvSpPr>
        <p:spPr>
          <a:xfrm>
            <a:off x="4191000" y="1676400"/>
            <a:ext cx="4495800" cy="2209800"/>
          </a:xfrm>
          <a:prstGeom prst="rect">
            <a:avLst/>
          </a:prstGeom>
          <a:solidFill>
            <a:schemeClr val="bg1"/>
          </a:solidFill>
          <a:ln w="25400">
            <a:solidFill>
              <a:schemeClr val="tx1"/>
            </a:solidFill>
          </a:ln>
        </p:spPr>
        <p:txBody>
          <a:bodyPr vert="horz" lIns="91440" tIns="45720" rIns="91440" bIns="45720" rtlCol="0">
            <a:noAutofit/>
          </a:bodyPr>
          <a:lstStyle/>
          <a:p>
            <a:r>
              <a:rPr kumimoji="0" lang="en-US" sz="2000" b="0" i="0" u="sng" strike="noStrike" kern="1200" cap="none" spc="0" normalizeH="0" noProof="0" dirty="0" smtClean="0">
                <a:ln>
                  <a:noFill/>
                </a:ln>
                <a:solidFill>
                  <a:schemeClr val="tx1"/>
                </a:solidFill>
                <a:effectLst/>
                <a:uLnTx/>
                <a:uFillTx/>
                <a:latin typeface="Calibri" pitchFamily="34" charset="0"/>
                <a:ea typeface="+mn-ea"/>
                <a:cs typeface="+mn-cs"/>
              </a:rPr>
              <a:t>Huh? p</a:t>
            </a:r>
            <a:r>
              <a:rPr lang="en-US" sz="2000" u="sng" dirty="0" err="1" smtClean="0">
                <a:latin typeface="Calibri" pitchFamily="34" charset="0"/>
              </a:rPr>
              <a:t>hase</a:t>
            </a:r>
            <a:r>
              <a:rPr lang="en-US" sz="2000" dirty="0" smtClean="0">
                <a:latin typeface="Calibri" pitchFamily="34" charset="0"/>
              </a:rPr>
              <a:t> – I discovered Active Worlds back in 1998, but got busy and did not pursue it… I learned of Second Life from our CIO  in 2006 and in the summer of 2007 he issued a challenge to the faculty to take advantage of our bandwidth by using Second Life or Internet 2…</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
        <p:nvSpPr>
          <p:cNvPr id="58" name="TextBox 57"/>
          <p:cNvSpPr txBox="1"/>
          <p:nvPr/>
        </p:nvSpPr>
        <p:spPr>
          <a:xfrm>
            <a:off x="1981200" y="5105400"/>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44" name="TextBox 43"/>
          <p:cNvSpPr txBox="1"/>
          <p:nvPr/>
        </p:nvSpPr>
        <p:spPr>
          <a:xfrm>
            <a:off x="914400" y="4572000"/>
            <a:ext cx="685800" cy="338554"/>
          </a:xfrm>
          <a:prstGeom prst="rect">
            <a:avLst/>
          </a:prstGeom>
          <a:noFill/>
        </p:spPr>
        <p:txBody>
          <a:bodyPr wrap="square" rtlCol="0">
            <a:spAutoFit/>
          </a:bodyPr>
          <a:lstStyle/>
          <a:p>
            <a:r>
              <a:rPr lang="en-US" sz="1600" b="1" dirty="0" smtClean="0">
                <a:solidFill>
                  <a:srgbClr val="0070C0"/>
                </a:solidFill>
              </a:rPr>
              <a:t>AW</a:t>
            </a:r>
            <a:endParaRPr lang="en-US" sz="1600" b="1" dirty="0">
              <a:solidFill>
                <a:srgbClr val="0070C0"/>
              </a:solidFill>
            </a:endParaRPr>
          </a:p>
        </p:txBody>
      </p:sp>
      <p:sp>
        <p:nvSpPr>
          <p:cNvPr id="45" name="TextBox 44"/>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9" name="Straight Connector 48"/>
          <p:cNvCxnSpPr/>
          <p:nvPr/>
        </p:nvCxnSpPr>
        <p:spPr>
          <a:xfrm rot="5400000">
            <a:off x="2286794" y="4647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38994" y="51046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CIO challenge</a:t>
            </a:r>
            <a:endParaRPr lang="en-US" sz="1600" b="1" dirty="0">
              <a:solidFill>
                <a:srgbClr val="0070C0"/>
              </a:solidFill>
            </a:endParaRPr>
          </a:p>
        </p:txBody>
      </p:sp>
      <p:sp>
        <p:nvSpPr>
          <p:cNvPr id="53" name="TextBox 52"/>
          <p:cNvSpPr txBox="1"/>
          <p:nvPr/>
        </p:nvSpPr>
        <p:spPr>
          <a:xfrm>
            <a:off x="2438400" y="2819400"/>
            <a:ext cx="1752600" cy="584775"/>
          </a:xfrm>
          <a:prstGeom prst="rect">
            <a:avLst/>
          </a:prstGeom>
          <a:noFill/>
        </p:spPr>
        <p:txBody>
          <a:bodyPr wrap="square" rtlCol="0">
            <a:spAutoFit/>
          </a:bodyPr>
          <a:lstStyle/>
          <a:p>
            <a:r>
              <a:rPr lang="en-US" sz="1600" b="1" dirty="0" smtClean="0">
                <a:solidFill>
                  <a:srgbClr val="0070C0"/>
                </a:solidFill>
              </a:rPr>
              <a:t>   exploration schedule class</a:t>
            </a:r>
            <a:endParaRPr lang="en-US" sz="1600" b="1" dirty="0">
              <a:solidFill>
                <a:srgbClr val="0070C0"/>
              </a:solidFill>
            </a:endParaRPr>
          </a:p>
        </p:txBody>
      </p:sp>
      <p:cxnSp>
        <p:nvCxnSpPr>
          <p:cNvPr id="54" name="Straight Connector 53"/>
          <p:cNvCxnSpPr/>
          <p:nvPr/>
        </p:nvCxnSpPr>
        <p:spPr>
          <a:xfrm rot="5400000">
            <a:off x="3048794" y="4266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3078456" y="3855744"/>
            <a:ext cx="10074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810000" y="4343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419600" y="4191000"/>
            <a:ext cx="2514600" cy="338554"/>
          </a:xfrm>
          <a:prstGeom prst="rect">
            <a:avLst/>
          </a:prstGeom>
          <a:noFill/>
        </p:spPr>
        <p:txBody>
          <a:bodyPr wrap="square" rtlCol="0">
            <a:spAutoFit/>
          </a:bodyPr>
          <a:lstStyle/>
          <a:p>
            <a:r>
              <a:rPr lang="en-US" sz="1600" b="1" dirty="0" err="1" smtClean="0">
                <a:solidFill>
                  <a:srgbClr val="0070C0"/>
                </a:solidFill>
              </a:rPr>
              <a:t>UdeM</a:t>
            </a:r>
            <a:endParaRPr lang="en-US" sz="1600" b="1" dirty="0">
              <a:solidFill>
                <a:srgbClr val="0070C0"/>
              </a:solidFill>
            </a:endParaRPr>
          </a:p>
        </p:txBody>
      </p:sp>
      <p:sp>
        <p:nvSpPr>
          <p:cNvPr id="56" name="TextBox 55"/>
          <p:cNvSpPr txBox="1"/>
          <p:nvPr/>
        </p:nvSpPr>
        <p:spPr>
          <a:xfrm>
            <a:off x="1981200" y="5105400"/>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
        <p:nvSpPr>
          <p:cNvPr id="58" name="Subtitle 2"/>
          <p:cNvSpPr txBox="1">
            <a:spLocks/>
          </p:cNvSpPr>
          <p:nvPr/>
        </p:nvSpPr>
        <p:spPr>
          <a:xfrm>
            <a:off x="4191000" y="1676400"/>
            <a:ext cx="4495800" cy="2209800"/>
          </a:xfrm>
          <a:prstGeom prst="rect">
            <a:avLst/>
          </a:prstGeom>
          <a:solidFill>
            <a:schemeClr val="bg1"/>
          </a:solidFill>
          <a:ln w="25400">
            <a:solidFill>
              <a:schemeClr val="tx1"/>
            </a:solidFill>
          </a:ln>
        </p:spPr>
        <p:txBody>
          <a:bodyPr vert="horz" lIns="91440" tIns="45720" rIns="91440" bIns="45720" rtlCol="0">
            <a:noAutofit/>
          </a:bodyPr>
          <a:lstStyle/>
          <a:p>
            <a:r>
              <a:rPr kumimoji="0" lang="en-US" sz="2000" b="0" i="0" u="sng" strike="noStrike" kern="1200" cap="none" spc="0" normalizeH="0" noProof="0" dirty="0" smtClean="0">
                <a:ln>
                  <a:noFill/>
                </a:ln>
                <a:solidFill>
                  <a:schemeClr val="tx1"/>
                </a:solidFill>
                <a:effectLst/>
                <a:uLnTx/>
                <a:uFillTx/>
                <a:latin typeface="Calibri" pitchFamily="34" charset="0"/>
                <a:ea typeface="+mn-ea"/>
                <a:cs typeface="+mn-cs"/>
              </a:rPr>
              <a:t>How? p</a:t>
            </a:r>
            <a:r>
              <a:rPr lang="en-US" sz="2000" u="sng" dirty="0" err="1" smtClean="0">
                <a:latin typeface="Calibri" pitchFamily="34" charset="0"/>
              </a:rPr>
              <a:t>hase</a:t>
            </a:r>
            <a:r>
              <a:rPr lang="en-US" sz="2000" dirty="0" smtClean="0">
                <a:latin typeface="Calibri" pitchFamily="34" charset="0"/>
              </a:rPr>
              <a:t> – Some of us explored SL as  individuals; I recognized its potential and scheduled an exploratory course for Spring 2008; my first interest was how to use SL to conduct classes between UIW and Universidad de Mexico (</a:t>
            </a:r>
            <a:r>
              <a:rPr lang="en-US" sz="2000" dirty="0" err="1" smtClean="0">
                <a:latin typeface="Calibri" pitchFamily="34" charset="0"/>
              </a:rPr>
              <a:t>UdeM</a:t>
            </a:r>
            <a:r>
              <a:rPr lang="en-US" sz="2000" dirty="0" smtClean="0">
                <a:latin typeface="Calibri" pitchFamily="34" charset="0"/>
              </a:rPr>
              <a:t>); I also met the owner of DePaul’s SL campus…</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4" name="TextBox 23"/>
          <p:cNvSpPr txBox="1"/>
          <p:nvPr/>
        </p:nvSpPr>
        <p:spPr>
          <a:xfrm>
            <a:off x="35814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44" name="TextBox 43"/>
          <p:cNvSpPr txBox="1"/>
          <p:nvPr/>
        </p:nvSpPr>
        <p:spPr>
          <a:xfrm>
            <a:off x="914400" y="4572000"/>
            <a:ext cx="685800" cy="338554"/>
          </a:xfrm>
          <a:prstGeom prst="rect">
            <a:avLst/>
          </a:prstGeom>
          <a:noFill/>
        </p:spPr>
        <p:txBody>
          <a:bodyPr wrap="square" rtlCol="0">
            <a:spAutoFit/>
          </a:bodyPr>
          <a:lstStyle/>
          <a:p>
            <a:r>
              <a:rPr lang="en-US" sz="1600" b="1" dirty="0" smtClean="0">
                <a:solidFill>
                  <a:srgbClr val="0070C0"/>
                </a:solidFill>
              </a:rPr>
              <a:t>AW</a:t>
            </a:r>
            <a:endParaRPr lang="en-US" sz="1600" b="1" dirty="0">
              <a:solidFill>
                <a:srgbClr val="0070C0"/>
              </a:solidFill>
            </a:endParaRPr>
          </a:p>
        </p:txBody>
      </p:sp>
      <p:sp>
        <p:nvSpPr>
          <p:cNvPr id="45" name="TextBox 44"/>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9" name="Straight Connector 48"/>
          <p:cNvCxnSpPr/>
          <p:nvPr/>
        </p:nvCxnSpPr>
        <p:spPr>
          <a:xfrm rot="5400000">
            <a:off x="2286794" y="4647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38994" y="51046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CIO challenge</a:t>
            </a:r>
            <a:endParaRPr lang="en-US" sz="1600" b="1" dirty="0">
              <a:solidFill>
                <a:srgbClr val="0070C0"/>
              </a:solidFill>
            </a:endParaRPr>
          </a:p>
        </p:txBody>
      </p:sp>
      <p:sp>
        <p:nvSpPr>
          <p:cNvPr id="53" name="TextBox 52"/>
          <p:cNvSpPr txBox="1"/>
          <p:nvPr/>
        </p:nvSpPr>
        <p:spPr>
          <a:xfrm>
            <a:off x="2438400" y="2819400"/>
            <a:ext cx="1752600" cy="584775"/>
          </a:xfrm>
          <a:prstGeom prst="rect">
            <a:avLst/>
          </a:prstGeom>
          <a:noFill/>
        </p:spPr>
        <p:txBody>
          <a:bodyPr wrap="square" rtlCol="0">
            <a:spAutoFit/>
          </a:bodyPr>
          <a:lstStyle/>
          <a:p>
            <a:r>
              <a:rPr lang="en-US" sz="1600" b="1" dirty="0" smtClean="0">
                <a:solidFill>
                  <a:srgbClr val="0070C0"/>
                </a:solidFill>
              </a:rPr>
              <a:t>   exploration schedule class</a:t>
            </a:r>
            <a:endParaRPr lang="en-US" sz="1600" b="1" dirty="0">
              <a:solidFill>
                <a:srgbClr val="0070C0"/>
              </a:solidFill>
            </a:endParaRPr>
          </a:p>
        </p:txBody>
      </p:sp>
      <p:cxnSp>
        <p:nvCxnSpPr>
          <p:cNvPr id="54" name="Straight Connector 53"/>
          <p:cNvCxnSpPr/>
          <p:nvPr/>
        </p:nvCxnSpPr>
        <p:spPr>
          <a:xfrm rot="5400000">
            <a:off x="3048794" y="4266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4" idx="1"/>
          </p:cNvCxnSpPr>
          <p:nvPr/>
        </p:nvCxnSpPr>
        <p:spPr>
          <a:xfrm rot="5400000">
            <a:off x="3078456" y="3855744"/>
            <a:ext cx="10074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90106" y="3086100"/>
            <a:ext cx="1448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048000" y="1981200"/>
            <a:ext cx="14478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int’l class</a:t>
            </a:r>
            <a:endParaRPr lang="en-US" sz="1600" b="1" dirty="0">
              <a:solidFill>
                <a:srgbClr val="0070C0"/>
              </a:solidFill>
            </a:endParaRPr>
          </a:p>
        </p:txBody>
      </p:sp>
      <p:sp>
        <p:nvSpPr>
          <p:cNvPr id="62" name="TextBox 61"/>
          <p:cNvSpPr txBox="1"/>
          <p:nvPr/>
        </p:nvSpPr>
        <p:spPr>
          <a:xfrm>
            <a:off x="2971800" y="2514600"/>
            <a:ext cx="1600200" cy="338554"/>
          </a:xfrm>
          <a:prstGeom prst="rect">
            <a:avLst/>
          </a:prstGeom>
          <a:noFill/>
        </p:spPr>
        <p:txBody>
          <a:bodyPr wrap="square" rtlCol="0">
            <a:spAutoFit/>
          </a:bodyPr>
          <a:lstStyle/>
          <a:p>
            <a:r>
              <a:rPr lang="en-US" sz="1600" b="1" dirty="0" smtClean="0">
                <a:solidFill>
                  <a:srgbClr val="0070C0"/>
                </a:solidFill>
              </a:rPr>
              <a:t>ED last year</a:t>
            </a:r>
            <a:endParaRPr lang="en-US" sz="1600" b="1" dirty="0">
              <a:solidFill>
                <a:srgbClr val="0070C0"/>
              </a:solidFill>
            </a:endParaRPr>
          </a:p>
        </p:txBody>
      </p:sp>
      <p:cxnSp>
        <p:nvCxnSpPr>
          <p:cNvPr id="63" name="Straight Connector 62"/>
          <p:cNvCxnSpPr/>
          <p:nvPr/>
        </p:nvCxnSpPr>
        <p:spPr>
          <a:xfrm rot="5400000">
            <a:off x="3277393" y="3352007"/>
            <a:ext cx="12192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038600" y="4114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000" y="3962400"/>
            <a:ext cx="2819400" cy="338554"/>
          </a:xfrm>
          <a:prstGeom prst="rect">
            <a:avLst/>
          </a:prstGeom>
          <a:noFill/>
        </p:spPr>
        <p:txBody>
          <a:bodyPr wrap="square" rtlCol="0">
            <a:spAutoFit/>
          </a:bodyPr>
          <a:lstStyle/>
          <a:p>
            <a:r>
              <a:rPr lang="en-US" sz="1600" b="1" dirty="0" smtClean="0">
                <a:solidFill>
                  <a:srgbClr val="0070C0"/>
                </a:solidFill>
              </a:rPr>
              <a:t>Science Circle / “Gray Matters” </a:t>
            </a:r>
            <a:endParaRPr lang="en-US" sz="1600" b="1" dirty="0">
              <a:solidFill>
                <a:srgbClr val="0070C0"/>
              </a:solidFill>
            </a:endParaRPr>
          </a:p>
        </p:txBody>
      </p:sp>
      <p:cxnSp>
        <p:nvCxnSpPr>
          <p:cNvPr id="79" name="Straight Connector 78"/>
          <p:cNvCxnSpPr/>
          <p:nvPr/>
        </p:nvCxnSpPr>
        <p:spPr>
          <a:xfrm>
            <a:off x="4191000" y="4343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724400" y="4191000"/>
            <a:ext cx="2514600" cy="338554"/>
          </a:xfrm>
          <a:prstGeom prst="rect">
            <a:avLst/>
          </a:prstGeom>
          <a:noFill/>
        </p:spPr>
        <p:txBody>
          <a:bodyPr wrap="square" rtlCol="0">
            <a:spAutoFit/>
          </a:bodyPr>
          <a:lstStyle/>
          <a:p>
            <a:r>
              <a:rPr lang="en-US" sz="1600" b="1" dirty="0" smtClean="0">
                <a:solidFill>
                  <a:srgbClr val="0070C0"/>
                </a:solidFill>
              </a:rPr>
              <a:t>(</a:t>
            </a:r>
            <a:r>
              <a:rPr lang="en-US" sz="1600" b="1" dirty="0" err="1" smtClean="0">
                <a:solidFill>
                  <a:srgbClr val="0070C0"/>
                </a:solidFill>
              </a:rPr>
              <a:t>UdeM</a:t>
            </a:r>
            <a:r>
              <a:rPr lang="en-US" sz="1600" b="1" dirty="0" smtClean="0">
                <a:solidFill>
                  <a:srgbClr val="0070C0"/>
                </a:solidFill>
              </a:rPr>
              <a:t>) / DePaul / France</a:t>
            </a:r>
            <a:endParaRPr lang="en-US" sz="1600" b="1" dirty="0">
              <a:solidFill>
                <a:srgbClr val="0070C0"/>
              </a:solidFill>
            </a:endParaRPr>
          </a:p>
        </p:txBody>
      </p:sp>
      <p:sp>
        <p:nvSpPr>
          <p:cNvPr id="56" name="TextBox 55"/>
          <p:cNvSpPr txBox="1"/>
          <p:nvPr/>
        </p:nvSpPr>
        <p:spPr>
          <a:xfrm>
            <a:off x="1981200" y="5105400"/>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
        <p:nvSpPr>
          <p:cNvPr id="58" name="Subtitle 2"/>
          <p:cNvSpPr txBox="1">
            <a:spLocks/>
          </p:cNvSpPr>
          <p:nvPr/>
        </p:nvSpPr>
        <p:spPr>
          <a:xfrm>
            <a:off x="4191000" y="1676400"/>
            <a:ext cx="4495800" cy="2209800"/>
          </a:xfrm>
          <a:prstGeom prst="rect">
            <a:avLst/>
          </a:prstGeom>
          <a:solidFill>
            <a:schemeClr val="bg1"/>
          </a:solidFill>
          <a:ln w="25400">
            <a:solidFill>
              <a:schemeClr val="tx1"/>
            </a:solidFill>
          </a:ln>
        </p:spPr>
        <p:txBody>
          <a:bodyPr vert="horz" lIns="91440" tIns="45720" rIns="91440" bIns="45720" rtlCol="0">
            <a:noAutofit/>
          </a:bodyPr>
          <a:lstStyle/>
          <a:p>
            <a:r>
              <a:rPr lang="en-US" sz="2000" u="sng" dirty="0" smtClean="0">
                <a:latin typeface="Calibri" pitchFamily="34" charset="0"/>
              </a:rPr>
              <a:t>Oh!</a:t>
            </a:r>
            <a:r>
              <a:rPr kumimoji="0" lang="en-US" sz="2000" b="0" i="0" u="sng" strike="noStrike" kern="1200" cap="none" spc="0" normalizeH="0" noProof="0" dirty="0" smtClean="0">
                <a:ln>
                  <a:noFill/>
                </a:ln>
                <a:solidFill>
                  <a:schemeClr val="tx1"/>
                </a:solidFill>
                <a:effectLst/>
                <a:uLnTx/>
                <a:uFillTx/>
                <a:latin typeface="Calibri" pitchFamily="34" charset="0"/>
                <a:ea typeface="+mn-ea"/>
                <a:cs typeface="+mn-cs"/>
              </a:rPr>
              <a:t> </a:t>
            </a:r>
            <a:r>
              <a:rPr lang="en-US" sz="2000" u="sng" dirty="0" smtClean="0">
                <a:latin typeface="Calibri" pitchFamily="34" charset="0"/>
              </a:rPr>
              <a:t>p</a:t>
            </a:r>
            <a:r>
              <a:rPr kumimoji="0" lang="en-US" sz="2000" b="0" i="0" u="sng" strike="noStrike" kern="1200" cap="none" spc="0" normalizeH="0" noProof="0" dirty="0" err="1" smtClean="0">
                <a:ln>
                  <a:noFill/>
                </a:ln>
                <a:solidFill>
                  <a:schemeClr val="tx1"/>
                </a:solidFill>
                <a:effectLst/>
                <a:uLnTx/>
                <a:uFillTx/>
                <a:latin typeface="Calibri" pitchFamily="34" charset="0"/>
                <a:ea typeface="+mn-ea"/>
                <a:cs typeface="+mn-cs"/>
              </a:rPr>
              <a:t>hase</a:t>
            </a:r>
            <a:r>
              <a:rPr kumimoji="0" lang="en-US" sz="2000" b="0" i="0" strike="noStrike" kern="1200" cap="none" spc="0" normalizeH="0" noProof="0" dirty="0" smtClean="0">
                <a:ln>
                  <a:noFill/>
                </a:ln>
                <a:solidFill>
                  <a:schemeClr val="tx1"/>
                </a:solidFill>
                <a:effectLst/>
                <a:uLnTx/>
                <a:uFillTx/>
                <a:latin typeface="Calibri" pitchFamily="34" charset="0"/>
                <a:ea typeface="+mn-ea"/>
                <a:cs typeface="+mn-cs"/>
              </a:rPr>
              <a:t> </a:t>
            </a:r>
            <a:r>
              <a:rPr lang="en-US" sz="2000" dirty="0" smtClean="0">
                <a:latin typeface="Calibri" pitchFamily="34" charset="0"/>
              </a:rPr>
              <a:t>– </a:t>
            </a:r>
            <a:r>
              <a:rPr lang="en-US" sz="2000" dirty="0" err="1" smtClean="0">
                <a:latin typeface="Calibri" pitchFamily="34" charset="0"/>
              </a:rPr>
              <a:t>UdeM</a:t>
            </a:r>
            <a:r>
              <a:rPr lang="en-US" sz="2000" dirty="0" smtClean="0">
                <a:latin typeface="Calibri" pitchFamily="34" charset="0"/>
              </a:rPr>
              <a:t> could not join us, but suggested a partner in France; DePaul hosted our 1</a:t>
            </a:r>
            <a:r>
              <a:rPr lang="en-US" sz="2000" baseline="30000" dirty="0" smtClean="0">
                <a:latin typeface="Calibri" pitchFamily="34" charset="0"/>
              </a:rPr>
              <a:t>st</a:t>
            </a:r>
            <a:r>
              <a:rPr lang="en-US" sz="2000" dirty="0" smtClean="0">
                <a:latin typeface="Calibri" pitchFamily="34" charset="0"/>
              </a:rPr>
              <a:t> class; UIW IT reps and I presented at 2008 SW Reg. EDUCAUSE conference; I discovered SL groups, gave a presentation in-world, and partnered in a peer-reviewed SL journal…</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4" name="TextBox 23"/>
          <p:cNvSpPr txBox="1"/>
          <p:nvPr/>
        </p:nvSpPr>
        <p:spPr>
          <a:xfrm>
            <a:off x="35814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44" name="TextBox 43"/>
          <p:cNvSpPr txBox="1"/>
          <p:nvPr/>
        </p:nvSpPr>
        <p:spPr>
          <a:xfrm>
            <a:off x="914400" y="4572000"/>
            <a:ext cx="685800" cy="338554"/>
          </a:xfrm>
          <a:prstGeom prst="rect">
            <a:avLst/>
          </a:prstGeom>
          <a:noFill/>
        </p:spPr>
        <p:txBody>
          <a:bodyPr wrap="square" rtlCol="0">
            <a:spAutoFit/>
          </a:bodyPr>
          <a:lstStyle/>
          <a:p>
            <a:r>
              <a:rPr lang="en-US" sz="1600" b="1" dirty="0" smtClean="0">
                <a:solidFill>
                  <a:srgbClr val="0070C0"/>
                </a:solidFill>
              </a:rPr>
              <a:t>AW</a:t>
            </a:r>
            <a:endParaRPr lang="en-US" sz="1600" b="1" dirty="0">
              <a:solidFill>
                <a:srgbClr val="0070C0"/>
              </a:solidFill>
            </a:endParaRPr>
          </a:p>
        </p:txBody>
      </p:sp>
      <p:sp>
        <p:nvSpPr>
          <p:cNvPr id="45" name="TextBox 44"/>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9" name="Straight Connector 48"/>
          <p:cNvCxnSpPr/>
          <p:nvPr/>
        </p:nvCxnSpPr>
        <p:spPr>
          <a:xfrm rot="5400000">
            <a:off x="2286794" y="4647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38994" y="51046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CIO challenge</a:t>
            </a:r>
            <a:endParaRPr lang="en-US" sz="1600" b="1" dirty="0">
              <a:solidFill>
                <a:srgbClr val="0070C0"/>
              </a:solidFill>
            </a:endParaRPr>
          </a:p>
        </p:txBody>
      </p:sp>
      <p:sp>
        <p:nvSpPr>
          <p:cNvPr id="53" name="TextBox 52"/>
          <p:cNvSpPr txBox="1"/>
          <p:nvPr/>
        </p:nvSpPr>
        <p:spPr>
          <a:xfrm>
            <a:off x="2438400" y="2819400"/>
            <a:ext cx="1752600" cy="584775"/>
          </a:xfrm>
          <a:prstGeom prst="rect">
            <a:avLst/>
          </a:prstGeom>
          <a:noFill/>
        </p:spPr>
        <p:txBody>
          <a:bodyPr wrap="square" rtlCol="0">
            <a:spAutoFit/>
          </a:bodyPr>
          <a:lstStyle/>
          <a:p>
            <a:r>
              <a:rPr lang="en-US" sz="1600" b="1" dirty="0" smtClean="0">
                <a:solidFill>
                  <a:srgbClr val="0070C0"/>
                </a:solidFill>
              </a:rPr>
              <a:t>   exploration schedule class</a:t>
            </a:r>
            <a:endParaRPr lang="en-US" sz="1600" b="1" dirty="0">
              <a:solidFill>
                <a:srgbClr val="0070C0"/>
              </a:solidFill>
            </a:endParaRPr>
          </a:p>
        </p:txBody>
      </p:sp>
      <p:cxnSp>
        <p:nvCxnSpPr>
          <p:cNvPr id="54" name="Straight Connector 53"/>
          <p:cNvCxnSpPr/>
          <p:nvPr/>
        </p:nvCxnSpPr>
        <p:spPr>
          <a:xfrm rot="5400000">
            <a:off x="3048794" y="4266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4" idx="1"/>
          </p:cNvCxnSpPr>
          <p:nvPr/>
        </p:nvCxnSpPr>
        <p:spPr>
          <a:xfrm rot="5400000">
            <a:off x="3078456" y="3855744"/>
            <a:ext cx="10074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90106" y="3086100"/>
            <a:ext cx="1448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048000" y="1981200"/>
            <a:ext cx="1447800" cy="338554"/>
          </a:xfrm>
          <a:prstGeom prst="rect">
            <a:avLst/>
          </a:prstGeom>
          <a:noFill/>
          <a:ln w="25400">
            <a:solidFill>
              <a:schemeClr val="tx1"/>
            </a:solidFill>
          </a:ln>
        </p:spPr>
        <p:txBody>
          <a:bodyPr wrap="square" rtlCol="0">
            <a:spAutoFit/>
          </a:bodyPr>
          <a:lstStyle/>
          <a:p>
            <a:r>
              <a:rPr lang="en-US" sz="1600" b="1" dirty="0" smtClean="0">
                <a:solidFill>
                  <a:srgbClr val="00B050"/>
                </a:solidFill>
              </a:rPr>
              <a:t>1</a:t>
            </a:r>
            <a:r>
              <a:rPr lang="en-US" sz="1600" b="1" baseline="30000" dirty="0" smtClean="0">
                <a:solidFill>
                  <a:srgbClr val="00B050"/>
                </a:solidFill>
              </a:rPr>
              <a:t>st</a:t>
            </a:r>
            <a:r>
              <a:rPr lang="en-US" sz="1600" b="1" dirty="0" smtClean="0">
                <a:solidFill>
                  <a:srgbClr val="00B050"/>
                </a:solidFill>
              </a:rPr>
              <a:t> int’l class</a:t>
            </a:r>
            <a:endParaRPr lang="en-US" sz="1600" b="1" dirty="0">
              <a:solidFill>
                <a:srgbClr val="00B050"/>
              </a:solidFill>
            </a:endParaRPr>
          </a:p>
        </p:txBody>
      </p:sp>
      <p:sp>
        <p:nvSpPr>
          <p:cNvPr id="62" name="TextBox 61"/>
          <p:cNvSpPr txBox="1"/>
          <p:nvPr/>
        </p:nvSpPr>
        <p:spPr>
          <a:xfrm>
            <a:off x="2971800" y="2514600"/>
            <a:ext cx="1600200" cy="338554"/>
          </a:xfrm>
          <a:prstGeom prst="rect">
            <a:avLst/>
          </a:prstGeom>
          <a:noFill/>
        </p:spPr>
        <p:txBody>
          <a:bodyPr wrap="square" rtlCol="0">
            <a:spAutoFit/>
          </a:bodyPr>
          <a:lstStyle/>
          <a:p>
            <a:r>
              <a:rPr lang="en-US" sz="1600" b="1" dirty="0" smtClean="0">
                <a:solidFill>
                  <a:srgbClr val="0070C0"/>
                </a:solidFill>
              </a:rPr>
              <a:t>ED last year</a:t>
            </a:r>
            <a:endParaRPr lang="en-US" sz="1600" b="1" dirty="0">
              <a:solidFill>
                <a:srgbClr val="0070C0"/>
              </a:solidFill>
            </a:endParaRPr>
          </a:p>
        </p:txBody>
      </p:sp>
      <p:cxnSp>
        <p:nvCxnSpPr>
          <p:cNvPr id="63" name="Straight Connector 62"/>
          <p:cNvCxnSpPr/>
          <p:nvPr/>
        </p:nvCxnSpPr>
        <p:spPr>
          <a:xfrm rot="5400000">
            <a:off x="3277393" y="3352007"/>
            <a:ext cx="12192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038600" y="4114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000" y="3962400"/>
            <a:ext cx="2819400" cy="338554"/>
          </a:xfrm>
          <a:prstGeom prst="rect">
            <a:avLst/>
          </a:prstGeom>
          <a:noFill/>
        </p:spPr>
        <p:txBody>
          <a:bodyPr wrap="square" rtlCol="0">
            <a:spAutoFit/>
          </a:bodyPr>
          <a:lstStyle/>
          <a:p>
            <a:r>
              <a:rPr lang="en-US" sz="1600" b="1" dirty="0" smtClean="0">
                <a:solidFill>
                  <a:srgbClr val="0070C0"/>
                </a:solidFill>
              </a:rPr>
              <a:t>Science Circle / “Gray Matters” </a:t>
            </a:r>
            <a:endParaRPr lang="en-US" sz="1600" b="1" dirty="0">
              <a:solidFill>
                <a:srgbClr val="0070C0"/>
              </a:solidFill>
            </a:endParaRPr>
          </a:p>
        </p:txBody>
      </p:sp>
      <p:cxnSp>
        <p:nvCxnSpPr>
          <p:cNvPr id="79" name="Straight Connector 78"/>
          <p:cNvCxnSpPr/>
          <p:nvPr/>
        </p:nvCxnSpPr>
        <p:spPr>
          <a:xfrm>
            <a:off x="4191000" y="4343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724400" y="4191000"/>
            <a:ext cx="2514600" cy="338554"/>
          </a:xfrm>
          <a:prstGeom prst="rect">
            <a:avLst/>
          </a:prstGeom>
          <a:noFill/>
        </p:spPr>
        <p:txBody>
          <a:bodyPr wrap="square" rtlCol="0">
            <a:spAutoFit/>
          </a:bodyPr>
          <a:lstStyle/>
          <a:p>
            <a:r>
              <a:rPr lang="en-US" sz="1600" b="1" dirty="0" smtClean="0">
                <a:solidFill>
                  <a:srgbClr val="0070C0"/>
                </a:solidFill>
              </a:rPr>
              <a:t>(</a:t>
            </a:r>
            <a:r>
              <a:rPr lang="en-US" sz="1600" b="1" dirty="0" err="1" smtClean="0">
                <a:solidFill>
                  <a:srgbClr val="0070C0"/>
                </a:solidFill>
              </a:rPr>
              <a:t>UdeM</a:t>
            </a:r>
            <a:r>
              <a:rPr lang="en-US" sz="1600" b="1" dirty="0" smtClean="0">
                <a:solidFill>
                  <a:srgbClr val="0070C0"/>
                </a:solidFill>
              </a:rPr>
              <a:t>) / DePaul / France</a:t>
            </a:r>
            <a:endParaRPr lang="en-US" sz="1600" b="1" dirty="0">
              <a:solidFill>
                <a:srgbClr val="0070C0"/>
              </a:solidFill>
            </a:endParaRPr>
          </a:p>
        </p:txBody>
      </p:sp>
      <p:sp>
        <p:nvSpPr>
          <p:cNvPr id="56" name="TextBox 55"/>
          <p:cNvSpPr txBox="1"/>
          <p:nvPr/>
        </p:nvSpPr>
        <p:spPr>
          <a:xfrm>
            <a:off x="1981200" y="5105400"/>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
        <p:nvSpPr>
          <p:cNvPr id="58" name="Subtitle 2"/>
          <p:cNvSpPr txBox="1">
            <a:spLocks/>
          </p:cNvSpPr>
          <p:nvPr/>
        </p:nvSpPr>
        <p:spPr>
          <a:xfrm>
            <a:off x="4191000" y="1676400"/>
            <a:ext cx="4495800" cy="22098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Our first class had co-instructors in San Antonio (Texas), Chicago (Illinois), and Lille (France) and students in Texas, France, and Mexico; we decided to plunge into the “deep end” and hold nearly the entire class in Second Life, learning much in the process…</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3200401"/>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4" name="TextBox 23"/>
          <p:cNvSpPr txBox="1"/>
          <p:nvPr/>
        </p:nvSpPr>
        <p:spPr>
          <a:xfrm>
            <a:off x="33528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8" name="TextBox 37"/>
          <p:cNvSpPr txBox="1"/>
          <p:nvPr/>
        </p:nvSpPr>
        <p:spPr>
          <a:xfrm>
            <a:off x="4114800" y="37338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44" name="TextBox 43"/>
          <p:cNvSpPr txBox="1"/>
          <p:nvPr/>
        </p:nvSpPr>
        <p:spPr>
          <a:xfrm>
            <a:off x="914400" y="4572000"/>
            <a:ext cx="685800" cy="338554"/>
          </a:xfrm>
          <a:prstGeom prst="rect">
            <a:avLst/>
          </a:prstGeom>
          <a:noFill/>
        </p:spPr>
        <p:txBody>
          <a:bodyPr wrap="square" rtlCol="0">
            <a:spAutoFit/>
          </a:bodyPr>
          <a:lstStyle/>
          <a:p>
            <a:r>
              <a:rPr lang="en-US" sz="1600" b="1" dirty="0" smtClean="0">
                <a:solidFill>
                  <a:srgbClr val="0070C0"/>
                </a:solidFill>
              </a:rPr>
              <a:t>AW</a:t>
            </a:r>
            <a:endParaRPr lang="en-US" sz="1600" b="1" dirty="0">
              <a:solidFill>
                <a:srgbClr val="0070C0"/>
              </a:solidFill>
            </a:endParaRPr>
          </a:p>
        </p:txBody>
      </p:sp>
      <p:sp>
        <p:nvSpPr>
          <p:cNvPr id="45" name="TextBox 44"/>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9" name="Straight Connector 48"/>
          <p:cNvCxnSpPr/>
          <p:nvPr/>
        </p:nvCxnSpPr>
        <p:spPr>
          <a:xfrm rot="5400000">
            <a:off x="2286794" y="4647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38994" y="51046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CIO challenge</a:t>
            </a:r>
            <a:endParaRPr lang="en-US" sz="1600" b="1" dirty="0">
              <a:solidFill>
                <a:srgbClr val="0070C0"/>
              </a:solidFill>
            </a:endParaRPr>
          </a:p>
        </p:txBody>
      </p:sp>
      <p:sp>
        <p:nvSpPr>
          <p:cNvPr id="53" name="TextBox 52"/>
          <p:cNvSpPr txBox="1"/>
          <p:nvPr/>
        </p:nvSpPr>
        <p:spPr>
          <a:xfrm>
            <a:off x="2438400" y="2819400"/>
            <a:ext cx="1752600" cy="584775"/>
          </a:xfrm>
          <a:prstGeom prst="rect">
            <a:avLst/>
          </a:prstGeom>
          <a:noFill/>
        </p:spPr>
        <p:txBody>
          <a:bodyPr wrap="square" rtlCol="0">
            <a:spAutoFit/>
          </a:bodyPr>
          <a:lstStyle/>
          <a:p>
            <a:r>
              <a:rPr lang="en-US" sz="1600" b="1" dirty="0" smtClean="0">
                <a:solidFill>
                  <a:srgbClr val="0070C0"/>
                </a:solidFill>
              </a:rPr>
              <a:t>   exploration schedule class</a:t>
            </a:r>
            <a:endParaRPr lang="en-US" sz="1600" b="1" dirty="0">
              <a:solidFill>
                <a:srgbClr val="0070C0"/>
              </a:solidFill>
            </a:endParaRPr>
          </a:p>
        </p:txBody>
      </p:sp>
      <p:cxnSp>
        <p:nvCxnSpPr>
          <p:cNvPr id="54" name="Straight Connector 53"/>
          <p:cNvCxnSpPr/>
          <p:nvPr/>
        </p:nvCxnSpPr>
        <p:spPr>
          <a:xfrm rot="5400000">
            <a:off x="3048794" y="4266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4" idx="1"/>
          </p:cNvCxnSpPr>
          <p:nvPr/>
        </p:nvCxnSpPr>
        <p:spPr>
          <a:xfrm rot="5400000">
            <a:off x="2849856" y="3855744"/>
            <a:ext cx="10074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90106" y="3086100"/>
            <a:ext cx="1448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429000" y="1981200"/>
            <a:ext cx="14478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int’l class</a:t>
            </a:r>
            <a:endParaRPr lang="en-US" sz="1600" b="1" dirty="0">
              <a:solidFill>
                <a:srgbClr val="0070C0"/>
              </a:solidFill>
            </a:endParaRPr>
          </a:p>
        </p:txBody>
      </p:sp>
      <p:sp>
        <p:nvSpPr>
          <p:cNvPr id="62" name="TextBox 61"/>
          <p:cNvSpPr txBox="1"/>
          <p:nvPr/>
        </p:nvSpPr>
        <p:spPr>
          <a:xfrm>
            <a:off x="2743200" y="2514600"/>
            <a:ext cx="1600200" cy="338554"/>
          </a:xfrm>
          <a:prstGeom prst="rect">
            <a:avLst/>
          </a:prstGeom>
          <a:noFill/>
        </p:spPr>
        <p:txBody>
          <a:bodyPr wrap="square" rtlCol="0">
            <a:spAutoFit/>
          </a:bodyPr>
          <a:lstStyle/>
          <a:p>
            <a:r>
              <a:rPr lang="en-US" sz="1600" b="1" dirty="0" smtClean="0">
                <a:solidFill>
                  <a:srgbClr val="0070C0"/>
                </a:solidFill>
              </a:rPr>
              <a:t>ED last year</a:t>
            </a:r>
            <a:endParaRPr lang="en-US" sz="1600" b="1" dirty="0">
              <a:solidFill>
                <a:srgbClr val="0070C0"/>
              </a:solidFill>
            </a:endParaRPr>
          </a:p>
        </p:txBody>
      </p:sp>
      <p:cxnSp>
        <p:nvCxnSpPr>
          <p:cNvPr id="63" name="Straight Connector 62"/>
          <p:cNvCxnSpPr/>
          <p:nvPr/>
        </p:nvCxnSpPr>
        <p:spPr>
          <a:xfrm rot="5400000">
            <a:off x="3277393" y="3352007"/>
            <a:ext cx="12192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038600" y="4114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000" y="3962400"/>
            <a:ext cx="2819400" cy="338554"/>
          </a:xfrm>
          <a:prstGeom prst="rect">
            <a:avLst/>
          </a:prstGeom>
          <a:noFill/>
        </p:spPr>
        <p:txBody>
          <a:bodyPr wrap="square" rtlCol="0">
            <a:spAutoFit/>
          </a:bodyPr>
          <a:lstStyle/>
          <a:p>
            <a:r>
              <a:rPr lang="en-US" sz="1600" b="1" dirty="0" smtClean="0">
                <a:solidFill>
                  <a:srgbClr val="0070C0"/>
                </a:solidFill>
              </a:rPr>
              <a:t>Science Circle / “Gray Matters” </a:t>
            </a:r>
            <a:endParaRPr lang="en-US" sz="1600" b="1" dirty="0">
              <a:solidFill>
                <a:srgbClr val="0070C0"/>
              </a:solidFill>
            </a:endParaRPr>
          </a:p>
        </p:txBody>
      </p:sp>
      <p:cxnSp>
        <p:nvCxnSpPr>
          <p:cNvPr id="73" name="Straight Connector 72"/>
          <p:cNvCxnSpPr/>
          <p:nvPr/>
        </p:nvCxnSpPr>
        <p:spPr>
          <a:xfrm>
            <a:off x="4343400" y="3733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876800" y="3581400"/>
            <a:ext cx="2895600" cy="338554"/>
          </a:xfrm>
          <a:prstGeom prst="rect">
            <a:avLst/>
          </a:prstGeom>
          <a:noFill/>
        </p:spPr>
        <p:txBody>
          <a:bodyPr wrap="square" rtlCol="0">
            <a:spAutoFit/>
          </a:bodyPr>
          <a:lstStyle/>
          <a:p>
            <a:r>
              <a:rPr lang="en-US" sz="1600" b="1" dirty="0" smtClean="0">
                <a:solidFill>
                  <a:srgbClr val="0070C0"/>
                </a:solidFill>
              </a:rPr>
              <a:t>SAVE ET I / invites</a:t>
            </a:r>
            <a:endParaRPr lang="en-US" sz="1600" b="1" dirty="0">
              <a:solidFill>
                <a:srgbClr val="0070C0"/>
              </a:solidFill>
            </a:endParaRPr>
          </a:p>
        </p:txBody>
      </p:sp>
      <p:cxnSp>
        <p:nvCxnSpPr>
          <p:cNvPr id="75" name="Straight Connector 74"/>
          <p:cNvCxnSpPr/>
          <p:nvPr/>
        </p:nvCxnSpPr>
        <p:spPr>
          <a:xfrm>
            <a:off x="4419600" y="3581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953000" y="3352800"/>
            <a:ext cx="3352800" cy="338554"/>
          </a:xfrm>
          <a:prstGeom prst="rect">
            <a:avLst/>
          </a:prstGeom>
          <a:noFill/>
        </p:spPr>
        <p:txBody>
          <a:bodyPr wrap="square" rtlCol="0">
            <a:spAutoFit/>
          </a:bodyPr>
          <a:lstStyle/>
          <a:p>
            <a:r>
              <a:rPr lang="en-US" sz="1600" b="1" dirty="0" smtClean="0">
                <a:solidFill>
                  <a:srgbClr val="0070C0"/>
                </a:solidFill>
              </a:rPr>
              <a:t>SL5B / NECC / Center / building class</a:t>
            </a:r>
            <a:endParaRPr lang="en-US" sz="1600" b="1" dirty="0">
              <a:solidFill>
                <a:srgbClr val="0070C0"/>
              </a:solidFill>
            </a:endParaRPr>
          </a:p>
        </p:txBody>
      </p:sp>
      <p:cxnSp>
        <p:nvCxnSpPr>
          <p:cNvPr id="79" name="Straight Connector 78"/>
          <p:cNvCxnSpPr/>
          <p:nvPr/>
        </p:nvCxnSpPr>
        <p:spPr>
          <a:xfrm>
            <a:off x="3733800" y="4343400"/>
            <a:ext cx="990600" cy="1589"/>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724400" y="4191000"/>
            <a:ext cx="2514600" cy="338554"/>
          </a:xfrm>
          <a:prstGeom prst="rect">
            <a:avLst/>
          </a:prstGeom>
          <a:noFill/>
        </p:spPr>
        <p:txBody>
          <a:bodyPr wrap="square" rtlCol="0">
            <a:spAutoFit/>
          </a:bodyPr>
          <a:lstStyle/>
          <a:p>
            <a:r>
              <a:rPr lang="en-US" sz="1600" b="1" dirty="0" smtClean="0">
                <a:solidFill>
                  <a:srgbClr val="0070C0"/>
                </a:solidFill>
              </a:rPr>
              <a:t>(</a:t>
            </a:r>
            <a:r>
              <a:rPr lang="en-US" sz="1600" b="1" dirty="0" err="1" smtClean="0">
                <a:solidFill>
                  <a:srgbClr val="0070C0"/>
                </a:solidFill>
              </a:rPr>
              <a:t>UdeM</a:t>
            </a:r>
            <a:r>
              <a:rPr lang="en-US" sz="1600" b="1" dirty="0" smtClean="0">
                <a:solidFill>
                  <a:srgbClr val="0070C0"/>
                </a:solidFill>
              </a:rPr>
              <a:t>) / DePaul / France</a:t>
            </a:r>
            <a:endParaRPr lang="en-US" sz="1600" b="1" dirty="0">
              <a:solidFill>
                <a:srgbClr val="0070C0"/>
              </a:solidFill>
            </a:endParaRPr>
          </a:p>
        </p:txBody>
      </p:sp>
      <p:sp>
        <p:nvSpPr>
          <p:cNvPr id="56" name="Subtitle 2"/>
          <p:cNvSpPr txBox="1">
            <a:spLocks/>
          </p:cNvSpPr>
          <p:nvPr/>
        </p:nvSpPr>
        <p:spPr>
          <a:xfrm>
            <a:off x="457200" y="2590800"/>
            <a:ext cx="3505200" cy="2895600"/>
          </a:xfrm>
          <a:prstGeom prst="rect">
            <a:avLst/>
          </a:prstGeom>
          <a:solidFill>
            <a:schemeClr val="bg1"/>
          </a:solidFill>
          <a:ln w="25400">
            <a:solidFill>
              <a:schemeClr val="tx1"/>
            </a:solidFill>
          </a:ln>
        </p:spPr>
        <p:txBody>
          <a:bodyPr vert="horz" lIns="91440" tIns="45720" rIns="91440" bIns="45720" rtlCol="0">
            <a:noAutofit/>
          </a:bodyPr>
          <a:lstStyle/>
          <a:p>
            <a:r>
              <a:rPr lang="en-US" sz="2000" u="sng" dirty="0" smtClean="0">
                <a:latin typeface="Calibri" pitchFamily="34" charset="0"/>
              </a:rPr>
              <a:t>Yes! phase</a:t>
            </a:r>
            <a:r>
              <a:rPr lang="en-US" sz="2000" dirty="0" smtClean="0">
                <a:latin typeface="Calibri" pitchFamily="34" charset="0"/>
              </a:rPr>
              <a:t> – UIW co-sponsored city-wide virtual environments conference with ASTD; first display of UIW logo at SL’s 5</a:t>
            </a:r>
            <a:r>
              <a:rPr lang="en-US" sz="2000" baseline="30000" dirty="0" smtClean="0">
                <a:latin typeface="Calibri" pitchFamily="34" charset="0"/>
              </a:rPr>
              <a:t>th</a:t>
            </a:r>
            <a:r>
              <a:rPr lang="en-US" sz="2000" dirty="0" smtClean="0">
                <a:latin typeface="Calibri" pitchFamily="34" charset="0"/>
              </a:rPr>
              <a:t> Birthday exhibitions; I realized that SL is big with educators at NECC 2008; I took a building class in SL &amp; co-built “Center for Sustainable Living” complex…</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3200401"/>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4" name="TextBox 23"/>
          <p:cNvSpPr txBox="1"/>
          <p:nvPr/>
        </p:nvSpPr>
        <p:spPr>
          <a:xfrm>
            <a:off x="33528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8" name="TextBox 37"/>
          <p:cNvSpPr txBox="1"/>
          <p:nvPr/>
        </p:nvSpPr>
        <p:spPr>
          <a:xfrm>
            <a:off x="4114800" y="37338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44" name="TextBox 43"/>
          <p:cNvSpPr txBox="1"/>
          <p:nvPr/>
        </p:nvSpPr>
        <p:spPr>
          <a:xfrm>
            <a:off x="914400" y="4572000"/>
            <a:ext cx="685800" cy="338554"/>
          </a:xfrm>
          <a:prstGeom prst="rect">
            <a:avLst/>
          </a:prstGeom>
          <a:noFill/>
        </p:spPr>
        <p:txBody>
          <a:bodyPr wrap="square" rtlCol="0">
            <a:spAutoFit/>
          </a:bodyPr>
          <a:lstStyle/>
          <a:p>
            <a:r>
              <a:rPr lang="en-US" sz="1600" b="1" dirty="0" smtClean="0">
                <a:solidFill>
                  <a:srgbClr val="0070C0"/>
                </a:solidFill>
              </a:rPr>
              <a:t>AW</a:t>
            </a:r>
            <a:endParaRPr lang="en-US" sz="1600" b="1" dirty="0">
              <a:solidFill>
                <a:srgbClr val="0070C0"/>
              </a:solidFill>
            </a:endParaRPr>
          </a:p>
        </p:txBody>
      </p:sp>
      <p:sp>
        <p:nvSpPr>
          <p:cNvPr id="45" name="TextBox 44"/>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9" name="Straight Connector 48"/>
          <p:cNvCxnSpPr/>
          <p:nvPr/>
        </p:nvCxnSpPr>
        <p:spPr>
          <a:xfrm rot="5400000">
            <a:off x="2286794" y="4647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38994" y="51046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CIO challenge</a:t>
            </a:r>
            <a:endParaRPr lang="en-US" sz="1600" b="1" dirty="0">
              <a:solidFill>
                <a:srgbClr val="0070C0"/>
              </a:solidFill>
            </a:endParaRPr>
          </a:p>
        </p:txBody>
      </p:sp>
      <p:sp>
        <p:nvSpPr>
          <p:cNvPr id="53" name="TextBox 52"/>
          <p:cNvSpPr txBox="1"/>
          <p:nvPr/>
        </p:nvSpPr>
        <p:spPr>
          <a:xfrm>
            <a:off x="2438400" y="2819400"/>
            <a:ext cx="1752600" cy="584775"/>
          </a:xfrm>
          <a:prstGeom prst="rect">
            <a:avLst/>
          </a:prstGeom>
          <a:noFill/>
        </p:spPr>
        <p:txBody>
          <a:bodyPr wrap="square" rtlCol="0">
            <a:spAutoFit/>
          </a:bodyPr>
          <a:lstStyle/>
          <a:p>
            <a:r>
              <a:rPr lang="en-US" sz="1600" b="1" dirty="0" smtClean="0">
                <a:solidFill>
                  <a:srgbClr val="0070C0"/>
                </a:solidFill>
              </a:rPr>
              <a:t>   exploration schedule class</a:t>
            </a:r>
            <a:endParaRPr lang="en-US" sz="1600" b="1" dirty="0">
              <a:solidFill>
                <a:srgbClr val="0070C0"/>
              </a:solidFill>
            </a:endParaRPr>
          </a:p>
        </p:txBody>
      </p:sp>
      <p:cxnSp>
        <p:nvCxnSpPr>
          <p:cNvPr id="54" name="Straight Connector 53"/>
          <p:cNvCxnSpPr/>
          <p:nvPr/>
        </p:nvCxnSpPr>
        <p:spPr>
          <a:xfrm rot="5400000">
            <a:off x="3048794" y="4266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4" idx="1"/>
          </p:cNvCxnSpPr>
          <p:nvPr/>
        </p:nvCxnSpPr>
        <p:spPr>
          <a:xfrm rot="5400000">
            <a:off x="2849856" y="3855744"/>
            <a:ext cx="10074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90106" y="3086100"/>
            <a:ext cx="1448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429000" y="1981200"/>
            <a:ext cx="14478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int’l class</a:t>
            </a:r>
            <a:endParaRPr lang="en-US" sz="1600" b="1" dirty="0">
              <a:solidFill>
                <a:srgbClr val="0070C0"/>
              </a:solidFill>
            </a:endParaRPr>
          </a:p>
        </p:txBody>
      </p:sp>
      <p:sp>
        <p:nvSpPr>
          <p:cNvPr id="62" name="TextBox 61"/>
          <p:cNvSpPr txBox="1"/>
          <p:nvPr/>
        </p:nvSpPr>
        <p:spPr>
          <a:xfrm>
            <a:off x="2743200" y="2514600"/>
            <a:ext cx="1600200" cy="338554"/>
          </a:xfrm>
          <a:prstGeom prst="rect">
            <a:avLst/>
          </a:prstGeom>
          <a:noFill/>
        </p:spPr>
        <p:txBody>
          <a:bodyPr wrap="square" rtlCol="0">
            <a:spAutoFit/>
          </a:bodyPr>
          <a:lstStyle/>
          <a:p>
            <a:r>
              <a:rPr lang="en-US" sz="1600" b="1" dirty="0" smtClean="0">
                <a:solidFill>
                  <a:srgbClr val="0070C0"/>
                </a:solidFill>
              </a:rPr>
              <a:t>ED last year</a:t>
            </a:r>
            <a:endParaRPr lang="en-US" sz="1600" b="1" dirty="0">
              <a:solidFill>
                <a:srgbClr val="0070C0"/>
              </a:solidFill>
            </a:endParaRPr>
          </a:p>
        </p:txBody>
      </p:sp>
      <p:cxnSp>
        <p:nvCxnSpPr>
          <p:cNvPr id="63" name="Straight Connector 62"/>
          <p:cNvCxnSpPr/>
          <p:nvPr/>
        </p:nvCxnSpPr>
        <p:spPr>
          <a:xfrm rot="5400000">
            <a:off x="3277393" y="3352007"/>
            <a:ext cx="12192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4190603" y="2286397"/>
            <a:ext cx="10675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038600" y="4114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000" y="3962400"/>
            <a:ext cx="2819400" cy="338554"/>
          </a:xfrm>
          <a:prstGeom prst="rect">
            <a:avLst/>
          </a:prstGeom>
          <a:noFill/>
        </p:spPr>
        <p:txBody>
          <a:bodyPr wrap="square" rtlCol="0">
            <a:spAutoFit/>
          </a:bodyPr>
          <a:lstStyle/>
          <a:p>
            <a:r>
              <a:rPr lang="en-US" sz="1600" b="1" dirty="0" smtClean="0">
                <a:solidFill>
                  <a:srgbClr val="0070C0"/>
                </a:solidFill>
              </a:rPr>
              <a:t>Science Circle / “Gray Matters” </a:t>
            </a:r>
            <a:endParaRPr lang="en-US" sz="1600" b="1" dirty="0">
              <a:solidFill>
                <a:srgbClr val="0070C0"/>
              </a:solidFill>
            </a:endParaRPr>
          </a:p>
        </p:txBody>
      </p:sp>
      <p:cxnSp>
        <p:nvCxnSpPr>
          <p:cNvPr id="73" name="Straight Connector 72"/>
          <p:cNvCxnSpPr/>
          <p:nvPr/>
        </p:nvCxnSpPr>
        <p:spPr>
          <a:xfrm>
            <a:off x="4343400" y="3733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876800" y="3581400"/>
            <a:ext cx="2895600" cy="338554"/>
          </a:xfrm>
          <a:prstGeom prst="rect">
            <a:avLst/>
          </a:prstGeom>
          <a:noFill/>
        </p:spPr>
        <p:txBody>
          <a:bodyPr wrap="square" rtlCol="0">
            <a:spAutoFit/>
          </a:bodyPr>
          <a:lstStyle/>
          <a:p>
            <a:r>
              <a:rPr lang="en-US" sz="1600" b="1" dirty="0" smtClean="0">
                <a:solidFill>
                  <a:srgbClr val="0070C0"/>
                </a:solidFill>
              </a:rPr>
              <a:t>SAVE ET I / invites</a:t>
            </a:r>
            <a:endParaRPr lang="en-US" sz="1600" b="1" dirty="0">
              <a:solidFill>
                <a:srgbClr val="0070C0"/>
              </a:solidFill>
            </a:endParaRPr>
          </a:p>
        </p:txBody>
      </p:sp>
      <p:cxnSp>
        <p:nvCxnSpPr>
          <p:cNvPr id="75" name="Straight Connector 74"/>
          <p:cNvCxnSpPr/>
          <p:nvPr/>
        </p:nvCxnSpPr>
        <p:spPr>
          <a:xfrm>
            <a:off x="4419600" y="3581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953000" y="3352800"/>
            <a:ext cx="3352800" cy="338554"/>
          </a:xfrm>
          <a:prstGeom prst="rect">
            <a:avLst/>
          </a:prstGeom>
          <a:noFill/>
        </p:spPr>
        <p:txBody>
          <a:bodyPr wrap="square" rtlCol="0">
            <a:spAutoFit/>
          </a:bodyPr>
          <a:lstStyle/>
          <a:p>
            <a:r>
              <a:rPr lang="en-US" sz="1600" b="1" dirty="0" smtClean="0">
                <a:solidFill>
                  <a:srgbClr val="0070C0"/>
                </a:solidFill>
              </a:rPr>
              <a:t>SL5B / NECC / Center / building class</a:t>
            </a:r>
            <a:endParaRPr lang="en-US" sz="1600" b="1" dirty="0">
              <a:solidFill>
                <a:srgbClr val="0070C0"/>
              </a:solidFill>
            </a:endParaRPr>
          </a:p>
        </p:txBody>
      </p:sp>
      <p:cxnSp>
        <p:nvCxnSpPr>
          <p:cNvPr id="79" name="Straight Connector 78"/>
          <p:cNvCxnSpPr/>
          <p:nvPr/>
        </p:nvCxnSpPr>
        <p:spPr>
          <a:xfrm>
            <a:off x="3733800" y="4343400"/>
            <a:ext cx="990600" cy="1589"/>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724400" y="4191000"/>
            <a:ext cx="2514600" cy="338554"/>
          </a:xfrm>
          <a:prstGeom prst="rect">
            <a:avLst/>
          </a:prstGeom>
          <a:noFill/>
        </p:spPr>
        <p:txBody>
          <a:bodyPr wrap="square" rtlCol="0">
            <a:spAutoFit/>
          </a:bodyPr>
          <a:lstStyle/>
          <a:p>
            <a:r>
              <a:rPr lang="en-US" sz="1600" b="1" dirty="0" smtClean="0">
                <a:solidFill>
                  <a:srgbClr val="0070C0"/>
                </a:solidFill>
              </a:rPr>
              <a:t>(</a:t>
            </a:r>
            <a:r>
              <a:rPr lang="en-US" sz="1600" b="1" dirty="0" err="1" smtClean="0">
                <a:solidFill>
                  <a:srgbClr val="0070C0"/>
                </a:solidFill>
              </a:rPr>
              <a:t>UdeM</a:t>
            </a:r>
            <a:r>
              <a:rPr lang="en-US" sz="1600" b="1" dirty="0" smtClean="0">
                <a:solidFill>
                  <a:srgbClr val="0070C0"/>
                </a:solidFill>
              </a:rPr>
              <a:t>) / DePaul / France</a:t>
            </a:r>
            <a:endParaRPr lang="en-US" sz="1600" b="1" dirty="0">
              <a:solidFill>
                <a:srgbClr val="0070C0"/>
              </a:solidFill>
            </a:endParaRPr>
          </a:p>
        </p:txBody>
      </p:sp>
      <p:cxnSp>
        <p:nvCxnSpPr>
          <p:cNvPr id="81" name="Straight Connector 80"/>
          <p:cNvCxnSpPr/>
          <p:nvPr/>
        </p:nvCxnSpPr>
        <p:spPr>
          <a:xfrm>
            <a:off x="4724400" y="3200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257800" y="3048000"/>
            <a:ext cx="22860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work with university </a:t>
            </a:r>
            <a:endParaRPr lang="en-US" sz="1600" b="1" dirty="0">
              <a:solidFill>
                <a:srgbClr val="0070C0"/>
              </a:solidFill>
            </a:endParaRPr>
          </a:p>
        </p:txBody>
      </p:sp>
      <p:sp>
        <p:nvSpPr>
          <p:cNvPr id="56" name="Subtitle 2"/>
          <p:cNvSpPr txBox="1">
            <a:spLocks/>
          </p:cNvSpPr>
          <p:nvPr/>
        </p:nvSpPr>
        <p:spPr>
          <a:xfrm>
            <a:off x="457200" y="2590800"/>
            <a:ext cx="3505200" cy="2895600"/>
          </a:xfrm>
          <a:prstGeom prst="rect">
            <a:avLst/>
          </a:prstGeom>
          <a:solidFill>
            <a:schemeClr val="bg1"/>
          </a:solidFill>
          <a:ln w="25400">
            <a:solidFill>
              <a:schemeClr val="tx1"/>
            </a:solidFill>
          </a:ln>
        </p:spPr>
        <p:txBody>
          <a:bodyPr vert="horz" lIns="91440" tIns="45720" rIns="91440" bIns="45720" rtlCol="0">
            <a:noAutofit/>
          </a:bodyPr>
          <a:lstStyle/>
          <a:p>
            <a:r>
              <a:rPr lang="en-US" sz="2000" u="sng" dirty="0" smtClean="0">
                <a:latin typeface="Calibri" pitchFamily="34" charset="0"/>
              </a:rPr>
              <a:t>Yes! phase</a:t>
            </a:r>
            <a:r>
              <a:rPr lang="en-US" sz="2000" dirty="0" smtClean="0">
                <a:latin typeface="Calibri" pitchFamily="34" charset="0"/>
              </a:rPr>
              <a:t> – I obtained plans for a 2-story house being drawn by UIW Interior/Environmental Design students; I co-built the house in SL &amp; gave IED students a tour of it in their class (SL now used multi-disciplinarily); 2</a:t>
            </a:r>
            <a:r>
              <a:rPr lang="en-US" sz="2000" baseline="30000" dirty="0" smtClean="0">
                <a:latin typeface="Calibri" pitchFamily="34" charset="0"/>
              </a:rPr>
              <a:t>nd</a:t>
            </a:r>
            <a:r>
              <a:rPr lang="en-US" sz="2000" dirty="0" smtClean="0">
                <a:latin typeface="Calibri" pitchFamily="34" charset="0"/>
              </a:rPr>
              <a:t> class used SL </a:t>
            </a:r>
            <a:r>
              <a:rPr lang="en-US" sz="2000" dirty="0" smtClean="0">
                <a:latin typeface="Calibri" pitchFamily="34" charset="0"/>
              </a:rPr>
              <a:t>and </a:t>
            </a:r>
            <a:r>
              <a:rPr lang="en-US" sz="2000" dirty="0" smtClean="0">
                <a:latin typeface="Calibri" pitchFamily="34" charset="0"/>
              </a:rPr>
              <a:t>German </a:t>
            </a:r>
            <a:r>
              <a:rPr lang="en-US" sz="2000" dirty="0" smtClean="0">
                <a:latin typeface="Calibri" pitchFamily="34" charset="0"/>
              </a:rPr>
              <a:t>P</a:t>
            </a:r>
            <a:r>
              <a:rPr lang="en-US" sz="2000" dirty="0" smtClean="0">
                <a:latin typeface="Calibri" pitchFamily="34" charset="0"/>
              </a:rPr>
              <a:t>rof</a:t>
            </a:r>
            <a:r>
              <a:rPr lang="en-US" sz="2000" dirty="0" smtClean="0">
                <a:latin typeface="Calibri" pitchFamily="34" charset="0"/>
              </a:rPr>
              <a:t>. </a:t>
            </a:r>
            <a:r>
              <a:rPr lang="en-US" sz="2000" dirty="0" smtClean="0">
                <a:latin typeface="Calibri" pitchFamily="34" charset="0"/>
              </a:rPr>
              <a:t>taught </a:t>
            </a:r>
            <a:r>
              <a:rPr lang="en-US" sz="2000" dirty="0" smtClean="0">
                <a:latin typeface="Calibri" pitchFamily="34" charset="0"/>
              </a:rPr>
              <a:t>Java/LSL in Fall 2008… </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
        <p:nvSpPr>
          <p:cNvPr id="58" name="TextBox 57"/>
          <p:cNvSpPr txBox="1"/>
          <p:nvPr/>
        </p:nvSpPr>
        <p:spPr>
          <a:xfrm>
            <a:off x="3505200" y="1371600"/>
            <a:ext cx="1295400" cy="338554"/>
          </a:xfrm>
          <a:prstGeom prst="rect">
            <a:avLst/>
          </a:prstGeom>
          <a:noFill/>
          <a:ln w="25400">
            <a:solidFill>
              <a:schemeClr val="tx1"/>
            </a:solidFill>
          </a:ln>
        </p:spPr>
        <p:txBody>
          <a:bodyPr wrap="square" rtlCol="0">
            <a:spAutoFit/>
          </a:bodyPr>
          <a:lstStyle/>
          <a:p>
            <a:r>
              <a:rPr lang="en-US" sz="1600" b="1" dirty="0" smtClean="0">
                <a:solidFill>
                  <a:srgbClr val="00B050"/>
                </a:solidFill>
              </a:rPr>
              <a:t>2</a:t>
            </a:r>
            <a:r>
              <a:rPr lang="en-US" sz="1600" b="1" baseline="30000" dirty="0" smtClean="0">
                <a:solidFill>
                  <a:srgbClr val="00B050"/>
                </a:solidFill>
              </a:rPr>
              <a:t>nd</a:t>
            </a:r>
            <a:r>
              <a:rPr lang="en-US" sz="1600" b="1" dirty="0" smtClean="0">
                <a:solidFill>
                  <a:srgbClr val="00B050"/>
                </a:solidFill>
              </a:rPr>
              <a:t> int’l class</a:t>
            </a:r>
            <a:endParaRPr lang="en-US" sz="1600" b="1" dirty="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57400" y="1981200"/>
            <a:ext cx="5334000" cy="3293209"/>
          </a:xfrm>
          <a:prstGeom prst="rect">
            <a:avLst/>
          </a:prstGeom>
          <a:solidFill>
            <a:schemeClr val="tx1"/>
          </a:solidFill>
        </p:spPr>
        <p:txBody>
          <a:bodyPr wrap="square" rtlCol="0">
            <a:spAutoFit/>
          </a:bodyPr>
          <a:lstStyle/>
          <a:p>
            <a:pPr algn="ctr"/>
            <a:r>
              <a:rPr lang="en-US" sz="3600" dirty="0" smtClean="0">
                <a:solidFill>
                  <a:schemeClr val="bg1"/>
                </a:solidFill>
                <a:latin typeface="+mj-lt"/>
              </a:rPr>
              <a:t>We all live every day in virtual environments, defined by our ideas…</a:t>
            </a:r>
          </a:p>
          <a:p>
            <a:pPr algn="ctr"/>
            <a:endParaRPr lang="en-US" sz="3600" dirty="0" smtClean="0">
              <a:solidFill>
                <a:schemeClr val="bg1"/>
              </a:solidFill>
              <a:latin typeface="+mj-lt"/>
            </a:endParaRPr>
          </a:p>
          <a:p>
            <a:pPr algn="ctr"/>
            <a:r>
              <a:rPr lang="en-US" sz="2000" dirty="0" smtClean="0">
                <a:solidFill>
                  <a:schemeClr val="bg1"/>
                </a:solidFill>
                <a:latin typeface="+mj-lt"/>
              </a:rPr>
              <a:t>Michael Crichton (1942-2008)</a:t>
            </a:r>
          </a:p>
          <a:p>
            <a:pPr algn="ctr"/>
            <a:endParaRPr lang="en-US" sz="2000" dirty="0" smtClean="0">
              <a:solidFill>
                <a:schemeClr val="bg1"/>
              </a:solidFill>
              <a:latin typeface="+mj-lt"/>
            </a:endParaRPr>
          </a:p>
          <a:p>
            <a:pPr algn="ctr"/>
            <a:r>
              <a:rPr lang="en-US" sz="1200" dirty="0" smtClean="0">
                <a:solidFill>
                  <a:schemeClr val="bg1"/>
                </a:solidFill>
                <a:latin typeface="+mj-lt"/>
              </a:rPr>
              <a:t>(Andromeda Strain, West World, Jurassic Park, </a:t>
            </a:r>
          </a:p>
          <a:p>
            <a:pPr algn="ctr"/>
            <a:r>
              <a:rPr lang="en-US" sz="1200" dirty="0" smtClean="0">
                <a:solidFill>
                  <a:schemeClr val="bg1"/>
                </a:solidFill>
                <a:latin typeface="+mj-lt"/>
              </a:rPr>
              <a:t>Disclosure, Timeline, Twister, Creator of “ER”)</a:t>
            </a:r>
            <a:endParaRPr lang="en-US" sz="1200" dirty="0">
              <a:solidFill>
                <a:schemeClr val="bg1"/>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3200401"/>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4" name="TextBox 23"/>
          <p:cNvSpPr txBox="1"/>
          <p:nvPr/>
        </p:nvSpPr>
        <p:spPr>
          <a:xfrm>
            <a:off x="33528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8" name="TextBox 37"/>
          <p:cNvSpPr txBox="1"/>
          <p:nvPr/>
        </p:nvSpPr>
        <p:spPr>
          <a:xfrm>
            <a:off x="4114800" y="37338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40" name="TextBox 39"/>
          <p:cNvSpPr txBox="1"/>
          <p:nvPr/>
        </p:nvSpPr>
        <p:spPr>
          <a:xfrm>
            <a:off x="4648200" y="2819400"/>
            <a:ext cx="1371600" cy="338554"/>
          </a:xfrm>
          <a:prstGeom prst="rect">
            <a:avLst/>
          </a:prstGeom>
          <a:noFill/>
        </p:spPr>
        <p:txBody>
          <a:bodyPr wrap="square" rtlCol="0">
            <a:spAutoFit/>
          </a:bodyPr>
          <a:lstStyle/>
          <a:p>
            <a:r>
              <a:rPr lang="en-US" sz="1600" dirty="0" smtClean="0">
                <a:solidFill>
                  <a:srgbClr val="FF0000"/>
                </a:solidFill>
              </a:rPr>
              <a:t> oh my yes!</a:t>
            </a:r>
            <a:endParaRPr lang="en-US" sz="1600" dirty="0">
              <a:solidFill>
                <a:srgbClr val="FF0000"/>
              </a:solidFill>
            </a:endParaRPr>
          </a:p>
        </p:txBody>
      </p:sp>
      <p:sp>
        <p:nvSpPr>
          <p:cNvPr id="42" name="TextBox 41"/>
          <p:cNvSpPr txBox="1"/>
          <p:nvPr/>
        </p:nvSpPr>
        <p:spPr>
          <a:xfrm>
            <a:off x="5410200" y="1219200"/>
            <a:ext cx="1371600" cy="338554"/>
          </a:xfrm>
          <a:prstGeom prst="rect">
            <a:avLst/>
          </a:prstGeom>
          <a:noFill/>
        </p:spPr>
        <p:txBody>
          <a:bodyPr wrap="square" rtlCol="0">
            <a:spAutoFit/>
          </a:bodyPr>
          <a:lstStyle/>
          <a:p>
            <a:r>
              <a:rPr lang="en-US" sz="1600" b="1" dirty="0" smtClean="0">
                <a:solidFill>
                  <a:srgbClr val="FF0000"/>
                </a:solidFill>
              </a:rPr>
              <a:t>gracious!</a:t>
            </a:r>
            <a:endParaRPr lang="en-US" sz="1600" b="1" dirty="0">
              <a:solidFill>
                <a:srgbClr val="FF0000"/>
              </a:solidFill>
            </a:endParaRPr>
          </a:p>
        </p:txBody>
      </p:sp>
      <p:sp>
        <p:nvSpPr>
          <p:cNvPr id="44" name="TextBox 43"/>
          <p:cNvSpPr txBox="1"/>
          <p:nvPr/>
        </p:nvSpPr>
        <p:spPr>
          <a:xfrm>
            <a:off x="914400" y="4572000"/>
            <a:ext cx="685800" cy="338554"/>
          </a:xfrm>
          <a:prstGeom prst="rect">
            <a:avLst/>
          </a:prstGeom>
          <a:noFill/>
        </p:spPr>
        <p:txBody>
          <a:bodyPr wrap="square" rtlCol="0">
            <a:spAutoFit/>
          </a:bodyPr>
          <a:lstStyle/>
          <a:p>
            <a:r>
              <a:rPr lang="en-US" sz="1600" b="1" dirty="0" smtClean="0">
                <a:solidFill>
                  <a:srgbClr val="0070C0"/>
                </a:solidFill>
              </a:rPr>
              <a:t>AW</a:t>
            </a:r>
            <a:endParaRPr lang="en-US" sz="1600" b="1" dirty="0">
              <a:solidFill>
                <a:srgbClr val="0070C0"/>
              </a:solidFill>
            </a:endParaRPr>
          </a:p>
        </p:txBody>
      </p:sp>
      <p:sp>
        <p:nvSpPr>
          <p:cNvPr id="45" name="TextBox 44"/>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9" name="Straight Connector 48"/>
          <p:cNvCxnSpPr/>
          <p:nvPr/>
        </p:nvCxnSpPr>
        <p:spPr>
          <a:xfrm rot="5400000">
            <a:off x="2286794" y="4647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38994" y="51046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CIO challenge</a:t>
            </a:r>
            <a:endParaRPr lang="en-US" sz="1600" b="1" dirty="0">
              <a:solidFill>
                <a:srgbClr val="0070C0"/>
              </a:solidFill>
            </a:endParaRPr>
          </a:p>
        </p:txBody>
      </p:sp>
      <p:sp>
        <p:nvSpPr>
          <p:cNvPr id="53" name="TextBox 52"/>
          <p:cNvSpPr txBox="1"/>
          <p:nvPr/>
        </p:nvSpPr>
        <p:spPr>
          <a:xfrm>
            <a:off x="2438400" y="2819400"/>
            <a:ext cx="1752600" cy="584775"/>
          </a:xfrm>
          <a:prstGeom prst="rect">
            <a:avLst/>
          </a:prstGeom>
          <a:noFill/>
        </p:spPr>
        <p:txBody>
          <a:bodyPr wrap="square" rtlCol="0">
            <a:spAutoFit/>
          </a:bodyPr>
          <a:lstStyle/>
          <a:p>
            <a:r>
              <a:rPr lang="en-US" sz="1600" b="1" dirty="0" smtClean="0">
                <a:solidFill>
                  <a:srgbClr val="0070C0"/>
                </a:solidFill>
              </a:rPr>
              <a:t>   exploration schedule class</a:t>
            </a:r>
            <a:endParaRPr lang="en-US" sz="1600" b="1" dirty="0">
              <a:solidFill>
                <a:srgbClr val="0070C0"/>
              </a:solidFill>
            </a:endParaRPr>
          </a:p>
        </p:txBody>
      </p:sp>
      <p:cxnSp>
        <p:nvCxnSpPr>
          <p:cNvPr id="54" name="Straight Connector 53"/>
          <p:cNvCxnSpPr/>
          <p:nvPr/>
        </p:nvCxnSpPr>
        <p:spPr>
          <a:xfrm rot="5400000">
            <a:off x="3048794" y="4266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4" idx="1"/>
          </p:cNvCxnSpPr>
          <p:nvPr/>
        </p:nvCxnSpPr>
        <p:spPr>
          <a:xfrm rot="5400000">
            <a:off x="2849856" y="3855744"/>
            <a:ext cx="10074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90106" y="3086100"/>
            <a:ext cx="1448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429000" y="1981200"/>
            <a:ext cx="14478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int’l class</a:t>
            </a:r>
            <a:endParaRPr lang="en-US" sz="1600" b="1" dirty="0">
              <a:solidFill>
                <a:srgbClr val="0070C0"/>
              </a:solidFill>
            </a:endParaRPr>
          </a:p>
        </p:txBody>
      </p:sp>
      <p:sp>
        <p:nvSpPr>
          <p:cNvPr id="62" name="TextBox 61"/>
          <p:cNvSpPr txBox="1"/>
          <p:nvPr/>
        </p:nvSpPr>
        <p:spPr>
          <a:xfrm>
            <a:off x="2667000" y="2514600"/>
            <a:ext cx="1600200" cy="338554"/>
          </a:xfrm>
          <a:prstGeom prst="rect">
            <a:avLst/>
          </a:prstGeom>
          <a:noFill/>
        </p:spPr>
        <p:txBody>
          <a:bodyPr wrap="square" rtlCol="0">
            <a:spAutoFit/>
          </a:bodyPr>
          <a:lstStyle/>
          <a:p>
            <a:r>
              <a:rPr lang="en-US" sz="1600" b="1" dirty="0" smtClean="0">
                <a:solidFill>
                  <a:srgbClr val="0070C0"/>
                </a:solidFill>
              </a:rPr>
              <a:t>ED last year</a:t>
            </a:r>
            <a:endParaRPr lang="en-US" sz="1600" b="1" dirty="0">
              <a:solidFill>
                <a:srgbClr val="0070C0"/>
              </a:solidFill>
            </a:endParaRPr>
          </a:p>
        </p:txBody>
      </p:sp>
      <p:cxnSp>
        <p:nvCxnSpPr>
          <p:cNvPr id="63" name="Straight Connector 62"/>
          <p:cNvCxnSpPr/>
          <p:nvPr/>
        </p:nvCxnSpPr>
        <p:spPr>
          <a:xfrm rot="5400000">
            <a:off x="3277393" y="3352007"/>
            <a:ext cx="12192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4190603" y="2286397"/>
            <a:ext cx="1067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733800" y="1371600"/>
            <a:ext cx="1447800" cy="338554"/>
          </a:xfrm>
          <a:prstGeom prst="rect">
            <a:avLst/>
          </a:prstGeom>
          <a:noFill/>
        </p:spPr>
        <p:txBody>
          <a:bodyPr wrap="square" rtlCol="0">
            <a:spAutoFit/>
          </a:bodyPr>
          <a:lstStyle/>
          <a:p>
            <a:r>
              <a:rPr lang="en-US" sz="1600" b="1" dirty="0" smtClean="0">
                <a:solidFill>
                  <a:srgbClr val="0070C0"/>
                </a:solidFill>
              </a:rPr>
              <a:t>2</a:t>
            </a:r>
            <a:r>
              <a:rPr lang="en-US" sz="1600" b="1" baseline="30000" dirty="0" smtClean="0">
                <a:solidFill>
                  <a:srgbClr val="0070C0"/>
                </a:solidFill>
              </a:rPr>
              <a:t>nd</a:t>
            </a:r>
            <a:r>
              <a:rPr lang="en-US" sz="1600" b="1" dirty="0" smtClean="0">
                <a:solidFill>
                  <a:srgbClr val="0070C0"/>
                </a:solidFill>
              </a:rPr>
              <a:t> int’l class</a:t>
            </a:r>
            <a:endParaRPr lang="en-US" sz="1600" b="1" dirty="0">
              <a:solidFill>
                <a:srgbClr val="0070C0"/>
              </a:solidFill>
            </a:endParaRPr>
          </a:p>
        </p:txBody>
      </p:sp>
      <p:cxnSp>
        <p:nvCxnSpPr>
          <p:cNvPr id="67" name="Straight Connector 66"/>
          <p:cNvCxnSpPr/>
          <p:nvPr/>
        </p:nvCxnSpPr>
        <p:spPr>
          <a:xfrm rot="10800000">
            <a:off x="4953000" y="9906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733800" y="762000"/>
            <a:ext cx="1447800" cy="338554"/>
          </a:xfrm>
          <a:prstGeom prst="rect">
            <a:avLst/>
          </a:prstGeom>
          <a:noFill/>
        </p:spPr>
        <p:txBody>
          <a:bodyPr wrap="square" rtlCol="0">
            <a:spAutoFit/>
          </a:bodyPr>
          <a:lstStyle/>
          <a:p>
            <a:r>
              <a:rPr lang="en-US" sz="1600" b="1" dirty="0" smtClean="0">
                <a:solidFill>
                  <a:srgbClr val="0070C0"/>
                </a:solidFill>
              </a:rPr>
              <a:t>3</a:t>
            </a:r>
            <a:r>
              <a:rPr lang="en-US" sz="1600" b="1" baseline="30000" dirty="0" smtClean="0">
                <a:solidFill>
                  <a:srgbClr val="0070C0"/>
                </a:solidFill>
              </a:rPr>
              <a:t>rd</a:t>
            </a:r>
            <a:r>
              <a:rPr lang="en-US" sz="1600" b="1" dirty="0" smtClean="0">
                <a:solidFill>
                  <a:srgbClr val="0070C0"/>
                </a:solidFill>
              </a:rPr>
              <a:t> int’l class</a:t>
            </a:r>
            <a:endParaRPr lang="en-US" sz="1600" b="1" dirty="0">
              <a:solidFill>
                <a:srgbClr val="0070C0"/>
              </a:solidFill>
            </a:endParaRPr>
          </a:p>
        </p:txBody>
      </p:sp>
      <p:cxnSp>
        <p:nvCxnSpPr>
          <p:cNvPr id="71" name="Straight Connector 70"/>
          <p:cNvCxnSpPr/>
          <p:nvPr/>
        </p:nvCxnSpPr>
        <p:spPr>
          <a:xfrm>
            <a:off x="4038600" y="4114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000" y="3962400"/>
            <a:ext cx="2819400" cy="338554"/>
          </a:xfrm>
          <a:prstGeom prst="rect">
            <a:avLst/>
          </a:prstGeom>
          <a:noFill/>
        </p:spPr>
        <p:txBody>
          <a:bodyPr wrap="square" rtlCol="0">
            <a:spAutoFit/>
          </a:bodyPr>
          <a:lstStyle/>
          <a:p>
            <a:r>
              <a:rPr lang="en-US" sz="1600" b="1" dirty="0" smtClean="0">
                <a:solidFill>
                  <a:srgbClr val="0070C0"/>
                </a:solidFill>
              </a:rPr>
              <a:t>Science Circle / “Gray Matters” </a:t>
            </a:r>
            <a:endParaRPr lang="en-US" sz="1600" b="1" dirty="0">
              <a:solidFill>
                <a:srgbClr val="0070C0"/>
              </a:solidFill>
            </a:endParaRPr>
          </a:p>
        </p:txBody>
      </p:sp>
      <p:cxnSp>
        <p:nvCxnSpPr>
          <p:cNvPr id="73" name="Straight Connector 72"/>
          <p:cNvCxnSpPr/>
          <p:nvPr/>
        </p:nvCxnSpPr>
        <p:spPr>
          <a:xfrm>
            <a:off x="4343400" y="3733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876800" y="3581400"/>
            <a:ext cx="2895600" cy="338554"/>
          </a:xfrm>
          <a:prstGeom prst="rect">
            <a:avLst/>
          </a:prstGeom>
          <a:noFill/>
        </p:spPr>
        <p:txBody>
          <a:bodyPr wrap="square" rtlCol="0">
            <a:spAutoFit/>
          </a:bodyPr>
          <a:lstStyle/>
          <a:p>
            <a:r>
              <a:rPr lang="en-US" sz="1600" b="1" dirty="0" smtClean="0">
                <a:solidFill>
                  <a:srgbClr val="0070C0"/>
                </a:solidFill>
              </a:rPr>
              <a:t>SAVE ET I / invites</a:t>
            </a:r>
            <a:endParaRPr lang="en-US" sz="1600" b="1" dirty="0">
              <a:solidFill>
                <a:srgbClr val="0070C0"/>
              </a:solidFill>
            </a:endParaRPr>
          </a:p>
        </p:txBody>
      </p:sp>
      <p:cxnSp>
        <p:nvCxnSpPr>
          <p:cNvPr id="75" name="Straight Connector 74"/>
          <p:cNvCxnSpPr/>
          <p:nvPr/>
        </p:nvCxnSpPr>
        <p:spPr>
          <a:xfrm>
            <a:off x="4419600" y="3581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953000" y="3352800"/>
            <a:ext cx="3352800" cy="338554"/>
          </a:xfrm>
          <a:prstGeom prst="rect">
            <a:avLst/>
          </a:prstGeom>
          <a:noFill/>
        </p:spPr>
        <p:txBody>
          <a:bodyPr wrap="square" rtlCol="0">
            <a:spAutoFit/>
          </a:bodyPr>
          <a:lstStyle/>
          <a:p>
            <a:r>
              <a:rPr lang="en-US" sz="1600" b="1" dirty="0" smtClean="0">
                <a:solidFill>
                  <a:srgbClr val="0070C0"/>
                </a:solidFill>
              </a:rPr>
              <a:t>SL5B / NECC / Center / building class</a:t>
            </a:r>
            <a:endParaRPr lang="en-US" sz="1600" b="1" dirty="0">
              <a:solidFill>
                <a:srgbClr val="0070C0"/>
              </a:solidFill>
            </a:endParaRPr>
          </a:p>
        </p:txBody>
      </p:sp>
      <p:cxnSp>
        <p:nvCxnSpPr>
          <p:cNvPr id="77" name="Straight Connector 76"/>
          <p:cNvCxnSpPr/>
          <p:nvPr/>
        </p:nvCxnSpPr>
        <p:spPr>
          <a:xfrm>
            <a:off x="5486400" y="685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019800" y="533400"/>
            <a:ext cx="1600200" cy="338554"/>
          </a:xfrm>
          <a:prstGeom prst="rect">
            <a:avLst/>
          </a:prstGeom>
          <a:noFill/>
        </p:spPr>
        <p:txBody>
          <a:bodyPr wrap="square" rtlCol="0">
            <a:spAutoFit/>
          </a:bodyPr>
          <a:lstStyle/>
          <a:p>
            <a:r>
              <a:rPr lang="en-US" sz="1600" b="1" dirty="0" smtClean="0">
                <a:solidFill>
                  <a:srgbClr val="0070C0"/>
                </a:solidFill>
              </a:rPr>
              <a:t>SAVE ET II</a:t>
            </a:r>
            <a:endParaRPr lang="en-US" sz="1600" b="1" dirty="0">
              <a:solidFill>
                <a:srgbClr val="0070C0"/>
              </a:solidFill>
            </a:endParaRPr>
          </a:p>
        </p:txBody>
      </p:sp>
      <p:cxnSp>
        <p:nvCxnSpPr>
          <p:cNvPr id="79" name="Straight Connector 78"/>
          <p:cNvCxnSpPr/>
          <p:nvPr/>
        </p:nvCxnSpPr>
        <p:spPr>
          <a:xfrm>
            <a:off x="3962400" y="4343400"/>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724400" y="4191000"/>
            <a:ext cx="2514600" cy="338554"/>
          </a:xfrm>
          <a:prstGeom prst="rect">
            <a:avLst/>
          </a:prstGeom>
          <a:noFill/>
        </p:spPr>
        <p:txBody>
          <a:bodyPr wrap="square" rtlCol="0">
            <a:spAutoFit/>
          </a:bodyPr>
          <a:lstStyle/>
          <a:p>
            <a:r>
              <a:rPr lang="en-US" sz="1600" b="1" dirty="0" smtClean="0">
                <a:solidFill>
                  <a:srgbClr val="0070C0"/>
                </a:solidFill>
              </a:rPr>
              <a:t>(</a:t>
            </a:r>
            <a:r>
              <a:rPr lang="en-US" sz="1600" b="1" dirty="0" err="1" smtClean="0">
                <a:solidFill>
                  <a:srgbClr val="0070C0"/>
                </a:solidFill>
              </a:rPr>
              <a:t>UdeM</a:t>
            </a:r>
            <a:r>
              <a:rPr lang="en-US" sz="1600" b="1" dirty="0" smtClean="0">
                <a:solidFill>
                  <a:srgbClr val="0070C0"/>
                </a:solidFill>
              </a:rPr>
              <a:t>) / DePaul / France</a:t>
            </a:r>
            <a:endParaRPr lang="en-US" sz="1600" b="1" dirty="0">
              <a:solidFill>
                <a:srgbClr val="0070C0"/>
              </a:solidFill>
            </a:endParaRPr>
          </a:p>
        </p:txBody>
      </p:sp>
      <p:cxnSp>
        <p:nvCxnSpPr>
          <p:cNvPr id="81" name="Straight Connector 80"/>
          <p:cNvCxnSpPr/>
          <p:nvPr/>
        </p:nvCxnSpPr>
        <p:spPr>
          <a:xfrm>
            <a:off x="4724400" y="3200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257800" y="3048000"/>
            <a:ext cx="22860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work with university </a:t>
            </a:r>
            <a:endParaRPr lang="en-US" sz="1600" b="1" dirty="0">
              <a:solidFill>
                <a:srgbClr val="0070C0"/>
              </a:solidFill>
            </a:endParaRPr>
          </a:p>
        </p:txBody>
      </p:sp>
      <p:cxnSp>
        <p:nvCxnSpPr>
          <p:cNvPr id="83" name="Straight Connector 82"/>
          <p:cNvCxnSpPr/>
          <p:nvPr/>
        </p:nvCxnSpPr>
        <p:spPr>
          <a:xfrm>
            <a:off x="4953000" y="25146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486400" y="2362200"/>
            <a:ext cx="1752600" cy="338554"/>
          </a:xfrm>
          <a:prstGeom prst="rect">
            <a:avLst/>
          </a:prstGeom>
          <a:noFill/>
        </p:spPr>
        <p:txBody>
          <a:bodyPr wrap="square" rtlCol="0">
            <a:spAutoFit/>
          </a:bodyPr>
          <a:lstStyle/>
          <a:p>
            <a:r>
              <a:rPr lang="en-US" sz="1600" b="1" dirty="0" smtClean="0">
                <a:solidFill>
                  <a:srgbClr val="0070C0"/>
                </a:solidFill>
              </a:rPr>
              <a:t>conferences in SL</a:t>
            </a:r>
            <a:endParaRPr lang="en-US" sz="1600" b="1" dirty="0">
              <a:solidFill>
                <a:srgbClr val="0070C0"/>
              </a:solidFill>
            </a:endParaRPr>
          </a:p>
        </p:txBody>
      </p:sp>
      <p:cxnSp>
        <p:nvCxnSpPr>
          <p:cNvPr id="86" name="Straight Connector 85"/>
          <p:cNvCxnSpPr/>
          <p:nvPr/>
        </p:nvCxnSpPr>
        <p:spPr>
          <a:xfrm>
            <a:off x="5257800" y="1676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791200" y="1524000"/>
            <a:ext cx="1752600" cy="338554"/>
          </a:xfrm>
          <a:prstGeom prst="rect">
            <a:avLst/>
          </a:prstGeom>
          <a:noFill/>
        </p:spPr>
        <p:txBody>
          <a:bodyPr wrap="square" rtlCol="0">
            <a:spAutoFit/>
          </a:bodyPr>
          <a:lstStyle/>
          <a:p>
            <a:r>
              <a:rPr lang="en-US" sz="1600" b="1" dirty="0" smtClean="0">
                <a:solidFill>
                  <a:srgbClr val="0070C0"/>
                </a:solidFill>
              </a:rPr>
              <a:t>Kira Institute</a:t>
            </a:r>
            <a:endParaRPr lang="en-US" sz="1600" b="1" dirty="0">
              <a:solidFill>
                <a:srgbClr val="0070C0"/>
              </a:solidFill>
            </a:endParaRPr>
          </a:p>
        </p:txBody>
      </p:sp>
      <p:cxnSp>
        <p:nvCxnSpPr>
          <p:cNvPr id="88" name="Straight Connector 87"/>
          <p:cNvCxnSpPr/>
          <p:nvPr/>
        </p:nvCxnSpPr>
        <p:spPr>
          <a:xfrm>
            <a:off x="5410200" y="11430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943600" y="990600"/>
            <a:ext cx="2667000" cy="338554"/>
          </a:xfrm>
          <a:prstGeom prst="rect">
            <a:avLst/>
          </a:prstGeom>
          <a:noFill/>
        </p:spPr>
        <p:txBody>
          <a:bodyPr wrap="square" rtlCol="0">
            <a:spAutoFit/>
          </a:bodyPr>
          <a:lstStyle/>
          <a:p>
            <a:r>
              <a:rPr lang="en-US" sz="1600" b="1" dirty="0" smtClean="0">
                <a:solidFill>
                  <a:srgbClr val="0070C0"/>
                </a:solidFill>
              </a:rPr>
              <a:t>heavy hitters</a:t>
            </a:r>
            <a:endParaRPr lang="en-US" sz="1600" b="1" dirty="0">
              <a:solidFill>
                <a:srgbClr val="0070C0"/>
              </a:solidFill>
            </a:endParaRPr>
          </a:p>
        </p:txBody>
      </p:sp>
      <p:cxnSp>
        <p:nvCxnSpPr>
          <p:cNvPr id="91" name="Straight Connector 90"/>
          <p:cNvCxnSpPr/>
          <p:nvPr/>
        </p:nvCxnSpPr>
        <p:spPr>
          <a:xfrm>
            <a:off x="5486400" y="914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019800" y="762000"/>
            <a:ext cx="2133600" cy="338554"/>
          </a:xfrm>
          <a:prstGeom prst="rect">
            <a:avLst/>
          </a:prstGeom>
          <a:noFill/>
        </p:spPr>
        <p:txBody>
          <a:bodyPr wrap="square" rtlCol="0">
            <a:spAutoFit/>
          </a:bodyPr>
          <a:lstStyle/>
          <a:p>
            <a:r>
              <a:rPr lang="en-US" sz="1600" b="1" dirty="0" smtClean="0">
                <a:solidFill>
                  <a:srgbClr val="0070C0"/>
                </a:solidFill>
              </a:rPr>
              <a:t>“2</a:t>
            </a:r>
            <a:r>
              <a:rPr lang="en-US" sz="1600" b="1" baseline="30000" dirty="0" smtClean="0">
                <a:solidFill>
                  <a:srgbClr val="0070C0"/>
                </a:solidFill>
              </a:rPr>
              <a:t>nd</a:t>
            </a:r>
            <a:r>
              <a:rPr lang="en-US" sz="1600" b="1" dirty="0" smtClean="0">
                <a:solidFill>
                  <a:srgbClr val="0070C0"/>
                </a:solidFill>
              </a:rPr>
              <a:t> Job” syndrome</a:t>
            </a:r>
            <a:endParaRPr lang="en-US" sz="1600" b="1" dirty="0">
              <a:solidFill>
                <a:srgbClr val="0070C0"/>
              </a:solidFill>
            </a:endParaRPr>
          </a:p>
        </p:txBody>
      </p:sp>
      <p:cxnSp>
        <p:nvCxnSpPr>
          <p:cNvPr id="93" name="Straight Connector 92"/>
          <p:cNvCxnSpPr/>
          <p:nvPr/>
        </p:nvCxnSpPr>
        <p:spPr>
          <a:xfrm>
            <a:off x="4876800" y="27432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410200" y="2590800"/>
            <a:ext cx="2971800" cy="338554"/>
          </a:xfrm>
          <a:prstGeom prst="rect">
            <a:avLst/>
          </a:prstGeom>
          <a:noFill/>
        </p:spPr>
        <p:txBody>
          <a:bodyPr wrap="square" rtlCol="0">
            <a:spAutoFit/>
          </a:bodyPr>
          <a:lstStyle/>
          <a:p>
            <a:r>
              <a:rPr lang="en-US" sz="1600" b="1" dirty="0" smtClean="0">
                <a:solidFill>
                  <a:srgbClr val="0070C0"/>
                </a:solidFill>
              </a:rPr>
              <a:t>learn about other universities</a:t>
            </a:r>
            <a:endParaRPr lang="en-US" sz="1600" b="1" dirty="0">
              <a:solidFill>
                <a:srgbClr val="0070C0"/>
              </a:solidFill>
            </a:endParaRPr>
          </a:p>
        </p:txBody>
      </p:sp>
      <p:sp>
        <p:nvSpPr>
          <p:cNvPr id="56" name="Subtitle 2"/>
          <p:cNvSpPr txBox="1">
            <a:spLocks/>
          </p:cNvSpPr>
          <p:nvPr/>
        </p:nvSpPr>
        <p:spPr>
          <a:xfrm>
            <a:off x="457200" y="2590800"/>
            <a:ext cx="3505200" cy="2895600"/>
          </a:xfrm>
          <a:prstGeom prst="rect">
            <a:avLst/>
          </a:prstGeom>
          <a:solidFill>
            <a:schemeClr val="bg1"/>
          </a:solidFill>
          <a:ln w="25400">
            <a:solidFill>
              <a:schemeClr val="tx1"/>
            </a:solidFill>
          </a:ln>
        </p:spPr>
        <p:txBody>
          <a:bodyPr vert="horz" lIns="91440" tIns="45720" rIns="91440" bIns="45720" rtlCol="0">
            <a:noAutofit/>
          </a:bodyPr>
          <a:lstStyle/>
          <a:p>
            <a:r>
              <a:rPr lang="en-US" sz="2000" u="sng" dirty="0" smtClean="0">
                <a:latin typeface="Calibri" pitchFamily="34" charset="0"/>
              </a:rPr>
              <a:t>Oh my yes! phase</a:t>
            </a:r>
            <a:r>
              <a:rPr lang="en-US" sz="2000" dirty="0" smtClean="0">
                <a:latin typeface="Calibri" pitchFamily="34" charset="0"/>
              </a:rPr>
              <a:t> – I started to learn how other universities and educators used SL and to attend SL conferences &amp; FL/SL hybrid conferences; Second Life was enriching my First Life (FL) in many ways; I became the head of several SL groups and was invited to FL &amp; SL events…</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
        <p:nvSpPr>
          <p:cNvPr id="60" name="TextBox 59"/>
          <p:cNvSpPr txBox="1"/>
          <p:nvPr/>
        </p:nvSpPr>
        <p:spPr>
          <a:xfrm>
            <a:off x="5562600" y="2133600"/>
            <a:ext cx="2971800" cy="338554"/>
          </a:xfrm>
          <a:prstGeom prst="rect">
            <a:avLst/>
          </a:prstGeom>
          <a:noFill/>
        </p:spPr>
        <p:txBody>
          <a:bodyPr wrap="square" rtlCol="0">
            <a:spAutoFit/>
          </a:bodyPr>
          <a:lstStyle/>
          <a:p>
            <a:r>
              <a:rPr lang="en-US" sz="1600" b="1" dirty="0" smtClean="0">
                <a:solidFill>
                  <a:srgbClr val="0070C0"/>
                </a:solidFill>
              </a:rPr>
              <a:t>First Life/Second Life invitations</a:t>
            </a:r>
            <a:endParaRPr lang="en-US" sz="1600" b="1" dirty="0">
              <a:solidFill>
                <a:srgbClr val="0070C0"/>
              </a:solidFill>
            </a:endParaRPr>
          </a:p>
        </p:txBody>
      </p:sp>
      <p:cxnSp>
        <p:nvCxnSpPr>
          <p:cNvPr id="61" name="Straight Connector 60"/>
          <p:cNvCxnSpPr/>
          <p:nvPr/>
        </p:nvCxnSpPr>
        <p:spPr>
          <a:xfrm>
            <a:off x="5029200" y="2286000"/>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3200401"/>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4" name="TextBox 23"/>
          <p:cNvSpPr txBox="1"/>
          <p:nvPr/>
        </p:nvSpPr>
        <p:spPr>
          <a:xfrm>
            <a:off x="33528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8" name="TextBox 37"/>
          <p:cNvSpPr txBox="1"/>
          <p:nvPr/>
        </p:nvSpPr>
        <p:spPr>
          <a:xfrm>
            <a:off x="4114800" y="37338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40" name="TextBox 39"/>
          <p:cNvSpPr txBox="1"/>
          <p:nvPr/>
        </p:nvSpPr>
        <p:spPr>
          <a:xfrm>
            <a:off x="4648200" y="2819400"/>
            <a:ext cx="1371600" cy="338554"/>
          </a:xfrm>
          <a:prstGeom prst="rect">
            <a:avLst/>
          </a:prstGeom>
          <a:noFill/>
        </p:spPr>
        <p:txBody>
          <a:bodyPr wrap="square" rtlCol="0">
            <a:spAutoFit/>
          </a:bodyPr>
          <a:lstStyle/>
          <a:p>
            <a:r>
              <a:rPr lang="en-US" sz="1600" dirty="0" smtClean="0">
                <a:solidFill>
                  <a:srgbClr val="FF0000"/>
                </a:solidFill>
              </a:rPr>
              <a:t> oh my yes!</a:t>
            </a:r>
            <a:endParaRPr lang="en-US" sz="1600" dirty="0">
              <a:solidFill>
                <a:srgbClr val="FF0000"/>
              </a:solidFill>
            </a:endParaRPr>
          </a:p>
        </p:txBody>
      </p:sp>
      <p:sp>
        <p:nvSpPr>
          <p:cNvPr id="42" name="TextBox 41"/>
          <p:cNvSpPr txBox="1"/>
          <p:nvPr/>
        </p:nvSpPr>
        <p:spPr>
          <a:xfrm>
            <a:off x="5410200" y="1219200"/>
            <a:ext cx="1371600" cy="338554"/>
          </a:xfrm>
          <a:prstGeom prst="rect">
            <a:avLst/>
          </a:prstGeom>
          <a:noFill/>
        </p:spPr>
        <p:txBody>
          <a:bodyPr wrap="square" rtlCol="0">
            <a:spAutoFit/>
          </a:bodyPr>
          <a:lstStyle/>
          <a:p>
            <a:r>
              <a:rPr lang="en-US" sz="1600" b="1" dirty="0" smtClean="0">
                <a:solidFill>
                  <a:srgbClr val="FF0000"/>
                </a:solidFill>
              </a:rPr>
              <a:t>gracious!</a:t>
            </a:r>
            <a:endParaRPr lang="en-US" sz="1600" b="1" dirty="0">
              <a:solidFill>
                <a:srgbClr val="FF0000"/>
              </a:solidFill>
            </a:endParaRPr>
          </a:p>
        </p:txBody>
      </p:sp>
      <p:sp>
        <p:nvSpPr>
          <p:cNvPr id="44" name="TextBox 43"/>
          <p:cNvSpPr txBox="1"/>
          <p:nvPr/>
        </p:nvSpPr>
        <p:spPr>
          <a:xfrm>
            <a:off x="914400" y="4572000"/>
            <a:ext cx="685800" cy="338554"/>
          </a:xfrm>
          <a:prstGeom prst="rect">
            <a:avLst/>
          </a:prstGeom>
          <a:noFill/>
        </p:spPr>
        <p:txBody>
          <a:bodyPr wrap="square" rtlCol="0">
            <a:spAutoFit/>
          </a:bodyPr>
          <a:lstStyle/>
          <a:p>
            <a:r>
              <a:rPr lang="en-US" sz="1600" b="1" dirty="0" smtClean="0">
                <a:solidFill>
                  <a:srgbClr val="0070C0"/>
                </a:solidFill>
              </a:rPr>
              <a:t>AW</a:t>
            </a:r>
            <a:endParaRPr lang="en-US" sz="1600" b="1" dirty="0">
              <a:solidFill>
                <a:srgbClr val="0070C0"/>
              </a:solidFill>
            </a:endParaRPr>
          </a:p>
        </p:txBody>
      </p:sp>
      <p:sp>
        <p:nvSpPr>
          <p:cNvPr id="45" name="TextBox 44"/>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9" name="Straight Connector 48"/>
          <p:cNvCxnSpPr/>
          <p:nvPr/>
        </p:nvCxnSpPr>
        <p:spPr>
          <a:xfrm rot="5400000">
            <a:off x="2286794" y="4647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38994" y="51046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CIO challenge</a:t>
            </a:r>
            <a:endParaRPr lang="en-US" sz="1600" b="1" dirty="0">
              <a:solidFill>
                <a:srgbClr val="0070C0"/>
              </a:solidFill>
            </a:endParaRPr>
          </a:p>
        </p:txBody>
      </p:sp>
      <p:sp>
        <p:nvSpPr>
          <p:cNvPr id="53" name="TextBox 52"/>
          <p:cNvSpPr txBox="1"/>
          <p:nvPr/>
        </p:nvSpPr>
        <p:spPr>
          <a:xfrm>
            <a:off x="2438400" y="2819400"/>
            <a:ext cx="1752600" cy="584775"/>
          </a:xfrm>
          <a:prstGeom prst="rect">
            <a:avLst/>
          </a:prstGeom>
          <a:noFill/>
        </p:spPr>
        <p:txBody>
          <a:bodyPr wrap="square" rtlCol="0">
            <a:spAutoFit/>
          </a:bodyPr>
          <a:lstStyle/>
          <a:p>
            <a:r>
              <a:rPr lang="en-US" sz="1600" b="1" dirty="0" smtClean="0">
                <a:solidFill>
                  <a:srgbClr val="0070C0"/>
                </a:solidFill>
              </a:rPr>
              <a:t>   exploration schedule class</a:t>
            </a:r>
            <a:endParaRPr lang="en-US" sz="1600" b="1" dirty="0">
              <a:solidFill>
                <a:srgbClr val="0070C0"/>
              </a:solidFill>
            </a:endParaRPr>
          </a:p>
        </p:txBody>
      </p:sp>
      <p:cxnSp>
        <p:nvCxnSpPr>
          <p:cNvPr id="54" name="Straight Connector 53"/>
          <p:cNvCxnSpPr/>
          <p:nvPr/>
        </p:nvCxnSpPr>
        <p:spPr>
          <a:xfrm rot="5400000">
            <a:off x="3048794" y="4266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4" idx="1"/>
          </p:cNvCxnSpPr>
          <p:nvPr/>
        </p:nvCxnSpPr>
        <p:spPr>
          <a:xfrm rot="5400000">
            <a:off x="2849856" y="3855744"/>
            <a:ext cx="10074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90106" y="3086100"/>
            <a:ext cx="1448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429000" y="1981200"/>
            <a:ext cx="14478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int’l class</a:t>
            </a:r>
            <a:endParaRPr lang="en-US" sz="1600" b="1" dirty="0">
              <a:solidFill>
                <a:srgbClr val="0070C0"/>
              </a:solidFill>
            </a:endParaRPr>
          </a:p>
        </p:txBody>
      </p:sp>
      <p:sp>
        <p:nvSpPr>
          <p:cNvPr id="62" name="TextBox 61"/>
          <p:cNvSpPr txBox="1"/>
          <p:nvPr/>
        </p:nvSpPr>
        <p:spPr>
          <a:xfrm>
            <a:off x="2667000" y="2514600"/>
            <a:ext cx="1600200" cy="338554"/>
          </a:xfrm>
          <a:prstGeom prst="rect">
            <a:avLst/>
          </a:prstGeom>
          <a:noFill/>
        </p:spPr>
        <p:txBody>
          <a:bodyPr wrap="square" rtlCol="0">
            <a:spAutoFit/>
          </a:bodyPr>
          <a:lstStyle/>
          <a:p>
            <a:r>
              <a:rPr lang="en-US" sz="1600" b="1" dirty="0" smtClean="0">
                <a:solidFill>
                  <a:srgbClr val="0070C0"/>
                </a:solidFill>
              </a:rPr>
              <a:t>ED last year</a:t>
            </a:r>
            <a:endParaRPr lang="en-US" sz="1600" b="1" dirty="0">
              <a:solidFill>
                <a:srgbClr val="0070C0"/>
              </a:solidFill>
            </a:endParaRPr>
          </a:p>
        </p:txBody>
      </p:sp>
      <p:cxnSp>
        <p:nvCxnSpPr>
          <p:cNvPr id="63" name="Straight Connector 62"/>
          <p:cNvCxnSpPr/>
          <p:nvPr/>
        </p:nvCxnSpPr>
        <p:spPr>
          <a:xfrm rot="5400000">
            <a:off x="3277393" y="3352007"/>
            <a:ext cx="12192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4190603" y="2286397"/>
            <a:ext cx="1067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733800" y="1371600"/>
            <a:ext cx="1447800" cy="338554"/>
          </a:xfrm>
          <a:prstGeom prst="rect">
            <a:avLst/>
          </a:prstGeom>
          <a:noFill/>
        </p:spPr>
        <p:txBody>
          <a:bodyPr wrap="square" rtlCol="0">
            <a:spAutoFit/>
          </a:bodyPr>
          <a:lstStyle/>
          <a:p>
            <a:r>
              <a:rPr lang="en-US" sz="1600" b="1" dirty="0" smtClean="0">
                <a:solidFill>
                  <a:srgbClr val="0070C0"/>
                </a:solidFill>
              </a:rPr>
              <a:t>2</a:t>
            </a:r>
            <a:r>
              <a:rPr lang="en-US" sz="1600" b="1" baseline="30000" dirty="0" smtClean="0">
                <a:solidFill>
                  <a:srgbClr val="0070C0"/>
                </a:solidFill>
              </a:rPr>
              <a:t>nd</a:t>
            </a:r>
            <a:r>
              <a:rPr lang="en-US" sz="1600" b="1" dirty="0" smtClean="0">
                <a:solidFill>
                  <a:srgbClr val="0070C0"/>
                </a:solidFill>
              </a:rPr>
              <a:t> int’l class</a:t>
            </a:r>
            <a:endParaRPr lang="en-US" sz="1600" b="1" dirty="0">
              <a:solidFill>
                <a:srgbClr val="0070C0"/>
              </a:solidFill>
            </a:endParaRPr>
          </a:p>
        </p:txBody>
      </p:sp>
      <p:cxnSp>
        <p:nvCxnSpPr>
          <p:cNvPr id="67" name="Straight Connector 66"/>
          <p:cNvCxnSpPr/>
          <p:nvPr/>
        </p:nvCxnSpPr>
        <p:spPr>
          <a:xfrm rot="10800000">
            <a:off x="4953000" y="9906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733800" y="762000"/>
            <a:ext cx="1447800" cy="338554"/>
          </a:xfrm>
          <a:prstGeom prst="rect">
            <a:avLst/>
          </a:prstGeom>
          <a:noFill/>
        </p:spPr>
        <p:txBody>
          <a:bodyPr wrap="square" rtlCol="0">
            <a:spAutoFit/>
          </a:bodyPr>
          <a:lstStyle/>
          <a:p>
            <a:r>
              <a:rPr lang="en-US" sz="1600" b="1" dirty="0" smtClean="0">
                <a:solidFill>
                  <a:srgbClr val="0070C0"/>
                </a:solidFill>
              </a:rPr>
              <a:t>3</a:t>
            </a:r>
            <a:r>
              <a:rPr lang="en-US" sz="1600" b="1" baseline="30000" dirty="0" smtClean="0">
                <a:solidFill>
                  <a:srgbClr val="0070C0"/>
                </a:solidFill>
              </a:rPr>
              <a:t>rd</a:t>
            </a:r>
            <a:r>
              <a:rPr lang="en-US" sz="1600" b="1" dirty="0" smtClean="0">
                <a:solidFill>
                  <a:srgbClr val="0070C0"/>
                </a:solidFill>
              </a:rPr>
              <a:t> int’l class</a:t>
            </a:r>
            <a:endParaRPr lang="en-US" sz="1600" b="1" dirty="0">
              <a:solidFill>
                <a:srgbClr val="0070C0"/>
              </a:solidFill>
            </a:endParaRPr>
          </a:p>
        </p:txBody>
      </p:sp>
      <p:cxnSp>
        <p:nvCxnSpPr>
          <p:cNvPr id="71" name="Straight Connector 70"/>
          <p:cNvCxnSpPr/>
          <p:nvPr/>
        </p:nvCxnSpPr>
        <p:spPr>
          <a:xfrm>
            <a:off x="4038600" y="4114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000" y="3962400"/>
            <a:ext cx="2819400" cy="338554"/>
          </a:xfrm>
          <a:prstGeom prst="rect">
            <a:avLst/>
          </a:prstGeom>
          <a:noFill/>
        </p:spPr>
        <p:txBody>
          <a:bodyPr wrap="square" rtlCol="0">
            <a:spAutoFit/>
          </a:bodyPr>
          <a:lstStyle/>
          <a:p>
            <a:r>
              <a:rPr lang="en-US" sz="1600" b="1" dirty="0" smtClean="0">
                <a:solidFill>
                  <a:srgbClr val="0070C0"/>
                </a:solidFill>
              </a:rPr>
              <a:t>Science Circle / “Gray Matters” </a:t>
            </a:r>
            <a:endParaRPr lang="en-US" sz="1600" b="1" dirty="0">
              <a:solidFill>
                <a:srgbClr val="0070C0"/>
              </a:solidFill>
            </a:endParaRPr>
          </a:p>
        </p:txBody>
      </p:sp>
      <p:cxnSp>
        <p:nvCxnSpPr>
          <p:cNvPr id="73" name="Straight Connector 72"/>
          <p:cNvCxnSpPr/>
          <p:nvPr/>
        </p:nvCxnSpPr>
        <p:spPr>
          <a:xfrm>
            <a:off x="4343400" y="3733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876800" y="3581400"/>
            <a:ext cx="2895600" cy="338554"/>
          </a:xfrm>
          <a:prstGeom prst="rect">
            <a:avLst/>
          </a:prstGeom>
          <a:noFill/>
        </p:spPr>
        <p:txBody>
          <a:bodyPr wrap="square" rtlCol="0">
            <a:spAutoFit/>
          </a:bodyPr>
          <a:lstStyle/>
          <a:p>
            <a:r>
              <a:rPr lang="en-US" sz="1600" b="1" dirty="0" smtClean="0">
                <a:solidFill>
                  <a:srgbClr val="0070C0"/>
                </a:solidFill>
              </a:rPr>
              <a:t>SAVE ET I / invites</a:t>
            </a:r>
            <a:endParaRPr lang="en-US" sz="1600" b="1" dirty="0">
              <a:solidFill>
                <a:srgbClr val="0070C0"/>
              </a:solidFill>
            </a:endParaRPr>
          </a:p>
        </p:txBody>
      </p:sp>
      <p:cxnSp>
        <p:nvCxnSpPr>
          <p:cNvPr id="75" name="Straight Connector 74"/>
          <p:cNvCxnSpPr/>
          <p:nvPr/>
        </p:nvCxnSpPr>
        <p:spPr>
          <a:xfrm>
            <a:off x="4419600" y="3581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953000" y="3352800"/>
            <a:ext cx="3352800" cy="338554"/>
          </a:xfrm>
          <a:prstGeom prst="rect">
            <a:avLst/>
          </a:prstGeom>
          <a:noFill/>
        </p:spPr>
        <p:txBody>
          <a:bodyPr wrap="square" rtlCol="0">
            <a:spAutoFit/>
          </a:bodyPr>
          <a:lstStyle/>
          <a:p>
            <a:r>
              <a:rPr lang="en-US" sz="1600" b="1" dirty="0" smtClean="0">
                <a:solidFill>
                  <a:srgbClr val="0070C0"/>
                </a:solidFill>
              </a:rPr>
              <a:t>SL5B / NECC / Center / building class</a:t>
            </a:r>
            <a:endParaRPr lang="en-US" sz="1600" b="1" dirty="0">
              <a:solidFill>
                <a:srgbClr val="0070C0"/>
              </a:solidFill>
            </a:endParaRPr>
          </a:p>
        </p:txBody>
      </p:sp>
      <p:cxnSp>
        <p:nvCxnSpPr>
          <p:cNvPr id="77" name="Straight Connector 76"/>
          <p:cNvCxnSpPr/>
          <p:nvPr/>
        </p:nvCxnSpPr>
        <p:spPr>
          <a:xfrm>
            <a:off x="5486400" y="685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019800" y="533400"/>
            <a:ext cx="1600200" cy="338554"/>
          </a:xfrm>
          <a:prstGeom prst="rect">
            <a:avLst/>
          </a:prstGeom>
          <a:noFill/>
        </p:spPr>
        <p:txBody>
          <a:bodyPr wrap="square" rtlCol="0">
            <a:spAutoFit/>
          </a:bodyPr>
          <a:lstStyle/>
          <a:p>
            <a:r>
              <a:rPr lang="en-US" sz="1600" b="1" dirty="0" smtClean="0">
                <a:solidFill>
                  <a:srgbClr val="0070C0"/>
                </a:solidFill>
              </a:rPr>
              <a:t>SAVE ET II</a:t>
            </a:r>
            <a:endParaRPr lang="en-US" sz="1600" b="1" dirty="0">
              <a:solidFill>
                <a:srgbClr val="0070C0"/>
              </a:solidFill>
            </a:endParaRPr>
          </a:p>
        </p:txBody>
      </p:sp>
      <p:cxnSp>
        <p:nvCxnSpPr>
          <p:cNvPr id="79" name="Straight Connector 78"/>
          <p:cNvCxnSpPr/>
          <p:nvPr/>
        </p:nvCxnSpPr>
        <p:spPr>
          <a:xfrm>
            <a:off x="3962400" y="4343400"/>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724400" y="4191000"/>
            <a:ext cx="2514600" cy="338554"/>
          </a:xfrm>
          <a:prstGeom prst="rect">
            <a:avLst/>
          </a:prstGeom>
          <a:noFill/>
        </p:spPr>
        <p:txBody>
          <a:bodyPr wrap="square" rtlCol="0">
            <a:spAutoFit/>
          </a:bodyPr>
          <a:lstStyle/>
          <a:p>
            <a:r>
              <a:rPr lang="en-US" sz="1600" b="1" dirty="0" smtClean="0">
                <a:solidFill>
                  <a:srgbClr val="0070C0"/>
                </a:solidFill>
              </a:rPr>
              <a:t>(</a:t>
            </a:r>
            <a:r>
              <a:rPr lang="en-US" sz="1600" b="1" dirty="0" err="1" smtClean="0">
                <a:solidFill>
                  <a:srgbClr val="0070C0"/>
                </a:solidFill>
              </a:rPr>
              <a:t>UdeM</a:t>
            </a:r>
            <a:r>
              <a:rPr lang="en-US" sz="1600" b="1" dirty="0" smtClean="0">
                <a:solidFill>
                  <a:srgbClr val="0070C0"/>
                </a:solidFill>
              </a:rPr>
              <a:t>) / DePaul / France</a:t>
            </a:r>
            <a:endParaRPr lang="en-US" sz="1600" b="1" dirty="0">
              <a:solidFill>
                <a:srgbClr val="0070C0"/>
              </a:solidFill>
            </a:endParaRPr>
          </a:p>
        </p:txBody>
      </p:sp>
      <p:cxnSp>
        <p:nvCxnSpPr>
          <p:cNvPr id="81" name="Straight Connector 80"/>
          <p:cNvCxnSpPr/>
          <p:nvPr/>
        </p:nvCxnSpPr>
        <p:spPr>
          <a:xfrm>
            <a:off x="4724400" y="3200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257800" y="3048000"/>
            <a:ext cx="22860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work with university </a:t>
            </a:r>
            <a:endParaRPr lang="en-US" sz="1600" b="1" dirty="0">
              <a:solidFill>
                <a:srgbClr val="0070C0"/>
              </a:solidFill>
            </a:endParaRPr>
          </a:p>
        </p:txBody>
      </p:sp>
      <p:cxnSp>
        <p:nvCxnSpPr>
          <p:cNvPr id="83" name="Straight Connector 82"/>
          <p:cNvCxnSpPr/>
          <p:nvPr/>
        </p:nvCxnSpPr>
        <p:spPr>
          <a:xfrm>
            <a:off x="4953000" y="25146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486400" y="2362200"/>
            <a:ext cx="1752600" cy="338554"/>
          </a:xfrm>
          <a:prstGeom prst="rect">
            <a:avLst/>
          </a:prstGeom>
          <a:noFill/>
        </p:spPr>
        <p:txBody>
          <a:bodyPr wrap="square" rtlCol="0">
            <a:spAutoFit/>
          </a:bodyPr>
          <a:lstStyle/>
          <a:p>
            <a:r>
              <a:rPr lang="en-US" sz="1600" b="1" dirty="0" smtClean="0">
                <a:solidFill>
                  <a:srgbClr val="0070C0"/>
                </a:solidFill>
              </a:rPr>
              <a:t>conferences in SL</a:t>
            </a:r>
            <a:endParaRPr lang="en-US" sz="1600" b="1" dirty="0">
              <a:solidFill>
                <a:srgbClr val="0070C0"/>
              </a:solidFill>
            </a:endParaRPr>
          </a:p>
        </p:txBody>
      </p:sp>
      <p:cxnSp>
        <p:nvCxnSpPr>
          <p:cNvPr id="86" name="Straight Connector 85"/>
          <p:cNvCxnSpPr/>
          <p:nvPr/>
        </p:nvCxnSpPr>
        <p:spPr>
          <a:xfrm>
            <a:off x="5257800" y="1676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791200" y="1524000"/>
            <a:ext cx="1752600" cy="338554"/>
          </a:xfrm>
          <a:prstGeom prst="rect">
            <a:avLst/>
          </a:prstGeom>
          <a:noFill/>
        </p:spPr>
        <p:txBody>
          <a:bodyPr wrap="square" rtlCol="0">
            <a:spAutoFit/>
          </a:bodyPr>
          <a:lstStyle/>
          <a:p>
            <a:r>
              <a:rPr lang="en-US" sz="1600" b="1" dirty="0" smtClean="0">
                <a:solidFill>
                  <a:srgbClr val="0070C0"/>
                </a:solidFill>
              </a:rPr>
              <a:t>Kira Institute</a:t>
            </a:r>
            <a:endParaRPr lang="en-US" sz="1600" b="1" dirty="0">
              <a:solidFill>
                <a:srgbClr val="0070C0"/>
              </a:solidFill>
            </a:endParaRPr>
          </a:p>
        </p:txBody>
      </p:sp>
      <p:cxnSp>
        <p:nvCxnSpPr>
          <p:cNvPr id="88" name="Straight Connector 87"/>
          <p:cNvCxnSpPr/>
          <p:nvPr/>
        </p:nvCxnSpPr>
        <p:spPr>
          <a:xfrm>
            <a:off x="5410200" y="11430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943600" y="990600"/>
            <a:ext cx="2667000" cy="338554"/>
          </a:xfrm>
          <a:prstGeom prst="rect">
            <a:avLst/>
          </a:prstGeom>
          <a:noFill/>
        </p:spPr>
        <p:txBody>
          <a:bodyPr wrap="square" rtlCol="0">
            <a:spAutoFit/>
          </a:bodyPr>
          <a:lstStyle/>
          <a:p>
            <a:r>
              <a:rPr lang="en-US" sz="1600" b="1" dirty="0" smtClean="0">
                <a:solidFill>
                  <a:srgbClr val="0070C0"/>
                </a:solidFill>
              </a:rPr>
              <a:t>heavy hitters </a:t>
            </a:r>
            <a:endParaRPr lang="en-US" sz="1600" b="1" dirty="0">
              <a:solidFill>
                <a:srgbClr val="0070C0"/>
              </a:solidFill>
            </a:endParaRPr>
          </a:p>
        </p:txBody>
      </p:sp>
      <p:cxnSp>
        <p:nvCxnSpPr>
          <p:cNvPr id="91" name="Straight Connector 90"/>
          <p:cNvCxnSpPr/>
          <p:nvPr/>
        </p:nvCxnSpPr>
        <p:spPr>
          <a:xfrm>
            <a:off x="5486400" y="914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019800" y="762000"/>
            <a:ext cx="2133600" cy="338554"/>
          </a:xfrm>
          <a:prstGeom prst="rect">
            <a:avLst/>
          </a:prstGeom>
          <a:noFill/>
        </p:spPr>
        <p:txBody>
          <a:bodyPr wrap="square" rtlCol="0">
            <a:spAutoFit/>
          </a:bodyPr>
          <a:lstStyle/>
          <a:p>
            <a:r>
              <a:rPr lang="en-US" sz="1600" b="1" dirty="0" smtClean="0">
                <a:solidFill>
                  <a:srgbClr val="0070C0"/>
                </a:solidFill>
              </a:rPr>
              <a:t>“2</a:t>
            </a:r>
            <a:r>
              <a:rPr lang="en-US" sz="1600" b="1" baseline="30000" dirty="0" smtClean="0">
                <a:solidFill>
                  <a:srgbClr val="0070C0"/>
                </a:solidFill>
              </a:rPr>
              <a:t>nd</a:t>
            </a:r>
            <a:r>
              <a:rPr lang="en-US" sz="1600" b="1" dirty="0" smtClean="0">
                <a:solidFill>
                  <a:srgbClr val="0070C0"/>
                </a:solidFill>
              </a:rPr>
              <a:t> Job” syndrome</a:t>
            </a:r>
            <a:endParaRPr lang="en-US" sz="1600" b="1" dirty="0">
              <a:solidFill>
                <a:srgbClr val="0070C0"/>
              </a:solidFill>
            </a:endParaRPr>
          </a:p>
        </p:txBody>
      </p:sp>
      <p:cxnSp>
        <p:nvCxnSpPr>
          <p:cNvPr id="93" name="Straight Connector 92"/>
          <p:cNvCxnSpPr/>
          <p:nvPr/>
        </p:nvCxnSpPr>
        <p:spPr>
          <a:xfrm>
            <a:off x="4876800" y="27432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410200" y="2590800"/>
            <a:ext cx="2971800" cy="338554"/>
          </a:xfrm>
          <a:prstGeom prst="rect">
            <a:avLst/>
          </a:prstGeom>
          <a:noFill/>
        </p:spPr>
        <p:txBody>
          <a:bodyPr wrap="square" rtlCol="0">
            <a:spAutoFit/>
          </a:bodyPr>
          <a:lstStyle/>
          <a:p>
            <a:r>
              <a:rPr lang="en-US" sz="1600" b="1" dirty="0" smtClean="0">
                <a:solidFill>
                  <a:srgbClr val="0070C0"/>
                </a:solidFill>
              </a:rPr>
              <a:t>learn about other universities</a:t>
            </a:r>
            <a:endParaRPr lang="en-US" sz="1600" b="1" dirty="0">
              <a:solidFill>
                <a:srgbClr val="0070C0"/>
              </a:solidFill>
            </a:endParaRPr>
          </a:p>
        </p:txBody>
      </p:sp>
      <p:sp>
        <p:nvSpPr>
          <p:cNvPr id="56" name="Subtitle 2"/>
          <p:cNvSpPr txBox="1">
            <a:spLocks/>
          </p:cNvSpPr>
          <p:nvPr/>
        </p:nvSpPr>
        <p:spPr>
          <a:xfrm>
            <a:off x="457200" y="2590800"/>
            <a:ext cx="3505200" cy="2895600"/>
          </a:xfrm>
          <a:prstGeom prst="rect">
            <a:avLst/>
          </a:prstGeom>
          <a:solidFill>
            <a:schemeClr val="bg1"/>
          </a:solidFill>
          <a:ln w="25400">
            <a:solidFill>
              <a:schemeClr val="tx1"/>
            </a:solidFill>
          </a:ln>
        </p:spPr>
        <p:txBody>
          <a:bodyPr vert="horz" lIns="91440" tIns="45720" rIns="91440" bIns="45720" rtlCol="0">
            <a:noAutofit/>
          </a:bodyPr>
          <a:lstStyle/>
          <a:p>
            <a:r>
              <a:rPr lang="en-US" sz="2000" u="sng" dirty="0" smtClean="0">
                <a:latin typeface="Calibri" pitchFamily="34" charset="0"/>
              </a:rPr>
              <a:t>Gracious! phase</a:t>
            </a:r>
            <a:r>
              <a:rPr lang="en-US" sz="2000" dirty="0" smtClean="0">
                <a:latin typeface="Calibri" pitchFamily="34" charset="0"/>
              </a:rPr>
              <a:t> – I became involved with the Kira Institute (</a:t>
            </a:r>
            <a:r>
              <a:rPr lang="en-US" sz="2000" dirty="0" smtClean="0">
                <a:latin typeface="Calibri" pitchFamily="34" charset="0"/>
                <a:hlinkClick r:id="rId3"/>
              </a:rPr>
              <a:t>www.kira.org</a:t>
            </a:r>
            <a:r>
              <a:rPr lang="en-US" sz="2000" dirty="0" smtClean="0">
                <a:latin typeface="Calibri" pitchFamily="34" charset="0"/>
              </a:rPr>
              <a:t>), started to meet both FL &amp; SL “heavy hitters” in SL, and was invited to public SL events; …but I also experienced “2</a:t>
            </a:r>
            <a:r>
              <a:rPr lang="en-US" sz="2000" baseline="30000" dirty="0" smtClean="0">
                <a:latin typeface="Calibri" pitchFamily="34" charset="0"/>
              </a:rPr>
              <a:t>nd</a:t>
            </a:r>
            <a:r>
              <a:rPr lang="en-US" sz="2000" dirty="0" smtClean="0">
                <a:latin typeface="Calibri" pitchFamily="34" charset="0"/>
              </a:rPr>
              <a:t> Job” syndrome where SL activities took too much FL time &amp; the “fun” factor diminished… </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
        <p:nvSpPr>
          <p:cNvPr id="60" name="TextBox 59"/>
          <p:cNvSpPr txBox="1"/>
          <p:nvPr/>
        </p:nvSpPr>
        <p:spPr>
          <a:xfrm>
            <a:off x="5562600" y="2133600"/>
            <a:ext cx="2971800" cy="338554"/>
          </a:xfrm>
          <a:prstGeom prst="rect">
            <a:avLst/>
          </a:prstGeom>
          <a:noFill/>
        </p:spPr>
        <p:txBody>
          <a:bodyPr wrap="square" rtlCol="0">
            <a:spAutoFit/>
          </a:bodyPr>
          <a:lstStyle/>
          <a:p>
            <a:r>
              <a:rPr lang="en-US" sz="1600" b="1" dirty="0" smtClean="0">
                <a:solidFill>
                  <a:srgbClr val="0070C0"/>
                </a:solidFill>
              </a:rPr>
              <a:t>First Life/Second Life invitations</a:t>
            </a:r>
            <a:endParaRPr lang="en-US" sz="1600" b="1" dirty="0">
              <a:solidFill>
                <a:srgbClr val="0070C0"/>
              </a:solidFill>
            </a:endParaRPr>
          </a:p>
        </p:txBody>
      </p:sp>
      <p:cxnSp>
        <p:nvCxnSpPr>
          <p:cNvPr id="61" name="Straight Connector 60"/>
          <p:cNvCxnSpPr/>
          <p:nvPr/>
        </p:nvCxnSpPr>
        <p:spPr>
          <a:xfrm>
            <a:off x="5029200" y="2286000"/>
            <a:ext cx="533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3200401"/>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4" name="TextBox 23"/>
          <p:cNvSpPr txBox="1"/>
          <p:nvPr/>
        </p:nvSpPr>
        <p:spPr>
          <a:xfrm>
            <a:off x="33528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8" name="TextBox 37"/>
          <p:cNvSpPr txBox="1"/>
          <p:nvPr/>
        </p:nvSpPr>
        <p:spPr>
          <a:xfrm>
            <a:off x="4114800" y="37338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40" name="TextBox 39"/>
          <p:cNvSpPr txBox="1"/>
          <p:nvPr/>
        </p:nvSpPr>
        <p:spPr>
          <a:xfrm>
            <a:off x="4648200" y="2819400"/>
            <a:ext cx="1371600" cy="338554"/>
          </a:xfrm>
          <a:prstGeom prst="rect">
            <a:avLst/>
          </a:prstGeom>
          <a:noFill/>
        </p:spPr>
        <p:txBody>
          <a:bodyPr wrap="square" rtlCol="0">
            <a:spAutoFit/>
          </a:bodyPr>
          <a:lstStyle/>
          <a:p>
            <a:r>
              <a:rPr lang="en-US" sz="1600" dirty="0" smtClean="0">
                <a:solidFill>
                  <a:srgbClr val="FF0000"/>
                </a:solidFill>
              </a:rPr>
              <a:t> oh my yes!</a:t>
            </a:r>
            <a:endParaRPr lang="en-US" sz="1600" dirty="0">
              <a:solidFill>
                <a:srgbClr val="FF0000"/>
              </a:solidFill>
            </a:endParaRPr>
          </a:p>
        </p:txBody>
      </p:sp>
      <p:sp>
        <p:nvSpPr>
          <p:cNvPr id="42" name="TextBox 41"/>
          <p:cNvSpPr txBox="1"/>
          <p:nvPr/>
        </p:nvSpPr>
        <p:spPr>
          <a:xfrm>
            <a:off x="5410200" y="1219200"/>
            <a:ext cx="1371600" cy="338554"/>
          </a:xfrm>
          <a:prstGeom prst="rect">
            <a:avLst/>
          </a:prstGeom>
          <a:noFill/>
        </p:spPr>
        <p:txBody>
          <a:bodyPr wrap="square" rtlCol="0">
            <a:spAutoFit/>
          </a:bodyPr>
          <a:lstStyle/>
          <a:p>
            <a:r>
              <a:rPr lang="en-US" sz="1600" b="1" dirty="0" smtClean="0">
                <a:solidFill>
                  <a:srgbClr val="FF0000"/>
                </a:solidFill>
              </a:rPr>
              <a:t>gracious!</a:t>
            </a:r>
            <a:endParaRPr lang="en-US" sz="1600" b="1" dirty="0">
              <a:solidFill>
                <a:srgbClr val="FF0000"/>
              </a:solidFill>
            </a:endParaRPr>
          </a:p>
        </p:txBody>
      </p:sp>
      <p:sp>
        <p:nvSpPr>
          <p:cNvPr id="44" name="TextBox 43"/>
          <p:cNvSpPr txBox="1"/>
          <p:nvPr/>
        </p:nvSpPr>
        <p:spPr>
          <a:xfrm>
            <a:off x="914400" y="4572000"/>
            <a:ext cx="685800" cy="338554"/>
          </a:xfrm>
          <a:prstGeom prst="rect">
            <a:avLst/>
          </a:prstGeom>
          <a:noFill/>
        </p:spPr>
        <p:txBody>
          <a:bodyPr wrap="square" rtlCol="0">
            <a:spAutoFit/>
          </a:bodyPr>
          <a:lstStyle/>
          <a:p>
            <a:r>
              <a:rPr lang="en-US" sz="1600" b="1" dirty="0" smtClean="0">
                <a:solidFill>
                  <a:srgbClr val="0070C0"/>
                </a:solidFill>
              </a:rPr>
              <a:t>AW</a:t>
            </a:r>
            <a:endParaRPr lang="en-US" sz="1600" b="1" dirty="0">
              <a:solidFill>
                <a:srgbClr val="0070C0"/>
              </a:solidFill>
            </a:endParaRPr>
          </a:p>
        </p:txBody>
      </p:sp>
      <p:sp>
        <p:nvSpPr>
          <p:cNvPr id="45" name="TextBox 44"/>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9" name="Straight Connector 48"/>
          <p:cNvCxnSpPr/>
          <p:nvPr/>
        </p:nvCxnSpPr>
        <p:spPr>
          <a:xfrm rot="5400000">
            <a:off x="2286794" y="4647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38994" y="51046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CIO challenge</a:t>
            </a:r>
            <a:endParaRPr lang="en-US" sz="1600" b="1" dirty="0">
              <a:solidFill>
                <a:srgbClr val="0070C0"/>
              </a:solidFill>
            </a:endParaRPr>
          </a:p>
        </p:txBody>
      </p:sp>
      <p:sp>
        <p:nvSpPr>
          <p:cNvPr id="53" name="TextBox 52"/>
          <p:cNvSpPr txBox="1"/>
          <p:nvPr/>
        </p:nvSpPr>
        <p:spPr>
          <a:xfrm>
            <a:off x="2438400" y="2819400"/>
            <a:ext cx="1752600" cy="584775"/>
          </a:xfrm>
          <a:prstGeom prst="rect">
            <a:avLst/>
          </a:prstGeom>
          <a:noFill/>
        </p:spPr>
        <p:txBody>
          <a:bodyPr wrap="square" rtlCol="0">
            <a:spAutoFit/>
          </a:bodyPr>
          <a:lstStyle/>
          <a:p>
            <a:r>
              <a:rPr lang="en-US" sz="1600" b="1" dirty="0" smtClean="0">
                <a:solidFill>
                  <a:srgbClr val="0070C0"/>
                </a:solidFill>
              </a:rPr>
              <a:t>   exploration schedule class</a:t>
            </a:r>
            <a:endParaRPr lang="en-US" sz="1600" b="1" dirty="0">
              <a:solidFill>
                <a:srgbClr val="0070C0"/>
              </a:solidFill>
            </a:endParaRPr>
          </a:p>
        </p:txBody>
      </p:sp>
      <p:cxnSp>
        <p:nvCxnSpPr>
          <p:cNvPr id="54" name="Straight Connector 53"/>
          <p:cNvCxnSpPr/>
          <p:nvPr/>
        </p:nvCxnSpPr>
        <p:spPr>
          <a:xfrm rot="5400000">
            <a:off x="3048794" y="4266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4" idx="1"/>
          </p:cNvCxnSpPr>
          <p:nvPr/>
        </p:nvCxnSpPr>
        <p:spPr>
          <a:xfrm rot="5400000">
            <a:off x="2849856" y="3855744"/>
            <a:ext cx="10074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90106" y="3086100"/>
            <a:ext cx="1448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429000" y="1981200"/>
            <a:ext cx="14478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int’l class</a:t>
            </a:r>
            <a:endParaRPr lang="en-US" sz="1600" b="1" dirty="0">
              <a:solidFill>
                <a:srgbClr val="0070C0"/>
              </a:solidFill>
            </a:endParaRPr>
          </a:p>
        </p:txBody>
      </p:sp>
      <p:sp>
        <p:nvSpPr>
          <p:cNvPr id="62" name="TextBox 61"/>
          <p:cNvSpPr txBox="1"/>
          <p:nvPr/>
        </p:nvSpPr>
        <p:spPr>
          <a:xfrm>
            <a:off x="2667000" y="2514600"/>
            <a:ext cx="1600200" cy="338554"/>
          </a:xfrm>
          <a:prstGeom prst="rect">
            <a:avLst/>
          </a:prstGeom>
          <a:noFill/>
        </p:spPr>
        <p:txBody>
          <a:bodyPr wrap="square" rtlCol="0">
            <a:spAutoFit/>
          </a:bodyPr>
          <a:lstStyle/>
          <a:p>
            <a:r>
              <a:rPr lang="en-US" sz="1600" b="1" dirty="0" smtClean="0">
                <a:solidFill>
                  <a:srgbClr val="0070C0"/>
                </a:solidFill>
              </a:rPr>
              <a:t>ED last year</a:t>
            </a:r>
            <a:endParaRPr lang="en-US" sz="1600" b="1" dirty="0">
              <a:solidFill>
                <a:srgbClr val="0070C0"/>
              </a:solidFill>
            </a:endParaRPr>
          </a:p>
        </p:txBody>
      </p:sp>
      <p:cxnSp>
        <p:nvCxnSpPr>
          <p:cNvPr id="63" name="Straight Connector 62"/>
          <p:cNvCxnSpPr/>
          <p:nvPr/>
        </p:nvCxnSpPr>
        <p:spPr>
          <a:xfrm rot="5400000">
            <a:off x="3277393" y="3352007"/>
            <a:ext cx="12192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4190603" y="2286397"/>
            <a:ext cx="1067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733800" y="1371600"/>
            <a:ext cx="1447800" cy="338554"/>
          </a:xfrm>
          <a:prstGeom prst="rect">
            <a:avLst/>
          </a:prstGeom>
          <a:noFill/>
        </p:spPr>
        <p:txBody>
          <a:bodyPr wrap="square" rtlCol="0">
            <a:spAutoFit/>
          </a:bodyPr>
          <a:lstStyle/>
          <a:p>
            <a:r>
              <a:rPr lang="en-US" sz="1600" b="1" dirty="0" smtClean="0">
                <a:solidFill>
                  <a:srgbClr val="0070C0"/>
                </a:solidFill>
              </a:rPr>
              <a:t>2</a:t>
            </a:r>
            <a:r>
              <a:rPr lang="en-US" sz="1600" b="1" baseline="30000" dirty="0" smtClean="0">
                <a:solidFill>
                  <a:srgbClr val="0070C0"/>
                </a:solidFill>
              </a:rPr>
              <a:t>nd</a:t>
            </a:r>
            <a:r>
              <a:rPr lang="en-US" sz="1600" b="1" dirty="0" smtClean="0">
                <a:solidFill>
                  <a:srgbClr val="0070C0"/>
                </a:solidFill>
              </a:rPr>
              <a:t> int’l class</a:t>
            </a:r>
            <a:endParaRPr lang="en-US" sz="1600" b="1" dirty="0">
              <a:solidFill>
                <a:srgbClr val="0070C0"/>
              </a:solidFill>
            </a:endParaRPr>
          </a:p>
        </p:txBody>
      </p:sp>
      <p:cxnSp>
        <p:nvCxnSpPr>
          <p:cNvPr id="67" name="Straight Connector 66"/>
          <p:cNvCxnSpPr/>
          <p:nvPr/>
        </p:nvCxnSpPr>
        <p:spPr>
          <a:xfrm rot="10800000">
            <a:off x="4953000" y="990600"/>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038600" y="4114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000" y="3962400"/>
            <a:ext cx="2819400" cy="338554"/>
          </a:xfrm>
          <a:prstGeom prst="rect">
            <a:avLst/>
          </a:prstGeom>
          <a:noFill/>
        </p:spPr>
        <p:txBody>
          <a:bodyPr wrap="square" rtlCol="0">
            <a:spAutoFit/>
          </a:bodyPr>
          <a:lstStyle/>
          <a:p>
            <a:r>
              <a:rPr lang="en-US" sz="1600" b="1" dirty="0" smtClean="0">
                <a:solidFill>
                  <a:srgbClr val="0070C0"/>
                </a:solidFill>
              </a:rPr>
              <a:t>Science Circle / “Gray Matters” </a:t>
            </a:r>
            <a:endParaRPr lang="en-US" sz="1600" b="1" dirty="0">
              <a:solidFill>
                <a:srgbClr val="0070C0"/>
              </a:solidFill>
            </a:endParaRPr>
          </a:p>
        </p:txBody>
      </p:sp>
      <p:cxnSp>
        <p:nvCxnSpPr>
          <p:cNvPr id="73" name="Straight Connector 72"/>
          <p:cNvCxnSpPr/>
          <p:nvPr/>
        </p:nvCxnSpPr>
        <p:spPr>
          <a:xfrm>
            <a:off x="4343400" y="3733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876800" y="3581400"/>
            <a:ext cx="2895600" cy="338554"/>
          </a:xfrm>
          <a:prstGeom prst="rect">
            <a:avLst/>
          </a:prstGeom>
          <a:noFill/>
        </p:spPr>
        <p:txBody>
          <a:bodyPr wrap="square" rtlCol="0">
            <a:spAutoFit/>
          </a:bodyPr>
          <a:lstStyle/>
          <a:p>
            <a:r>
              <a:rPr lang="en-US" sz="1600" b="1" dirty="0" smtClean="0">
                <a:solidFill>
                  <a:srgbClr val="0070C0"/>
                </a:solidFill>
              </a:rPr>
              <a:t>SAVE ET I / invites</a:t>
            </a:r>
            <a:endParaRPr lang="en-US" sz="1600" b="1" dirty="0">
              <a:solidFill>
                <a:srgbClr val="0070C0"/>
              </a:solidFill>
            </a:endParaRPr>
          </a:p>
        </p:txBody>
      </p:sp>
      <p:cxnSp>
        <p:nvCxnSpPr>
          <p:cNvPr id="75" name="Straight Connector 74"/>
          <p:cNvCxnSpPr/>
          <p:nvPr/>
        </p:nvCxnSpPr>
        <p:spPr>
          <a:xfrm>
            <a:off x="4419600" y="3581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953000" y="3352800"/>
            <a:ext cx="3352800" cy="338554"/>
          </a:xfrm>
          <a:prstGeom prst="rect">
            <a:avLst/>
          </a:prstGeom>
          <a:noFill/>
        </p:spPr>
        <p:txBody>
          <a:bodyPr wrap="square" rtlCol="0">
            <a:spAutoFit/>
          </a:bodyPr>
          <a:lstStyle/>
          <a:p>
            <a:r>
              <a:rPr lang="en-US" sz="1600" b="1" dirty="0" smtClean="0">
                <a:solidFill>
                  <a:srgbClr val="0070C0"/>
                </a:solidFill>
              </a:rPr>
              <a:t>SL5B / NECC / Center / building class</a:t>
            </a:r>
            <a:endParaRPr lang="en-US" sz="1600" b="1" dirty="0">
              <a:solidFill>
                <a:srgbClr val="0070C0"/>
              </a:solidFill>
            </a:endParaRPr>
          </a:p>
        </p:txBody>
      </p:sp>
      <p:cxnSp>
        <p:nvCxnSpPr>
          <p:cNvPr id="77" name="Straight Connector 76"/>
          <p:cNvCxnSpPr/>
          <p:nvPr/>
        </p:nvCxnSpPr>
        <p:spPr>
          <a:xfrm>
            <a:off x="5486400" y="685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019800" y="533400"/>
            <a:ext cx="1600200" cy="338554"/>
          </a:xfrm>
          <a:prstGeom prst="rect">
            <a:avLst/>
          </a:prstGeom>
          <a:noFill/>
        </p:spPr>
        <p:txBody>
          <a:bodyPr wrap="square" rtlCol="0">
            <a:spAutoFit/>
          </a:bodyPr>
          <a:lstStyle/>
          <a:p>
            <a:r>
              <a:rPr lang="en-US" sz="1600" b="1" dirty="0" smtClean="0">
                <a:solidFill>
                  <a:srgbClr val="0070C0"/>
                </a:solidFill>
              </a:rPr>
              <a:t>SAVE ET II</a:t>
            </a:r>
            <a:endParaRPr lang="en-US" sz="1600" b="1" dirty="0">
              <a:solidFill>
                <a:srgbClr val="0070C0"/>
              </a:solidFill>
            </a:endParaRPr>
          </a:p>
        </p:txBody>
      </p:sp>
      <p:cxnSp>
        <p:nvCxnSpPr>
          <p:cNvPr id="79" name="Straight Connector 78"/>
          <p:cNvCxnSpPr/>
          <p:nvPr/>
        </p:nvCxnSpPr>
        <p:spPr>
          <a:xfrm>
            <a:off x="3962400" y="4343400"/>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724400" y="4191000"/>
            <a:ext cx="2514600" cy="338554"/>
          </a:xfrm>
          <a:prstGeom prst="rect">
            <a:avLst/>
          </a:prstGeom>
          <a:noFill/>
        </p:spPr>
        <p:txBody>
          <a:bodyPr wrap="square" rtlCol="0">
            <a:spAutoFit/>
          </a:bodyPr>
          <a:lstStyle/>
          <a:p>
            <a:r>
              <a:rPr lang="en-US" sz="1600" b="1" dirty="0" smtClean="0">
                <a:solidFill>
                  <a:srgbClr val="0070C0"/>
                </a:solidFill>
              </a:rPr>
              <a:t>(</a:t>
            </a:r>
            <a:r>
              <a:rPr lang="en-US" sz="1600" b="1" dirty="0" err="1" smtClean="0">
                <a:solidFill>
                  <a:srgbClr val="0070C0"/>
                </a:solidFill>
              </a:rPr>
              <a:t>UdeM</a:t>
            </a:r>
            <a:r>
              <a:rPr lang="en-US" sz="1600" b="1" dirty="0" smtClean="0">
                <a:solidFill>
                  <a:srgbClr val="0070C0"/>
                </a:solidFill>
              </a:rPr>
              <a:t>) / DePaul / France</a:t>
            </a:r>
            <a:endParaRPr lang="en-US" sz="1600" b="1" dirty="0">
              <a:solidFill>
                <a:srgbClr val="0070C0"/>
              </a:solidFill>
            </a:endParaRPr>
          </a:p>
        </p:txBody>
      </p:sp>
      <p:cxnSp>
        <p:nvCxnSpPr>
          <p:cNvPr id="81" name="Straight Connector 80"/>
          <p:cNvCxnSpPr/>
          <p:nvPr/>
        </p:nvCxnSpPr>
        <p:spPr>
          <a:xfrm>
            <a:off x="4724400" y="3200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257800" y="3048000"/>
            <a:ext cx="22860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work with university </a:t>
            </a:r>
            <a:endParaRPr lang="en-US" sz="1600" b="1" dirty="0">
              <a:solidFill>
                <a:srgbClr val="0070C0"/>
              </a:solidFill>
            </a:endParaRPr>
          </a:p>
        </p:txBody>
      </p:sp>
      <p:cxnSp>
        <p:nvCxnSpPr>
          <p:cNvPr id="83" name="Straight Connector 82"/>
          <p:cNvCxnSpPr/>
          <p:nvPr/>
        </p:nvCxnSpPr>
        <p:spPr>
          <a:xfrm>
            <a:off x="4953000" y="25146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486400" y="2362200"/>
            <a:ext cx="1752600" cy="338554"/>
          </a:xfrm>
          <a:prstGeom prst="rect">
            <a:avLst/>
          </a:prstGeom>
          <a:noFill/>
        </p:spPr>
        <p:txBody>
          <a:bodyPr wrap="square" rtlCol="0">
            <a:spAutoFit/>
          </a:bodyPr>
          <a:lstStyle/>
          <a:p>
            <a:r>
              <a:rPr lang="en-US" sz="1600" b="1" dirty="0" smtClean="0">
                <a:solidFill>
                  <a:srgbClr val="0070C0"/>
                </a:solidFill>
              </a:rPr>
              <a:t>conferences in SL</a:t>
            </a:r>
            <a:endParaRPr lang="en-US" sz="1600" b="1" dirty="0">
              <a:solidFill>
                <a:srgbClr val="0070C0"/>
              </a:solidFill>
            </a:endParaRPr>
          </a:p>
        </p:txBody>
      </p:sp>
      <p:cxnSp>
        <p:nvCxnSpPr>
          <p:cNvPr id="86" name="Straight Connector 85"/>
          <p:cNvCxnSpPr/>
          <p:nvPr/>
        </p:nvCxnSpPr>
        <p:spPr>
          <a:xfrm>
            <a:off x="5257800" y="1676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791200" y="1524000"/>
            <a:ext cx="1752600" cy="338554"/>
          </a:xfrm>
          <a:prstGeom prst="rect">
            <a:avLst/>
          </a:prstGeom>
          <a:noFill/>
        </p:spPr>
        <p:txBody>
          <a:bodyPr wrap="square" rtlCol="0">
            <a:spAutoFit/>
          </a:bodyPr>
          <a:lstStyle/>
          <a:p>
            <a:r>
              <a:rPr lang="en-US" sz="1600" b="1" dirty="0" smtClean="0">
                <a:solidFill>
                  <a:srgbClr val="0070C0"/>
                </a:solidFill>
              </a:rPr>
              <a:t>Kira Institute</a:t>
            </a:r>
            <a:endParaRPr lang="en-US" sz="1600" b="1" dirty="0">
              <a:solidFill>
                <a:srgbClr val="0070C0"/>
              </a:solidFill>
            </a:endParaRPr>
          </a:p>
        </p:txBody>
      </p:sp>
      <p:cxnSp>
        <p:nvCxnSpPr>
          <p:cNvPr id="88" name="Straight Connector 87"/>
          <p:cNvCxnSpPr/>
          <p:nvPr/>
        </p:nvCxnSpPr>
        <p:spPr>
          <a:xfrm>
            <a:off x="5410200" y="11430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943600" y="990600"/>
            <a:ext cx="2667000" cy="338554"/>
          </a:xfrm>
          <a:prstGeom prst="rect">
            <a:avLst/>
          </a:prstGeom>
          <a:noFill/>
        </p:spPr>
        <p:txBody>
          <a:bodyPr wrap="square" rtlCol="0">
            <a:spAutoFit/>
          </a:bodyPr>
          <a:lstStyle/>
          <a:p>
            <a:r>
              <a:rPr lang="en-US" sz="1600" b="1" dirty="0" smtClean="0">
                <a:solidFill>
                  <a:srgbClr val="0070C0"/>
                </a:solidFill>
              </a:rPr>
              <a:t>heavy hitters </a:t>
            </a:r>
            <a:endParaRPr lang="en-US" sz="1600" b="1" dirty="0">
              <a:solidFill>
                <a:srgbClr val="0070C0"/>
              </a:solidFill>
            </a:endParaRPr>
          </a:p>
        </p:txBody>
      </p:sp>
      <p:cxnSp>
        <p:nvCxnSpPr>
          <p:cNvPr id="91" name="Straight Connector 90"/>
          <p:cNvCxnSpPr/>
          <p:nvPr/>
        </p:nvCxnSpPr>
        <p:spPr>
          <a:xfrm>
            <a:off x="5486400" y="914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019800" y="762000"/>
            <a:ext cx="2133600" cy="338554"/>
          </a:xfrm>
          <a:prstGeom prst="rect">
            <a:avLst/>
          </a:prstGeom>
          <a:noFill/>
        </p:spPr>
        <p:txBody>
          <a:bodyPr wrap="square" rtlCol="0">
            <a:spAutoFit/>
          </a:bodyPr>
          <a:lstStyle/>
          <a:p>
            <a:r>
              <a:rPr lang="en-US" sz="1600" b="1" dirty="0" smtClean="0">
                <a:solidFill>
                  <a:srgbClr val="0070C0"/>
                </a:solidFill>
              </a:rPr>
              <a:t>“2</a:t>
            </a:r>
            <a:r>
              <a:rPr lang="en-US" sz="1600" b="1" baseline="30000" dirty="0" smtClean="0">
                <a:solidFill>
                  <a:srgbClr val="0070C0"/>
                </a:solidFill>
              </a:rPr>
              <a:t>nd</a:t>
            </a:r>
            <a:r>
              <a:rPr lang="en-US" sz="1600" b="1" dirty="0" smtClean="0">
                <a:solidFill>
                  <a:srgbClr val="0070C0"/>
                </a:solidFill>
              </a:rPr>
              <a:t> Job” syndrome</a:t>
            </a:r>
            <a:endParaRPr lang="en-US" sz="1600" b="1" dirty="0">
              <a:solidFill>
                <a:srgbClr val="0070C0"/>
              </a:solidFill>
            </a:endParaRPr>
          </a:p>
        </p:txBody>
      </p:sp>
      <p:cxnSp>
        <p:nvCxnSpPr>
          <p:cNvPr id="93" name="Straight Connector 92"/>
          <p:cNvCxnSpPr/>
          <p:nvPr/>
        </p:nvCxnSpPr>
        <p:spPr>
          <a:xfrm>
            <a:off x="4876800" y="27432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410200" y="2590800"/>
            <a:ext cx="2971800" cy="338554"/>
          </a:xfrm>
          <a:prstGeom prst="rect">
            <a:avLst/>
          </a:prstGeom>
          <a:noFill/>
        </p:spPr>
        <p:txBody>
          <a:bodyPr wrap="square" rtlCol="0">
            <a:spAutoFit/>
          </a:bodyPr>
          <a:lstStyle/>
          <a:p>
            <a:r>
              <a:rPr lang="en-US" sz="1600" b="1" dirty="0" smtClean="0">
                <a:solidFill>
                  <a:srgbClr val="0070C0"/>
                </a:solidFill>
              </a:rPr>
              <a:t>learn about other universities</a:t>
            </a:r>
            <a:endParaRPr lang="en-US" sz="1600" b="1" dirty="0">
              <a:solidFill>
                <a:srgbClr val="0070C0"/>
              </a:solidFill>
            </a:endParaRPr>
          </a:p>
        </p:txBody>
      </p:sp>
      <p:sp>
        <p:nvSpPr>
          <p:cNvPr id="56" name="Subtitle 2"/>
          <p:cNvSpPr txBox="1">
            <a:spLocks/>
          </p:cNvSpPr>
          <p:nvPr/>
        </p:nvSpPr>
        <p:spPr>
          <a:xfrm>
            <a:off x="457200" y="2590800"/>
            <a:ext cx="3505200" cy="2895600"/>
          </a:xfrm>
          <a:prstGeom prst="rect">
            <a:avLst/>
          </a:prstGeom>
          <a:solidFill>
            <a:schemeClr val="bg1"/>
          </a:solidFill>
          <a:ln w="25400">
            <a:solidFill>
              <a:schemeClr val="tx1"/>
            </a:solidFill>
          </a:ln>
        </p:spPr>
        <p:txBody>
          <a:bodyPr vert="horz" lIns="91440" tIns="45720" rIns="91440" bIns="45720" rtlCol="0">
            <a:noAutofit/>
          </a:bodyPr>
          <a:lstStyle/>
          <a:p>
            <a:r>
              <a:rPr lang="en-US" sz="2000" u="sng" dirty="0" smtClean="0">
                <a:latin typeface="Calibri" pitchFamily="34" charset="0"/>
              </a:rPr>
              <a:t>Gracious! phase</a:t>
            </a:r>
            <a:r>
              <a:rPr lang="en-US" sz="2000" dirty="0" smtClean="0">
                <a:latin typeface="Calibri" pitchFamily="34" charset="0"/>
              </a:rPr>
              <a:t> – In my 3</a:t>
            </a:r>
            <a:r>
              <a:rPr lang="en-US" sz="2000" baseline="30000" dirty="0" smtClean="0">
                <a:latin typeface="Calibri" pitchFamily="34" charset="0"/>
              </a:rPr>
              <a:t>rd</a:t>
            </a:r>
            <a:r>
              <a:rPr lang="en-US" sz="2000" dirty="0" smtClean="0">
                <a:latin typeface="Calibri" pitchFamily="34" charset="0"/>
              </a:rPr>
              <a:t> international class using Second Life, </a:t>
            </a:r>
            <a:r>
              <a:rPr lang="en-US" sz="2000" dirty="0" err="1" smtClean="0">
                <a:latin typeface="Calibri" pitchFamily="34" charset="0"/>
              </a:rPr>
              <a:t>Université</a:t>
            </a:r>
            <a:r>
              <a:rPr lang="en-US" sz="2000" dirty="0" smtClean="0">
                <a:latin typeface="Calibri" pitchFamily="34" charset="0"/>
              </a:rPr>
              <a:t> </a:t>
            </a:r>
            <a:r>
              <a:rPr lang="en-US" sz="2000" dirty="0" err="1" smtClean="0">
                <a:latin typeface="Calibri" pitchFamily="34" charset="0"/>
              </a:rPr>
              <a:t>Catholique</a:t>
            </a:r>
            <a:r>
              <a:rPr lang="en-US" sz="2000" dirty="0" smtClean="0">
                <a:latin typeface="Calibri" pitchFamily="34" charset="0"/>
              </a:rPr>
              <a:t> in Lille, France led and I co-taught; I met reps from the UN at a Webinar on SL and invited them to observe our class; students are building/scripting machines in international teams…</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
        <p:nvSpPr>
          <p:cNvPr id="60" name="TextBox 59"/>
          <p:cNvSpPr txBox="1"/>
          <p:nvPr/>
        </p:nvSpPr>
        <p:spPr>
          <a:xfrm>
            <a:off x="5562600" y="2133600"/>
            <a:ext cx="2971800" cy="338554"/>
          </a:xfrm>
          <a:prstGeom prst="rect">
            <a:avLst/>
          </a:prstGeom>
          <a:noFill/>
        </p:spPr>
        <p:txBody>
          <a:bodyPr wrap="square" rtlCol="0">
            <a:spAutoFit/>
          </a:bodyPr>
          <a:lstStyle/>
          <a:p>
            <a:r>
              <a:rPr lang="en-US" sz="1600" b="1" dirty="0" smtClean="0">
                <a:solidFill>
                  <a:srgbClr val="0070C0"/>
                </a:solidFill>
              </a:rPr>
              <a:t>First Life/Second Life invitations</a:t>
            </a:r>
            <a:endParaRPr lang="en-US" sz="1600" b="1" dirty="0">
              <a:solidFill>
                <a:srgbClr val="0070C0"/>
              </a:solidFill>
            </a:endParaRPr>
          </a:p>
        </p:txBody>
      </p:sp>
      <p:cxnSp>
        <p:nvCxnSpPr>
          <p:cNvPr id="61" name="Straight Connector 60"/>
          <p:cNvCxnSpPr/>
          <p:nvPr/>
        </p:nvCxnSpPr>
        <p:spPr>
          <a:xfrm>
            <a:off x="5029200" y="22860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657600" y="838200"/>
            <a:ext cx="1295400" cy="338554"/>
          </a:xfrm>
          <a:prstGeom prst="rect">
            <a:avLst/>
          </a:prstGeom>
          <a:noFill/>
          <a:ln w="25400">
            <a:solidFill>
              <a:schemeClr val="tx1"/>
            </a:solidFill>
          </a:ln>
        </p:spPr>
        <p:txBody>
          <a:bodyPr wrap="square" rtlCol="0">
            <a:spAutoFit/>
          </a:bodyPr>
          <a:lstStyle/>
          <a:p>
            <a:r>
              <a:rPr lang="en-US" sz="1600" b="1" dirty="0" smtClean="0">
                <a:solidFill>
                  <a:srgbClr val="00B050"/>
                </a:solidFill>
              </a:rPr>
              <a:t>3</a:t>
            </a:r>
            <a:r>
              <a:rPr lang="en-US" sz="1600" b="1" baseline="30000" dirty="0" smtClean="0">
                <a:solidFill>
                  <a:srgbClr val="00B050"/>
                </a:solidFill>
              </a:rPr>
              <a:t>rd</a:t>
            </a:r>
            <a:r>
              <a:rPr lang="en-US" sz="1600" b="1" dirty="0" smtClean="0">
                <a:solidFill>
                  <a:srgbClr val="00B050"/>
                </a:solidFill>
              </a:rPr>
              <a:t>  int’l class</a:t>
            </a:r>
            <a:endParaRPr lang="en-US" sz="1600" b="1" dirty="0">
              <a:solidFill>
                <a:srgbClr val="00B05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3200401"/>
            <a:ext cx="914400" cy="307777"/>
          </a:xfrm>
          <a:prstGeom prst="rect">
            <a:avLst/>
          </a:prstGeom>
          <a:solidFill>
            <a:schemeClr val="bg1"/>
          </a:solidFill>
        </p:spPr>
        <p:txBody>
          <a:bodyPr wrap="square" rtlCol="0">
            <a:spAutoFit/>
          </a:bodyPr>
          <a:lstStyle/>
          <a:p>
            <a:pPr algn="ctr"/>
            <a:r>
              <a:rPr lang="en-US" sz="1400" dirty="0" smtClean="0"/>
              <a:t>  my cycle</a:t>
            </a:r>
            <a:endParaRPr lang="en-US" sz="1400" dirty="0"/>
          </a:p>
        </p:txBody>
      </p: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4" name="TextBox 23"/>
          <p:cNvSpPr txBox="1"/>
          <p:nvPr/>
        </p:nvSpPr>
        <p:spPr>
          <a:xfrm>
            <a:off x="33528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8" name="TextBox 37"/>
          <p:cNvSpPr txBox="1"/>
          <p:nvPr/>
        </p:nvSpPr>
        <p:spPr>
          <a:xfrm>
            <a:off x="4114800" y="37338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40" name="TextBox 39"/>
          <p:cNvSpPr txBox="1"/>
          <p:nvPr/>
        </p:nvSpPr>
        <p:spPr>
          <a:xfrm>
            <a:off x="4648200" y="2819400"/>
            <a:ext cx="1371600" cy="338554"/>
          </a:xfrm>
          <a:prstGeom prst="rect">
            <a:avLst/>
          </a:prstGeom>
          <a:noFill/>
        </p:spPr>
        <p:txBody>
          <a:bodyPr wrap="square" rtlCol="0">
            <a:spAutoFit/>
          </a:bodyPr>
          <a:lstStyle/>
          <a:p>
            <a:r>
              <a:rPr lang="en-US" sz="1600" dirty="0" smtClean="0">
                <a:solidFill>
                  <a:srgbClr val="FF0000"/>
                </a:solidFill>
              </a:rPr>
              <a:t> oh my yes!</a:t>
            </a:r>
            <a:endParaRPr lang="en-US" sz="1600" dirty="0">
              <a:solidFill>
                <a:srgbClr val="FF0000"/>
              </a:solidFill>
            </a:endParaRPr>
          </a:p>
        </p:txBody>
      </p:sp>
      <p:sp>
        <p:nvSpPr>
          <p:cNvPr id="42" name="TextBox 41"/>
          <p:cNvSpPr txBox="1"/>
          <p:nvPr/>
        </p:nvSpPr>
        <p:spPr>
          <a:xfrm>
            <a:off x="5410200" y="1219200"/>
            <a:ext cx="1371600" cy="338554"/>
          </a:xfrm>
          <a:prstGeom prst="rect">
            <a:avLst/>
          </a:prstGeom>
          <a:noFill/>
        </p:spPr>
        <p:txBody>
          <a:bodyPr wrap="square" rtlCol="0">
            <a:spAutoFit/>
          </a:bodyPr>
          <a:lstStyle/>
          <a:p>
            <a:r>
              <a:rPr lang="en-US" sz="1600" b="1" dirty="0" smtClean="0">
                <a:solidFill>
                  <a:srgbClr val="FF0000"/>
                </a:solidFill>
              </a:rPr>
              <a:t>gracious!</a:t>
            </a:r>
            <a:endParaRPr lang="en-US" sz="1600" b="1" dirty="0">
              <a:solidFill>
                <a:srgbClr val="FF0000"/>
              </a:solidFill>
            </a:endParaRPr>
          </a:p>
        </p:txBody>
      </p:sp>
      <p:sp>
        <p:nvSpPr>
          <p:cNvPr id="44" name="TextBox 43"/>
          <p:cNvSpPr txBox="1"/>
          <p:nvPr/>
        </p:nvSpPr>
        <p:spPr>
          <a:xfrm>
            <a:off x="914400" y="4572000"/>
            <a:ext cx="685800" cy="338554"/>
          </a:xfrm>
          <a:prstGeom prst="rect">
            <a:avLst/>
          </a:prstGeom>
          <a:noFill/>
        </p:spPr>
        <p:txBody>
          <a:bodyPr wrap="square" rtlCol="0">
            <a:spAutoFit/>
          </a:bodyPr>
          <a:lstStyle/>
          <a:p>
            <a:r>
              <a:rPr lang="en-US" sz="1600" b="1" dirty="0" smtClean="0">
                <a:solidFill>
                  <a:srgbClr val="0070C0"/>
                </a:solidFill>
              </a:rPr>
              <a:t>AW</a:t>
            </a:r>
            <a:endParaRPr lang="en-US" sz="1600" b="1" dirty="0">
              <a:solidFill>
                <a:srgbClr val="0070C0"/>
              </a:solidFill>
            </a:endParaRPr>
          </a:p>
        </p:txBody>
      </p:sp>
      <p:sp>
        <p:nvSpPr>
          <p:cNvPr id="45" name="TextBox 44"/>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9" name="Straight Connector 48"/>
          <p:cNvCxnSpPr/>
          <p:nvPr/>
        </p:nvCxnSpPr>
        <p:spPr>
          <a:xfrm rot="5400000">
            <a:off x="2286794" y="4647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38994" y="5104606"/>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CIO challenge</a:t>
            </a:r>
            <a:endParaRPr lang="en-US" sz="1600" b="1" dirty="0">
              <a:solidFill>
                <a:srgbClr val="0070C0"/>
              </a:solidFill>
            </a:endParaRPr>
          </a:p>
        </p:txBody>
      </p:sp>
      <p:sp>
        <p:nvSpPr>
          <p:cNvPr id="53" name="TextBox 52"/>
          <p:cNvSpPr txBox="1"/>
          <p:nvPr/>
        </p:nvSpPr>
        <p:spPr>
          <a:xfrm>
            <a:off x="2438400" y="2819400"/>
            <a:ext cx="1752600" cy="584775"/>
          </a:xfrm>
          <a:prstGeom prst="rect">
            <a:avLst/>
          </a:prstGeom>
          <a:noFill/>
        </p:spPr>
        <p:txBody>
          <a:bodyPr wrap="square" rtlCol="0">
            <a:spAutoFit/>
          </a:bodyPr>
          <a:lstStyle/>
          <a:p>
            <a:r>
              <a:rPr lang="en-US" sz="1600" b="1" dirty="0" smtClean="0">
                <a:solidFill>
                  <a:srgbClr val="0070C0"/>
                </a:solidFill>
              </a:rPr>
              <a:t>   exploration schedule class</a:t>
            </a:r>
            <a:endParaRPr lang="en-US" sz="1600" b="1" dirty="0">
              <a:solidFill>
                <a:srgbClr val="0070C0"/>
              </a:solidFill>
            </a:endParaRPr>
          </a:p>
        </p:txBody>
      </p:sp>
      <p:cxnSp>
        <p:nvCxnSpPr>
          <p:cNvPr id="54" name="Straight Connector 53"/>
          <p:cNvCxnSpPr/>
          <p:nvPr/>
        </p:nvCxnSpPr>
        <p:spPr>
          <a:xfrm rot="5400000">
            <a:off x="3048794" y="4266406"/>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4" idx="1"/>
          </p:cNvCxnSpPr>
          <p:nvPr/>
        </p:nvCxnSpPr>
        <p:spPr>
          <a:xfrm rot="5400000">
            <a:off x="2849856" y="3855744"/>
            <a:ext cx="100747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3390106" y="3086100"/>
            <a:ext cx="1448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429000" y="1981200"/>
            <a:ext cx="14478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int’l class</a:t>
            </a:r>
            <a:endParaRPr lang="en-US" sz="1600" b="1" dirty="0">
              <a:solidFill>
                <a:srgbClr val="0070C0"/>
              </a:solidFill>
            </a:endParaRPr>
          </a:p>
        </p:txBody>
      </p:sp>
      <p:sp>
        <p:nvSpPr>
          <p:cNvPr id="62" name="TextBox 61"/>
          <p:cNvSpPr txBox="1"/>
          <p:nvPr/>
        </p:nvSpPr>
        <p:spPr>
          <a:xfrm>
            <a:off x="2667000" y="2514600"/>
            <a:ext cx="1600200" cy="338554"/>
          </a:xfrm>
          <a:prstGeom prst="rect">
            <a:avLst/>
          </a:prstGeom>
          <a:noFill/>
        </p:spPr>
        <p:txBody>
          <a:bodyPr wrap="square" rtlCol="0">
            <a:spAutoFit/>
          </a:bodyPr>
          <a:lstStyle/>
          <a:p>
            <a:r>
              <a:rPr lang="en-US" sz="1600" b="1" dirty="0" smtClean="0">
                <a:solidFill>
                  <a:srgbClr val="0070C0"/>
                </a:solidFill>
              </a:rPr>
              <a:t>ED last year</a:t>
            </a:r>
            <a:endParaRPr lang="en-US" sz="1600" b="1" dirty="0">
              <a:solidFill>
                <a:srgbClr val="0070C0"/>
              </a:solidFill>
            </a:endParaRPr>
          </a:p>
        </p:txBody>
      </p:sp>
      <p:cxnSp>
        <p:nvCxnSpPr>
          <p:cNvPr id="63" name="Straight Connector 62"/>
          <p:cNvCxnSpPr/>
          <p:nvPr/>
        </p:nvCxnSpPr>
        <p:spPr>
          <a:xfrm rot="5400000">
            <a:off x="3277393" y="3352007"/>
            <a:ext cx="12192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4190603" y="2286397"/>
            <a:ext cx="1067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733800" y="1371600"/>
            <a:ext cx="1447800" cy="338554"/>
          </a:xfrm>
          <a:prstGeom prst="rect">
            <a:avLst/>
          </a:prstGeom>
          <a:noFill/>
        </p:spPr>
        <p:txBody>
          <a:bodyPr wrap="square" rtlCol="0">
            <a:spAutoFit/>
          </a:bodyPr>
          <a:lstStyle/>
          <a:p>
            <a:r>
              <a:rPr lang="en-US" sz="1600" b="1" dirty="0" smtClean="0">
                <a:solidFill>
                  <a:srgbClr val="0070C0"/>
                </a:solidFill>
              </a:rPr>
              <a:t>2</a:t>
            </a:r>
            <a:r>
              <a:rPr lang="en-US" sz="1600" b="1" baseline="30000" dirty="0" smtClean="0">
                <a:solidFill>
                  <a:srgbClr val="0070C0"/>
                </a:solidFill>
              </a:rPr>
              <a:t>nd</a:t>
            </a:r>
            <a:r>
              <a:rPr lang="en-US" sz="1600" b="1" dirty="0" smtClean="0">
                <a:solidFill>
                  <a:srgbClr val="0070C0"/>
                </a:solidFill>
              </a:rPr>
              <a:t> int’l class</a:t>
            </a:r>
            <a:endParaRPr lang="en-US" sz="1600" b="1" dirty="0">
              <a:solidFill>
                <a:srgbClr val="0070C0"/>
              </a:solidFill>
            </a:endParaRPr>
          </a:p>
        </p:txBody>
      </p:sp>
      <p:cxnSp>
        <p:nvCxnSpPr>
          <p:cNvPr id="67" name="Straight Connector 66"/>
          <p:cNvCxnSpPr/>
          <p:nvPr/>
        </p:nvCxnSpPr>
        <p:spPr>
          <a:xfrm rot="10800000">
            <a:off x="4953000" y="990600"/>
            <a:ext cx="30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733800" y="762000"/>
            <a:ext cx="1447800" cy="338554"/>
          </a:xfrm>
          <a:prstGeom prst="rect">
            <a:avLst/>
          </a:prstGeom>
          <a:noFill/>
        </p:spPr>
        <p:txBody>
          <a:bodyPr wrap="square" rtlCol="0">
            <a:spAutoFit/>
          </a:bodyPr>
          <a:lstStyle/>
          <a:p>
            <a:r>
              <a:rPr lang="en-US" sz="1600" b="1" dirty="0" smtClean="0">
                <a:solidFill>
                  <a:srgbClr val="0070C0"/>
                </a:solidFill>
              </a:rPr>
              <a:t>3</a:t>
            </a:r>
            <a:r>
              <a:rPr lang="en-US" sz="1600" b="1" baseline="30000" dirty="0" smtClean="0">
                <a:solidFill>
                  <a:srgbClr val="0070C0"/>
                </a:solidFill>
              </a:rPr>
              <a:t>rd</a:t>
            </a:r>
            <a:r>
              <a:rPr lang="en-US" sz="1600" b="1" dirty="0" smtClean="0">
                <a:solidFill>
                  <a:srgbClr val="0070C0"/>
                </a:solidFill>
              </a:rPr>
              <a:t> int’l class</a:t>
            </a:r>
            <a:endParaRPr lang="en-US" sz="1600" b="1" dirty="0">
              <a:solidFill>
                <a:srgbClr val="0070C0"/>
              </a:solidFill>
            </a:endParaRPr>
          </a:p>
        </p:txBody>
      </p:sp>
      <p:cxnSp>
        <p:nvCxnSpPr>
          <p:cNvPr id="71" name="Straight Connector 70"/>
          <p:cNvCxnSpPr/>
          <p:nvPr/>
        </p:nvCxnSpPr>
        <p:spPr>
          <a:xfrm>
            <a:off x="4038600" y="4114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72000" y="3962400"/>
            <a:ext cx="2819400" cy="338554"/>
          </a:xfrm>
          <a:prstGeom prst="rect">
            <a:avLst/>
          </a:prstGeom>
          <a:noFill/>
        </p:spPr>
        <p:txBody>
          <a:bodyPr wrap="square" rtlCol="0">
            <a:spAutoFit/>
          </a:bodyPr>
          <a:lstStyle/>
          <a:p>
            <a:r>
              <a:rPr lang="en-US" sz="1600" b="1" dirty="0" smtClean="0">
                <a:solidFill>
                  <a:srgbClr val="0070C0"/>
                </a:solidFill>
              </a:rPr>
              <a:t>Science Circle / “Gray Matters” </a:t>
            </a:r>
            <a:endParaRPr lang="en-US" sz="1600" b="1" dirty="0">
              <a:solidFill>
                <a:srgbClr val="0070C0"/>
              </a:solidFill>
            </a:endParaRPr>
          </a:p>
        </p:txBody>
      </p:sp>
      <p:cxnSp>
        <p:nvCxnSpPr>
          <p:cNvPr id="73" name="Straight Connector 72"/>
          <p:cNvCxnSpPr/>
          <p:nvPr/>
        </p:nvCxnSpPr>
        <p:spPr>
          <a:xfrm>
            <a:off x="4343400" y="3733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876800" y="3581400"/>
            <a:ext cx="2895600" cy="338554"/>
          </a:xfrm>
          <a:prstGeom prst="rect">
            <a:avLst/>
          </a:prstGeom>
          <a:noFill/>
        </p:spPr>
        <p:txBody>
          <a:bodyPr wrap="square" rtlCol="0">
            <a:spAutoFit/>
          </a:bodyPr>
          <a:lstStyle/>
          <a:p>
            <a:r>
              <a:rPr lang="en-US" sz="1600" b="1" dirty="0" smtClean="0">
                <a:solidFill>
                  <a:srgbClr val="0070C0"/>
                </a:solidFill>
              </a:rPr>
              <a:t>SAVE ET I / invites</a:t>
            </a:r>
            <a:endParaRPr lang="en-US" sz="1600" b="1" dirty="0">
              <a:solidFill>
                <a:srgbClr val="0070C0"/>
              </a:solidFill>
            </a:endParaRPr>
          </a:p>
        </p:txBody>
      </p:sp>
      <p:cxnSp>
        <p:nvCxnSpPr>
          <p:cNvPr id="75" name="Straight Connector 74"/>
          <p:cNvCxnSpPr/>
          <p:nvPr/>
        </p:nvCxnSpPr>
        <p:spPr>
          <a:xfrm>
            <a:off x="4419600" y="3581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953000" y="3352800"/>
            <a:ext cx="3352800" cy="338554"/>
          </a:xfrm>
          <a:prstGeom prst="rect">
            <a:avLst/>
          </a:prstGeom>
          <a:noFill/>
        </p:spPr>
        <p:txBody>
          <a:bodyPr wrap="square" rtlCol="0">
            <a:spAutoFit/>
          </a:bodyPr>
          <a:lstStyle/>
          <a:p>
            <a:r>
              <a:rPr lang="en-US" sz="1600" b="1" dirty="0" smtClean="0">
                <a:solidFill>
                  <a:srgbClr val="0070C0"/>
                </a:solidFill>
              </a:rPr>
              <a:t>SL5B / NECC / Center / building class</a:t>
            </a:r>
            <a:endParaRPr lang="en-US" sz="1600" b="1" dirty="0">
              <a:solidFill>
                <a:srgbClr val="0070C0"/>
              </a:solidFill>
            </a:endParaRPr>
          </a:p>
        </p:txBody>
      </p:sp>
      <p:cxnSp>
        <p:nvCxnSpPr>
          <p:cNvPr id="77" name="Straight Connector 76"/>
          <p:cNvCxnSpPr/>
          <p:nvPr/>
        </p:nvCxnSpPr>
        <p:spPr>
          <a:xfrm>
            <a:off x="5486400" y="6858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019800" y="533400"/>
            <a:ext cx="1600200" cy="338554"/>
          </a:xfrm>
          <a:prstGeom prst="rect">
            <a:avLst/>
          </a:prstGeom>
          <a:noFill/>
        </p:spPr>
        <p:txBody>
          <a:bodyPr wrap="square" rtlCol="0">
            <a:spAutoFit/>
          </a:bodyPr>
          <a:lstStyle/>
          <a:p>
            <a:r>
              <a:rPr lang="en-US" sz="1600" b="1" dirty="0" smtClean="0">
                <a:solidFill>
                  <a:srgbClr val="0070C0"/>
                </a:solidFill>
              </a:rPr>
              <a:t>SAVE ET II</a:t>
            </a:r>
            <a:endParaRPr lang="en-US" sz="1600" b="1" dirty="0">
              <a:solidFill>
                <a:srgbClr val="0070C0"/>
              </a:solidFill>
            </a:endParaRPr>
          </a:p>
        </p:txBody>
      </p:sp>
      <p:cxnSp>
        <p:nvCxnSpPr>
          <p:cNvPr id="79" name="Straight Connector 78"/>
          <p:cNvCxnSpPr/>
          <p:nvPr/>
        </p:nvCxnSpPr>
        <p:spPr>
          <a:xfrm>
            <a:off x="3962400" y="4343400"/>
            <a:ext cx="762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724400" y="4191000"/>
            <a:ext cx="2514600" cy="338554"/>
          </a:xfrm>
          <a:prstGeom prst="rect">
            <a:avLst/>
          </a:prstGeom>
          <a:noFill/>
        </p:spPr>
        <p:txBody>
          <a:bodyPr wrap="square" rtlCol="0">
            <a:spAutoFit/>
          </a:bodyPr>
          <a:lstStyle/>
          <a:p>
            <a:r>
              <a:rPr lang="en-US" sz="1600" b="1" dirty="0" smtClean="0">
                <a:solidFill>
                  <a:srgbClr val="0070C0"/>
                </a:solidFill>
              </a:rPr>
              <a:t>(</a:t>
            </a:r>
            <a:r>
              <a:rPr lang="en-US" sz="1600" b="1" dirty="0" err="1" smtClean="0">
                <a:solidFill>
                  <a:srgbClr val="0070C0"/>
                </a:solidFill>
              </a:rPr>
              <a:t>UdeM</a:t>
            </a:r>
            <a:r>
              <a:rPr lang="en-US" sz="1600" b="1" dirty="0" smtClean="0">
                <a:solidFill>
                  <a:srgbClr val="0070C0"/>
                </a:solidFill>
              </a:rPr>
              <a:t>) / DePaul / France</a:t>
            </a:r>
            <a:endParaRPr lang="en-US" sz="1600" b="1" dirty="0">
              <a:solidFill>
                <a:srgbClr val="0070C0"/>
              </a:solidFill>
            </a:endParaRPr>
          </a:p>
        </p:txBody>
      </p:sp>
      <p:cxnSp>
        <p:nvCxnSpPr>
          <p:cNvPr id="81" name="Straight Connector 80"/>
          <p:cNvCxnSpPr/>
          <p:nvPr/>
        </p:nvCxnSpPr>
        <p:spPr>
          <a:xfrm>
            <a:off x="4724400" y="3200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257800" y="3048000"/>
            <a:ext cx="2286000" cy="338554"/>
          </a:xfrm>
          <a:prstGeom prst="rect">
            <a:avLst/>
          </a:prstGeom>
          <a:noFill/>
        </p:spPr>
        <p:txBody>
          <a:bodyPr wrap="square" rtlCol="0">
            <a:spAutoFit/>
          </a:bodyPr>
          <a:lstStyle/>
          <a:p>
            <a:r>
              <a:rPr lang="en-US" sz="1600" b="1" dirty="0" smtClean="0">
                <a:solidFill>
                  <a:srgbClr val="0070C0"/>
                </a:solidFill>
              </a:rPr>
              <a:t>1</a:t>
            </a:r>
            <a:r>
              <a:rPr lang="en-US" sz="1600" b="1" baseline="30000" dirty="0" smtClean="0">
                <a:solidFill>
                  <a:srgbClr val="0070C0"/>
                </a:solidFill>
              </a:rPr>
              <a:t>st</a:t>
            </a:r>
            <a:r>
              <a:rPr lang="en-US" sz="1600" b="1" dirty="0" smtClean="0">
                <a:solidFill>
                  <a:srgbClr val="0070C0"/>
                </a:solidFill>
              </a:rPr>
              <a:t> work with university </a:t>
            </a:r>
            <a:endParaRPr lang="en-US" sz="1600" b="1" dirty="0">
              <a:solidFill>
                <a:srgbClr val="0070C0"/>
              </a:solidFill>
            </a:endParaRPr>
          </a:p>
        </p:txBody>
      </p:sp>
      <p:cxnSp>
        <p:nvCxnSpPr>
          <p:cNvPr id="83" name="Straight Connector 82"/>
          <p:cNvCxnSpPr/>
          <p:nvPr/>
        </p:nvCxnSpPr>
        <p:spPr>
          <a:xfrm>
            <a:off x="4953000" y="25146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486400" y="2362200"/>
            <a:ext cx="1752600" cy="338554"/>
          </a:xfrm>
          <a:prstGeom prst="rect">
            <a:avLst/>
          </a:prstGeom>
          <a:noFill/>
        </p:spPr>
        <p:txBody>
          <a:bodyPr wrap="square" rtlCol="0">
            <a:spAutoFit/>
          </a:bodyPr>
          <a:lstStyle/>
          <a:p>
            <a:r>
              <a:rPr lang="en-US" sz="1600" b="1" dirty="0" smtClean="0">
                <a:solidFill>
                  <a:srgbClr val="0070C0"/>
                </a:solidFill>
              </a:rPr>
              <a:t>conferences in SL</a:t>
            </a:r>
            <a:endParaRPr lang="en-US" sz="1600" b="1" dirty="0">
              <a:solidFill>
                <a:srgbClr val="0070C0"/>
              </a:solidFill>
            </a:endParaRPr>
          </a:p>
        </p:txBody>
      </p:sp>
      <p:cxnSp>
        <p:nvCxnSpPr>
          <p:cNvPr id="86" name="Straight Connector 85"/>
          <p:cNvCxnSpPr/>
          <p:nvPr/>
        </p:nvCxnSpPr>
        <p:spPr>
          <a:xfrm>
            <a:off x="5257800" y="1676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791200" y="1524000"/>
            <a:ext cx="1752600" cy="338554"/>
          </a:xfrm>
          <a:prstGeom prst="rect">
            <a:avLst/>
          </a:prstGeom>
          <a:noFill/>
        </p:spPr>
        <p:txBody>
          <a:bodyPr wrap="square" rtlCol="0">
            <a:spAutoFit/>
          </a:bodyPr>
          <a:lstStyle/>
          <a:p>
            <a:r>
              <a:rPr lang="en-US" sz="1600" b="1" dirty="0" smtClean="0">
                <a:solidFill>
                  <a:srgbClr val="0070C0"/>
                </a:solidFill>
              </a:rPr>
              <a:t>Kira Institute</a:t>
            </a:r>
            <a:endParaRPr lang="en-US" sz="1600" b="1" dirty="0">
              <a:solidFill>
                <a:srgbClr val="0070C0"/>
              </a:solidFill>
            </a:endParaRPr>
          </a:p>
        </p:txBody>
      </p:sp>
      <p:cxnSp>
        <p:nvCxnSpPr>
          <p:cNvPr id="88" name="Straight Connector 87"/>
          <p:cNvCxnSpPr/>
          <p:nvPr/>
        </p:nvCxnSpPr>
        <p:spPr>
          <a:xfrm>
            <a:off x="5410200" y="11430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943600" y="990600"/>
            <a:ext cx="2667000" cy="338554"/>
          </a:xfrm>
          <a:prstGeom prst="rect">
            <a:avLst/>
          </a:prstGeom>
          <a:noFill/>
        </p:spPr>
        <p:txBody>
          <a:bodyPr wrap="square" rtlCol="0">
            <a:spAutoFit/>
          </a:bodyPr>
          <a:lstStyle/>
          <a:p>
            <a:r>
              <a:rPr lang="en-US" sz="1600" b="1" dirty="0" smtClean="0">
                <a:solidFill>
                  <a:srgbClr val="0070C0"/>
                </a:solidFill>
              </a:rPr>
              <a:t>heavy hitters </a:t>
            </a:r>
            <a:endParaRPr lang="en-US" sz="1600" b="1" dirty="0">
              <a:solidFill>
                <a:srgbClr val="0070C0"/>
              </a:solidFill>
            </a:endParaRPr>
          </a:p>
        </p:txBody>
      </p:sp>
      <p:cxnSp>
        <p:nvCxnSpPr>
          <p:cNvPr id="91" name="Straight Connector 90"/>
          <p:cNvCxnSpPr/>
          <p:nvPr/>
        </p:nvCxnSpPr>
        <p:spPr>
          <a:xfrm>
            <a:off x="5486400" y="9144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019800" y="762000"/>
            <a:ext cx="2133600" cy="338554"/>
          </a:xfrm>
          <a:prstGeom prst="rect">
            <a:avLst/>
          </a:prstGeom>
          <a:noFill/>
        </p:spPr>
        <p:txBody>
          <a:bodyPr wrap="square" rtlCol="0">
            <a:spAutoFit/>
          </a:bodyPr>
          <a:lstStyle/>
          <a:p>
            <a:r>
              <a:rPr lang="en-US" sz="1600" b="1" dirty="0" smtClean="0">
                <a:solidFill>
                  <a:srgbClr val="0070C0"/>
                </a:solidFill>
              </a:rPr>
              <a:t>“2</a:t>
            </a:r>
            <a:r>
              <a:rPr lang="en-US" sz="1600" b="1" baseline="30000" dirty="0" smtClean="0">
                <a:solidFill>
                  <a:srgbClr val="0070C0"/>
                </a:solidFill>
              </a:rPr>
              <a:t>nd</a:t>
            </a:r>
            <a:r>
              <a:rPr lang="en-US" sz="1600" b="1" dirty="0" smtClean="0">
                <a:solidFill>
                  <a:srgbClr val="0070C0"/>
                </a:solidFill>
              </a:rPr>
              <a:t> Job” syndrome</a:t>
            </a:r>
            <a:endParaRPr lang="en-US" sz="1600" b="1" dirty="0">
              <a:solidFill>
                <a:srgbClr val="0070C0"/>
              </a:solidFill>
            </a:endParaRPr>
          </a:p>
        </p:txBody>
      </p:sp>
      <p:cxnSp>
        <p:nvCxnSpPr>
          <p:cNvPr id="93" name="Straight Connector 92"/>
          <p:cNvCxnSpPr/>
          <p:nvPr/>
        </p:nvCxnSpPr>
        <p:spPr>
          <a:xfrm>
            <a:off x="4876800" y="27432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410200" y="2590800"/>
            <a:ext cx="2971800" cy="338554"/>
          </a:xfrm>
          <a:prstGeom prst="rect">
            <a:avLst/>
          </a:prstGeom>
          <a:noFill/>
        </p:spPr>
        <p:txBody>
          <a:bodyPr wrap="square" rtlCol="0">
            <a:spAutoFit/>
          </a:bodyPr>
          <a:lstStyle/>
          <a:p>
            <a:r>
              <a:rPr lang="en-US" sz="1600" b="1" dirty="0" smtClean="0">
                <a:solidFill>
                  <a:srgbClr val="0070C0"/>
                </a:solidFill>
              </a:rPr>
              <a:t>learn about other universities</a:t>
            </a:r>
            <a:endParaRPr lang="en-US" sz="1600" b="1" dirty="0">
              <a:solidFill>
                <a:srgbClr val="0070C0"/>
              </a:solidFill>
            </a:endParaRPr>
          </a:p>
        </p:txBody>
      </p:sp>
      <p:sp>
        <p:nvSpPr>
          <p:cNvPr id="60" name="TextBox 59"/>
          <p:cNvSpPr txBox="1"/>
          <p:nvPr/>
        </p:nvSpPr>
        <p:spPr>
          <a:xfrm>
            <a:off x="5562600" y="2133600"/>
            <a:ext cx="2971800" cy="338554"/>
          </a:xfrm>
          <a:prstGeom prst="rect">
            <a:avLst/>
          </a:prstGeom>
          <a:noFill/>
        </p:spPr>
        <p:txBody>
          <a:bodyPr wrap="square" rtlCol="0">
            <a:spAutoFit/>
          </a:bodyPr>
          <a:lstStyle/>
          <a:p>
            <a:r>
              <a:rPr lang="en-US" sz="1600" b="1" dirty="0" smtClean="0">
                <a:solidFill>
                  <a:srgbClr val="0070C0"/>
                </a:solidFill>
              </a:rPr>
              <a:t>First Life/Second Life invitations</a:t>
            </a:r>
            <a:endParaRPr lang="en-US" sz="1600" b="1" dirty="0">
              <a:solidFill>
                <a:srgbClr val="0070C0"/>
              </a:solidFill>
            </a:endParaRPr>
          </a:p>
        </p:txBody>
      </p:sp>
      <p:cxnSp>
        <p:nvCxnSpPr>
          <p:cNvPr id="61" name="Straight Connector 60"/>
          <p:cNvCxnSpPr/>
          <p:nvPr/>
        </p:nvCxnSpPr>
        <p:spPr>
          <a:xfrm>
            <a:off x="5029200" y="22860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6" name="Subtitle 2"/>
          <p:cNvSpPr txBox="1">
            <a:spLocks/>
          </p:cNvSpPr>
          <p:nvPr/>
        </p:nvSpPr>
        <p:spPr>
          <a:xfrm>
            <a:off x="2819400" y="1905000"/>
            <a:ext cx="3505200" cy="2895600"/>
          </a:xfrm>
          <a:prstGeom prst="rect">
            <a:avLst/>
          </a:prstGeom>
          <a:solidFill>
            <a:schemeClr val="bg1"/>
          </a:solidFill>
          <a:ln w="50800">
            <a:solidFill>
              <a:srgbClr val="FF0000"/>
            </a:solidFill>
          </a:ln>
        </p:spPr>
        <p:txBody>
          <a:bodyPr vert="horz" lIns="91440" tIns="45720" rIns="91440" bIns="45720" rtlCol="0">
            <a:noAutofit/>
          </a:bodyPr>
          <a:lstStyle/>
          <a:p>
            <a:r>
              <a:rPr lang="en-US" sz="2000" dirty="0" smtClean="0">
                <a:latin typeface="Calibri" pitchFamily="34" charset="0"/>
              </a:rPr>
              <a:t>Second Life is an important extension of my First </a:t>
            </a:r>
            <a:r>
              <a:rPr lang="en-US" sz="2000" dirty="0" smtClean="0">
                <a:latin typeface="Calibri" pitchFamily="34" charset="0"/>
              </a:rPr>
              <a:t>Life! Now  I </a:t>
            </a:r>
            <a:r>
              <a:rPr lang="en-US" sz="2000" dirty="0" smtClean="0">
                <a:latin typeface="Calibri" pitchFamily="34" charset="0"/>
              </a:rPr>
              <a:t>am </a:t>
            </a:r>
            <a:r>
              <a:rPr lang="en-US" sz="2000" dirty="0" smtClean="0">
                <a:latin typeface="Calibri" pitchFamily="34" charset="0"/>
              </a:rPr>
              <a:t>evaluating </a:t>
            </a:r>
            <a:r>
              <a:rPr lang="en-US" sz="2000" dirty="0" smtClean="0">
                <a:latin typeface="Calibri" pitchFamily="34" charset="0"/>
              </a:rPr>
              <a:t>its impact and value to me </a:t>
            </a:r>
            <a:r>
              <a:rPr lang="en-US" sz="2000" dirty="0" smtClean="0">
                <a:latin typeface="Calibri" pitchFamily="34" charset="0"/>
              </a:rPr>
              <a:t>&amp;</a:t>
            </a:r>
            <a:r>
              <a:rPr lang="en-US" sz="2000" dirty="0" smtClean="0">
                <a:latin typeface="Calibri" pitchFamily="34" charset="0"/>
              </a:rPr>
              <a:t> making </a:t>
            </a:r>
            <a:r>
              <a:rPr lang="en-US" sz="2000" dirty="0" smtClean="0">
                <a:latin typeface="Calibri" pitchFamily="34" charset="0"/>
              </a:rPr>
              <a:t>decisions about how to </a:t>
            </a:r>
            <a:r>
              <a:rPr lang="en-US" sz="2000" dirty="0" smtClean="0">
                <a:latin typeface="Calibri" pitchFamily="34" charset="0"/>
              </a:rPr>
              <a:t>leverage this important new </a:t>
            </a:r>
            <a:r>
              <a:rPr lang="en-US" sz="2000" dirty="0" smtClean="0">
                <a:latin typeface="Calibri" pitchFamily="34" charset="0"/>
              </a:rPr>
              <a:t>communications tool to enhance our </a:t>
            </a:r>
            <a:r>
              <a:rPr lang="en-US" sz="2000" dirty="0" smtClean="0">
                <a:latin typeface="Calibri" pitchFamily="34" charset="0"/>
              </a:rPr>
              <a:t>university’s mission, student learning, other organizations, &amp; </a:t>
            </a:r>
            <a:r>
              <a:rPr lang="en-US" sz="2000" dirty="0" smtClean="0">
                <a:latin typeface="Calibri" pitchFamily="34" charset="0"/>
              </a:rPr>
              <a:t>my </a:t>
            </a:r>
            <a:r>
              <a:rPr lang="en-US" sz="2000" dirty="0" smtClean="0">
                <a:latin typeface="Calibri" pitchFamily="34" charset="0"/>
              </a:rPr>
              <a:t>own aims</a:t>
            </a:r>
            <a:r>
              <a:rPr lang="en-US" sz="2000" dirty="0" smtClean="0">
                <a:latin typeface="Calibri" pitchFamily="34" charset="0"/>
              </a:rPr>
              <a:t>…</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lvl="0">
              <a:spcBef>
                <a:spcPct val="20000"/>
              </a:spcBef>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lang="en-US" sz="2400" b="1" u="sng" dirty="0" smtClean="0">
                <a:solidFill>
                  <a:srgbClr val="FF0000"/>
                </a:solidFill>
              </a:rPr>
              <a:t>Colleague</a:t>
            </a:r>
            <a:r>
              <a:rPr lang="en-US" sz="2400" dirty="0" smtClean="0"/>
              <a:t> Cycles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Freeform 9"/>
          <p:cNvSpPr/>
          <p:nvPr/>
        </p:nvSpPr>
        <p:spPr>
          <a:xfrm>
            <a:off x="1939636" y="3477491"/>
            <a:ext cx="6206837" cy="1874982"/>
          </a:xfrm>
          <a:custGeom>
            <a:avLst/>
            <a:gdLst>
              <a:gd name="connsiteX0" fmla="*/ 0 w 6206837"/>
              <a:gd name="connsiteY0" fmla="*/ 1856509 h 1874982"/>
              <a:gd name="connsiteX1" fmla="*/ 1981200 w 6206837"/>
              <a:gd name="connsiteY1" fmla="*/ 1856509 h 1874982"/>
              <a:gd name="connsiteX2" fmla="*/ 2687782 w 6206837"/>
              <a:gd name="connsiteY2" fmla="*/ 1745673 h 1874982"/>
              <a:gd name="connsiteX3" fmla="*/ 3851564 w 6206837"/>
              <a:gd name="connsiteY3" fmla="*/ 1260764 h 1874982"/>
              <a:gd name="connsiteX4" fmla="*/ 6206837 w 6206837"/>
              <a:gd name="connsiteY4" fmla="*/ 0 h 187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837" h="1874982">
                <a:moveTo>
                  <a:pt x="0" y="1856509"/>
                </a:moveTo>
                <a:cubicBezTo>
                  <a:pt x="766618" y="1865745"/>
                  <a:pt x="1533236" y="1874982"/>
                  <a:pt x="1981200" y="1856509"/>
                </a:cubicBezTo>
                <a:cubicBezTo>
                  <a:pt x="2429164" y="1838036"/>
                  <a:pt x="2376055" y="1844964"/>
                  <a:pt x="2687782" y="1745673"/>
                </a:cubicBezTo>
                <a:cubicBezTo>
                  <a:pt x="2999509" y="1646382"/>
                  <a:pt x="3265055" y="1551710"/>
                  <a:pt x="3851564" y="1260764"/>
                </a:cubicBezTo>
                <a:cubicBezTo>
                  <a:pt x="4438073" y="969819"/>
                  <a:pt x="5322455" y="484909"/>
                  <a:pt x="62068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274618" y="1487055"/>
            <a:ext cx="2327564" cy="3893127"/>
          </a:xfrm>
          <a:custGeom>
            <a:avLst/>
            <a:gdLst>
              <a:gd name="connsiteX0" fmla="*/ 0 w 2327564"/>
              <a:gd name="connsiteY0" fmla="*/ 3888509 h 3893127"/>
              <a:gd name="connsiteX1" fmla="*/ 595746 w 2327564"/>
              <a:gd name="connsiteY1" fmla="*/ 3680690 h 3893127"/>
              <a:gd name="connsiteX2" fmla="*/ 872837 w 2327564"/>
              <a:gd name="connsiteY2" fmla="*/ 2807854 h 3893127"/>
              <a:gd name="connsiteX3" fmla="*/ 1039091 w 2327564"/>
              <a:gd name="connsiteY3" fmla="*/ 1450109 h 3893127"/>
              <a:gd name="connsiteX4" fmla="*/ 1136073 w 2327564"/>
              <a:gd name="connsiteY4" fmla="*/ 272472 h 3893127"/>
              <a:gd name="connsiteX5" fmla="*/ 1357746 w 2327564"/>
              <a:gd name="connsiteY5" fmla="*/ 203200 h 3893127"/>
              <a:gd name="connsiteX6" fmla="*/ 1551709 w 2327564"/>
              <a:gd name="connsiteY6" fmla="*/ 1491672 h 3893127"/>
              <a:gd name="connsiteX7" fmla="*/ 1676400 w 2327564"/>
              <a:gd name="connsiteY7" fmla="*/ 3001818 h 3893127"/>
              <a:gd name="connsiteX8" fmla="*/ 1870364 w 2327564"/>
              <a:gd name="connsiteY8" fmla="*/ 3749963 h 3893127"/>
              <a:gd name="connsiteX9" fmla="*/ 2327564 w 2327564"/>
              <a:gd name="connsiteY9" fmla="*/ 3860800 h 38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7564" h="3893127">
                <a:moveTo>
                  <a:pt x="0" y="3888509"/>
                </a:moveTo>
                <a:cubicBezTo>
                  <a:pt x="225136" y="3874654"/>
                  <a:pt x="450273" y="3860799"/>
                  <a:pt x="595746" y="3680690"/>
                </a:cubicBezTo>
                <a:cubicBezTo>
                  <a:pt x="741219" y="3500581"/>
                  <a:pt x="798946" y="3179617"/>
                  <a:pt x="872837" y="2807854"/>
                </a:cubicBezTo>
                <a:cubicBezTo>
                  <a:pt x="946728" y="2436091"/>
                  <a:pt x="995218" y="1872673"/>
                  <a:pt x="1039091" y="1450109"/>
                </a:cubicBezTo>
                <a:cubicBezTo>
                  <a:pt x="1082964" y="1027545"/>
                  <a:pt x="1082964" y="480290"/>
                  <a:pt x="1136073" y="272472"/>
                </a:cubicBezTo>
                <a:cubicBezTo>
                  <a:pt x="1189182" y="64654"/>
                  <a:pt x="1288473" y="0"/>
                  <a:pt x="1357746" y="203200"/>
                </a:cubicBezTo>
                <a:cubicBezTo>
                  <a:pt x="1427019" y="406400"/>
                  <a:pt x="1498600" y="1025236"/>
                  <a:pt x="1551709" y="1491672"/>
                </a:cubicBezTo>
                <a:cubicBezTo>
                  <a:pt x="1604818" y="1958108"/>
                  <a:pt x="1623291" y="2625436"/>
                  <a:pt x="1676400" y="3001818"/>
                </a:cubicBezTo>
                <a:cubicBezTo>
                  <a:pt x="1729509" y="3378200"/>
                  <a:pt x="1761837" y="3606799"/>
                  <a:pt x="1870364" y="3749963"/>
                </a:cubicBezTo>
                <a:cubicBezTo>
                  <a:pt x="1978891" y="3893127"/>
                  <a:pt x="2153227" y="3876963"/>
                  <a:pt x="2327564" y="38608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034145" y="2590800"/>
            <a:ext cx="4114800" cy="2611582"/>
          </a:xfrm>
          <a:custGeom>
            <a:avLst/>
            <a:gdLst>
              <a:gd name="connsiteX0" fmla="*/ 0 w 4114800"/>
              <a:gd name="connsiteY0" fmla="*/ 2424545 h 2611582"/>
              <a:gd name="connsiteX1" fmla="*/ 235528 w 4114800"/>
              <a:gd name="connsiteY1" fmla="*/ 2590800 h 2611582"/>
              <a:gd name="connsiteX2" fmla="*/ 748146 w 4114800"/>
              <a:gd name="connsiteY2" fmla="*/ 2549236 h 2611582"/>
              <a:gd name="connsiteX3" fmla="*/ 1620982 w 4114800"/>
              <a:gd name="connsiteY3" fmla="*/ 2341418 h 2611582"/>
              <a:gd name="connsiteX4" fmla="*/ 2590800 w 4114800"/>
              <a:gd name="connsiteY4" fmla="*/ 1717964 h 2611582"/>
              <a:gd name="connsiteX5" fmla="*/ 4114800 w 4114800"/>
              <a:gd name="connsiteY5" fmla="*/ 0 h 261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2611582">
                <a:moveTo>
                  <a:pt x="0" y="2424545"/>
                </a:moveTo>
                <a:cubicBezTo>
                  <a:pt x="55418" y="2497281"/>
                  <a:pt x="110837" y="2570018"/>
                  <a:pt x="235528" y="2590800"/>
                </a:cubicBezTo>
                <a:cubicBezTo>
                  <a:pt x="360219" y="2611582"/>
                  <a:pt x="517237" y="2590800"/>
                  <a:pt x="748146" y="2549236"/>
                </a:cubicBezTo>
                <a:cubicBezTo>
                  <a:pt x="979055" y="2507672"/>
                  <a:pt x="1313873" y="2479963"/>
                  <a:pt x="1620982" y="2341418"/>
                </a:cubicBezTo>
                <a:cubicBezTo>
                  <a:pt x="1928091" y="2202873"/>
                  <a:pt x="2175164" y="2108200"/>
                  <a:pt x="2590800" y="1717964"/>
                </a:cubicBezTo>
                <a:cubicBezTo>
                  <a:pt x="3006436" y="1327728"/>
                  <a:pt x="3560618" y="663864"/>
                  <a:pt x="41148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981200" y="1905000"/>
            <a:ext cx="1219200" cy="738664"/>
          </a:xfrm>
          <a:prstGeom prst="rect">
            <a:avLst/>
          </a:prstGeom>
          <a:solidFill>
            <a:schemeClr val="bg1"/>
          </a:solidFill>
        </p:spPr>
        <p:txBody>
          <a:bodyPr wrap="square" rtlCol="0">
            <a:spAutoFit/>
          </a:bodyPr>
          <a:lstStyle/>
          <a:p>
            <a:r>
              <a:rPr lang="en-US" sz="1400" dirty="0" smtClean="0"/>
              <a:t>   very </a:t>
            </a:r>
            <a:r>
              <a:rPr lang="en-US" sz="1400" dirty="0" smtClean="0"/>
              <a:t>early innovators at our university</a:t>
            </a:r>
            <a:endParaRPr lang="en-US" sz="1400" dirty="0"/>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0" y="3352800"/>
            <a:ext cx="1066800" cy="307777"/>
          </a:xfrm>
          <a:prstGeom prst="rect">
            <a:avLst/>
          </a:prstGeom>
          <a:solidFill>
            <a:schemeClr val="bg1"/>
          </a:solidFill>
        </p:spPr>
        <p:txBody>
          <a:bodyPr wrap="square" rtlCol="0">
            <a:spAutoFit/>
          </a:bodyPr>
          <a:lstStyle/>
          <a:p>
            <a:r>
              <a:rPr lang="en-US" sz="1400" dirty="0" smtClean="0"/>
              <a:t>     </a:t>
            </a:r>
            <a:r>
              <a:rPr lang="en-US" sz="1400" dirty="0" smtClean="0"/>
              <a:t>my </a:t>
            </a:r>
            <a:r>
              <a:rPr lang="en-US" sz="1400" dirty="0" smtClean="0"/>
              <a:t>cycle</a:t>
            </a:r>
            <a:endParaRPr lang="en-US" sz="1400" dirty="0"/>
          </a:p>
        </p:txBody>
      </p:sp>
      <p:sp>
        <p:nvSpPr>
          <p:cNvPr id="20" name="TextBox 19"/>
          <p:cNvSpPr txBox="1"/>
          <p:nvPr/>
        </p:nvSpPr>
        <p:spPr>
          <a:xfrm>
            <a:off x="5867400" y="3276600"/>
            <a:ext cx="1066800" cy="523220"/>
          </a:xfrm>
          <a:prstGeom prst="rect">
            <a:avLst/>
          </a:prstGeom>
          <a:solidFill>
            <a:schemeClr val="bg1"/>
          </a:solidFill>
        </p:spPr>
        <p:txBody>
          <a:bodyPr wrap="square" rtlCol="0">
            <a:spAutoFit/>
          </a:bodyPr>
          <a:lstStyle/>
          <a:p>
            <a:pPr algn="ctr"/>
            <a:r>
              <a:rPr lang="en-US" sz="1400" dirty="0" smtClean="0"/>
              <a:t>some colleagues</a:t>
            </a:r>
            <a:endParaRPr lang="en-US" sz="1400" dirty="0"/>
          </a:p>
        </p:txBody>
      </p:sp>
      <p:sp>
        <p:nvSpPr>
          <p:cNvPr id="21" name="TextBox 20"/>
          <p:cNvSpPr txBox="1"/>
          <p:nvPr/>
        </p:nvSpPr>
        <p:spPr>
          <a:xfrm>
            <a:off x="7391400" y="3962400"/>
            <a:ext cx="1219200" cy="307777"/>
          </a:xfrm>
          <a:prstGeom prst="rect">
            <a:avLst/>
          </a:prstGeom>
          <a:solidFill>
            <a:schemeClr val="bg1"/>
          </a:solidFill>
        </p:spPr>
        <p:txBody>
          <a:bodyPr wrap="square" rtlCol="0">
            <a:spAutoFit/>
          </a:bodyPr>
          <a:lstStyle/>
          <a:p>
            <a:r>
              <a:rPr lang="en-US" sz="1400" dirty="0" smtClean="0"/>
              <a:t>my university</a:t>
            </a:r>
            <a:endParaRPr lang="en-US" sz="1400" dirty="0"/>
          </a:p>
        </p:txBody>
      </p: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3" name="TextBox 22"/>
          <p:cNvSpPr txBox="1"/>
          <p:nvPr/>
        </p:nvSpPr>
        <p:spPr>
          <a:xfrm>
            <a:off x="15240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4" name="TextBox 23"/>
          <p:cNvSpPr txBox="1"/>
          <p:nvPr/>
        </p:nvSpPr>
        <p:spPr>
          <a:xfrm>
            <a:off x="3581400" y="42672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5" name="TextBox 24"/>
          <p:cNvSpPr txBox="1"/>
          <p:nvPr/>
        </p:nvSpPr>
        <p:spPr>
          <a:xfrm>
            <a:off x="1447800" y="45720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27" name="TextBox 26"/>
          <p:cNvSpPr txBox="1"/>
          <p:nvPr/>
        </p:nvSpPr>
        <p:spPr>
          <a:xfrm>
            <a:off x="2057400" y="1219200"/>
            <a:ext cx="990600" cy="338554"/>
          </a:xfrm>
          <a:prstGeom prst="rect">
            <a:avLst/>
          </a:prstGeom>
          <a:noFill/>
        </p:spPr>
        <p:txBody>
          <a:bodyPr wrap="square" rtlCol="0">
            <a:spAutoFit/>
          </a:bodyPr>
          <a:lstStyle/>
          <a:p>
            <a:r>
              <a:rPr lang="en-US" sz="1600" b="1" i="1" dirty="0" smtClean="0">
                <a:solidFill>
                  <a:srgbClr val="FF0000"/>
                </a:solidFill>
              </a:rPr>
              <a:t>gracious!</a:t>
            </a:r>
            <a:endParaRPr lang="en-US" sz="1600" b="1" i="1" dirty="0">
              <a:solidFill>
                <a:srgbClr val="FF0000"/>
              </a:solidFill>
            </a:endParaRPr>
          </a:p>
        </p:txBody>
      </p:sp>
      <p:sp>
        <p:nvSpPr>
          <p:cNvPr id="28" name="TextBox 27"/>
          <p:cNvSpPr txBox="1"/>
          <p:nvPr/>
        </p:nvSpPr>
        <p:spPr>
          <a:xfrm>
            <a:off x="2743200" y="3200400"/>
            <a:ext cx="685800" cy="338554"/>
          </a:xfrm>
          <a:prstGeom prst="rect">
            <a:avLst/>
          </a:prstGeom>
          <a:noFill/>
        </p:spPr>
        <p:txBody>
          <a:bodyPr wrap="square" rtlCol="0">
            <a:spAutoFit/>
          </a:bodyPr>
          <a:lstStyle/>
          <a:p>
            <a:r>
              <a:rPr lang="en-US" sz="1600" b="1" dirty="0" smtClean="0"/>
              <a:t>   oh…</a:t>
            </a:r>
            <a:endParaRPr lang="en-US" sz="1600" b="1" dirty="0"/>
          </a:p>
        </p:txBody>
      </p:sp>
      <p:sp>
        <p:nvSpPr>
          <p:cNvPr id="29" name="TextBox 28"/>
          <p:cNvSpPr txBox="1"/>
          <p:nvPr/>
        </p:nvSpPr>
        <p:spPr>
          <a:xfrm>
            <a:off x="57150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0" name="TextBox 29"/>
          <p:cNvSpPr txBox="1"/>
          <p:nvPr/>
        </p:nvSpPr>
        <p:spPr>
          <a:xfrm>
            <a:off x="65532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cxnSp>
        <p:nvCxnSpPr>
          <p:cNvPr id="32" name="Straight Connector 31"/>
          <p:cNvCxnSpPr/>
          <p:nvPr/>
        </p:nvCxnSpPr>
        <p:spPr>
          <a:xfrm>
            <a:off x="3352800" y="5334000"/>
            <a:ext cx="487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6054436" y="4472709"/>
            <a:ext cx="1551709" cy="861291"/>
          </a:xfrm>
          <a:custGeom>
            <a:avLst/>
            <a:gdLst>
              <a:gd name="connsiteX0" fmla="*/ 0 w 1551709"/>
              <a:gd name="connsiteY0" fmla="*/ 140855 h 861291"/>
              <a:gd name="connsiteX1" fmla="*/ 471055 w 1551709"/>
              <a:gd name="connsiteY1" fmla="*/ 57727 h 861291"/>
              <a:gd name="connsiteX2" fmla="*/ 845128 w 1551709"/>
              <a:gd name="connsiteY2" fmla="*/ 487218 h 861291"/>
              <a:gd name="connsiteX3" fmla="*/ 1136073 w 1551709"/>
              <a:gd name="connsiteY3" fmla="*/ 792018 h 861291"/>
              <a:gd name="connsiteX4" fmla="*/ 1551709 w 1551709"/>
              <a:gd name="connsiteY4" fmla="*/ 861291 h 86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09" h="861291">
                <a:moveTo>
                  <a:pt x="0" y="140855"/>
                </a:moveTo>
                <a:cubicBezTo>
                  <a:pt x="165100" y="70427"/>
                  <a:pt x="330200" y="0"/>
                  <a:pt x="471055" y="57727"/>
                </a:cubicBezTo>
                <a:cubicBezTo>
                  <a:pt x="611910" y="115454"/>
                  <a:pt x="734292" y="364836"/>
                  <a:pt x="845128" y="487218"/>
                </a:cubicBezTo>
                <a:cubicBezTo>
                  <a:pt x="955964" y="609600"/>
                  <a:pt x="1018309" y="729672"/>
                  <a:pt x="1136073" y="792018"/>
                </a:cubicBezTo>
                <a:cubicBezTo>
                  <a:pt x="1253837" y="854364"/>
                  <a:pt x="1402773" y="857827"/>
                  <a:pt x="1551709" y="8612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6858000" y="4800600"/>
            <a:ext cx="685800" cy="338554"/>
          </a:xfrm>
          <a:prstGeom prst="rect">
            <a:avLst/>
          </a:prstGeom>
          <a:noFill/>
        </p:spPr>
        <p:txBody>
          <a:bodyPr wrap="square" rtlCol="0">
            <a:spAutoFit/>
          </a:bodyPr>
          <a:lstStyle/>
          <a:p>
            <a:r>
              <a:rPr lang="en-US" sz="1600" b="1" dirty="0" smtClean="0"/>
              <a:t>   oh…</a:t>
            </a:r>
            <a:endParaRPr lang="en-US" sz="1600" b="1" dirty="0"/>
          </a:p>
        </p:txBody>
      </p:sp>
      <p:sp>
        <p:nvSpPr>
          <p:cNvPr id="35" name="TextBox 34"/>
          <p:cNvSpPr txBox="1"/>
          <p:nvPr/>
        </p:nvSpPr>
        <p:spPr>
          <a:xfrm>
            <a:off x="8001000" y="5029200"/>
            <a:ext cx="685800" cy="338554"/>
          </a:xfrm>
          <a:prstGeom prst="rect">
            <a:avLst/>
          </a:prstGeom>
          <a:noFill/>
        </p:spPr>
        <p:txBody>
          <a:bodyPr wrap="square" rtlCol="0">
            <a:spAutoFit/>
          </a:bodyPr>
          <a:lstStyle/>
          <a:p>
            <a:r>
              <a:rPr lang="en-US" sz="1600" b="1" dirty="0" smtClean="0"/>
              <a:t>huh?</a:t>
            </a:r>
            <a:endParaRPr lang="en-US" sz="1600" b="1" dirty="0"/>
          </a:p>
        </p:txBody>
      </p:sp>
      <p:sp>
        <p:nvSpPr>
          <p:cNvPr id="36" name="TextBox 35"/>
          <p:cNvSpPr txBox="1"/>
          <p:nvPr/>
        </p:nvSpPr>
        <p:spPr>
          <a:xfrm>
            <a:off x="4419600" y="4191000"/>
            <a:ext cx="1219200" cy="338554"/>
          </a:xfrm>
          <a:prstGeom prst="rect">
            <a:avLst/>
          </a:prstGeom>
          <a:noFill/>
        </p:spPr>
        <p:txBody>
          <a:bodyPr wrap="square" rtlCol="0">
            <a:spAutoFit/>
          </a:bodyPr>
          <a:lstStyle/>
          <a:p>
            <a:r>
              <a:rPr lang="en-US" sz="1600" b="1" dirty="0" smtClean="0">
                <a:solidFill>
                  <a:srgbClr val="00B050"/>
                </a:solidFill>
              </a:rPr>
              <a:t>   oh, okay..</a:t>
            </a:r>
            <a:endParaRPr lang="en-US" sz="1600" b="1" dirty="0">
              <a:solidFill>
                <a:srgbClr val="00B050"/>
              </a:solidFill>
            </a:endParaRPr>
          </a:p>
        </p:txBody>
      </p:sp>
      <p:sp>
        <p:nvSpPr>
          <p:cNvPr id="37" name="TextBox 36"/>
          <p:cNvSpPr txBox="1"/>
          <p:nvPr/>
        </p:nvSpPr>
        <p:spPr>
          <a:xfrm>
            <a:off x="1676400" y="38100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38" name="TextBox 37"/>
          <p:cNvSpPr txBox="1"/>
          <p:nvPr/>
        </p:nvSpPr>
        <p:spPr>
          <a:xfrm>
            <a:off x="3962400" y="38862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39" name="TextBox 38"/>
          <p:cNvSpPr txBox="1"/>
          <p:nvPr/>
        </p:nvSpPr>
        <p:spPr>
          <a:xfrm>
            <a:off x="5181600" y="38862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40" name="TextBox 39"/>
          <p:cNvSpPr txBox="1"/>
          <p:nvPr/>
        </p:nvSpPr>
        <p:spPr>
          <a:xfrm>
            <a:off x="4648200" y="2819400"/>
            <a:ext cx="1371600" cy="338554"/>
          </a:xfrm>
          <a:prstGeom prst="rect">
            <a:avLst/>
          </a:prstGeom>
          <a:noFill/>
        </p:spPr>
        <p:txBody>
          <a:bodyPr wrap="square" rtlCol="0">
            <a:spAutoFit/>
          </a:bodyPr>
          <a:lstStyle/>
          <a:p>
            <a:r>
              <a:rPr lang="en-US" sz="1600" dirty="0" smtClean="0">
                <a:solidFill>
                  <a:srgbClr val="FF0000"/>
                </a:solidFill>
              </a:rPr>
              <a:t>oh my yes!</a:t>
            </a:r>
            <a:endParaRPr lang="en-US" sz="1600" dirty="0">
              <a:solidFill>
                <a:srgbClr val="FF0000"/>
              </a:solidFill>
            </a:endParaRPr>
          </a:p>
        </p:txBody>
      </p:sp>
      <p:sp>
        <p:nvSpPr>
          <p:cNvPr id="41" name="TextBox 40"/>
          <p:cNvSpPr txBox="1"/>
          <p:nvPr/>
        </p:nvSpPr>
        <p:spPr>
          <a:xfrm>
            <a:off x="1143000" y="2819400"/>
            <a:ext cx="1371600" cy="338554"/>
          </a:xfrm>
          <a:prstGeom prst="rect">
            <a:avLst/>
          </a:prstGeom>
          <a:noFill/>
        </p:spPr>
        <p:txBody>
          <a:bodyPr wrap="square" rtlCol="0">
            <a:spAutoFit/>
          </a:bodyPr>
          <a:lstStyle/>
          <a:p>
            <a:r>
              <a:rPr lang="en-US" sz="1600" dirty="0" smtClean="0">
                <a:solidFill>
                  <a:srgbClr val="FF0000"/>
                </a:solidFill>
              </a:rPr>
              <a:t>oh  my yes!</a:t>
            </a:r>
            <a:endParaRPr lang="en-US" sz="1600" dirty="0">
              <a:solidFill>
                <a:srgbClr val="FF0000"/>
              </a:solidFill>
            </a:endParaRPr>
          </a:p>
        </p:txBody>
      </p:sp>
      <p:sp>
        <p:nvSpPr>
          <p:cNvPr id="42" name="TextBox 41"/>
          <p:cNvSpPr txBox="1"/>
          <p:nvPr/>
        </p:nvSpPr>
        <p:spPr>
          <a:xfrm>
            <a:off x="5257800" y="1143000"/>
            <a:ext cx="1371600" cy="338554"/>
          </a:xfrm>
          <a:prstGeom prst="rect">
            <a:avLst/>
          </a:prstGeom>
          <a:noFill/>
        </p:spPr>
        <p:txBody>
          <a:bodyPr wrap="square" rtlCol="0">
            <a:spAutoFit/>
          </a:bodyPr>
          <a:lstStyle/>
          <a:p>
            <a:r>
              <a:rPr lang="en-US" sz="1600" b="1" i="1" dirty="0" smtClean="0">
                <a:solidFill>
                  <a:srgbClr val="FF0000"/>
                </a:solidFill>
              </a:rPr>
              <a:t>gracious!</a:t>
            </a:r>
            <a:endParaRPr lang="en-US" sz="1600" b="1" i="1" dirty="0">
              <a:solidFill>
                <a:srgbClr val="FF0000"/>
              </a:solidFill>
            </a:endParaRPr>
          </a:p>
        </p:txBody>
      </p:sp>
      <p:sp>
        <p:nvSpPr>
          <p:cNvPr id="43" name="TextBox 42"/>
          <p:cNvSpPr txBox="1"/>
          <p:nvPr/>
        </p:nvSpPr>
        <p:spPr>
          <a:xfrm>
            <a:off x="7010400" y="5105400"/>
            <a:ext cx="1066800" cy="523220"/>
          </a:xfrm>
          <a:prstGeom prst="rect">
            <a:avLst/>
          </a:prstGeom>
          <a:solidFill>
            <a:schemeClr val="bg1"/>
          </a:solidFill>
        </p:spPr>
        <p:txBody>
          <a:bodyPr wrap="square" rtlCol="0">
            <a:spAutoFit/>
          </a:bodyPr>
          <a:lstStyle/>
          <a:p>
            <a:pPr algn="ctr"/>
            <a:r>
              <a:rPr lang="en-US" sz="1400" dirty="0" smtClean="0"/>
              <a:t>other colleagues</a:t>
            </a:r>
            <a:endParaRPr lang="en-US" sz="1400" dirty="0"/>
          </a:p>
        </p:txBody>
      </p:sp>
      <p:sp>
        <p:nvSpPr>
          <p:cNvPr id="45" name="TextBox 44"/>
          <p:cNvSpPr txBox="1"/>
          <p:nvPr/>
        </p:nvSpPr>
        <p:spPr>
          <a:xfrm>
            <a:off x="4114800" y="4495800"/>
            <a:ext cx="1371600" cy="307777"/>
          </a:xfrm>
          <a:prstGeom prst="rect">
            <a:avLst/>
          </a:prstGeom>
          <a:solidFill>
            <a:schemeClr val="bg1"/>
          </a:solidFill>
        </p:spPr>
        <p:txBody>
          <a:bodyPr wrap="square" rtlCol="0">
            <a:spAutoFit/>
          </a:bodyPr>
          <a:lstStyle/>
          <a:p>
            <a:r>
              <a:rPr lang="en-US" sz="1400" dirty="0" smtClean="0"/>
              <a:t> </a:t>
            </a:r>
            <a:r>
              <a:rPr lang="en-US" sz="1400" dirty="0" smtClean="0"/>
              <a:t> </a:t>
            </a:r>
            <a:r>
              <a:rPr lang="en-US" sz="1400" dirty="0" smtClean="0"/>
              <a:t>rediscovery…</a:t>
            </a:r>
            <a:endParaRPr lang="en-US" sz="1400" dirty="0"/>
          </a:p>
        </p:txBody>
      </p:sp>
      <p:sp>
        <p:nvSpPr>
          <p:cNvPr id="46" name="TextBox 45"/>
          <p:cNvSpPr txBox="1"/>
          <p:nvPr/>
        </p:nvSpPr>
        <p:spPr>
          <a:xfrm>
            <a:off x="7086600" y="4572000"/>
            <a:ext cx="1524000" cy="307777"/>
          </a:xfrm>
          <a:prstGeom prst="rect">
            <a:avLst/>
          </a:prstGeom>
          <a:solidFill>
            <a:schemeClr val="bg1"/>
          </a:solidFill>
        </p:spPr>
        <p:txBody>
          <a:bodyPr wrap="square" rtlCol="0">
            <a:spAutoFit/>
          </a:bodyPr>
          <a:lstStyle/>
          <a:p>
            <a:r>
              <a:rPr lang="en-US" sz="1400" dirty="0" smtClean="0"/>
              <a:t>i</a:t>
            </a:r>
            <a:r>
              <a:rPr lang="en-US" sz="1400" dirty="0" smtClean="0"/>
              <a:t>nterest wanes</a:t>
            </a:r>
            <a:r>
              <a:rPr lang="en-US" sz="1400" dirty="0" smtClean="0"/>
              <a:t>…</a:t>
            </a:r>
            <a:endParaRPr lang="en-US" sz="1400" dirty="0"/>
          </a:p>
        </p:txBody>
      </p:sp>
      <p:sp>
        <p:nvSpPr>
          <p:cNvPr id="47" name="TextBox 46"/>
          <p:cNvSpPr txBox="1"/>
          <p:nvPr/>
        </p:nvSpPr>
        <p:spPr>
          <a:xfrm>
            <a:off x="2590800" y="3581400"/>
            <a:ext cx="914400" cy="523220"/>
          </a:xfrm>
          <a:prstGeom prst="rect">
            <a:avLst/>
          </a:prstGeom>
          <a:solidFill>
            <a:schemeClr val="bg1"/>
          </a:solidFill>
        </p:spPr>
        <p:txBody>
          <a:bodyPr wrap="square" rtlCol="0">
            <a:spAutoFit/>
          </a:bodyPr>
          <a:lstStyle/>
          <a:p>
            <a:r>
              <a:rPr lang="en-US" sz="1400" dirty="0" smtClean="0"/>
              <a:t>i</a:t>
            </a:r>
            <a:r>
              <a:rPr lang="en-US" sz="1400" dirty="0" smtClean="0"/>
              <a:t>nterest </a:t>
            </a:r>
          </a:p>
          <a:p>
            <a:r>
              <a:rPr lang="en-US" sz="1400" dirty="0" smtClean="0"/>
              <a:t>wanes</a:t>
            </a:r>
            <a:r>
              <a:rPr lang="en-US" sz="1400" dirty="0" smtClean="0"/>
              <a:t>…</a:t>
            </a:r>
            <a:endParaRPr lang="en-US" sz="1400" dirty="0"/>
          </a:p>
        </p:txBody>
      </p:sp>
      <p:sp>
        <p:nvSpPr>
          <p:cNvPr id="48" name="Subtitle 2"/>
          <p:cNvSpPr txBox="1">
            <a:spLocks/>
          </p:cNvSpPr>
          <p:nvPr/>
        </p:nvSpPr>
        <p:spPr>
          <a:xfrm>
            <a:off x="3581400" y="914400"/>
            <a:ext cx="4495800" cy="22098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During my own experiences in SL, I have encountered a few at our university who discovered SL years ago but, going alone, their enthusiasm waned; some have rediscovered SL and may be proponents of its use to varying degrees; other colleagues will never get it… </a:t>
            </a:r>
            <a:endParaRPr kumimoji="0" lang="en-US" sz="2000" b="1" i="1"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a:t>
            </a:r>
            <a:r>
              <a:rPr kumimoji="0" lang="en-US" sz="2400" b="1" i="0" u="sng" strike="noStrike" kern="1200" cap="none" spc="0" normalizeH="0" baseline="0" noProof="0" dirty="0" smtClean="0">
                <a:ln>
                  <a:noFill/>
                </a:ln>
                <a:solidFill>
                  <a:srgbClr val="FF0000"/>
                </a:solidFill>
                <a:effectLst/>
                <a:uLnTx/>
                <a:uFillTx/>
                <a:latin typeface="+mn-lt"/>
                <a:ea typeface="+mn-ea"/>
                <a:cs typeface="+mn-cs"/>
              </a:rPr>
              <a:t>University’s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noProof="0" dirty="0" smtClean="0">
                <a:ln>
                  <a:noFill/>
                </a:ln>
                <a:solidFill>
                  <a:schemeClr val="tx1"/>
                </a:solidFill>
                <a:effectLst/>
                <a:uLnTx/>
                <a:uFillTx/>
                <a:latin typeface="+mn-lt"/>
                <a:ea typeface="+mn-ea"/>
                <a:cs typeface="+mn-cs"/>
              </a:rPr>
              <a:t>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0" name="Freeform 9"/>
          <p:cNvSpPr/>
          <p:nvPr/>
        </p:nvSpPr>
        <p:spPr>
          <a:xfrm>
            <a:off x="1939636" y="3477491"/>
            <a:ext cx="6206837" cy="1874982"/>
          </a:xfrm>
          <a:custGeom>
            <a:avLst/>
            <a:gdLst>
              <a:gd name="connsiteX0" fmla="*/ 0 w 6206837"/>
              <a:gd name="connsiteY0" fmla="*/ 1856509 h 1874982"/>
              <a:gd name="connsiteX1" fmla="*/ 1981200 w 6206837"/>
              <a:gd name="connsiteY1" fmla="*/ 1856509 h 1874982"/>
              <a:gd name="connsiteX2" fmla="*/ 2687782 w 6206837"/>
              <a:gd name="connsiteY2" fmla="*/ 1745673 h 1874982"/>
              <a:gd name="connsiteX3" fmla="*/ 3851564 w 6206837"/>
              <a:gd name="connsiteY3" fmla="*/ 1260764 h 1874982"/>
              <a:gd name="connsiteX4" fmla="*/ 6206837 w 6206837"/>
              <a:gd name="connsiteY4" fmla="*/ 0 h 187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837" h="1874982">
                <a:moveTo>
                  <a:pt x="0" y="1856509"/>
                </a:moveTo>
                <a:cubicBezTo>
                  <a:pt x="766618" y="1865745"/>
                  <a:pt x="1533236" y="1874982"/>
                  <a:pt x="1981200" y="1856509"/>
                </a:cubicBezTo>
                <a:cubicBezTo>
                  <a:pt x="2429164" y="1838036"/>
                  <a:pt x="2376055" y="1844964"/>
                  <a:pt x="2687782" y="1745673"/>
                </a:cubicBezTo>
                <a:cubicBezTo>
                  <a:pt x="2999509" y="1646382"/>
                  <a:pt x="3265055" y="1551710"/>
                  <a:pt x="3851564" y="1260764"/>
                </a:cubicBezTo>
                <a:cubicBezTo>
                  <a:pt x="4438073" y="969819"/>
                  <a:pt x="5322455" y="484909"/>
                  <a:pt x="62068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00600" y="914400"/>
            <a:ext cx="1066800" cy="307777"/>
          </a:xfrm>
          <a:prstGeom prst="rect">
            <a:avLst/>
          </a:prstGeom>
          <a:solidFill>
            <a:schemeClr val="bg1"/>
          </a:solidFill>
        </p:spPr>
        <p:txBody>
          <a:bodyPr wrap="square" rtlCol="0">
            <a:spAutoFit/>
          </a:bodyPr>
          <a:lstStyle/>
          <a:p>
            <a:r>
              <a:rPr lang="en-US" sz="1400" dirty="0" smtClean="0"/>
              <a:t>     my cycle</a:t>
            </a:r>
            <a:endParaRPr lang="en-US" sz="1400" dirty="0"/>
          </a:p>
        </p:txBody>
      </p:sp>
      <p:sp>
        <p:nvSpPr>
          <p:cNvPr id="21" name="TextBox 20"/>
          <p:cNvSpPr txBox="1"/>
          <p:nvPr/>
        </p:nvSpPr>
        <p:spPr>
          <a:xfrm>
            <a:off x="7315200" y="3962400"/>
            <a:ext cx="1219200" cy="307777"/>
          </a:xfrm>
          <a:prstGeom prst="rect">
            <a:avLst/>
          </a:prstGeom>
          <a:solidFill>
            <a:schemeClr val="bg1"/>
          </a:solidFill>
        </p:spPr>
        <p:txBody>
          <a:bodyPr wrap="square" rtlCol="0">
            <a:spAutoFit/>
          </a:bodyPr>
          <a:lstStyle/>
          <a:p>
            <a:r>
              <a:rPr lang="en-US" sz="1400" dirty="0" smtClean="0"/>
              <a:t>my university</a:t>
            </a:r>
            <a:endParaRPr lang="en-US" sz="1400" dirty="0"/>
          </a:p>
        </p:txBody>
      </p:sp>
      <p:sp>
        <p:nvSpPr>
          <p:cNvPr id="22" name="TextBox 21"/>
          <p:cNvSpPr txBox="1"/>
          <p:nvPr/>
        </p:nvSpPr>
        <p:spPr>
          <a:xfrm>
            <a:off x="35052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44" name="TextBox 43"/>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5" name="Straight Connector 44"/>
          <p:cNvCxnSpPr/>
          <p:nvPr/>
        </p:nvCxnSpPr>
        <p:spPr>
          <a:xfrm rot="5400000">
            <a:off x="2134394" y="4799806"/>
            <a:ext cx="914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          CIO challenge</a:t>
            </a:r>
            <a:endParaRPr lang="en-US" sz="1600" b="1" dirty="0">
              <a:solidFill>
                <a:srgbClr val="0070C0"/>
              </a:solidFill>
            </a:endParaRPr>
          </a:p>
        </p:txBody>
      </p:sp>
      <p:cxnSp>
        <p:nvCxnSpPr>
          <p:cNvPr id="48" name="Straight Connector 47"/>
          <p:cNvCxnSpPr/>
          <p:nvPr/>
        </p:nvCxnSpPr>
        <p:spPr>
          <a:xfrm rot="5400000">
            <a:off x="2705894" y="4609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77494" y="5066506"/>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114800" y="4267200"/>
            <a:ext cx="1676400" cy="584775"/>
          </a:xfrm>
          <a:prstGeom prst="rect">
            <a:avLst/>
          </a:prstGeom>
          <a:noFill/>
        </p:spPr>
        <p:txBody>
          <a:bodyPr wrap="square" rtlCol="0">
            <a:spAutoFit/>
          </a:bodyPr>
          <a:lstStyle/>
          <a:p>
            <a:r>
              <a:rPr lang="en-US" sz="1600" b="1" dirty="0" smtClean="0">
                <a:solidFill>
                  <a:srgbClr val="0070C0"/>
                </a:solidFill>
              </a:rPr>
              <a:t>CIO/IT supports  “Phil’s game”</a:t>
            </a:r>
            <a:endParaRPr lang="en-US" sz="1600" b="1" dirty="0">
              <a:solidFill>
                <a:srgbClr val="0070C0"/>
              </a:solidFill>
            </a:endParaRPr>
          </a:p>
        </p:txBody>
      </p:sp>
      <p:sp>
        <p:nvSpPr>
          <p:cNvPr id="60" name="TextBox 59"/>
          <p:cNvSpPr txBox="1"/>
          <p:nvPr/>
        </p:nvSpPr>
        <p:spPr>
          <a:xfrm>
            <a:off x="2590800" y="3124200"/>
            <a:ext cx="1676400" cy="338554"/>
          </a:xfrm>
          <a:prstGeom prst="rect">
            <a:avLst/>
          </a:prstGeom>
          <a:noFill/>
        </p:spPr>
        <p:txBody>
          <a:bodyPr wrap="square" rtlCol="0">
            <a:spAutoFit/>
          </a:bodyPr>
          <a:lstStyle/>
          <a:p>
            <a:r>
              <a:rPr lang="en-US" sz="1600" b="1" dirty="0" smtClean="0">
                <a:solidFill>
                  <a:srgbClr val="0070C0"/>
                </a:solidFill>
              </a:rPr>
              <a:t>talk to my School</a:t>
            </a:r>
            <a:endParaRPr lang="en-US" sz="1600" b="1" dirty="0">
              <a:solidFill>
                <a:srgbClr val="0070C0"/>
              </a:solidFill>
            </a:endParaRPr>
          </a:p>
        </p:txBody>
      </p:sp>
      <p:cxnSp>
        <p:nvCxnSpPr>
          <p:cNvPr id="61" name="Straight Connector 60"/>
          <p:cNvCxnSpPr/>
          <p:nvPr/>
        </p:nvCxnSpPr>
        <p:spPr>
          <a:xfrm rot="5400000">
            <a:off x="3238500" y="4381500"/>
            <a:ext cx="1752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343400" y="2667000"/>
            <a:ext cx="1295400" cy="338554"/>
          </a:xfrm>
          <a:prstGeom prst="rect">
            <a:avLst/>
          </a:prstGeom>
          <a:noFill/>
        </p:spPr>
        <p:txBody>
          <a:bodyPr wrap="square" rtlCol="0">
            <a:spAutoFit/>
          </a:bodyPr>
          <a:lstStyle/>
          <a:p>
            <a:r>
              <a:rPr lang="en-US" sz="1600" b="1" dirty="0" smtClean="0">
                <a:solidFill>
                  <a:srgbClr val="0070C0"/>
                </a:solidFill>
              </a:rPr>
              <a:t>College Fairs </a:t>
            </a:r>
            <a:endParaRPr lang="en-US" sz="1600" b="1" dirty="0">
              <a:solidFill>
                <a:srgbClr val="0070C0"/>
              </a:solidFill>
            </a:endParaRPr>
          </a:p>
        </p:txBody>
      </p:sp>
      <p:sp>
        <p:nvSpPr>
          <p:cNvPr id="79" name="TextBox 78"/>
          <p:cNvSpPr txBox="1"/>
          <p:nvPr/>
        </p:nvSpPr>
        <p:spPr>
          <a:xfrm>
            <a:off x="4876800" y="1752600"/>
            <a:ext cx="2362200" cy="338554"/>
          </a:xfrm>
          <a:prstGeom prst="rect">
            <a:avLst/>
          </a:prstGeom>
          <a:noFill/>
        </p:spPr>
        <p:txBody>
          <a:bodyPr wrap="square" rtlCol="0">
            <a:spAutoFit/>
          </a:bodyPr>
          <a:lstStyle/>
          <a:p>
            <a:r>
              <a:rPr lang="en-US" sz="1600" b="1" dirty="0" smtClean="0">
                <a:solidFill>
                  <a:srgbClr val="0070C0"/>
                </a:solidFill>
              </a:rPr>
              <a:t>Philosophy/ grad </a:t>
            </a:r>
            <a:r>
              <a:rPr lang="en-US" sz="1600" b="1" dirty="0" err="1" smtClean="0">
                <a:solidFill>
                  <a:srgbClr val="0070C0"/>
                </a:solidFill>
              </a:rPr>
              <a:t>Comms</a:t>
            </a:r>
            <a:endParaRPr lang="en-US" sz="1600" b="1" dirty="0">
              <a:solidFill>
                <a:srgbClr val="0070C0"/>
              </a:solidFill>
            </a:endParaRPr>
          </a:p>
        </p:txBody>
      </p:sp>
      <p:sp>
        <p:nvSpPr>
          <p:cNvPr id="82" name="TextBox 81"/>
          <p:cNvSpPr txBox="1"/>
          <p:nvPr/>
        </p:nvSpPr>
        <p:spPr>
          <a:xfrm>
            <a:off x="5943600" y="2514600"/>
            <a:ext cx="2895600" cy="1323439"/>
          </a:xfrm>
          <a:prstGeom prst="rect">
            <a:avLst/>
          </a:prstGeom>
          <a:noFill/>
        </p:spPr>
        <p:txBody>
          <a:bodyPr wrap="square" rtlCol="0">
            <a:spAutoFit/>
          </a:bodyPr>
          <a:lstStyle/>
          <a:p>
            <a:r>
              <a:rPr lang="en-US" sz="1600" b="1" dirty="0" smtClean="0">
                <a:solidFill>
                  <a:srgbClr val="00B050"/>
                </a:solidFill>
              </a:rPr>
              <a:t>Classes in different disciplines / ELS / Nursing / Alumni / HR &amp; Safety training / Security / ICC / Biosphere? / grants / WGC-Africa /  Virtual U  / ??? </a:t>
            </a:r>
            <a:endParaRPr lang="en-US" sz="1600" b="1" dirty="0">
              <a:solidFill>
                <a:srgbClr val="00B050"/>
              </a:solidFill>
            </a:endParaRPr>
          </a:p>
        </p:txBody>
      </p:sp>
      <p:sp>
        <p:nvSpPr>
          <p:cNvPr id="37" name="Subtitle 2"/>
          <p:cNvSpPr txBox="1">
            <a:spLocks/>
          </p:cNvSpPr>
          <p:nvPr/>
        </p:nvSpPr>
        <p:spPr>
          <a:xfrm>
            <a:off x="4191000" y="1676400"/>
            <a:ext cx="4495800" cy="2209800"/>
          </a:xfrm>
          <a:prstGeom prst="rect">
            <a:avLst/>
          </a:prstGeom>
          <a:solidFill>
            <a:schemeClr val="bg1"/>
          </a:solidFill>
          <a:ln w="25400">
            <a:solidFill>
              <a:schemeClr val="tx1"/>
            </a:solidFill>
          </a:ln>
        </p:spPr>
        <p:txBody>
          <a:bodyPr vert="horz" lIns="91440" tIns="45720" rIns="91440" bIns="45720" rtlCol="0">
            <a:noAutofit/>
          </a:bodyPr>
          <a:lstStyle/>
          <a:p>
            <a:r>
              <a:rPr kumimoji="0" lang="en-US" sz="2000" b="0" i="0" u="sng" strike="noStrike" kern="1200" cap="none" spc="0" normalizeH="0" noProof="0" dirty="0" smtClean="0">
                <a:ln>
                  <a:noFill/>
                </a:ln>
                <a:solidFill>
                  <a:schemeClr val="tx1"/>
                </a:solidFill>
                <a:effectLst/>
                <a:uLnTx/>
                <a:uFillTx/>
                <a:latin typeface="Calibri" pitchFamily="34" charset="0"/>
                <a:ea typeface="+mn-ea"/>
                <a:cs typeface="+mn-cs"/>
              </a:rPr>
              <a:t>Huh? p</a:t>
            </a:r>
            <a:r>
              <a:rPr lang="en-US" sz="2000" u="sng" dirty="0" err="1" smtClean="0">
                <a:latin typeface="Calibri" pitchFamily="34" charset="0"/>
              </a:rPr>
              <a:t>hase</a:t>
            </a:r>
            <a:r>
              <a:rPr lang="en-US" sz="2000" dirty="0" smtClean="0">
                <a:latin typeface="Calibri" pitchFamily="34" charset="0"/>
              </a:rPr>
              <a:t> – our university CIO &amp; I discussed SL in 2006; in August 2007 he issued a challenge to faculty to use SL or Internet 2; UIW’s first class using SL was in Spring ’08; the CIO and IT folks gave critical support to  “Phil’s game”; I </a:t>
            </a:r>
            <a:r>
              <a:rPr lang="en-US" sz="2000" dirty="0" smtClean="0">
                <a:latin typeface="Calibri" pitchFamily="34" charset="0"/>
              </a:rPr>
              <a:t>gave </a:t>
            </a:r>
            <a:r>
              <a:rPr lang="en-US" sz="2000" dirty="0" smtClean="0">
                <a:latin typeface="Calibri" pitchFamily="34" charset="0"/>
              </a:rPr>
              <a:t>a talk to my School about Second Life…</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University’s </a:t>
            </a:r>
            <a:r>
              <a:rPr kumimoji="0" lang="en-US" sz="2400" b="0" i="0" u="none" strike="noStrike" kern="1200" cap="none" spc="0" normalizeH="0" noProof="0" dirty="0" smtClean="0">
                <a:ln>
                  <a:noFill/>
                </a:ln>
                <a:solidFill>
                  <a:schemeClr val="tx1"/>
                </a:solidFill>
                <a:effectLst/>
                <a:uLnTx/>
                <a:uFillTx/>
                <a:latin typeface="+mn-lt"/>
                <a:ea typeface="+mn-ea"/>
                <a:cs typeface="+mn-cs"/>
              </a:rPr>
              <a:t>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0" name="Freeform 9"/>
          <p:cNvSpPr/>
          <p:nvPr/>
        </p:nvSpPr>
        <p:spPr>
          <a:xfrm>
            <a:off x="1939636" y="3477491"/>
            <a:ext cx="6206837" cy="1874982"/>
          </a:xfrm>
          <a:custGeom>
            <a:avLst/>
            <a:gdLst>
              <a:gd name="connsiteX0" fmla="*/ 0 w 6206837"/>
              <a:gd name="connsiteY0" fmla="*/ 1856509 h 1874982"/>
              <a:gd name="connsiteX1" fmla="*/ 1981200 w 6206837"/>
              <a:gd name="connsiteY1" fmla="*/ 1856509 h 1874982"/>
              <a:gd name="connsiteX2" fmla="*/ 2687782 w 6206837"/>
              <a:gd name="connsiteY2" fmla="*/ 1745673 h 1874982"/>
              <a:gd name="connsiteX3" fmla="*/ 3851564 w 6206837"/>
              <a:gd name="connsiteY3" fmla="*/ 1260764 h 1874982"/>
              <a:gd name="connsiteX4" fmla="*/ 6206837 w 6206837"/>
              <a:gd name="connsiteY4" fmla="*/ 0 h 187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837" h="1874982">
                <a:moveTo>
                  <a:pt x="0" y="1856509"/>
                </a:moveTo>
                <a:cubicBezTo>
                  <a:pt x="766618" y="1865745"/>
                  <a:pt x="1533236" y="1874982"/>
                  <a:pt x="1981200" y="1856509"/>
                </a:cubicBezTo>
                <a:cubicBezTo>
                  <a:pt x="2429164" y="1838036"/>
                  <a:pt x="2376055" y="1844964"/>
                  <a:pt x="2687782" y="1745673"/>
                </a:cubicBezTo>
                <a:cubicBezTo>
                  <a:pt x="2999509" y="1646382"/>
                  <a:pt x="3265055" y="1551710"/>
                  <a:pt x="3851564" y="1260764"/>
                </a:cubicBezTo>
                <a:cubicBezTo>
                  <a:pt x="4438073" y="969819"/>
                  <a:pt x="5322455" y="484909"/>
                  <a:pt x="62068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00600" y="914400"/>
            <a:ext cx="1066800" cy="307777"/>
          </a:xfrm>
          <a:prstGeom prst="rect">
            <a:avLst/>
          </a:prstGeom>
          <a:solidFill>
            <a:schemeClr val="bg1"/>
          </a:solidFill>
        </p:spPr>
        <p:txBody>
          <a:bodyPr wrap="square" rtlCol="0">
            <a:spAutoFit/>
          </a:bodyPr>
          <a:lstStyle/>
          <a:p>
            <a:r>
              <a:rPr lang="en-US" sz="1400" dirty="0" smtClean="0"/>
              <a:t>     my cycle</a:t>
            </a:r>
            <a:endParaRPr lang="en-US" sz="1400" dirty="0"/>
          </a:p>
        </p:txBody>
      </p:sp>
      <p:sp>
        <p:nvSpPr>
          <p:cNvPr id="21" name="TextBox 20"/>
          <p:cNvSpPr txBox="1"/>
          <p:nvPr/>
        </p:nvSpPr>
        <p:spPr>
          <a:xfrm>
            <a:off x="7315200" y="3962400"/>
            <a:ext cx="1219200" cy="307777"/>
          </a:xfrm>
          <a:prstGeom prst="rect">
            <a:avLst/>
          </a:prstGeom>
          <a:solidFill>
            <a:schemeClr val="bg1"/>
          </a:solidFill>
        </p:spPr>
        <p:txBody>
          <a:bodyPr wrap="square" rtlCol="0">
            <a:spAutoFit/>
          </a:bodyPr>
          <a:lstStyle/>
          <a:p>
            <a:r>
              <a:rPr lang="en-US" sz="1400" dirty="0" smtClean="0"/>
              <a:t>my university</a:t>
            </a:r>
            <a:endParaRPr lang="en-US" sz="1400" dirty="0"/>
          </a:p>
        </p:txBody>
      </p:sp>
      <p:sp>
        <p:nvSpPr>
          <p:cNvPr id="29" name="TextBox 28"/>
          <p:cNvSpPr txBox="1"/>
          <p:nvPr/>
        </p:nvSpPr>
        <p:spPr>
          <a:xfrm>
            <a:off x="57150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44" name="TextBox 43"/>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5" name="Straight Connector 44"/>
          <p:cNvCxnSpPr/>
          <p:nvPr/>
        </p:nvCxnSpPr>
        <p:spPr>
          <a:xfrm rot="5400000">
            <a:off x="2134394" y="4799806"/>
            <a:ext cx="914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          CIO challenge</a:t>
            </a:r>
            <a:endParaRPr lang="en-US" sz="1600" b="1" dirty="0">
              <a:solidFill>
                <a:srgbClr val="0070C0"/>
              </a:solidFill>
            </a:endParaRPr>
          </a:p>
        </p:txBody>
      </p:sp>
      <p:cxnSp>
        <p:nvCxnSpPr>
          <p:cNvPr id="48" name="Straight Connector 47"/>
          <p:cNvCxnSpPr/>
          <p:nvPr/>
        </p:nvCxnSpPr>
        <p:spPr>
          <a:xfrm rot="5400000">
            <a:off x="2705894" y="4609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991100" y="46101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4038600"/>
            <a:ext cx="1371600" cy="338554"/>
          </a:xfrm>
          <a:prstGeom prst="rect">
            <a:avLst/>
          </a:prstGeom>
          <a:noFill/>
        </p:spPr>
        <p:txBody>
          <a:bodyPr wrap="square" rtlCol="0">
            <a:spAutoFit/>
          </a:bodyPr>
          <a:lstStyle/>
          <a:p>
            <a:r>
              <a:rPr lang="en-US" sz="1600" b="1" i="1" dirty="0" smtClean="0">
                <a:solidFill>
                  <a:srgbClr val="0070C0"/>
                </a:solidFill>
              </a:rPr>
              <a:t>IT buys island</a:t>
            </a:r>
            <a:endParaRPr lang="en-US" sz="1600" b="1" i="1" dirty="0">
              <a:solidFill>
                <a:srgbClr val="0070C0"/>
              </a:solidFill>
            </a:endParaRPr>
          </a:p>
        </p:txBody>
      </p:sp>
      <p:cxnSp>
        <p:nvCxnSpPr>
          <p:cNvPr id="57" name="Straight Connector 56"/>
          <p:cNvCxnSpPr/>
          <p:nvPr/>
        </p:nvCxnSpPr>
        <p:spPr>
          <a:xfrm rot="5400000">
            <a:off x="4114800" y="4572000"/>
            <a:ext cx="1067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267200" y="3429000"/>
            <a:ext cx="1600200" cy="584775"/>
          </a:xfrm>
          <a:prstGeom prst="rect">
            <a:avLst/>
          </a:prstGeom>
          <a:noFill/>
        </p:spPr>
        <p:txBody>
          <a:bodyPr wrap="square" rtlCol="0">
            <a:spAutoFit/>
          </a:bodyPr>
          <a:lstStyle/>
          <a:p>
            <a:r>
              <a:rPr lang="en-US" sz="1600" b="1" dirty="0" smtClean="0">
                <a:solidFill>
                  <a:srgbClr val="0070C0"/>
                </a:solidFill>
              </a:rPr>
              <a:t>talk to other schools/colleges</a:t>
            </a:r>
            <a:endParaRPr lang="en-US" sz="1600" b="1" dirty="0">
              <a:solidFill>
                <a:srgbClr val="0070C0"/>
              </a:solidFill>
            </a:endParaRPr>
          </a:p>
        </p:txBody>
      </p:sp>
      <p:cxnSp>
        <p:nvCxnSpPr>
          <p:cNvPr id="67" name="Straight Connector 66"/>
          <p:cNvCxnSpPr/>
          <p:nvPr/>
        </p:nvCxnSpPr>
        <p:spPr>
          <a:xfrm rot="5400000">
            <a:off x="3810397" y="4038203"/>
            <a:ext cx="19819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343400" y="2667000"/>
            <a:ext cx="1295400" cy="338554"/>
          </a:xfrm>
          <a:prstGeom prst="rect">
            <a:avLst/>
          </a:prstGeom>
          <a:noFill/>
        </p:spPr>
        <p:txBody>
          <a:bodyPr wrap="square" rtlCol="0">
            <a:spAutoFit/>
          </a:bodyPr>
          <a:lstStyle/>
          <a:p>
            <a:r>
              <a:rPr lang="en-US" sz="1600" b="1" dirty="0" smtClean="0">
                <a:solidFill>
                  <a:srgbClr val="0070C0"/>
                </a:solidFill>
              </a:rPr>
              <a:t>College Fairs </a:t>
            </a:r>
            <a:endParaRPr lang="en-US" sz="1600" b="1" dirty="0">
              <a:solidFill>
                <a:srgbClr val="0070C0"/>
              </a:solidFill>
            </a:endParaRPr>
          </a:p>
        </p:txBody>
      </p:sp>
      <p:cxnSp>
        <p:nvCxnSpPr>
          <p:cNvPr id="70" name="Straight Connector 69"/>
          <p:cNvCxnSpPr/>
          <p:nvPr/>
        </p:nvCxnSpPr>
        <p:spPr>
          <a:xfrm rot="5400000">
            <a:off x="3810794" y="3733006"/>
            <a:ext cx="2438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962400" y="2209800"/>
            <a:ext cx="2362200" cy="338554"/>
          </a:xfrm>
          <a:prstGeom prst="rect">
            <a:avLst/>
          </a:prstGeom>
          <a:noFill/>
        </p:spPr>
        <p:txBody>
          <a:bodyPr wrap="square" rtlCol="0">
            <a:spAutoFit/>
          </a:bodyPr>
          <a:lstStyle/>
          <a:p>
            <a:r>
              <a:rPr lang="en-US" sz="1600" b="1" dirty="0" smtClean="0">
                <a:solidFill>
                  <a:srgbClr val="0070C0"/>
                </a:solidFill>
              </a:rPr>
              <a:t>T4L/ workshop/Webinar</a:t>
            </a:r>
            <a:endParaRPr lang="en-US" sz="1600" b="1" dirty="0">
              <a:solidFill>
                <a:srgbClr val="0070C0"/>
              </a:solidFill>
            </a:endParaRPr>
          </a:p>
        </p:txBody>
      </p:sp>
      <p:cxnSp>
        <p:nvCxnSpPr>
          <p:cNvPr id="73" name="Straight Connector 72"/>
          <p:cNvCxnSpPr/>
          <p:nvPr/>
        </p:nvCxnSpPr>
        <p:spPr>
          <a:xfrm rot="5400000">
            <a:off x="2933700" y="3619500"/>
            <a:ext cx="3124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886200" y="1752600"/>
            <a:ext cx="1447800" cy="338554"/>
          </a:xfrm>
          <a:prstGeom prst="rect">
            <a:avLst/>
          </a:prstGeom>
          <a:noFill/>
        </p:spPr>
        <p:txBody>
          <a:bodyPr wrap="square" rtlCol="0">
            <a:spAutoFit/>
          </a:bodyPr>
          <a:lstStyle/>
          <a:p>
            <a:r>
              <a:rPr lang="en-US" sz="1600" b="1" dirty="0" smtClean="0">
                <a:solidFill>
                  <a:srgbClr val="0070C0"/>
                </a:solidFill>
              </a:rPr>
              <a:t>IED house /</a:t>
            </a:r>
            <a:endParaRPr lang="en-US" sz="1600" b="1" dirty="0">
              <a:solidFill>
                <a:srgbClr val="0070C0"/>
              </a:solidFill>
            </a:endParaRPr>
          </a:p>
        </p:txBody>
      </p:sp>
      <p:cxnSp>
        <p:nvCxnSpPr>
          <p:cNvPr id="76" name="Straight Connector 75"/>
          <p:cNvCxnSpPr/>
          <p:nvPr/>
        </p:nvCxnSpPr>
        <p:spPr>
          <a:xfrm rot="5400000">
            <a:off x="4152900" y="3390900"/>
            <a:ext cx="28201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809603" y="3276997"/>
            <a:ext cx="32011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876800" y="1371600"/>
            <a:ext cx="1600200" cy="338554"/>
          </a:xfrm>
          <a:prstGeom prst="rect">
            <a:avLst/>
          </a:prstGeom>
          <a:noFill/>
        </p:spPr>
        <p:txBody>
          <a:bodyPr wrap="square" rtlCol="0">
            <a:spAutoFit/>
          </a:bodyPr>
          <a:lstStyle/>
          <a:p>
            <a:r>
              <a:rPr lang="en-US" sz="1600" b="1" i="1" dirty="0" smtClean="0">
                <a:solidFill>
                  <a:srgbClr val="0070C0"/>
                </a:solidFill>
              </a:rPr>
              <a:t>Advisory Board</a:t>
            </a:r>
            <a:endParaRPr lang="en-US" sz="1600" b="1" i="1" dirty="0">
              <a:solidFill>
                <a:srgbClr val="0070C0"/>
              </a:solidFill>
            </a:endParaRPr>
          </a:p>
        </p:txBody>
      </p:sp>
      <p:sp>
        <p:nvSpPr>
          <p:cNvPr id="37" name="Subtitle 2"/>
          <p:cNvSpPr txBox="1">
            <a:spLocks/>
          </p:cNvSpPr>
          <p:nvPr/>
        </p:nvSpPr>
        <p:spPr>
          <a:xfrm>
            <a:off x="457200" y="2590800"/>
            <a:ext cx="3505200" cy="2895600"/>
          </a:xfrm>
          <a:prstGeom prst="rect">
            <a:avLst/>
          </a:prstGeom>
          <a:solidFill>
            <a:schemeClr val="bg1"/>
          </a:solidFill>
          <a:ln w="25400">
            <a:solidFill>
              <a:schemeClr val="tx1"/>
            </a:solidFill>
          </a:ln>
        </p:spPr>
        <p:txBody>
          <a:bodyPr vert="horz" lIns="91440" tIns="45720" rIns="91440" bIns="45720" rtlCol="0">
            <a:noAutofit/>
          </a:bodyPr>
          <a:lstStyle/>
          <a:p>
            <a:r>
              <a:rPr lang="en-US" sz="2000" u="sng" dirty="0" smtClean="0">
                <a:latin typeface="Calibri" pitchFamily="34" charset="0"/>
              </a:rPr>
              <a:t>How? phase</a:t>
            </a:r>
            <a:r>
              <a:rPr lang="en-US" sz="2000" dirty="0" smtClean="0">
                <a:latin typeface="Calibri" pitchFamily="34" charset="0"/>
              </a:rPr>
              <a:t> – in Fall 2008 I showed </a:t>
            </a:r>
            <a:r>
              <a:rPr lang="en-US" sz="2000" dirty="0" smtClean="0">
                <a:latin typeface="Calibri" pitchFamily="34" charset="0"/>
              </a:rPr>
              <a:t>2-story </a:t>
            </a:r>
            <a:r>
              <a:rPr lang="en-US" sz="2000" dirty="0" smtClean="0">
                <a:latin typeface="Calibri" pitchFamily="34" charset="0"/>
              </a:rPr>
              <a:t>house to </a:t>
            </a:r>
            <a:r>
              <a:rPr lang="en-US" sz="2000" dirty="0" smtClean="0">
                <a:latin typeface="Calibri" pitchFamily="34" charset="0"/>
              </a:rPr>
              <a:t>IED </a:t>
            </a:r>
            <a:r>
              <a:rPr lang="en-US" sz="2000" dirty="0" smtClean="0">
                <a:latin typeface="Calibri" pitchFamily="34" charset="0"/>
              </a:rPr>
              <a:t>class; I talked about SL </a:t>
            </a:r>
            <a:r>
              <a:rPr lang="en-US" sz="2000" dirty="0" smtClean="0">
                <a:latin typeface="Calibri" pitchFamily="34" charset="0"/>
              </a:rPr>
              <a:t>with UIW </a:t>
            </a:r>
            <a:r>
              <a:rPr lang="en-US" sz="2000" dirty="0" smtClean="0">
                <a:latin typeface="Calibri" pitchFamily="34" charset="0"/>
              </a:rPr>
              <a:t>Schools and with regional colleges; </a:t>
            </a:r>
            <a:r>
              <a:rPr lang="en-US" sz="2000" dirty="0" smtClean="0">
                <a:latin typeface="Calibri" pitchFamily="34" charset="0"/>
              </a:rPr>
              <a:t>UIW Admissions had College Fair booths in SL; a Tech-4-Lunch SL workshop </a:t>
            </a:r>
            <a:r>
              <a:rPr lang="en-US" sz="2000" dirty="0" smtClean="0">
                <a:latin typeface="Calibri" pitchFamily="34" charset="0"/>
              </a:rPr>
              <a:t>in the Fall was followed by an </a:t>
            </a:r>
            <a:r>
              <a:rPr lang="en-US" sz="2000" dirty="0" smtClean="0">
                <a:latin typeface="Calibri" pitchFamily="34" charset="0"/>
              </a:rPr>
              <a:t>all- </a:t>
            </a:r>
            <a:r>
              <a:rPr lang="en-US" sz="2000" dirty="0" smtClean="0">
                <a:latin typeface="Calibri" pitchFamily="34" charset="0"/>
              </a:rPr>
              <a:t>morning </a:t>
            </a:r>
            <a:r>
              <a:rPr lang="en-US" sz="2000" dirty="0" smtClean="0">
                <a:latin typeface="Calibri" pitchFamily="34" charset="0"/>
              </a:rPr>
              <a:t>SL workshop </a:t>
            </a:r>
            <a:r>
              <a:rPr lang="en-US" sz="2000" dirty="0" smtClean="0">
                <a:latin typeface="Calibri" pitchFamily="34" charset="0"/>
              </a:rPr>
              <a:t>in Jan </a:t>
            </a:r>
            <a:r>
              <a:rPr lang="en-US" sz="2000" dirty="0" smtClean="0">
                <a:latin typeface="Calibri" pitchFamily="34" charset="0"/>
              </a:rPr>
              <a:t>09</a:t>
            </a:r>
            <a:endParaRPr kumimoji="0" lang="en-US" sz="2000" b="0" i="0" strike="noStrike" kern="1200" cap="none" spc="0" normalizeH="0" noProof="0" dirty="0" smtClean="0">
              <a:ln>
                <a:noFill/>
              </a:ln>
              <a:solidFill>
                <a:srgbClr val="FF0000"/>
              </a:solidFill>
              <a:effectLst/>
              <a:uLnTx/>
              <a:uFillTx/>
              <a:latin typeface="Calibri" pitchFamily="34" charset="0"/>
              <a:ea typeface="+mn-ea"/>
              <a:cs typeface="+mn-cs"/>
            </a:endParaRPr>
          </a:p>
        </p:txBody>
      </p:sp>
      <p:sp>
        <p:nvSpPr>
          <p:cNvPr id="31" name="TextBox 30"/>
          <p:cNvSpPr txBox="1"/>
          <p:nvPr/>
        </p:nvSpPr>
        <p:spPr>
          <a:xfrm>
            <a:off x="4876800" y="1752600"/>
            <a:ext cx="3886200" cy="338554"/>
          </a:xfrm>
          <a:prstGeom prst="rect">
            <a:avLst/>
          </a:prstGeom>
          <a:noFill/>
        </p:spPr>
        <p:txBody>
          <a:bodyPr wrap="square" rtlCol="0">
            <a:spAutoFit/>
          </a:bodyPr>
          <a:lstStyle/>
          <a:p>
            <a:r>
              <a:rPr lang="en-US" sz="1600" b="1" dirty="0" smtClean="0">
                <a:solidFill>
                  <a:srgbClr val="0070C0"/>
                </a:solidFill>
              </a:rPr>
              <a:t>Philosophy/ grad </a:t>
            </a:r>
            <a:r>
              <a:rPr lang="en-US" sz="1600" b="1" dirty="0" smtClean="0">
                <a:solidFill>
                  <a:srgbClr val="0070C0"/>
                </a:solidFill>
              </a:rPr>
              <a:t>Communications classes</a:t>
            </a:r>
            <a:endParaRPr lang="en-US" sz="1600" b="1"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University’s </a:t>
            </a:r>
            <a:r>
              <a:rPr kumimoji="0" lang="en-US" sz="2400" b="0" i="0" u="none" strike="noStrike" kern="1200" cap="none" spc="0" normalizeH="0" noProof="0" dirty="0" smtClean="0">
                <a:ln>
                  <a:noFill/>
                </a:ln>
                <a:solidFill>
                  <a:schemeClr val="tx1"/>
                </a:solidFill>
                <a:effectLst/>
                <a:uLnTx/>
                <a:uFillTx/>
                <a:latin typeface="+mn-lt"/>
                <a:ea typeface="+mn-ea"/>
                <a:cs typeface="+mn-cs"/>
              </a:rPr>
              <a:t>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0" name="Freeform 9"/>
          <p:cNvSpPr/>
          <p:nvPr/>
        </p:nvSpPr>
        <p:spPr>
          <a:xfrm>
            <a:off x="1939636" y="3477491"/>
            <a:ext cx="6206837" cy="1874982"/>
          </a:xfrm>
          <a:custGeom>
            <a:avLst/>
            <a:gdLst>
              <a:gd name="connsiteX0" fmla="*/ 0 w 6206837"/>
              <a:gd name="connsiteY0" fmla="*/ 1856509 h 1874982"/>
              <a:gd name="connsiteX1" fmla="*/ 1981200 w 6206837"/>
              <a:gd name="connsiteY1" fmla="*/ 1856509 h 1874982"/>
              <a:gd name="connsiteX2" fmla="*/ 2687782 w 6206837"/>
              <a:gd name="connsiteY2" fmla="*/ 1745673 h 1874982"/>
              <a:gd name="connsiteX3" fmla="*/ 3851564 w 6206837"/>
              <a:gd name="connsiteY3" fmla="*/ 1260764 h 1874982"/>
              <a:gd name="connsiteX4" fmla="*/ 6206837 w 6206837"/>
              <a:gd name="connsiteY4" fmla="*/ 0 h 187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837" h="1874982">
                <a:moveTo>
                  <a:pt x="0" y="1856509"/>
                </a:moveTo>
                <a:cubicBezTo>
                  <a:pt x="766618" y="1865745"/>
                  <a:pt x="1533236" y="1874982"/>
                  <a:pt x="1981200" y="1856509"/>
                </a:cubicBezTo>
                <a:cubicBezTo>
                  <a:pt x="2429164" y="1838036"/>
                  <a:pt x="2376055" y="1844964"/>
                  <a:pt x="2687782" y="1745673"/>
                </a:cubicBezTo>
                <a:cubicBezTo>
                  <a:pt x="2999509" y="1646382"/>
                  <a:pt x="3265055" y="1551710"/>
                  <a:pt x="3851564" y="1260764"/>
                </a:cubicBezTo>
                <a:cubicBezTo>
                  <a:pt x="4438073" y="969819"/>
                  <a:pt x="5322455" y="484909"/>
                  <a:pt x="62068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00600" y="914400"/>
            <a:ext cx="1066800" cy="307777"/>
          </a:xfrm>
          <a:prstGeom prst="rect">
            <a:avLst/>
          </a:prstGeom>
          <a:solidFill>
            <a:schemeClr val="bg1"/>
          </a:solidFill>
        </p:spPr>
        <p:txBody>
          <a:bodyPr wrap="square" rtlCol="0">
            <a:spAutoFit/>
          </a:bodyPr>
          <a:lstStyle/>
          <a:p>
            <a:r>
              <a:rPr lang="en-US" sz="1400" dirty="0" smtClean="0"/>
              <a:t>     my cycle</a:t>
            </a:r>
            <a:endParaRPr lang="en-US" sz="1400" dirty="0"/>
          </a:p>
        </p:txBody>
      </p:sp>
      <p:sp>
        <p:nvSpPr>
          <p:cNvPr id="21" name="TextBox 20"/>
          <p:cNvSpPr txBox="1"/>
          <p:nvPr/>
        </p:nvSpPr>
        <p:spPr>
          <a:xfrm>
            <a:off x="7315200" y="3962400"/>
            <a:ext cx="1219200" cy="307777"/>
          </a:xfrm>
          <a:prstGeom prst="rect">
            <a:avLst/>
          </a:prstGeom>
          <a:solidFill>
            <a:schemeClr val="bg1"/>
          </a:solidFill>
        </p:spPr>
        <p:txBody>
          <a:bodyPr wrap="square" rtlCol="0">
            <a:spAutoFit/>
          </a:bodyPr>
          <a:lstStyle/>
          <a:p>
            <a:r>
              <a:rPr lang="en-US" sz="1400" dirty="0" smtClean="0"/>
              <a:t>my university</a:t>
            </a:r>
            <a:endParaRPr lang="en-US" sz="1400" dirty="0"/>
          </a:p>
        </p:txBody>
      </p:sp>
      <p:sp>
        <p:nvSpPr>
          <p:cNvPr id="29" name="TextBox 28"/>
          <p:cNvSpPr txBox="1"/>
          <p:nvPr/>
        </p:nvSpPr>
        <p:spPr>
          <a:xfrm>
            <a:off x="57150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44" name="TextBox 43"/>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5" name="Straight Connector 44"/>
          <p:cNvCxnSpPr/>
          <p:nvPr/>
        </p:nvCxnSpPr>
        <p:spPr>
          <a:xfrm rot="5400000">
            <a:off x="2134394" y="4799806"/>
            <a:ext cx="914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          CIO challenge</a:t>
            </a:r>
            <a:endParaRPr lang="en-US" sz="1600" b="1" dirty="0">
              <a:solidFill>
                <a:srgbClr val="0070C0"/>
              </a:solidFill>
            </a:endParaRPr>
          </a:p>
        </p:txBody>
      </p:sp>
      <p:cxnSp>
        <p:nvCxnSpPr>
          <p:cNvPr id="48" name="Straight Connector 47"/>
          <p:cNvCxnSpPr/>
          <p:nvPr/>
        </p:nvCxnSpPr>
        <p:spPr>
          <a:xfrm rot="5400000">
            <a:off x="2705894" y="4609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991100" y="46101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4038600"/>
            <a:ext cx="1371600" cy="338554"/>
          </a:xfrm>
          <a:prstGeom prst="rect">
            <a:avLst/>
          </a:prstGeom>
          <a:noFill/>
        </p:spPr>
        <p:txBody>
          <a:bodyPr wrap="square" rtlCol="0">
            <a:spAutoFit/>
          </a:bodyPr>
          <a:lstStyle/>
          <a:p>
            <a:r>
              <a:rPr lang="en-US" sz="1600" b="1" i="1" dirty="0" smtClean="0">
                <a:solidFill>
                  <a:srgbClr val="0070C0"/>
                </a:solidFill>
              </a:rPr>
              <a:t>IT buys island</a:t>
            </a:r>
            <a:endParaRPr lang="en-US" sz="1600" b="1" i="1" dirty="0">
              <a:solidFill>
                <a:srgbClr val="0070C0"/>
              </a:solidFill>
            </a:endParaRPr>
          </a:p>
        </p:txBody>
      </p:sp>
      <p:cxnSp>
        <p:nvCxnSpPr>
          <p:cNvPr id="57" name="Straight Connector 56"/>
          <p:cNvCxnSpPr/>
          <p:nvPr/>
        </p:nvCxnSpPr>
        <p:spPr>
          <a:xfrm rot="5400000">
            <a:off x="4114800" y="4572000"/>
            <a:ext cx="1067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267200" y="3429000"/>
            <a:ext cx="1600200" cy="584775"/>
          </a:xfrm>
          <a:prstGeom prst="rect">
            <a:avLst/>
          </a:prstGeom>
          <a:noFill/>
        </p:spPr>
        <p:txBody>
          <a:bodyPr wrap="square" rtlCol="0">
            <a:spAutoFit/>
          </a:bodyPr>
          <a:lstStyle/>
          <a:p>
            <a:r>
              <a:rPr lang="en-US" sz="1600" b="1" dirty="0" smtClean="0">
                <a:solidFill>
                  <a:srgbClr val="0070C0"/>
                </a:solidFill>
              </a:rPr>
              <a:t>talk to other schools/colleges</a:t>
            </a:r>
            <a:endParaRPr lang="en-US" sz="1600" b="1" dirty="0">
              <a:solidFill>
                <a:srgbClr val="0070C0"/>
              </a:solidFill>
            </a:endParaRPr>
          </a:p>
        </p:txBody>
      </p:sp>
      <p:cxnSp>
        <p:nvCxnSpPr>
          <p:cNvPr id="67" name="Straight Connector 66"/>
          <p:cNvCxnSpPr/>
          <p:nvPr/>
        </p:nvCxnSpPr>
        <p:spPr>
          <a:xfrm rot="5400000">
            <a:off x="3810397" y="4038203"/>
            <a:ext cx="19819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343400" y="2667000"/>
            <a:ext cx="1295400" cy="338554"/>
          </a:xfrm>
          <a:prstGeom prst="rect">
            <a:avLst/>
          </a:prstGeom>
          <a:noFill/>
        </p:spPr>
        <p:txBody>
          <a:bodyPr wrap="square" rtlCol="0">
            <a:spAutoFit/>
          </a:bodyPr>
          <a:lstStyle/>
          <a:p>
            <a:r>
              <a:rPr lang="en-US" sz="1600" b="1" dirty="0" smtClean="0">
                <a:solidFill>
                  <a:srgbClr val="0070C0"/>
                </a:solidFill>
              </a:rPr>
              <a:t>College Fairs </a:t>
            </a:r>
            <a:endParaRPr lang="en-US" sz="1600" b="1" dirty="0">
              <a:solidFill>
                <a:srgbClr val="0070C0"/>
              </a:solidFill>
            </a:endParaRPr>
          </a:p>
        </p:txBody>
      </p:sp>
      <p:cxnSp>
        <p:nvCxnSpPr>
          <p:cNvPr id="70" name="Straight Connector 69"/>
          <p:cNvCxnSpPr/>
          <p:nvPr/>
        </p:nvCxnSpPr>
        <p:spPr>
          <a:xfrm rot="5400000">
            <a:off x="3810794" y="3733006"/>
            <a:ext cx="2438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962400" y="2209800"/>
            <a:ext cx="2362200" cy="338554"/>
          </a:xfrm>
          <a:prstGeom prst="rect">
            <a:avLst/>
          </a:prstGeom>
          <a:noFill/>
        </p:spPr>
        <p:txBody>
          <a:bodyPr wrap="square" rtlCol="0">
            <a:spAutoFit/>
          </a:bodyPr>
          <a:lstStyle/>
          <a:p>
            <a:r>
              <a:rPr lang="en-US" sz="1600" b="1" dirty="0" smtClean="0">
                <a:solidFill>
                  <a:srgbClr val="0070C0"/>
                </a:solidFill>
              </a:rPr>
              <a:t>T4L/ workshop/Webinar</a:t>
            </a:r>
            <a:endParaRPr lang="en-US" sz="1600" b="1" dirty="0">
              <a:solidFill>
                <a:srgbClr val="0070C0"/>
              </a:solidFill>
            </a:endParaRPr>
          </a:p>
        </p:txBody>
      </p:sp>
      <p:cxnSp>
        <p:nvCxnSpPr>
          <p:cNvPr id="73" name="Straight Connector 72"/>
          <p:cNvCxnSpPr/>
          <p:nvPr/>
        </p:nvCxnSpPr>
        <p:spPr>
          <a:xfrm rot="5400000">
            <a:off x="2933700" y="3619500"/>
            <a:ext cx="3124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886200" y="1752600"/>
            <a:ext cx="1447800" cy="338554"/>
          </a:xfrm>
          <a:prstGeom prst="rect">
            <a:avLst/>
          </a:prstGeom>
          <a:noFill/>
        </p:spPr>
        <p:txBody>
          <a:bodyPr wrap="square" rtlCol="0">
            <a:spAutoFit/>
          </a:bodyPr>
          <a:lstStyle/>
          <a:p>
            <a:r>
              <a:rPr lang="en-US" sz="1600" b="1" dirty="0" smtClean="0">
                <a:solidFill>
                  <a:srgbClr val="0070C0"/>
                </a:solidFill>
              </a:rPr>
              <a:t>IED house /</a:t>
            </a:r>
            <a:endParaRPr lang="en-US" sz="1600" b="1" dirty="0">
              <a:solidFill>
                <a:srgbClr val="0070C0"/>
              </a:solidFill>
            </a:endParaRPr>
          </a:p>
        </p:txBody>
      </p:sp>
      <p:cxnSp>
        <p:nvCxnSpPr>
          <p:cNvPr id="76" name="Straight Connector 75"/>
          <p:cNvCxnSpPr/>
          <p:nvPr/>
        </p:nvCxnSpPr>
        <p:spPr>
          <a:xfrm rot="5400000">
            <a:off x="4152900" y="3390900"/>
            <a:ext cx="2820194" cy="794"/>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876800" y="1752600"/>
            <a:ext cx="3886200" cy="338554"/>
          </a:xfrm>
          <a:prstGeom prst="rect">
            <a:avLst/>
          </a:prstGeom>
          <a:noFill/>
        </p:spPr>
        <p:txBody>
          <a:bodyPr wrap="square" rtlCol="0">
            <a:spAutoFit/>
          </a:bodyPr>
          <a:lstStyle/>
          <a:p>
            <a:r>
              <a:rPr lang="en-US" sz="1600" b="1" dirty="0" smtClean="0">
                <a:solidFill>
                  <a:srgbClr val="0070C0"/>
                </a:solidFill>
              </a:rPr>
              <a:t>Philosophy/ grad </a:t>
            </a:r>
            <a:r>
              <a:rPr lang="en-US" sz="1600" b="1" dirty="0" smtClean="0">
                <a:solidFill>
                  <a:srgbClr val="0070C0"/>
                </a:solidFill>
              </a:rPr>
              <a:t>Communications classes</a:t>
            </a:r>
            <a:endParaRPr lang="en-US" sz="1600" b="1" dirty="0">
              <a:solidFill>
                <a:srgbClr val="0070C0"/>
              </a:solidFill>
            </a:endParaRPr>
          </a:p>
        </p:txBody>
      </p:sp>
      <p:cxnSp>
        <p:nvCxnSpPr>
          <p:cNvPr id="86" name="Straight Connector 85"/>
          <p:cNvCxnSpPr/>
          <p:nvPr/>
        </p:nvCxnSpPr>
        <p:spPr>
          <a:xfrm rot="5400000">
            <a:off x="3809603" y="3276997"/>
            <a:ext cx="32011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876800" y="1371600"/>
            <a:ext cx="1600200" cy="338554"/>
          </a:xfrm>
          <a:prstGeom prst="rect">
            <a:avLst/>
          </a:prstGeom>
          <a:noFill/>
        </p:spPr>
        <p:txBody>
          <a:bodyPr wrap="square" rtlCol="0">
            <a:spAutoFit/>
          </a:bodyPr>
          <a:lstStyle/>
          <a:p>
            <a:r>
              <a:rPr lang="en-US" sz="1600" b="1" i="1" dirty="0" smtClean="0">
                <a:solidFill>
                  <a:srgbClr val="0070C0"/>
                </a:solidFill>
              </a:rPr>
              <a:t>Advisory Board</a:t>
            </a:r>
            <a:endParaRPr lang="en-US" sz="1600" b="1" i="1" dirty="0">
              <a:solidFill>
                <a:srgbClr val="0070C0"/>
              </a:solidFill>
            </a:endParaRPr>
          </a:p>
        </p:txBody>
      </p:sp>
      <p:sp>
        <p:nvSpPr>
          <p:cNvPr id="37" name="Subtitle 2"/>
          <p:cNvSpPr txBox="1">
            <a:spLocks/>
          </p:cNvSpPr>
          <p:nvPr/>
        </p:nvSpPr>
        <p:spPr>
          <a:xfrm>
            <a:off x="457200" y="2590800"/>
            <a:ext cx="3505200" cy="2895600"/>
          </a:xfrm>
          <a:prstGeom prst="rect">
            <a:avLst/>
          </a:prstGeom>
          <a:solidFill>
            <a:schemeClr val="bg1"/>
          </a:solidFill>
          <a:ln w="25400">
            <a:solidFill>
              <a:schemeClr val="tx1"/>
            </a:solidFill>
          </a:ln>
        </p:spPr>
        <p:txBody>
          <a:bodyPr vert="horz" lIns="91440" tIns="45720" rIns="91440" bIns="45720" rtlCol="0">
            <a:noAutofit/>
          </a:bodyPr>
          <a:lstStyle/>
          <a:p>
            <a:r>
              <a:rPr lang="en-US" sz="2000" u="sng" dirty="0" smtClean="0">
                <a:latin typeface="Calibri" pitchFamily="34" charset="0"/>
              </a:rPr>
              <a:t>How? phase</a:t>
            </a:r>
            <a:r>
              <a:rPr lang="en-US" sz="2000" dirty="0" smtClean="0">
                <a:latin typeface="Calibri" pitchFamily="34" charset="0"/>
              </a:rPr>
              <a:t> – UIW IT </a:t>
            </a:r>
            <a:r>
              <a:rPr lang="en-US" sz="2000" dirty="0" smtClean="0">
                <a:latin typeface="Calibri" pitchFamily="34" charset="0"/>
              </a:rPr>
              <a:t>(</a:t>
            </a:r>
            <a:r>
              <a:rPr lang="en-US" sz="2000" dirty="0" smtClean="0">
                <a:latin typeface="Calibri" pitchFamily="34" charset="0"/>
              </a:rPr>
              <a:t>led by CIO)</a:t>
            </a:r>
            <a:r>
              <a:rPr lang="en-US" sz="2000" dirty="0" smtClean="0">
                <a:latin typeface="Calibri" pitchFamily="34" charset="0"/>
              </a:rPr>
              <a:t> funded </a:t>
            </a:r>
            <a:r>
              <a:rPr lang="en-US" sz="2000" dirty="0" smtClean="0">
                <a:latin typeface="Calibri" pitchFamily="34" charset="0"/>
              </a:rPr>
              <a:t>an island in </a:t>
            </a:r>
            <a:r>
              <a:rPr lang="en-US" sz="2000" dirty="0" smtClean="0">
                <a:latin typeface="Calibri" pitchFamily="34" charset="0"/>
              </a:rPr>
              <a:t>SL; an Advisory Board </a:t>
            </a:r>
            <a:r>
              <a:rPr lang="en-US" sz="2000" dirty="0" smtClean="0">
                <a:latin typeface="Calibri" pitchFamily="34" charset="0"/>
              </a:rPr>
              <a:t>is </a:t>
            </a:r>
            <a:r>
              <a:rPr lang="en-US" sz="2000" dirty="0" smtClean="0">
                <a:latin typeface="Calibri" pitchFamily="34" charset="0"/>
              </a:rPr>
              <a:t>formed, </a:t>
            </a:r>
            <a:r>
              <a:rPr lang="en-US" sz="2000" dirty="0" smtClean="0">
                <a:latin typeface="Calibri" pitchFamily="34" charset="0"/>
              </a:rPr>
              <a:t>members </a:t>
            </a:r>
            <a:r>
              <a:rPr lang="en-US" sz="2000" dirty="0" smtClean="0">
                <a:latin typeface="Calibri" pitchFamily="34" charset="0"/>
              </a:rPr>
              <a:t>attended training </a:t>
            </a:r>
            <a:r>
              <a:rPr lang="en-US" sz="2000" dirty="0" smtClean="0">
                <a:latin typeface="Calibri" pitchFamily="34" charset="0"/>
              </a:rPr>
              <a:t>Webinar and </a:t>
            </a:r>
            <a:r>
              <a:rPr lang="en-US" sz="2000" dirty="0" smtClean="0">
                <a:latin typeface="Calibri" pitchFamily="34" charset="0"/>
              </a:rPr>
              <a:t>met </a:t>
            </a:r>
            <a:r>
              <a:rPr lang="en-US" sz="2000" dirty="0" smtClean="0">
                <a:latin typeface="Calibri" pitchFamily="34" charset="0"/>
              </a:rPr>
              <a:t>to discuss </a:t>
            </a:r>
            <a:r>
              <a:rPr lang="en-US" sz="2000" dirty="0" smtClean="0">
                <a:latin typeface="Calibri" pitchFamily="34" charset="0"/>
              </a:rPr>
              <a:t>our island and its policies</a:t>
            </a:r>
            <a:r>
              <a:rPr lang="en-US" sz="2000" dirty="0" smtClean="0">
                <a:latin typeface="Calibri" pitchFamily="34" charset="0"/>
              </a:rPr>
              <a:t>; SL </a:t>
            </a:r>
            <a:r>
              <a:rPr lang="en-US" sz="2000" dirty="0" smtClean="0">
                <a:latin typeface="Calibri" pitchFamily="34" charset="0"/>
              </a:rPr>
              <a:t>is explored </a:t>
            </a:r>
            <a:r>
              <a:rPr lang="en-US" sz="2000" dirty="0" smtClean="0">
                <a:latin typeface="Calibri" pitchFamily="34" charset="0"/>
              </a:rPr>
              <a:t>in Philosophy </a:t>
            </a:r>
            <a:r>
              <a:rPr lang="en-US" sz="2000" dirty="0" smtClean="0">
                <a:latin typeface="Calibri" pitchFamily="34" charset="0"/>
              </a:rPr>
              <a:t>&amp; grad </a:t>
            </a:r>
            <a:r>
              <a:rPr lang="en-US" sz="2000" dirty="0" err="1" smtClean="0">
                <a:latin typeface="Calibri" pitchFamily="34" charset="0"/>
              </a:rPr>
              <a:t>Comms</a:t>
            </a:r>
            <a:r>
              <a:rPr lang="en-US" sz="2000" dirty="0" smtClean="0">
                <a:latin typeface="Calibri" pitchFamily="34" charset="0"/>
              </a:rPr>
              <a:t> </a:t>
            </a:r>
            <a:r>
              <a:rPr lang="en-US" sz="2000" dirty="0" smtClean="0">
                <a:latin typeface="Calibri" pitchFamily="34" charset="0"/>
              </a:rPr>
              <a:t>classes (no longer is Second Life just “Phil’s game”)…</a:t>
            </a:r>
            <a:endParaRPr kumimoji="0" lang="en-US" sz="2000" b="0" i="0" strike="noStrike" kern="1200" cap="none" spc="0" normalizeH="0" noProof="0" dirty="0" smtClean="0">
              <a:ln>
                <a:noFill/>
              </a:ln>
              <a:solidFill>
                <a:srgbClr val="FF0000"/>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University’s </a:t>
            </a:r>
            <a:r>
              <a:rPr kumimoji="0" lang="en-US" sz="2400" b="0" i="0" u="none" strike="noStrike" kern="1200" cap="none" spc="0" normalizeH="0" noProof="0" dirty="0" smtClean="0">
                <a:ln>
                  <a:noFill/>
                </a:ln>
                <a:solidFill>
                  <a:schemeClr val="tx1"/>
                </a:solidFill>
                <a:effectLst/>
                <a:uLnTx/>
                <a:uFillTx/>
                <a:latin typeface="+mn-lt"/>
                <a:ea typeface="+mn-ea"/>
                <a:cs typeface="+mn-cs"/>
              </a:rPr>
              <a:t>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0" name="Freeform 9"/>
          <p:cNvSpPr/>
          <p:nvPr/>
        </p:nvSpPr>
        <p:spPr>
          <a:xfrm>
            <a:off x="1939636" y="3477491"/>
            <a:ext cx="6206837" cy="1874982"/>
          </a:xfrm>
          <a:custGeom>
            <a:avLst/>
            <a:gdLst>
              <a:gd name="connsiteX0" fmla="*/ 0 w 6206837"/>
              <a:gd name="connsiteY0" fmla="*/ 1856509 h 1874982"/>
              <a:gd name="connsiteX1" fmla="*/ 1981200 w 6206837"/>
              <a:gd name="connsiteY1" fmla="*/ 1856509 h 1874982"/>
              <a:gd name="connsiteX2" fmla="*/ 2687782 w 6206837"/>
              <a:gd name="connsiteY2" fmla="*/ 1745673 h 1874982"/>
              <a:gd name="connsiteX3" fmla="*/ 3851564 w 6206837"/>
              <a:gd name="connsiteY3" fmla="*/ 1260764 h 1874982"/>
              <a:gd name="connsiteX4" fmla="*/ 6206837 w 6206837"/>
              <a:gd name="connsiteY4" fmla="*/ 0 h 187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837" h="1874982">
                <a:moveTo>
                  <a:pt x="0" y="1856509"/>
                </a:moveTo>
                <a:cubicBezTo>
                  <a:pt x="766618" y="1865745"/>
                  <a:pt x="1533236" y="1874982"/>
                  <a:pt x="1981200" y="1856509"/>
                </a:cubicBezTo>
                <a:cubicBezTo>
                  <a:pt x="2429164" y="1838036"/>
                  <a:pt x="2376055" y="1844964"/>
                  <a:pt x="2687782" y="1745673"/>
                </a:cubicBezTo>
                <a:cubicBezTo>
                  <a:pt x="2999509" y="1646382"/>
                  <a:pt x="3265055" y="1551710"/>
                  <a:pt x="3851564" y="1260764"/>
                </a:cubicBezTo>
                <a:cubicBezTo>
                  <a:pt x="4438073" y="969819"/>
                  <a:pt x="5322455" y="484909"/>
                  <a:pt x="62068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00600" y="914400"/>
            <a:ext cx="1066800" cy="307777"/>
          </a:xfrm>
          <a:prstGeom prst="rect">
            <a:avLst/>
          </a:prstGeom>
          <a:solidFill>
            <a:schemeClr val="bg1"/>
          </a:solidFill>
        </p:spPr>
        <p:txBody>
          <a:bodyPr wrap="square" rtlCol="0">
            <a:spAutoFit/>
          </a:bodyPr>
          <a:lstStyle/>
          <a:p>
            <a:r>
              <a:rPr lang="en-US" sz="1400" dirty="0" smtClean="0"/>
              <a:t>     my cycle</a:t>
            </a:r>
            <a:endParaRPr lang="en-US" sz="1400" dirty="0"/>
          </a:p>
        </p:txBody>
      </p:sp>
      <p:sp>
        <p:nvSpPr>
          <p:cNvPr id="21" name="TextBox 20"/>
          <p:cNvSpPr txBox="1"/>
          <p:nvPr/>
        </p:nvSpPr>
        <p:spPr>
          <a:xfrm>
            <a:off x="7315200" y="3962400"/>
            <a:ext cx="1219200" cy="307777"/>
          </a:xfrm>
          <a:prstGeom prst="rect">
            <a:avLst/>
          </a:prstGeom>
          <a:solidFill>
            <a:schemeClr val="bg1"/>
          </a:solidFill>
        </p:spPr>
        <p:txBody>
          <a:bodyPr wrap="square" rtlCol="0">
            <a:spAutoFit/>
          </a:bodyPr>
          <a:lstStyle/>
          <a:p>
            <a:r>
              <a:rPr lang="en-US" sz="1400" dirty="0" smtClean="0"/>
              <a:t>my university</a:t>
            </a:r>
            <a:endParaRPr lang="en-US" sz="1400" dirty="0"/>
          </a:p>
        </p:txBody>
      </p:sp>
      <p:sp>
        <p:nvSpPr>
          <p:cNvPr id="29" name="TextBox 28"/>
          <p:cNvSpPr txBox="1"/>
          <p:nvPr/>
        </p:nvSpPr>
        <p:spPr>
          <a:xfrm>
            <a:off x="57150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0" name="TextBox 29"/>
          <p:cNvSpPr txBox="1"/>
          <p:nvPr/>
        </p:nvSpPr>
        <p:spPr>
          <a:xfrm>
            <a:off x="6553200" y="4191000"/>
            <a:ext cx="685800" cy="338554"/>
          </a:xfrm>
          <a:prstGeom prst="rect">
            <a:avLst/>
          </a:prstGeom>
          <a:noFill/>
        </p:spPr>
        <p:txBody>
          <a:bodyPr wrap="square" rtlCol="0">
            <a:spAutoFit/>
          </a:bodyPr>
          <a:lstStyle/>
          <a:p>
            <a:r>
              <a:rPr lang="en-US" sz="1600" dirty="0" smtClean="0">
                <a:solidFill>
                  <a:srgbClr val="FF0000"/>
                </a:solidFill>
              </a:rPr>
              <a:t>   oh!</a:t>
            </a:r>
            <a:endParaRPr lang="en-US" sz="1600" dirty="0">
              <a:solidFill>
                <a:srgbClr val="FF0000"/>
              </a:solidFill>
            </a:endParaRPr>
          </a:p>
        </p:txBody>
      </p:sp>
      <p:sp>
        <p:nvSpPr>
          <p:cNvPr id="44" name="TextBox 43"/>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5" name="Straight Connector 44"/>
          <p:cNvCxnSpPr/>
          <p:nvPr/>
        </p:nvCxnSpPr>
        <p:spPr>
          <a:xfrm rot="5400000">
            <a:off x="2134394" y="4799806"/>
            <a:ext cx="914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          CIO challenge</a:t>
            </a:r>
            <a:endParaRPr lang="en-US" sz="1600" b="1" dirty="0">
              <a:solidFill>
                <a:srgbClr val="0070C0"/>
              </a:solidFill>
            </a:endParaRPr>
          </a:p>
        </p:txBody>
      </p:sp>
      <p:cxnSp>
        <p:nvCxnSpPr>
          <p:cNvPr id="48" name="Straight Connector 47"/>
          <p:cNvCxnSpPr/>
          <p:nvPr/>
        </p:nvCxnSpPr>
        <p:spPr>
          <a:xfrm rot="5400000">
            <a:off x="2705894" y="4609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991100" y="46101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4038600"/>
            <a:ext cx="1371600" cy="338554"/>
          </a:xfrm>
          <a:prstGeom prst="rect">
            <a:avLst/>
          </a:prstGeom>
          <a:noFill/>
        </p:spPr>
        <p:txBody>
          <a:bodyPr wrap="square" rtlCol="0">
            <a:spAutoFit/>
          </a:bodyPr>
          <a:lstStyle/>
          <a:p>
            <a:r>
              <a:rPr lang="en-US" sz="1600" b="1" i="1" dirty="0" smtClean="0">
                <a:solidFill>
                  <a:srgbClr val="0070C0"/>
                </a:solidFill>
              </a:rPr>
              <a:t>IT buys island</a:t>
            </a:r>
            <a:endParaRPr lang="en-US" sz="1600" b="1" i="1" dirty="0">
              <a:solidFill>
                <a:srgbClr val="0070C0"/>
              </a:solidFill>
            </a:endParaRPr>
          </a:p>
        </p:txBody>
      </p:sp>
      <p:cxnSp>
        <p:nvCxnSpPr>
          <p:cNvPr id="57" name="Straight Connector 56"/>
          <p:cNvCxnSpPr/>
          <p:nvPr/>
        </p:nvCxnSpPr>
        <p:spPr>
          <a:xfrm rot="5400000">
            <a:off x="4114800" y="4572000"/>
            <a:ext cx="1067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267200" y="3429000"/>
            <a:ext cx="1600200" cy="584775"/>
          </a:xfrm>
          <a:prstGeom prst="rect">
            <a:avLst/>
          </a:prstGeom>
          <a:noFill/>
        </p:spPr>
        <p:txBody>
          <a:bodyPr wrap="square" rtlCol="0">
            <a:spAutoFit/>
          </a:bodyPr>
          <a:lstStyle/>
          <a:p>
            <a:r>
              <a:rPr lang="en-US" sz="1600" b="1" dirty="0" smtClean="0">
                <a:solidFill>
                  <a:srgbClr val="0070C0"/>
                </a:solidFill>
              </a:rPr>
              <a:t>talk to other schools/colleges</a:t>
            </a:r>
            <a:endParaRPr lang="en-US" sz="1600" b="1" dirty="0">
              <a:solidFill>
                <a:srgbClr val="0070C0"/>
              </a:solidFill>
            </a:endParaRPr>
          </a:p>
        </p:txBody>
      </p:sp>
      <p:cxnSp>
        <p:nvCxnSpPr>
          <p:cNvPr id="67" name="Straight Connector 66"/>
          <p:cNvCxnSpPr/>
          <p:nvPr/>
        </p:nvCxnSpPr>
        <p:spPr>
          <a:xfrm rot="5400000">
            <a:off x="3810397" y="4038203"/>
            <a:ext cx="19819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343400" y="2667000"/>
            <a:ext cx="1295400" cy="338554"/>
          </a:xfrm>
          <a:prstGeom prst="rect">
            <a:avLst/>
          </a:prstGeom>
          <a:noFill/>
        </p:spPr>
        <p:txBody>
          <a:bodyPr wrap="square" rtlCol="0">
            <a:spAutoFit/>
          </a:bodyPr>
          <a:lstStyle/>
          <a:p>
            <a:r>
              <a:rPr lang="en-US" sz="1600" b="1" dirty="0" smtClean="0">
                <a:solidFill>
                  <a:srgbClr val="0070C0"/>
                </a:solidFill>
              </a:rPr>
              <a:t>College Fairs </a:t>
            </a:r>
            <a:endParaRPr lang="en-US" sz="1600" b="1" dirty="0">
              <a:solidFill>
                <a:srgbClr val="0070C0"/>
              </a:solidFill>
            </a:endParaRPr>
          </a:p>
        </p:txBody>
      </p:sp>
      <p:cxnSp>
        <p:nvCxnSpPr>
          <p:cNvPr id="70" name="Straight Connector 69"/>
          <p:cNvCxnSpPr/>
          <p:nvPr/>
        </p:nvCxnSpPr>
        <p:spPr>
          <a:xfrm rot="5400000">
            <a:off x="3810794" y="3733006"/>
            <a:ext cx="2438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962400" y="2209800"/>
            <a:ext cx="2362200" cy="338554"/>
          </a:xfrm>
          <a:prstGeom prst="rect">
            <a:avLst/>
          </a:prstGeom>
          <a:noFill/>
        </p:spPr>
        <p:txBody>
          <a:bodyPr wrap="square" rtlCol="0">
            <a:spAutoFit/>
          </a:bodyPr>
          <a:lstStyle/>
          <a:p>
            <a:r>
              <a:rPr lang="en-US" sz="1600" b="1" dirty="0" smtClean="0">
                <a:solidFill>
                  <a:srgbClr val="0070C0"/>
                </a:solidFill>
              </a:rPr>
              <a:t>T4L/ workshop/Webinar</a:t>
            </a:r>
            <a:endParaRPr lang="en-US" sz="1600" b="1" dirty="0">
              <a:solidFill>
                <a:srgbClr val="0070C0"/>
              </a:solidFill>
            </a:endParaRPr>
          </a:p>
        </p:txBody>
      </p:sp>
      <p:cxnSp>
        <p:nvCxnSpPr>
          <p:cNvPr id="73" name="Straight Connector 72"/>
          <p:cNvCxnSpPr/>
          <p:nvPr/>
        </p:nvCxnSpPr>
        <p:spPr>
          <a:xfrm rot="5400000">
            <a:off x="2933700" y="3619500"/>
            <a:ext cx="3124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886200" y="1752600"/>
            <a:ext cx="1447800" cy="338554"/>
          </a:xfrm>
          <a:prstGeom prst="rect">
            <a:avLst/>
          </a:prstGeom>
          <a:noFill/>
        </p:spPr>
        <p:txBody>
          <a:bodyPr wrap="square" rtlCol="0">
            <a:spAutoFit/>
          </a:bodyPr>
          <a:lstStyle/>
          <a:p>
            <a:r>
              <a:rPr lang="en-US" sz="1600" b="1" dirty="0" smtClean="0">
                <a:solidFill>
                  <a:srgbClr val="0070C0"/>
                </a:solidFill>
              </a:rPr>
              <a:t>IED house /</a:t>
            </a:r>
            <a:endParaRPr lang="en-US" sz="1600" b="1" dirty="0">
              <a:solidFill>
                <a:srgbClr val="0070C0"/>
              </a:solidFill>
            </a:endParaRPr>
          </a:p>
        </p:txBody>
      </p:sp>
      <p:cxnSp>
        <p:nvCxnSpPr>
          <p:cNvPr id="76" name="Straight Connector 75"/>
          <p:cNvCxnSpPr/>
          <p:nvPr/>
        </p:nvCxnSpPr>
        <p:spPr>
          <a:xfrm rot="5400000">
            <a:off x="4152900" y="3390900"/>
            <a:ext cx="2820194" cy="794"/>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876800" y="1752600"/>
            <a:ext cx="2362200" cy="338554"/>
          </a:xfrm>
          <a:prstGeom prst="rect">
            <a:avLst/>
          </a:prstGeom>
          <a:noFill/>
        </p:spPr>
        <p:txBody>
          <a:bodyPr wrap="square" rtlCol="0">
            <a:spAutoFit/>
          </a:bodyPr>
          <a:lstStyle/>
          <a:p>
            <a:r>
              <a:rPr lang="en-US" sz="1600" b="1" dirty="0" smtClean="0">
                <a:solidFill>
                  <a:srgbClr val="0070C0"/>
                </a:solidFill>
              </a:rPr>
              <a:t>Philosophy/ grad </a:t>
            </a:r>
            <a:r>
              <a:rPr lang="en-US" sz="1600" b="1" dirty="0" err="1" smtClean="0">
                <a:solidFill>
                  <a:srgbClr val="0070C0"/>
                </a:solidFill>
              </a:rPr>
              <a:t>Comms</a:t>
            </a:r>
            <a:endParaRPr lang="en-US" sz="1600" b="1" dirty="0">
              <a:solidFill>
                <a:srgbClr val="0070C0"/>
              </a:solidFill>
            </a:endParaRPr>
          </a:p>
        </p:txBody>
      </p:sp>
      <p:cxnSp>
        <p:nvCxnSpPr>
          <p:cNvPr id="80" name="Straight Connector 79"/>
          <p:cNvCxnSpPr/>
          <p:nvPr/>
        </p:nvCxnSpPr>
        <p:spPr>
          <a:xfrm rot="5400000">
            <a:off x="6590903" y="4000897"/>
            <a:ext cx="3817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943600" y="2514600"/>
            <a:ext cx="2895600" cy="1323439"/>
          </a:xfrm>
          <a:prstGeom prst="rect">
            <a:avLst/>
          </a:prstGeom>
          <a:noFill/>
        </p:spPr>
        <p:txBody>
          <a:bodyPr wrap="square" rtlCol="0">
            <a:spAutoFit/>
          </a:bodyPr>
          <a:lstStyle/>
          <a:p>
            <a:r>
              <a:rPr lang="en-US" sz="1600" b="1" dirty="0" smtClean="0">
                <a:solidFill>
                  <a:srgbClr val="00B050"/>
                </a:solidFill>
              </a:rPr>
              <a:t>Classes in different disciplines / ELS / Nursing / Alumni / HR &amp; Safety training / Security / ICC / Biosphere? / grants / WGC-Africa /  Virtual U  / ??? </a:t>
            </a:r>
            <a:endParaRPr lang="en-US" sz="1600" b="1" dirty="0">
              <a:solidFill>
                <a:srgbClr val="00B050"/>
              </a:solidFill>
            </a:endParaRPr>
          </a:p>
        </p:txBody>
      </p:sp>
      <p:cxnSp>
        <p:nvCxnSpPr>
          <p:cNvPr id="86" name="Straight Connector 85"/>
          <p:cNvCxnSpPr/>
          <p:nvPr/>
        </p:nvCxnSpPr>
        <p:spPr>
          <a:xfrm rot="5400000">
            <a:off x="3809603" y="3276997"/>
            <a:ext cx="32011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876800" y="1371600"/>
            <a:ext cx="1600200" cy="338554"/>
          </a:xfrm>
          <a:prstGeom prst="rect">
            <a:avLst/>
          </a:prstGeom>
          <a:noFill/>
        </p:spPr>
        <p:txBody>
          <a:bodyPr wrap="square" rtlCol="0">
            <a:spAutoFit/>
          </a:bodyPr>
          <a:lstStyle/>
          <a:p>
            <a:r>
              <a:rPr lang="en-US" sz="1600" b="1" i="1" dirty="0" smtClean="0">
                <a:solidFill>
                  <a:srgbClr val="0070C0"/>
                </a:solidFill>
              </a:rPr>
              <a:t>Advisory Board</a:t>
            </a:r>
            <a:endParaRPr lang="en-US" sz="1600" b="1" i="1" dirty="0">
              <a:solidFill>
                <a:srgbClr val="0070C0"/>
              </a:solidFill>
            </a:endParaRPr>
          </a:p>
        </p:txBody>
      </p:sp>
      <p:sp>
        <p:nvSpPr>
          <p:cNvPr id="37" name="Subtitle 2"/>
          <p:cNvSpPr txBox="1">
            <a:spLocks/>
          </p:cNvSpPr>
          <p:nvPr/>
        </p:nvSpPr>
        <p:spPr>
          <a:xfrm>
            <a:off x="457200" y="2590800"/>
            <a:ext cx="3505200" cy="2895600"/>
          </a:xfrm>
          <a:prstGeom prst="rect">
            <a:avLst/>
          </a:prstGeom>
          <a:solidFill>
            <a:schemeClr val="bg1"/>
          </a:solidFill>
          <a:ln w="25400">
            <a:solidFill>
              <a:schemeClr val="tx1"/>
            </a:solidFill>
          </a:ln>
        </p:spPr>
        <p:txBody>
          <a:bodyPr vert="horz" lIns="91440" tIns="45720" rIns="91440" bIns="45720" rtlCol="0">
            <a:noAutofit/>
          </a:bodyPr>
          <a:lstStyle/>
          <a:p>
            <a:r>
              <a:rPr lang="en-US" sz="2000" u="sng" dirty="0" smtClean="0">
                <a:latin typeface="Calibri" pitchFamily="34" charset="0"/>
              </a:rPr>
              <a:t>Oh! (perhaps not quite Yes!) phase</a:t>
            </a:r>
            <a:r>
              <a:rPr lang="en-US" sz="2000" dirty="0" smtClean="0">
                <a:latin typeface="Calibri" pitchFamily="34" charset="0"/>
              </a:rPr>
              <a:t> – academics </a:t>
            </a:r>
            <a:r>
              <a:rPr lang="en-US" sz="2000" dirty="0" smtClean="0">
                <a:latin typeface="Calibri" pitchFamily="34" charset="0"/>
              </a:rPr>
              <a:t>started to ask how </a:t>
            </a:r>
            <a:r>
              <a:rPr lang="en-US" sz="2000" dirty="0" smtClean="0">
                <a:latin typeface="Calibri" pitchFamily="34" charset="0"/>
              </a:rPr>
              <a:t>they can use SL in their classes (i.e. nursing training in simulations); English Language Services (ELS) has proposed an international “coffee </a:t>
            </a:r>
            <a:r>
              <a:rPr lang="en-US" sz="2000" dirty="0" smtClean="0">
                <a:latin typeface="Calibri" pitchFamily="34" charset="0"/>
              </a:rPr>
              <a:t>house”; </a:t>
            </a:r>
            <a:r>
              <a:rPr lang="en-US" sz="2000" dirty="0" smtClean="0">
                <a:latin typeface="Calibri" pitchFamily="34" charset="0"/>
              </a:rPr>
              <a:t>Alumni Office wants to build a proposed building in SL…</a:t>
            </a:r>
            <a:endParaRPr kumimoji="0" lang="en-US" sz="2000" b="0" i="0" strike="noStrike" kern="1200" cap="none" spc="0" normalizeH="0" noProof="0" dirty="0" smtClean="0">
              <a:ln>
                <a:noFill/>
              </a:ln>
              <a:solidFill>
                <a:srgbClr val="FF0000"/>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University’s </a:t>
            </a:r>
            <a:r>
              <a:rPr kumimoji="0" lang="en-US" sz="2400" b="0" i="0" u="none" strike="noStrike" kern="1200" cap="none" spc="0" normalizeH="0" noProof="0" dirty="0" smtClean="0">
                <a:ln>
                  <a:noFill/>
                </a:ln>
                <a:solidFill>
                  <a:schemeClr val="tx1"/>
                </a:solidFill>
                <a:effectLst/>
                <a:uLnTx/>
                <a:uFillTx/>
                <a:latin typeface="+mn-lt"/>
                <a:ea typeface="+mn-ea"/>
                <a:cs typeface="+mn-cs"/>
              </a:rPr>
              <a:t>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0" name="Freeform 9"/>
          <p:cNvSpPr/>
          <p:nvPr/>
        </p:nvSpPr>
        <p:spPr>
          <a:xfrm>
            <a:off x="1939636" y="3477491"/>
            <a:ext cx="6206837" cy="1874982"/>
          </a:xfrm>
          <a:custGeom>
            <a:avLst/>
            <a:gdLst>
              <a:gd name="connsiteX0" fmla="*/ 0 w 6206837"/>
              <a:gd name="connsiteY0" fmla="*/ 1856509 h 1874982"/>
              <a:gd name="connsiteX1" fmla="*/ 1981200 w 6206837"/>
              <a:gd name="connsiteY1" fmla="*/ 1856509 h 1874982"/>
              <a:gd name="connsiteX2" fmla="*/ 2687782 w 6206837"/>
              <a:gd name="connsiteY2" fmla="*/ 1745673 h 1874982"/>
              <a:gd name="connsiteX3" fmla="*/ 3851564 w 6206837"/>
              <a:gd name="connsiteY3" fmla="*/ 1260764 h 1874982"/>
              <a:gd name="connsiteX4" fmla="*/ 6206837 w 6206837"/>
              <a:gd name="connsiteY4" fmla="*/ 0 h 187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837" h="1874982">
                <a:moveTo>
                  <a:pt x="0" y="1856509"/>
                </a:moveTo>
                <a:cubicBezTo>
                  <a:pt x="766618" y="1865745"/>
                  <a:pt x="1533236" y="1874982"/>
                  <a:pt x="1981200" y="1856509"/>
                </a:cubicBezTo>
                <a:cubicBezTo>
                  <a:pt x="2429164" y="1838036"/>
                  <a:pt x="2376055" y="1844964"/>
                  <a:pt x="2687782" y="1745673"/>
                </a:cubicBezTo>
                <a:cubicBezTo>
                  <a:pt x="2999509" y="1646382"/>
                  <a:pt x="3265055" y="1551710"/>
                  <a:pt x="3851564" y="1260764"/>
                </a:cubicBezTo>
                <a:cubicBezTo>
                  <a:pt x="4438073" y="969819"/>
                  <a:pt x="5322455" y="484909"/>
                  <a:pt x="62068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00600" y="914400"/>
            <a:ext cx="1066800" cy="307777"/>
          </a:xfrm>
          <a:prstGeom prst="rect">
            <a:avLst/>
          </a:prstGeom>
          <a:solidFill>
            <a:schemeClr val="bg1"/>
          </a:solidFill>
        </p:spPr>
        <p:txBody>
          <a:bodyPr wrap="square" rtlCol="0">
            <a:spAutoFit/>
          </a:bodyPr>
          <a:lstStyle/>
          <a:p>
            <a:r>
              <a:rPr lang="en-US" sz="1400" dirty="0" smtClean="0"/>
              <a:t>     my cycle</a:t>
            </a:r>
            <a:endParaRPr lang="en-US" sz="1400" dirty="0"/>
          </a:p>
        </p:txBody>
      </p:sp>
      <p:sp>
        <p:nvSpPr>
          <p:cNvPr id="21" name="TextBox 20"/>
          <p:cNvSpPr txBox="1"/>
          <p:nvPr/>
        </p:nvSpPr>
        <p:spPr>
          <a:xfrm>
            <a:off x="7315200" y="3962400"/>
            <a:ext cx="1219200" cy="307777"/>
          </a:xfrm>
          <a:prstGeom prst="rect">
            <a:avLst/>
          </a:prstGeom>
          <a:solidFill>
            <a:schemeClr val="bg1"/>
          </a:solidFill>
        </p:spPr>
        <p:txBody>
          <a:bodyPr wrap="square" rtlCol="0">
            <a:spAutoFit/>
          </a:bodyPr>
          <a:lstStyle/>
          <a:p>
            <a:r>
              <a:rPr lang="en-US" sz="1400" dirty="0" smtClean="0"/>
              <a:t>my university</a:t>
            </a:r>
            <a:endParaRPr lang="en-US" sz="1400" dirty="0"/>
          </a:p>
        </p:txBody>
      </p:sp>
      <p:sp>
        <p:nvSpPr>
          <p:cNvPr id="29" name="TextBox 28"/>
          <p:cNvSpPr txBox="1"/>
          <p:nvPr/>
        </p:nvSpPr>
        <p:spPr>
          <a:xfrm>
            <a:off x="57150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0" name="TextBox 29"/>
          <p:cNvSpPr txBox="1"/>
          <p:nvPr/>
        </p:nvSpPr>
        <p:spPr>
          <a:xfrm>
            <a:off x="6553200" y="4191000"/>
            <a:ext cx="685800" cy="338554"/>
          </a:xfrm>
          <a:prstGeom prst="rect">
            <a:avLst/>
          </a:prstGeom>
          <a:noFill/>
        </p:spPr>
        <p:txBody>
          <a:bodyPr wrap="square" rtlCol="0">
            <a:spAutoFit/>
          </a:bodyPr>
          <a:lstStyle/>
          <a:p>
            <a:r>
              <a:rPr lang="en-US" sz="1600" dirty="0" smtClean="0">
                <a:solidFill>
                  <a:srgbClr val="FF0000"/>
                </a:solidFill>
              </a:rPr>
              <a:t>   oh!</a:t>
            </a:r>
            <a:endParaRPr lang="en-US" sz="1600" dirty="0">
              <a:solidFill>
                <a:srgbClr val="FF0000"/>
              </a:solidFill>
            </a:endParaRPr>
          </a:p>
        </p:txBody>
      </p:sp>
      <p:sp>
        <p:nvSpPr>
          <p:cNvPr id="44" name="TextBox 43"/>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5" name="Straight Connector 44"/>
          <p:cNvCxnSpPr/>
          <p:nvPr/>
        </p:nvCxnSpPr>
        <p:spPr>
          <a:xfrm rot="5400000">
            <a:off x="2134394" y="4799806"/>
            <a:ext cx="914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          CIO challenge</a:t>
            </a:r>
            <a:endParaRPr lang="en-US" sz="1600" b="1" dirty="0">
              <a:solidFill>
                <a:srgbClr val="0070C0"/>
              </a:solidFill>
            </a:endParaRPr>
          </a:p>
        </p:txBody>
      </p:sp>
      <p:cxnSp>
        <p:nvCxnSpPr>
          <p:cNvPr id="48" name="Straight Connector 47"/>
          <p:cNvCxnSpPr/>
          <p:nvPr/>
        </p:nvCxnSpPr>
        <p:spPr>
          <a:xfrm rot="5400000">
            <a:off x="2705894" y="4609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991100" y="46101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4038600"/>
            <a:ext cx="1371600" cy="338554"/>
          </a:xfrm>
          <a:prstGeom prst="rect">
            <a:avLst/>
          </a:prstGeom>
          <a:noFill/>
        </p:spPr>
        <p:txBody>
          <a:bodyPr wrap="square" rtlCol="0">
            <a:spAutoFit/>
          </a:bodyPr>
          <a:lstStyle/>
          <a:p>
            <a:r>
              <a:rPr lang="en-US" sz="1600" b="1" i="1" dirty="0" smtClean="0">
                <a:solidFill>
                  <a:srgbClr val="0070C0"/>
                </a:solidFill>
              </a:rPr>
              <a:t>IT buys island</a:t>
            </a:r>
            <a:endParaRPr lang="en-US" sz="1600" b="1" i="1" dirty="0">
              <a:solidFill>
                <a:srgbClr val="0070C0"/>
              </a:solidFill>
            </a:endParaRPr>
          </a:p>
        </p:txBody>
      </p:sp>
      <p:cxnSp>
        <p:nvCxnSpPr>
          <p:cNvPr id="57" name="Straight Connector 56"/>
          <p:cNvCxnSpPr/>
          <p:nvPr/>
        </p:nvCxnSpPr>
        <p:spPr>
          <a:xfrm rot="5400000">
            <a:off x="4114800" y="4572000"/>
            <a:ext cx="1067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267200" y="3429000"/>
            <a:ext cx="1600200" cy="584775"/>
          </a:xfrm>
          <a:prstGeom prst="rect">
            <a:avLst/>
          </a:prstGeom>
          <a:noFill/>
        </p:spPr>
        <p:txBody>
          <a:bodyPr wrap="square" rtlCol="0">
            <a:spAutoFit/>
          </a:bodyPr>
          <a:lstStyle/>
          <a:p>
            <a:r>
              <a:rPr lang="en-US" sz="1600" b="1" dirty="0" smtClean="0">
                <a:solidFill>
                  <a:srgbClr val="0070C0"/>
                </a:solidFill>
              </a:rPr>
              <a:t>talk to other schools/colleges</a:t>
            </a:r>
            <a:endParaRPr lang="en-US" sz="1600" b="1" dirty="0">
              <a:solidFill>
                <a:srgbClr val="0070C0"/>
              </a:solidFill>
            </a:endParaRPr>
          </a:p>
        </p:txBody>
      </p:sp>
      <p:cxnSp>
        <p:nvCxnSpPr>
          <p:cNvPr id="67" name="Straight Connector 66"/>
          <p:cNvCxnSpPr/>
          <p:nvPr/>
        </p:nvCxnSpPr>
        <p:spPr>
          <a:xfrm rot="5400000">
            <a:off x="3810397" y="4038203"/>
            <a:ext cx="19819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343400" y="2667000"/>
            <a:ext cx="1295400" cy="338554"/>
          </a:xfrm>
          <a:prstGeom prst="rect">
            <a:avLst/>
          </a:prstGeom>
          <a:noFill/>
        </p:spPr>
        <p:txBody>
          <a:bodyPr wrap="square" rtlCol="0">
            <a:spAutoFit/>
          </a:bodyPr>
          <a:lstStyle/>
          <a:p>
            <a:r>
              <a:rPr lang="en-US" sz="1600" b="1" dirty="0" smtClean="0">
                <a:solidFill>
                  <a:srgbClr val="0070C0"/>
                </a:solidFill>
              </a:rPr>
              <a:t>College Fairs </a:t>
            </a:r>
            <a:endParaRPr lang="en-US" sz="1600" b="1" dirty="0">
              <a:solidFill>
                <a:srgbClr val="0070C0"/>
              </a:solidFill>
            </a:endParaRPr>
          </a:p>
        </p:txBody>
      </p:sp>
      <p:cxnSp>
        <p:nvCxnSpPr>
          <p:cNvPr id="70" name="Straight Connector 69"/>
          <p:cNvCxnSpPr/>
          <p:nvPr/>
        </p:nvCxnSpPr>
        <p:spPr>
          <a:xfrm rot="5400000">
            <a:off x="3810794" y="3733006"/>
            <a:ext cx="2438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962400" y="2209800"/>
            <a:ext cx="2362200" cy="338554"/>
          </a:xfrm>
          <a:prstGeom prst="rect">
            <a:avLst/>
          </a:prstGeom>
          <a:noFill/>
        </p:spPr>
        <p:txBody>
          <a:bodyPr wrap="square" rtlCol="0">
            <a:spAutoFit/>
          </a:bodyPr>
          <a:lstStyle/>
          <a:p>
            <a:r>
              <a:rPr lang="en-US" sz="1600" b="1" dirty="0" smtClean="0">
                <a:solidFill>
                  <a:srgbClr val="0070C0"/>
                </a:solidFill>
              </a:rPr>
              <a:t>T4L/ workshop/Webinar</a:t>
            </a:r>
            <a:endParaRPr lang="en-US" sz="1600" b="1" dirty="0">
              <a:solidFill>
                <a:srgbClr val="0070C0"/>
              </a:solidFill>
            </a:endParaRPr>
          </a:p>
        </p:txBody>
      </p:sp>
      <p:cxnSp>
        <p:nvCxnSpPr>
          <p:cNvPr id="73" name="Straight Connector 72"/>
          <p:cNvCxnSpPr/>
          <p:nvPr/>
        </p:nvCxnSpPr>
        <p:spPr>
          <a:xfrm rot="5400000">
            <a:off x="2933700" y="3619500"/>
            <a:ext cx="3124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886200" y="1752600"/>
            <a:ext cx="1447800" cy="338554"/>
          </a:xfrm>
          <a:prstGeom prst="rect">
            <a:avLst/>
          </a:prstGeom>
          <a:noFill/>
        </p:spPr>
        <p:txBody>
          <a:bodyPr wrap="square" rtlCol="0">
            <a:spAutoFit/>
          </a:bodyPr>
          <a:lstStyle/>
          <a:p>
            <a:r>
              <a:rPr lang="en-US" sz="1600" b="1" dirty="0" smtClean="0">
                <a:solidFill>
                  <a:srgbClr val="0070C0"/>
                </a:solidFill>
              </a:rPr>
              <a:t>IED house /</a:t>
            </a:r>
            <a:endParaRPr lang="en-US" sz="1600" b="1" dirty="0">
              <a:solidFill>
                <a:srgbClr val="0070C0"/>
              </a:solidFill>
            </a:endParaRPr>
          </a:p>
        </p:txBody>
      </p:sp>
      <p:cxnSp>
        <p:nvCxnSpPr>
          <p:cNvPr id="76" name="Straight Connector 75"/>
          <p:cNvCxnSpPr/>
          <p:nvPr/>
        </p:nvCxnSpPr>
        <p:spPr>
          <a:xfrm rot="5400000">
            <a:off x="4152900" y="3390900"/>
            <a:ext cx="2820194" cy="794"/>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876800" y="1752600"/>
            <a:ext cx="2362200" cy="338554"/>
          </a:xfrm>
          <a:prstGeom prst="rect">
            <a:avLst/>
          </a:prstGeom>
          <a:noFill/>
        </p:spPr>
        <p:txBody>
          <a:bodyPr wrap="square" rtlCol="0">
            <a:spAutoFit/>
          </a:bodyPr>
          <a:lstStyle/>
          <a:p>
            <a:r>
              <a:rPr lang="en-US" sz="1600" b="1" dirty="0" smtClean="0">
                <a:solidFill>
                  <a:srgbClr val="0070C0"/>
                </a:solidFill>
              </a:rPr>
              <a:t>Philosophy/ grad </a:t>
            </a:r>
            <a:r>
              <a:rPr lang="en-US" sz="1600" b="1" dirty="0" err="1" smtClean="0">
                <a:solidFill>
                  <a:srgbClr val="0070C0"/>
                </a:solidFill>
              </a:rPr>
              <a:t>Comms</a:t>
            </a:r>
            <a:endParaRPr lang="en-US" sz="1600" b="1" dirty="0">
              <a:solidFill>
                <a:srgbClr val="0070C0"/>
              </a:solidFill>
            </a:endParaRPr>
          </a:p>
        </p:txBody>
      </p:sp>
      <p:cxnSp>
        <p:nvCxnSpPr>
          <p:cNvPr id="80" name="Straight Connector 79"/>
          <p:cNvCxnSpPr/>
          <p:nvPr/>
        </p:nvCxnSpPr>
        <p:spPr>
          <a:xfrm rot="5400000">
            <a:off x="6590903" y="4000897"/>
            <a:ext cx="3817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943600" y="2514600"/>
            <a:ext cx="2895600" cy="1323439"/>
          </a:xfrm>
          <a:prstGeom prst="rect">
            <a:avLst/>
          </a:prstGeom>
          <a:noFill/>
        </p:spPr>
        <p:txBody>
          <a:bodyPr wrap="square" rtlCol="0">
            <a:spAutoFit/>
          </a:bodyPr>
          <a:lstStyle/>
          <a:p>
            <a:r>
              <a:rPr lang="en-US" sz="1600" b="1" dirty="0" smtClean="0">
                <a:solidFill>
                  <a:srgbClr val="00B050"/>
                </a:solidFill>
              </a:rPr>
              <a:t>Classes in different disciplines / ELS / Nursing / Alumni / HR &amp; Safety training / Security / ICC / Biosphere? / grants / WGC-Africa /  Virtual U  / ??? </a:t>
            </a:r>
            <a:endParaRPr lang="en-US" sz="1600" b="1" dirty="0">
              <a:solidFill>
                <a:srgbClr val="00B050"/>
              </a:solidFill>
            </a:endParaRPr>
          </a:p>
        </p:txBody>
      </p:sp>
      <p:cxnSp>
        <p:nvCxnSpPr>
          <p:cNvPr id="86" name="Straight Connector 85"/>
          <p:cNvCxnSpPr/>
          <p:nvPr/>
        </p:nvCxnSpPr>
        <p:spPr>
          <a:xfrm rot="5400000">
            <a:off x="3809603" y="3276997"/>
            <a:ext cx="32011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876800" y="1371600"/>
            <a:ext cx="1600200" cy="338554"/>
          </a:xfrm>
          <a:prstGeom prst="rect">
            <a:avLst/>
          </a:prstGeom>
          <a:noFill/>
        </p:spPr>
        <p:txBody>
          <a:bodyPr wrap="square" rtlCol="0">
            <a:spAutoFit/>
          </a:bodyPr>
          <a:lstStyle/>
          <a:p>
            <a:r>
              <a:rPr lang="en-US" sz="1600" b="1" i="1" dirty="0" smtClean="0">
                <a:solidFill>
                  <a:srgbClr val="0070C0"/>
                </a:solidFill>
              </a:rPr>
              <a:t>Advisory Board</a:t>
            </a:r>
            <a:endParaRPr lang="en-US" sz="1600" b="1" i="1" dirty="0">
              <a:solidFill>
                <a:srgbClr val="0070C0"/>
              </a:solidFill>
            </a:endParaRPr>
          </a:p>
        </p:txBody>
      </p:sp>
      <p:sp>
        <p:nvSpPr>
          <p:cNvPr id="37" name="Subtitle 2"/>
          <p:cNvSpPr txBox="1">
            <a:spLocks/>
          </p:cNvSpPr>
          <p:nvPr/>
        </p:nvSpPr>
        <p:spPr>
          <a:xfrm>
            <a:off x="457200" y="2590800"/>
            <a:ext cx="3505200" cy="28956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…Human Resources and Safety are asking if SL can be used as an alternative platform for training and Security would like to hold drills; we are looking at large-scale collaborative projects with other universities, funded by grants; perhaps SL can be used for virtual classes…</a:t>
            </a:r>
            <a:endParaRPr kumimoji="0" lang="en-US" sz="2000" b="0" i="0" strike="noStrike" kern="1200" cap="none" spc="0" normalizeH="0" noProof="0" dirty="0" smtClean="0">
              <a:ln>
                <a:noFill/>
              </a:ln>
              <a:solidFill>
                <a:srgbClr val="FF0000"/>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914400"/>
            <a:ext cx="8001000" cy="1981200"/>
          </a:xfrm>
          <a:prstGeom prst="rect">
            <a:avLst/>
          </a:prstGeom>
        </p:spPr>
        <p:txBody>
          <a:bodyPr vert="horz" lIns="91440" tIns="45720" rIns="91440" bIns="45720" rtlCol="0">
            <a:normAutofit fontScale="4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500" b="1" i="0" u="none" strike="noStrike" kern="1200" cap="none" spc="0" normalizeH="0" baseline="0" noProof="0" dirty="0" smtClean="0">
                <a:ln>
                  <a:noFill/>
                </a:ln>
                <a:solidFill>
                  <a:schemeClr val="tx1"/>
                </a:solidFill>
                <a:effectLst/>
                <a:uLnTx/>
                <a:uFillTx/>
                <a:latin typeface="+mn-lt"/>
                <a:ea typeface="+mn-ea"/>
                <a:cs typeface="+mn-cs"/>
              </a:rPr>
              <a:t>Does Your</a:t>
            </a:r>
            <a:r>
              <a:rPr kumimoji="0" lang="en-US" sz="13500" b="1" i="0" u="none" strike="noStrike" kern="1200" cap="none" spc="0" normalizeH="0" noProof="0" dirty="0" smtClean="0">
                <a:ln>
                  <a:noFill/>
                </a:ln>
                <a:solidFill>
                  <a:schemeClr val="tx1"/>
                </a:solidFill>
                <a:effectLst/>
                <a:uLnTx/>
                <a:uFillTx/>
                <a:latin typeface="+mn-lt"/>
                <a:ea typeface="+mn-ea"/>
                <a:cs typeface="+mn-cs"/>
              </a:rPr>
              <a:t> Campus Need a Second Life? </a:t>
            </a:r>
            <a:r>
              <a:rPr kumimoji="0" lang="en-US" sz="9000" b="0" i="0" u="none" strike="noStrike" kern="1200" cap="none" spc="0" normalizeH="0" noProof="0" dirty="0" smtClean="0">
                <a:ln>
                  <a:noFill/>
                </a:ln>
                <a:solidFill>
                  <a:schemeClr val="tx1"/>
                </a:solidFill>
                <a:effectLst/>
                <a:uLnTx/>
                <a:uFillTx/>
                <a:latin typeface="+mn-lt"/>
                <a:ea typeface="+mn-ea"/>
                <a:cs typeface="+mn-cs"/>
              </a:rPr>
              <a:t>Take Two…</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ubtitle 2"/>
          <p:cNvSpPr txBox="1">
            <a:spLocks/>
          </p:cNvSpPr>
          <p:nvPr/>
        </p:nvSpPr>
        <p:spPr>
          <a:xfrm>
            <a:off x="533400" y="2514600"/>
            <a:ext cx="8305800" cy="3581400"/>
          </a:xfrm>
          <a:prstGeom prst="rect">
            <a:avLst/>
          </a:prstGeom>
        </p:spPr>
        <p:txBody>
          <a:bodyPr vert="horz" lIns="91440" tIns="45720" rIns="91440" bIns="45720" rtlCol="0">
            <a:normAutofit fontScale="32500" lnSpcReduction="20000"/>
          </a:bodyPr>
          <a:lstStyle/>
          <a:p>
            <a:endParaRPr lang="en-US" sz="4000" dirty="0" smtClean="0"/>
          </a:p>
          <a:p>
            <a:r>
              <a:rPr lang="en-US" sz="7000" u="sng" dirty="0" smtClean="0"/>
              <a:t>What I would like to accomplish in this presentation</a:t>
            </a:r>
            <a:r>
              <a:rPr lang="en-US" sz="7000" dirty="0" smtClean="0"/>
              <a:t>: </a:t>
            </a:r>
          </a:p>
          <a:p>
            <a:r>
              <a:rPr lang="en-US" sz="7200" dirty="0" smtClean="0"/>
              <a:t>“Share what </a:t>
            </a:r>
            <a:r>
              <a:rPr lang="en-US" sz="7200" b="1" dirty="0" smtClean="0"/>
              <a:t>we</a:t>
            </a:r>
            <a:r>
              <a:rPr lang="en-US" sz="7200" dirty="0" smtClean="0"/>
              <a:t> have done so </a:t>
            </a:r>
            <a:r>
              <a:rPr lang="en-US" sz="7200" b="1" dirty="0" smtClean="0"/>
              <a:t>you</a:t>
            </a:r>
            <a:r>
              <a:rPr lang="en-US" sz="7200" dirty="0" smtClean="0"/>
              <a:t> can envision doing it as well!"</a:t>
            </a:r>
            <a:endParaRPr lang="en-US" sz="7000" dirty="0" smtClean="0"/>
          </a:p>
          <a:p>
            <a:endParaRPr lang="en-US" sz="7000" dirty="0" smtClean="0"/>
          </a:p>
          <a:p>
            <a:r>
              <a:rPr lang="en-US" sz="7000" u="sng" dirty="0" smtClean="0"/>
              <a:t>What I hope you take away</a:t>
            </a:r>
            <a:r>
              <a:rPr lang="en-US" sz="7000" dirty="0" smtClean="0"/>
              <a:t>:</a:t>
            </a:r>
          </a:p>
          <a:p>
            <a:pPr>
              <a:buFont typeface="Arial" pitchFamily="34" charset="0"/>
              <a:buChar char="•"/>
            </a:pPr>
            <a:r>
              <a:rPr lang="en-US" sz="7000" dirty="0" smtClean="0"/>
              <a:t>  Contact me ---- seriously!   Phil Youngblood </a:t>
            </a:r>
            <a:r>
              <a:rPr lang="en-US" sz="7000" dirty="0" smtClean="0">
                <a:hlinkClick r:id="rId2"/>
              </a:rPr>
              <a:t>youngblo@uiwtx.edu</a:t>
            </a:r>
            <a:endParaRPr lang="en-US" sz="7000" dirty="0" smtClean="0"/>
          </a:p>
          <a:p>
            <a:r>
              <a:rPr lang="en-US" sz="7000" dirty="0" smtClean="0"/>
              <a:t>			          In Second Life: Vic </a:t>
            </a:r>
            <a:r>
              <a:rPr lang="en-US" sz="7000" dirty="0" err="1" smtClean="0"/>
              <a:t>Michalak</a:t>
            </a:r>
            <a:endParaRPr lang="en-US" sz="7000" dirty="0" smtClean="0"/>
          </a:p>
          <a:p>
            <a:endParaRPr lang="en-US" sz="7000" dirty="0" smtClean="0"/>
          </a:p>
          <a:p>
            <a:pPr>
              <a:buFont typeface="Arial" pitchFamily="34" charset="0"/>
              <a:buChar char="•"/>
            </a:pPr>
            <a:r>
              <a:rPr lang="en-US" sz="7000" dirty="0" smtClean="0"/>
              <a:t>  Hype vs. reality; personal vs. organizational cycles </a:t>
            </a:r>
          </a:p>
          <a:p>
            <a:pPr>
              <a:buFont typeface="Arial" pitchFamily="34" charset="0"/>
              <a:buChar char="•"/>
            </a:pPr>
            <a:r>
              <a:rPr lang="en-US" sz="7000" dirty="0" smtClean="0"/>
              <a:t>  Second Life can greatly enhance your First Life!</a:t>
            </a:r>
          </a:p>
          <a:p>
            <a:pPr>
              <a:buFont typeface="Arial" pitchFamily="34" charset="0"/>
              <a:buChar char="•"/>
            </a:pPr>
            <a:r>
              <a:rPr lang="en-US" sz="7000" dirty="0" smtClean="0"/>
              <a:t>  Teaching, learning, and more in Second Life…</a:t>
            </a:r>
          </a:p>
          <a:p>
            <a:pPr>
              <a:buFont typeface="Arial" pitchFamily="34" charset="0"/>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Subtitle 2"/>
          <p:cNvSpPr>
            <a:spLocks noGrp="1"/>
          </p:cNvSpPr>
          <p:nvPr>
            <p:ph type="subTitle" idx="1"/>
          </p:nvPr>
        </p:nvSpPr>
        <p:spPr>
          <a:xfrm>
            <a:off x="762000" y="6096000"/>
            <a:ext cx="7924800" cy="457200"/>
          </a:xfrm>
        </p:spPr>
        <p:txBody>
          <a:bodyPr>
            <a:normAutofit/>
          </a:bodyPr>
          <a:lstStyle/>
          <a:p>
            <a:pPr algn="l"/>
            <a:r>
              <a:rPr lang="en-US" sz="2400" i="1" dirty="0" smtClean="0">
                <a:solidFill>
                  <a:schemeClr val="bg1">
                    <a:lumMod val="85000"/>
                  </a:schemeClr>
                </a:solidFill>
              </a:rPr>
              <a:t>Tell them what you are going to tell them</a:t>
            </a:r>
            <a:r>
              <a:rPr lang="en-US" sz="2400" dirty="0" smtClean="0">
                <a:solidFill>
                  <a:schemeClr val="bg1">
                    <a:lumMod val="85000"/>
                  </a:schemeClr>
                </a:solidFill>
              </a:rPr>
              <a:t>…</a:t>
            </a:r>
            <a:endParaRPr lang="en-US" sz="2400" dirty="0">
              <a:solidFill>
                <a:schemeClr val="bg1">
                  <a:lumMod val="85000"/>
                </a:schemeClr>
              </a:solidFill>
            </a:endParaRPr>
          </a:p>
        </p:txBody>
      </p:sp>
      <p:pic>
        <p:nvPicPr>
          <p:cNvPr id="8" name="Picture 3" descr="C:\Documents and Settings\Laptop\Desktop\College Fairs - MG &amp; TG\16 Nov - College Fair in Second Life - &amp; Oct 12th\UIW images for constructing items\UIW logo to upload.JPG"/>
          <p:cNvPicPr>
            <a:picLocks noChangeAspect="1" noChangeArrowheads="1"/>
          </p:cNvPicPr>
          <p:nvPr/>
        </p:nvPicPr>
        <p:blipFill>
          <a:blip r:embed="rId3"/>
          <a:srcRect l="18501" t="15034"/>
          <a:stretch>
            <a:fillRect/>
          </a:stretch>
        </p:blipFill>
        <p:spPr bwMode="auto">
          <a:xfrm>
            <a:off x="6942141" y="4660737"/>
            <a:ext cx="2201859" cy="219726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University’s </a:t>
            </a:r>
            <a:r>
              <a:rPr kumimoji="0" lang="en-US" sz="2400" b="0" i="0" u="none" strike="noStrike" kern="1200" cap="none" spc="0" normalizeH="0" noProof="0" dirty="0" smtClean="0">
                <a:ln>
                  <a:noFill/>
                </a:ln>
                <a:solidFill>
                  <a:schemeClr val="tx1"/>
                </a:solidFill>
                <a:effectLst/>
                <a:uLnTx/>
                <a:uFillTx/>
                <a:latin typeface="+mn-lt"/>
                <a:ea typeface="+mn-ea"/>
                <a:cs typeface="+mn-cs"/>
              </a:rPr>
              <a:t>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0" name="Freeform 9"/>
          <p:cNvSpPr/>
          <p:nvPr/>
        </p:nvSpPr>
        <p:spPr>
          <a:xfrm>
            <a:off x="1939636" y="3477491"/>
            <a:ext cx="6206837" cy="1874982"/>
          </a:xfrm>
          <a:custGeom>
            <a:avLst/>
            <a:gdLst>
              <a:gd name="connsiteX0" fmla="*/ 0 w 6206837"/>
              <a:gd name="connsiteY0" fmla="*/ 1856509 h 1874982"/>
              <a:gd name="connsiteX1" fmla="*/ 1981200 w 6206837"/>
              <a:gd name="connsiteY1" fmla="*/ 1856509 h 1874982"/>
              <a:gd name="connsiteX2" fmla="*/ 2687782 w 6206837"/>
              <a:gd name="connsiteY2" fmla="*/ 1745673 h 1874982"/>
              <a:gd name="connsiteX3" fmla="*/ 3851564 w 6206837"/>
              <a:gd name="connsiteY3" fmla="*/ 1260764 h 1874982"/>
              <a:gd name="connsiteX4" fmla="*/ 6206837 w 6206837"/>
              <a:gd name="connsiteY4" fmla="*/ 0 h 187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837" h="1874982">
                <a:moveTo>
                  <a:pt x="0" y="1856509"/>
                </a:moveTo>
                <a:cubicBezTo>
                  <a:pt x="766618" y="1865745"/>
                  <a:pt x="1533236" y="1874982"/>
                  <a:pt x="1981200" y="1856509"/>
                </a:cubicBezTo>
                <a:cubicBezTo>
                  <a:pt x="2429164" y="1838036"/>
                  <a:pt x="2376055" y="1844964"/>
                  <a:pt x="2687782" y="1745673"/>
                </a:cubicBezTo>
                <a:cubicBezTo>
                  <a:pt x="2999509" y="1646382"/>
                  <a:pt x="3265055" y="1551710"/>
                  <a:pt x="3851564" y="1260764"/>
                </a:cubicBezTo>
                <a:cubicBezTo>
                  <a:pt x="4438073" y="969819"/>
                  <a:pt x="5322455" y="484909"/>
                  <a:pt x="62068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00600" y="914400"/>
            <a:ext cx="1066800" cy="307777"/>
          </a:xfrm>
          <a:prstGeom prst="rect">
            <a:avLst/>
          </a:prstGeom>
          <a:solidFill>
            <a:schemeClr val="bg1"/>
          </a:solidFill>
        </p:spPr>
        <p:txBody>
          <a:bodyPr wrap="square" rtlCol="0">
            <a:spAutoFit/>
          </a:bodyPr>
          <a:lstStyle/>
          <a:p>
            <a:r>
              <a:rPr lang="en-US" sz="1400" dirty="0" smtClean="0"/>
              <a:t>     my cycle</a:t>
            </a:r>
            <a:endParaRPr lang="en-US" sz="1400" dirty="0"/>
          </a:p>
        </p:txBody>
      </p:sp>
      <p:sp>
        <p:nvSpPr>
          <p:cNvPr id="21" name="TextBox 20"/>
          <p:cNvSpPr txBox="1"/>
          <p:nvPr/>
        </p:nvSpPr>
        <p:spPr>
          <a:xfrm>
            <a:off x="7315200" y="3962400"/>
            <a:ext cx="1219200" cy="307777"/>
          </a:xfrm>
          <a:prstGeom prst="rect">
            <a:avLst/>
          </a:prstGeom>
          <a:solidFill>
            <a:schemeClr val="bg1"/>
          </a:solidFill>
        </p:spPr>
        <p:txBody>
          <a:bodyPr wrap="square" rtlCol="0">
            <a:spAutoFit/>
          </a:bodyPr>
          <a:lstStyle/>
          <a:p>
            <a:r>
              <a:rPr lang="en-US" sz="1400" dirty="0" smtClean="0"/>
              <a:t>my university</a:t>
            </a:r>
            <a:endParaRPr lang="en-US" sz="1400" dirty="0"/>
          </a:p>
        </p:txBody>
      </p:sp>
      <p:sp>
        <p:nvSpPr>
          <p:cNvPr id="29" name="TextBox 28"/>
          <p:cNvSpPr txBox="1"/>
          <p:nvPr/>
        </p:nvSpPr>
        <p:spPr>
          <a:xfrm>
            <a:off x="57150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0" name="TextBox 29"/>
          <p:cNvSpPr txBox="1"/>
          <p:nvPr/>
        </p:nvSpPr>
        <p:spPr>
          <a:xfrm>
            <a:off x="6553200" y="4191000"/>
            <a:ext cx="685800" cy="338554"/>
          </a:xfrm>
          <a:prstGeom prst="rect">
            <a:avLst/>
          </a:prstGeom>
          <a:noFill/>
        </p:spPr>
        <p:txBody>
          <a:bodyPr wrap="square" rtlCol="0">
            <a:spAutoFit/>
          </a:bodyPr>
          <a:lstStyle/>
          <a:p>
            <a:r>
              <a:rPr lang="en-US" sz="1600" dirty="0" smtClean="0">
                <a:solidFill>
                  <a:srgbClr val="FF0000"/>
                </a:solidFill>
              </a:rPr>
              <a:t>   oh!</a:t>
            </a:r>
            <a:endParaRPr lang="en-US" sz="1600" dirty="0">
              <a:solidFill>
                <a:srgbClr val="FF0000"/>
              </a:solidFill>
            </a:endParaRPr>
          </a:p>
        </p:txBody>
      </p:sp>
      <p:sp>
        <p:nvSpPr>
          <p:cNvPr id="44" name="TextBox 43"/>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5" name="Straight Connector 44"/>
          <p:cNvCxnSpPr/>
          <p:nvPr/>
        </p:nvCxnSpPr>
        <p:spPr>
          <a:xfrm rot="5400000">
            <a:off x="2134394" y="4799806"/>
            <a:ext cx="914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          CIO challenge</a:t>
            </a:r>
            <a:endParaRPr lang="en-US" sz="1600" b="1" dirty="0">
              <a:solidFill>
                <a:srgbClr val="0070C0"/>
              </a:solidFill>
            </a:endParaRPr>
          </a:p>
        </p:txBody>
      </p:sp>
      <p:cxnSp>
        <p:nvCxnSpPr>
          <p:cNvPr id="48" name="Straight Connector 47"/>
          <p:cNvCxnSpPr/>
          <p:nvPr/>
        </p:nvCxnSpPr>
        <p:spPr>
          <a:xfrm rot="5400000">
            <a:off x="2705894" y="4609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991100" y="46101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4038600"/>
            <a:ext cx="1371600" cy="338554"/>
          </a:xfrm>
          <a:prstGeom prst="rect">
            <a:avLst/>
          </a:prstGeom>
          <a:noFill/>
        </p:spPr>
        <p:txBody>
          <a:bodyPr wrap="square" rtlCol="0">
            <a:spAutoFit/>
          </a:bodyPr>
          <a:lstStyle/>
          <a:p>
            <a:r>
              <a:rPr lang="en-US" sz="1600" b="1" i="1" dirty="0" smtClean="0">
                <a:solidFill>
                  <a:srgbClr val="0070C0"/>
                </a:solidFill>
              </a:rPr>
              <a:t>IT buys island</a:t>
            </a:r>
            <a:endParaRPr lang="en-US" sz="1600" b="1" i="1" dirty="0">
              <a:solidFill>
                <a:srgbClr val="0070C0"/>
              </a:solidFill>
            </a:endParaRPr>
          </a:p>
        </p:txBody>
      </p:sp>
      <p:cxnSp>
        <p:nvCxnSpPr>
          <p:cNvPr id="57" name="Straight Connector 56"/>
          <p:cNvCxnSpPr/>
          <p:nvPr/>
        </p:nvCxnSpPr>
        <p:spPr>
          <a:xfrm rot="5400000">
            <a:off x="4114800" y="4572000"/>
            <a:ext cx="1067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267200" y="3429000"/>
            <a:ext cx="1600200" cy="584775"/>
          </a:xfrm>
          <a:prstGeom prst="rect">
            <a:avLst/>
          </a:prstGeom>
          <a:noFill/>
        </p:spPr>
        <p:txBody>
          <a:bodyPr wrap="square" rtlCol="0">
            <a:spAutoFit/>
          </a:bodyPr>
          <a:lstStyle/>
          <a:p>
            <a:r>
              <a:rPr lang="en-US" sz="1600" b="1" dirty="0" smtClean="0">
                <a:solidFill>
                  <a:srgbClr val="0070C0"/>
                </a:solidFill>
              </a:rPr>
              <a:t>talk to other schools/colleges</a:t>
            </a:r>
            <a:endParaRPr lang="en-US" sz="1600" b="1" dirty="0">
              <a:solidFill>
                <a:srgbClr val="0070C0"/>
              </a:solidFill>
            </a:endParaRPr>
          </a:p>
        </p:txBody>
      </p:sp>
      <p:cxnSp>
        <p:nvCxnSpPr>
          <p:cNvPr id="67" name="Straight Connector 66"/>
          <p:cNvCxnSpPr/>
          <p:nvPr/>
        </p:nvCxnSpPr>
        <p:spPr>
          <a:xfrm rot="5400000">
            <a:off x="3810397" y="4038203"/>
            <a:ext cx="19819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343400" y="2667000"/>
            <a:ext cx="1295400" cy="338554"/>
          </a:xfrm>
          <a:prstGeom prst="rect">
            <a:avLst/>
          </a:prstGeom>
          <a:noFill/>
        </p:spPr>
        <p:txBody>
          <a:bodyPr wrap="square" rtlCol="0">
            <a:spAutoFit/>
          </a:bodyPr>
          <a:lstStyle/>
          <a:p>
            <a:r>
              <a:rPr lang="en-US" sz="1600" b="1" dirty="0" smtClean="0">
                <a:solidFill>
                  <a:srgbClr val="0070C0"/>
                </a:solidFill>
              </a:rPr>
              <a:t>College Fairs </a:t>
            </a:r>
            <a:endParaRPr lang="en-US" sz="1600" b="1" dirty="0">
              <a:solidFill>
                <a:srgbClr val="0070C0"/>
              </a:solidFill>
            </a:endParaRPr>
          </a:p>
        </p:txBody>
      </p:sp>
      <p:cxnSp>
        <p:nvCxnSpPr>
          <p:cNvPr id="70" name="Straight Connector 69"/>
          <p:cNvCxnSpPr/>
          <p:nvPr/>
        </p:nvCxnSpPr>
        <p:spPr>
          <a:xfrm rot="5400000">
            <a:off x="3810794" y="3733006"/>
            <a:ext cx="2438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962400" y="2209800"/>
            <a:ext cx="2362200" cy="338554"/>
          </a:xfrm>
          <a:prstGeom prst="rect">
            <a:avLst/>
          </a:prstGeom>
          <a:noFill/>
        </p:spPr>
        <p:txBody>
          <a:bodyPr wrap="square" rtlCol="0">
            <a:spAutoFit/>
          </a:bodyPr>
          <a:lstStyle/>
          <a:p>
            <a:r>
              <a:rPr lang="en-US" sz="1600" b="1" dirty="0" smtClean="0">
                <a:solidFill>
                  <a:srgbClr val="0070C0"/>
                </a:solidFill>
              </a:rPr>
              <a:t>T4L/ workshop/Webinar</a:t>
            </a:r>
            <a:endParaRPr lang="en-US" sz="1600" b="1" dirty="0">
              <a:solidFill>
                <a:srgbClr val="0070C0"/>
              </a:solidFill>
            </a:endParaRPr>
          </a:p>
        </p:txBody>
      </p:sp>
      <p:cxnSp>
        <p:nvCxnSpPr>
          <p:cNvPr id="73" name="Straight Connector 72"/>
          <p:cNvCxnSpPr/>
          <p:nvPr/>
        </p:nvCxnSpPr>
        <p:spPr>
          <a:xfrm rot="5400000">
            <a:off x="2933700" y="3619500"/>
            <a:ext cx="3124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886200" y="1752600"/>
            <a:ext cx="1447800" cy="338554"/>
          </a:xfrm>
          <a:prstGeom prst="rect">
            <a:avLst/>
          </a:prstGeom>
          <a:noFill/>
        </p:spPr>
        <p:txBody>
          <a:bodyPr wrap="square" rtlCol="0">
            <a:spAutoFit/>
          </a:bodyPr>
          <a:lstStyle/>
          <a:p>
            <a:r>
              <a:rPr lang="en-US" sz="1600" b="1" dirty="0" smtClean="0">
                <a:solidFill>
                  <a:srgbClr val="0070C0"/>
                </a:solidFill>
              </a:rPr>
              <a:t>IED house /</a:t>
            </a:r>
            <a:endParaRPr lang="en-US" sz="1600" b="1" dirty="0">
              <a:solidFill>
                <a:srgbClr val="0070C0"/>
              </a:solidFill>
            </a:endParaRPr>
          </a:p>
        </p:txBody>
      </p:sp>
      <p:cxnSp>
        <p:nvCxnSpPr>
          <p:cNvPr id="76" name="Straight Connector 75"/>
          <p:cNvCxnSpPr/>
          <p:nvPr/>
        </p:nvCxnSpPr>
        <p:spPr>
          <a:xfrm rot="5400000">
            <a:off x="4152900" y="3390900"/>
            <a:ext cx="2820194" cy="794"/>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876800" y="1752600"/>
            <a:ext cx="2362200" cy="338554"/>
          </a:xfrm>
          <a:prstGeom prst="rect">
            <a:avLst/>
          </a:prstGeom>
          <a:noFill/>
        </p:spPr>
        <p:txBody>
          <a:bodyPr wrap="square" rtlCol="0">
            <a:spAutoFit/>
          </a:bodyPr>
          <a:lstStyle/>
          <a:p>
            <a:r>
              <a:rPr lang="en-US" sz="1600" b="1" dirty="0" smtClean="0">
                <a:solidFill>
                  <a:srgbClr val="0070C0"/>
                </a:solidFill>
              </a:rPr>
              <a:t>Philosophy/ grad </a:t>
            </a:r>
            <a:r>
              <a:rPr lang="en-US" sz="1600" b="1" dirty="0" err="1" smtClean="0">
                <a:solidFill>
                  <a:srgbClr val="0070C0"/>
                </a:solidFill>
              </a:rPr>
              <a:t>Comms</a:t>
            </a:r>
            <a:endParaRPr lang="en-US" sz="1600" b="1" dirty="0">
              <a:solidFill>
                <a:srgbClr val="0070C0"/>
              </a:solidFill>
            </a:endParaRPr>
          </a:p>
        </p:txBody>
      </p:sp>
      <p:cxnSp>
        <p:nvCxnSpPr>
          <p:cNvPr id="80" name="Straight Connector 79"/>
          <p:cNvCxnSpPr/>
          <p:nvPr/>
        </p:nvCxnSpPr>
        <p:spPr>
          <a:xfrm rot="5400000">
            <a:off x="6590903" y="4000897"/>
            <a:ext cx="3817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943600" y="2514600"/>
            <a:ext cx="2895600" cy="1323439"/>
          </a:xfrm>
          <a:prstGeom prst="rect">
            <a:avLst/>
          </a:prstGeom>
          <a:noFill/>
        </p:spPr>
        <p:txBody>
          <a:bodyPr wrap="square" rtlCol="0">
            <a:spAutoFit/>
          </a:bodyPr>
          <a:lstStyle/>
          <a:p>
            <a:r>
              <a:rPr lang="en-US" sz="1600" b="1" dirty="0" smtClean="0">
                <a:solidFill>
                  <a:srgbClr val="00B050"/>
                </a:solidFill>
              </a:rPr>
              <a:t>Classes in different disciplines / ELS / Nursing / Alumni / HR &amp; Safety training / Security / ICC / Biosphere? / grants / WGC-Africa /  Virtual U  / ??? </a:t>
            </a:r>
            <a:endParaRPr lang="en-US" sz="1600" b="1" dirty="0">
              <a:solidFill>
                <a:srgbClr val="00B050"/>
              </a:solidFill>
            </a:endParaRPr>
          </a:p>
        </p:txBody>
      </p:sp>
      <p:cxnSp>
        <p:nvCxnSpPr>
          <p:cNvPr id="86" name="Straight Connector 85"/>
          <p:cNvCxnSpPr/>
          <p:nvPr/>
        </p:nvCxnSpPr>
        <p:spPr>
          <a:xfrm rot="5400000">
            <a:off x="3809603" y="3276997"/>
            <a:ext cx="32011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876800" y="1371600"/>
            <a:ext cx="1600200" cy="338554"/>
          </a:xfrm>
          <a:prstGeom prst="rect">
            <a:avLst/>
          </a:prstGeom>
          <a:noFill/>
        </p:spPr>
        <p:txBody>
          <a:bodyPr wrap="square" rtlCol="0">
            <a:spAutoFit/>
          </a:bodyPr>
          <a:lstStyle/>
          <a:p>
            <a:r>
              <a:rPr lang="en-US" sz="1600" b="1" i="1" dirty="0" smtClean="0">
                <a:solidFill>
                  <a:srgbClr val="0070C0"/>
                </a:solidFill>
              </a:rPr>
              <a:t>Advisory Board</a:t>
            </a:r>
            <a:endParaRPr lang="en-US" sz="1600" b="1" i="1" dirty="0">
              <a:solidFill>
                <a:srgbClr val="0070C0"/>
              </a:solidFill>
            </a:endParaRPr>
          </a:p>
        </p:txBody>
      </p:sp>
      <p:sp>
        <p:nvSpPr>
          <p:cNvPr id="37" name="Subtitle 2"/>
          <p:cNvSpPr txBox="1">
            <a:spLocks/>
          </p:cNvSpPr>
          <p:nvPr/>
        </p:nvSpPr>
        <p:spPr>
          <a:xfrm>
            <a:off x="457200" y="2590800"/>
            <a:ext cx="3505200" cy="28956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…as an alternative to traditional Web-based distance education; &amp; the head of the Women’s Global Connection has asked if Second Life might be used to connect its members worldwide (I am working to pair them up with the head of Virtual Africa in Second Life)…</a:t>
            </a:r>
            <a:endParaRPr kumimoji="0" lang="en-US" sz="2000" b="0" i="0" strike="noStrike" kern="1200" cap="none" spc="0" normalizeH="0" noProof="0" dirty="0" smtClean="0">
              <a:ln>
                <a:noFill/>
              </a:ln>
              <a:solidFill>
                <a:srgbClr val="FF0000"/>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My University’s </a:t>
            </a:r>
            <a:r>
              <a:rPr kumimoji="0" lang="en-US" sz="2400" b="0" i="0" u="none" strike="noStrike" kern="1200" cap="none" spc="0" normalizeH="0" noProof="0" dirty="0" smtClean="0">
                <a:ln>
                  <a:noFill/>
                </a:ln>
                <a:solidFill>
                  <a:schemeClr val="tx1"/>
                </a:solidFill>
                <a:effectLst/>
                <a:uLnTx/>
                <a:uFillTx/>
                <a:latin typeface="+mn-lt"/>
                <a:ea typeface="+mn-ea"/>
                <a:cs typeface="+mn-cs"/>
              </a:rPr>
              <a:t>Cycle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0" name="Freeform 9"/>
          <p:cNvSpPr/>
          <p:nvPr/>
        </p:nvSpPr>
        <p:spPr>
          <a:xfrm>
            <a:off x="1939636" y="3477491"/>
            <a:ext cx="6206837" cy="1874982"/>
          </a:xfrm>
          <a:custGeom>
            <a:avLst/>
            <a:gdLst>
              <a:gd name="connsiteX0" fmla="*/ 0 w 6206837"/>
              <a:gd name="connsiteY0" fmla="*/ 1856509 h 1874982"/>
              <a:gd name="connsiteX1" fmla="*/ 1981200 w 6206837"/>
              <a:gd name="connsiteY1" fmla="*/ 1856509 h 1874982"/>
              <a:gd name="connsiteX2" fmla="*/ 2687782 w 6206837"/>
              <a:gd name="connsiteY2" fmla="*/ 1745673 h 1874982"/>
              <a:gd name="connsiteX3" fmla="*/ 3851564 w 6206837"/>
              <a:gd name="connsiteY3" fmla="*/ 1260764 h 1874982"/>
              <a:gd name="connsiteX4" fmla="*/ 6206837 w 6206837"/>
              <a:gd name="connsiteY4" fmla="*/ 0 h 187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837" h="1874982">
                <a:moveTo>
                  <a:pt x="0" y="1856509"/>
                </a:moveTo>
                <a:cubicBezTo>
                  <a:pt x="766618" y="1865745"/>
                  <a:pt x="1533236" y="1874982"/>
                  <a:pt x="1981200" y="1856509"/>
                </a:cubicBezTo>
                <a:cubicBezTo>
                  <a:pt x="2429164" y="1838036"/>
                  <a:pt x="2376055" y="1844964"/>
                  <a:pt x="2687782" y="1745673"/>
                </a:cubicBezTo>
                <a:cubicBezTo>
                  <a:pt x="2999509" y="1646382"/>
                  <a:pt x="3265055" y="1551710"/>
                  <a:pt x="3851564" y="1260764"/>
                </a:cubicBezTo>
                <a:cubicBezTo>
                  <a:pt x="4438073" y="969819"/>
                  <a:pt x="5322455" y="484909"/>
                  <a:pt x="62068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800600" y="914400"/>
            <a:ext cx="1066800" cy="307777"/>
          </a:xfrm>
          <a:prstGeom prst="rect">
            <a:avLst/>
          </a:prstGeom>
          <a:solidFill>
            <a:schemeClr val="bg1"/>
          </a:solidFill>
        </p:spPr>
        <p:txBody>
          <a:bodyPr wrap="square" rtlCol="0">
            <a:spAutoFit/>
          </a:bodyPr>
          <a:lstStyle/>
          <a:p>
            <a:r>
              <a:rPr lang="en-US" sz="1400" dirty="0" smtClean="0"/>
              <a:t>     my cycle</a:t>
            </a:r>
            <a:endParaRPr lang="en-US" sz="1400" dirty="0"/>
          </a:p>
        </p:txBody>
      </p:sp>
      <p:sp>
        <p:nvSpPr>
          <p:cNvPr id="21" name="TextBox 20"/>
          <p:cNvSpPr txBox="1"/>
          <p:nvPr/>
        </p:nvSpPr>
        <p:spPr>
          <a:xfrm>
            <a:off x="7315200" y="3962400"/>
            <a:ext cx="1219200" cy="307777"/>
          </a:xfrm>
          <a:prstGeom prst="rect">
            <a:avLst/>
          </a:prstGeom>
          <a:solidFill>
            <a:schemeClr val="bg1"/>
          </a:solidFill>
        </p:spPr>
        <p:txBody>
          <a:bodyPr wrap="square" rtlCol="0">
            <a:spAutoFit/>
          </a:bodyPr>
          <a:lstStyle/>
          <a:p>
            <a:r>
              <a:rPr lang="en-US" sz="1400" dirty="0" smtClean="0"/>
              <a:t>my university</a:t>
            </a:r>
            <a:endParaRPr lang="en-US" sz="1400" dirty="0"/>
          </a:p>
        </p:txBody>
      </p:sp>
      <p:sp>
        <p:nvSpPr>
          <p:cNvPr id="22" name="TextBox 21"/>
          <p:cNvSpPr txBox="1"/>
          <p:nvPr/>
        </p:nvSpPr>
        <p:spPr>
          <a:xfrm>
            <a:off x="35052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9" name="TextBox 28"/>
          <p:cNvSpPr txBox="1"/>
          <p:nvPr/>
        </p:nvSpPr>
        <p:spPr>
          <a:xfrm>
            <a:off x="5638800" y="48006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0" name="TextBox 29"/>
          <p:cNvSpPr txBox="1"/>
          <p:nvPr/>
        </p:nvSpPr>
        <p:spPr>
          <a:xfrm>
            <a:off x="6553200" y="4191000"/>
            <a:ext cx="685800" cy="338554"/>
          </a:xfrm>
          <a:prstGeom prst="rect">
            <a:avLst/>
          </a:prstGeom>
          <a:noFill/>
        </p:spPr>
        <p:txBody>
          <a:bodyPr wrap="square" rtlCol="0">
            <a:spAutoFit/>
          </a:bodyPr>
          <a:lstStyle/>
          <a:p>
            <a:r>
              <a:rPr lang="en-US" sz="1600" dirty="0" smtClean="0">
                <a:solidFill>
                  <a:srgbClr val="FF0000"/>
                </a:solidFill>
              </a:rPr>
              <a:t>   oh!</a:t>
            </a:r>
            <a:endParaRPr lang="en-US" sz="1600" dirty="0">
              <a:solidFill>
                <a:srgbClr val="FF0000"/>
              </a:solidFill>
            </a:endParaRPr>
          </a:p>
        </p:txBody>
      </p:sp>
      <p:sp>
        <p:nvSpPr>
          <p:cNvPr id="44" name="TextBox 43"/>
          <p:cNvSpPr txBox="1"/>
          <p:nvPr/>
        </p:nvSpPr>
        <p:spPr>
          <a:xfrm>
            <a:off x="2057400" y="4114800"/>
            <a:ext cx="1143000" cy="338554"/>
          </a:xfrm>
          <a:prstGeom prst="rect">
            <a:avLst/>
          </a:prstGeom>
          <a:noFill/>
        </p:spPr>
        <p:txBody>
          <a:bodyPr wrap="square" rtlCol="0">
            <a:spAutoFit/>
          </a:bodyPr>
          <a:lstStyle/>
          <a:p>
            <a:r>
              <a:rPr lang="en-US" sz="1600" b="1" dirty="0" smtClean="0">
                <a:solidFill>
                  <a:srgbClr val="0070C0"/>
                </a:solidFill>
              </a:rPr>
              <a:t>listen/talk</a:t>
            </a:r>
            <a:endParaRPr lang="en-US" sz="1600" b="1" dirty="0">
              <a:solidFill>
                <a:srgbClr val="0070C0"/>
              </a:solidFill>
            </a:endParaRPr>
          </a:p>
        </p:txBody>
      </p:sp>
      <p:cxnSp>
        <p:nvCxnSpPr>
          <p:cNvPr id="45" name="Straight Connector 44"/>
          <p:cNvCxnSpPr/>
          <p:nvPr/>
        </p:nvCxnSpPr>
        <p:spPr>
          <a:xfrm rot="5400000">
            <a:off x="2134394" y="4799806"/>
            <a:ext cx="914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09800" y="3657600"/>
            <a:ext cx="1828800" cy="338554"/>
          </a:xfrm>
          <a:prstGeom prst="rect">
            <a:avLst/>
          </a:prstGeom>
          <a:noFill/>
        </p:spPr>
        <p:txBody>
          <a:bodyPr wrap="square" rtlCol="0">
            <a:spAutoFit/>
          </a:bodyPr>
          <a:lstStyle/>
          <a:p>
            <a:r>
              <a:rPr lang="en-US" sz="1600" b="1" dirty="0" smtClean="0">
                <a:solidFill>
                  <a:srgbClr val="0070C0"/>
                </a:solidFill>
              </a:rPr>
              <a:t>          CIO challenge</a:t>
            </a:r>
            <a:endParaRPr lang="en-US" sz="1600" b="1" dirty="0">
              <a:solidFill>
                <a:srgbClr val="0070C0"/>
              </a:solidFill>
            </a:endParaRPr>
          </a:p>
        </p:txBody>
      </p:sp>
      <p:cxnSp>
        <p:nvCxnSpPr>
          <p:cNvPr id="48" name="Straight Connector 47"/>
          <p:cNvCxnSpPr/>
          <p:nvPr/>
        </p:nvCxnSpPr>
        <p:spPr>
          <a:xfrm rot="5400000">
            <a:off x="2705894" y="4609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077494" y="5066506"/>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581400" y="4267200"/>
            <a:ext cx="1676400" cy="584775"/>
          </a:xfrm>
          <a:prstGeom prst="rect">
            <a:avLst/>
          </a:prstGeom>
          <a:noFill/>
        </p:spPr>
        <p:txBody>
          <a:bodyPr wrap="square" rtlCol="0">
            <a:spAutoFit/>
          </a:bodyPr>
          <a:lstStyle/>
          <a:p>
            <a:r>
              <a:rPr lang="en-US" sz="1600" b="1" dirty="0" smtClean="0">
                <a:solidFill>
                  <a:srgbClr val="0070C0"/>
                </a:solidFill>
              </a:rPr>
              <a:t>CIO/IT supports  “Phil’s game”</a:t>
            </a:r>
            <a:endParaRPr lang="en-US" sz="1600" b="1" dirty="0">
              <a:solidFill>
                <a:srgbClr val="0070C0"/>
              </a:solidFill>
            </a:endParaRPr>
          </a:p>
        </p:txBody>
      </p:sp>
      <p:cxnSp>
        <p:nvCxnSpPr>
          <p:cNvPr id="53" name="Straight Connector 52"/>
          <p:cNvCxnSpPr/>
          <p:nvPr/>
        </p:nvCxnSpPr>
        <p:spPr>
          <a:xfrm rot="5400000">
            <a:off x="4991100" y="4610100"/>
            <a:ext cx="533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53000" y="4038600"/>
            <a:ext cx="1371600" cy="338554"/>
          </a:xfrm>
          <a:prstGeom prst="rect">
            <a:avLst/>
          </a:prstGeom>
          <a:noFill/>
        </p:spPr>
        <p:txBody>
          <a:bodyPr wrap="square" rtlCol="0">
            <a:spAutoFit/>
          </a:bodyPr>
          <a:lstStyle/>
          <a:p>
            <a:r>
              <a:rPr lang="en-US" sz="1600" b="1" i="1" dirty="0" smtClean="0">
                <a:solidFill>
                  <a:srgbClr val="0070C0"/>
                </a:solidFill>
              </a:rPr>
              <a:t>IT buys island</a:t>
            </a:r>
            <a:endParaRPr lang="en-US" sz="1600" b="1" i="1" dirty="0">
              <a:solidFill>
                <a:srgbClr val="0070C0"/>
              </a:solidFill>
            </a:endParaRPr>
          </a:p>
        </p:txBody>
      </p:sp>
      <p:cxnSp>
        <p:nvCxnSpPr>
          <p:cNvPr id="57" name="Straight Connector 56"/>
          <p:cNvCxnSpPr/>
          <p:nvPr/>
        </p:nvCxnSpPr>
        <p:spPr>
          <a:xfrm rot="5400000">
            <a:off x="4114800" y="4572000"/>
            <a:ext cx="1067594" cy="79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267200" y="3429000"/>
            <a:ext cx="1600200" cy="584775"/>
          </a:xfrm>
          <a:prstGeom prst="rect">
            <a:avLst/>
          </a:prstGeom>
          <a:noFill/>
        </p:spPr>
        <p:txBody>
          <a:bodyPr wrap="square" rtlCol="0">
            <a:spAutoFit/>
          </a:bodyPr>
          <a:lstStyle/>
          <a:p>
            <a:r>
              <a:rPr lang="en-US" sz="1600" b="1" dirty="0" smtClean="0">
                <a:solidFill>
                  <a:srgbClr val="0070C0"/>
                </a:solidFill>
              </a:rPr>
              <a:t>talk to other schools/colleges</a:t>
            </a:r>
            <a:endParaRPr lang="en-US" sz="1600" b="1" dirty="0">
              <a:solidFill>
                <a:srgbClr val="0070C0"/>
              </a:solidFill>
            </a:endParaRPr>
          </a:p>
        </p:txBody>
      </p:sp>
      <p:sp>
        <p:nvSpPr>
          <p:cNvPr id="60" name="TextBox 59"/>
          <p:cNvSpPr txBox="1"/>
          <p:nvPr/>
        </p:nvSpPr>
        <p:spPr>
          <a:xfrm>
            <a:off x="3352800" y="3124200"/>
            <a:ext cx="1676400" cy="338554"/>
          </a:xfrm>
          <a:prstGeom prst="rect">
            <a:avLst/>
          </a:prstGeom>
          <a:noFill/>
        </p:spPr>
        <p:txBody>
          <a:bodyPr wrap="square" rtlCol="0">
            <a:spAutoFit/>
          </a:bodyPr>
          <a:lstStyle/>
          <a:p>
            <a:r>
              <a:rPr lang="en-US" sz="1600" b="1" dirty="0" smtClean="0">
                <a:solidFill>
                  <a:srgbClr val="0070C0"/>
                </a:solidFill>
              </a:rPr>
              <a:t>talk to my School</a:t>
            </a:r>
            <a:endParaRPr lang="en-US" sz="1600" b="1" dirty="0">
              <a:solidFill>
                <a:srgbClr val="0070C0"/>
              </a:solidFill>
            </a:endParaRPr>
          </a:p>
        </p:txBody>
      </p:sp>
      <p:cxnSp>
        <p:nvCxnSpPr>
          <p:cNvPr id="61" name="Straight Connector 60"/>
          <p:cNvCxnSpPr/>
          <p:nvPr/>
        </p:nvCxnSpPr>
        <p:spPr>
          <a:xfrm rot="5400000">
            <a:off x="3277394" y="4419600"/>
            <a:ext cx="167560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810397" y="4038203"/>
            <a:ext cx="19819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343400" y="2667000"/>
            <a:ext cx="1295400" cy="338554"/>
          </a:xfrm>
          <a:prstGeom prst="rect">
            <a:avLst/>
          </a:prstGeom>
          <a:noFill/>
        </p:spPr>
        <p:txBody>
          <a:bodyPr wrap="square" rtlCol="0">
            <a:spAutoFit/>
          </a:bodyPr>
          <a:lstStyle/>
          <a:p>
            <a:r>
              <a:rPr lang="en-US" sz="1600" b="1" dirty="0" smtClean="0">
                <a:solidFill>
                  <a:srgbClr val="0070C0"/>
                </a:solidFill>
              </a:rPr>
              <a:t>College Fairs </a:t>
            </a:r>
            <a:endParaRPr lang="en-US" sz="1600" b="1" dirty="0">
              <a:solidFill>
                <a:srgbClr val="0070C0"/>
              </a:solidFill>
            </a:endParaRPr>
          </a:p>
        </p:txBody>
      </p:sp>
      <p:cxnSp>
        <p:nvCxnSpPr>
          <p:cNvPr id="70" name="Straight Connector 69"/>
          <p:cNvCxnSpPr/>
          <p:nvPr/>
        </p:nvCxnSpPr>
        <p:spPr>
          <a:xfrm rot="5400000">
            <a:off x="3810794" y="3733006"/>
            <a:ext cx="2438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962400" y="2209800"/>
            <a:ext cx="2362200" cy="338554"/>
          </a:xfrm>
          <a:prstGeom prst="rect">
            <a:avLst/>
          </a:prstGeom>
          <a:noFill/>
        </p:spPr>
        <p:txBody>
          <a:bodyPr wrap="square" rtlCol="0">
            <a:spAutoFit/>
          </a:bodyPr>
          <a:lstStyle/>
          <a:p>
            <a:r>
              <a:rPr lang="en-US" sz="1600" b="1" dirty="0" smtClean="0">
                <a:solidFill>
                  <a:srgbClr val="0070C0"/>
                </a:solidFill>
              </a:rPr>
              <a:t>T4L/ workshop/Webinar</a:t>
            </a:r>
            <a:endParaRPr lang="en-US" sz="1600" b="1" dirty="0">
              <a:solidFill>
                <a:srgbClr val="0070C0"/>
              </a:solidFill>
            </a:endParaRPr>
          </a:p>
        </p:txBody>
      </p:sp>
      <p:cxnSp>
        <p:nvCxnSpPr>
          <p:cNvPr id="73" name="Straight Connector 72"/>
          <p:cNvCxnSpPr/>
          <p:nvPr/>
        </p:nvCxnSpPr>
        <p:spPr>
          <a:xfrm rot="5400000">
            <a:off x="2933700" y="3619500"/>
            <a:ext cx="3124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886200" y="1752600"/>
            <a:ext cx="1447800" cy="338554"/>
          </a:xfrm>
          <a:prstGeom prst="rect">
            <a:avLst/>
          </a:prstGeom>
          <a:noFill/>
        </p:spPr>
        <p:txBody>
          <a:bodyPr wrap="square" rtlCol="0">
            <a:spAutoFit/>
          </a:bodyPr>
          <a:lstStyle/>
          <a:p>
            <a:r>
              <a:rPr lang="en-US" sz="1600" b="1" dirty="0" smtClean="0">
                <a:solidFill>
                  <a:srgbClr val="0070C0"/>
                </a:solidFill>
              </a:rPr>
              <a:t>IED house /</a:t>
            </a:r>
            <a:endParaRPr lang="en-US" sz="1600" b="1" dirty="0">
              <a:solidFill>
                <a:srgbClr val="0070C0"/>
              </a:solidFill>
            </a:endParaRPr>
          </a:p>
        </p:txBody>
      </p:sp>
      <p:cxnSp>
        <p:nvCxnSpPr>
          <p:cNvPr id="76" name="Straight Connector 75"/>
          <p:cNvCxnSpPr/>
          <p:nvPr/>
        </p:nvCxnSpPr>
        <p:spPr>
          <a:xfrm rot="5400000">
            <a:off x="4152900" y="3390900"/>
            <a:ext cx="2820194" cy="794"/>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876800" y="1752600"/>
            <a:ext cx="2362200" cy="338554"/>
          </a:xfrm>
          <a:prstGeom prst="rect">
            <a:avLst/>
          </a:prstGeom>
          <a:noFill/>
        </p:spPr>
        <p:txBody>
          <a:bodyPr wrap="square" rtlCol="0">
            <a:spAutoFit/>
          </a:bodyPr>
          <a:lstStyle/>
          <a:p>
            <a:r>
              <a:rPr lang="en-US" sz="1600" b="1" dirty="0" smtClean="0">
                <a:solidFill>
                  <a:srgbClr val="0070C0"/>
                </a:solidFill>
              </a:rPr>
              <a:t>Philosophy/ grad </a:t>
            </a:r>
            <a:r>
              <a:rPr lang="en-US" sz="1600" b="1" dirty="0" err="1" smtClean="0">
                <a:solidFill>
                  <a:srgbClr val="0070C0"/>
                </a:solidFill>
              </a:rPr>
              <a:t>Comms</a:t>
            </a:r>
            <a:endParaRPr lang="en-US" sz="1600" b="1" dirty="0">
              <a:solidFill>
                <a:srgbClr val="0070C0"/>
              </a:solidFill>
            </a:endParaRPr>
          </a:p>
        </p:txBody>
      </p:sp>
      <p:cxnSp>
        <p:nvCxnSpPr>
          <p:cNvPr id="80" name="Straight Connector 79"/>
          <p:cNvCxnSpPr/>
          <p:nvPr/>
        </p:nvCxnSpPr>
        <p:spPr>
          <a:xfrm rot="5400000">
            <a:off x="6590903" y="4000897"/>
            <a:ext cx="3817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943600" y="2514600"/>
            <a:ext cx="2895600" cy="1323439"/>
          </a:xfrm>
          <a:prstGeom prst="rect">
            <a:avLst/>
          </a:prstGeom>
          <a:noFill/>
        </p:spPr>
        <p:txBody>
          <a:bodyPr wrap="square" rtlCol="0">
            <a:spAutoFit/>
          </a:bodyPr>
          <a:lstStyle/>
          <a:p>
            <a:r>
              <a:rPr lang="en-US" sz="1600" b="1" dirty="0" smtClean="0">
                <a:solidFill>
                  <a:srgbClr val="00B050"/>
                </a:solidFill>
              </a:rPr>
              <a:t>Classes in different disciplines / ELS / Nursing / Alumni / HR &amp; Safety training / Security / ICC / Biosphere? / grants / WGC-Africa /  Virtual U  / ??? </a:t>
            </a:r>
            <a:endParaRPr lang="en-US" sz="1600" b="1" dirty="0">
              <a:solidFill>
                <a:srgbClr val="00B050"/>
              </a:solidFill>
            </a:endParaRPr>
          </a:p>
        </p:txBody>
      </p:sp>
      <p:cxnSp>
        <p:nvCxnSpPr>
          <p:cNvPr id="86" name="Straight Connector 85"/>
          <p:cNvCxnSpPr/>
          <p:nvPr/>
        </p:nvCxnSpPr>
        <p:spPr>
          <a:xfrm rot="5400000">
            <a:off x="3809603" y="3276997"/>
            <a:ext cx="32011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876800" y="1371600"/>
            <a:ext cx="1600200" cy="338554"/>
          </a:xfrm>
          <a:prstGeom prst="rect">
            <a:avLst/>
          </a:prstGeom>
          <a:noFill/>
        </p:spPr>
        <p:txBody>
          <a:bodyPr wrap="square" rtlCol="0">
            <a:spAutoFit/>
          </a:bodyPr>
          <a:lstStyle/>
          <a:p>
            <a:r>
              <a:rPr lang="en-US" sz="1600" b="1" i="1" dirty="0" smtClean="0">
                <a:solidFill>
                  <a:srgbClr val="0070C0"/>
                </a:solidFill>
              </a:rPr>
              <a:t>Advisory Board</a:t>
            </a:r>
            <a:endParaRPr lang="en-US" sz="1600" b="1" i="1" dirty="0">
              <a:solidFill>
                <a:srgbClr val="0070C0"/>
              </a:solidFill>
            </a:endParaRPr>
          </a:p>
        </p:txBody>
      </p:sp>
      <p:sp>
        <p:nvSpPr>
          <p:cNvPr id="37" name="Subtitle 2"/>
          <p:cNvSpPr txBox="1">
            <a:spLocks/>
          </p:cNvSpPr>
          <p:nvPr/>
        </p:nvSpPr>
        <p:spPr>
          <a:xfrm>
            <a:off x="2819400" y="1905000"/>
            <a:ext cx="3505200" cy="2895600"/>
          </a:xfrm>
          <a:prstGeom prst="rect">
            <a:avLst/>
          </a:prstGeom>
          <a:solidFill>
            <a:schemeClr val="bg1"/>
          </a:solidFill>
          <a:ln w="50800">
            <a:solidFill>
              <a:srgbClr val="FF0000"/>
            </a:solidFill>
          </a:ln>
        </p:spPr>
        <p:txBody>
          <a:bodyPr vert="horz" lIns="91440" tIns="45720" rIns="91440" bIns="45720" rtlCol="0">
            <a:noAutofit/>
          </a:bodyPr>
          <a:lstStyle/>
          <a:p>
            <a:r>
              <a:rPr lang="en-US" sz="2000" dirty="0" smtClean="0">
                <a:latin typeface="Calibri" pitchFamily="34" charset="0"/>
              </a:rPr>
              <a:t>How we use Second Life at our university </a:t>
            </a:r>
            <a:r>
              <a:rPr lang="en-US" sz="2000" dirty="0" smtClean="0">
                <a:latin typeface="Calibri" pitchFamily="34" charset="0"/>
              </a:rPr>
              <a:t>will </a:t>
            </a:r>
            <a:r>
              <a:rPr lang="en-US" sz="2000" dirty="0" smtClean="0">
                <a:latin typeface="Calibri" pitchFamily="34" charset="0"/>
              </a:rPr>
              <a:t>likely </a:t>
            </a:r>
            <a:r>
              <a:rPr lang="en-US" sz="2000" dirty="0" smtClean="0">
                <a:latin typeface="Calibri" pitchFamily="34" charset="0"/>
              </a:rPr>
              <a:t>depend on the degree to which faculty &amp; administrators </a:t>
            </a:r>
            <a:r>
              <a:rPr lang="en-US" sz="2000" dirty="0" smtClean="0">
                <a:latin typeface="Calibri" pitchFamily="34" charset="0"/>
              </a:rPr>
              <a:t>weigh </a:t>
            </a:r>
            <a:r>
              <a:rPr lang="en-US" sz="2000" dirty="0" smtClean="0">
                <a:latin typeface="Calibri" pitchFamily="34" charset="0"/>
              </a:rPr>
              <a:t>its value </a:t>
            </a:r>
            <a:r>
              <a:rPr lang="en-US" sz="2000" dirty="0" smtClean="0">
                <a:latin typeface="Calibri" pitchFamily="34" charset="0"/>
              </a:rPr>
              <a:t>to our</a:t>
            </a:r>
            <a:r>
              <a:rPr lang="en-US" sz="2000" dirty="0" smtClean="0">
                <a:latin typeface="Calibri" pitchFamily="34" charset="0"/>
              </a:rPr>
              <a:t> </a:t>
            </a:r>
            <a:r>
              <a:rPr lang="en-US" sz="2000" dirty="0" smtClean="0">
                <a:latin typeface="Calibri" pitchFamily="34" charset="0"/>
              </a:rPr>
              <a:t>mission </a:t>
            </a:r>
            <a:r>
              <a:rPr lang="en-US" sz="2000" dirty="0" smtClean="0">
                <a:latin typeface="Calibri" pitchFamily="34" charset="0"/>
              </a:rPr>
              <a:t>against</a:t>
            </a:r>
            <a:r>
              <a:rPr lang="en-US" sz="2000" dirty="0" smtClean="0">
                <a:latin typeface="Calibri" pitchFamily="34" charset="0"/>
              </a:rPr>
              <a:t> </a:t>
            </a:r>
            <a:r>
              <a:rPr lang="en-US" sz="2000" dirty="0" smtClean="0">
                <a:latin typeface="Calibri" pitchFamily="34" charset="0"/>
              </a:rPr>
              <a:t>the time and effort to learn to use </a:t>
            </a:r>
            <a:r>
              <a:rPr lang="en-US" sz="2000" dirty="0" smtClean="0">
                <a:latin typeface="Calibri" pitchFamily="34" charset="0"/>
              </a:rPr>
              <a:t>it, student interest </a:t>
            </a:r>
            <a:r>
              <a:rPr lang="en-US" sz="2000" dirty="0" smtClean="0">
                <a:latin typeface="Calibri" pitchFamily="34" charset="0"/>
              </a:rPr>
              <a:t>and </a:t>
            </a:r>
            <a:r>
              <a:rPr lang="en-US" sz="2000" dirty="0" smtClean="0">
                <a:latin typeface="Calibri" pitchFamily="34" charset="0"/>
              </a:rPr>
              <a:t>use, and how </a:t>
            </a:r>
            <a:r>
              <a:rPr lang="en-US" sz="2000" dirty="0" smtClean="0">
                <a:latin typeface="Calibri" pitchFamily="34" charset="0"/>
              </a:rPr>
              <a:t>soon </a:t>
            </a:r>
            <a:r>
              <a:rPr lang="en-US" sz="2000" dirty="0" smtClean="0">
                <a:latin typeface="Calibri" pitchFamily="34" charset="0"/>
              </a:rPr>
              <a:t>virtual environments like SL go </a:t>
            </a:r>
            <a:r>
              <a:rPr lang="en-US" sz="2000" dirty="0" smtClean="0">
                <a:latin typeface="Calibri" pitchFamily="34" charset="0"/>
              </a:rPr>
              <a:t>mainstream…</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Second Life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First</a:t>
            </a:r>
            <a:r>
              <a:rPr kumimoji="0" lang="en-US" sz="2400" b="0" i="0" u="none" strike="noStrike" kern="1200" cap="none" spc="0" normalizeH="0" noProof="0" dirty="0" smtClean="0">
                <a:ln>
                  <a:noFill/>
                </a:ln>
                <a:solidFill>
                  <a:schemeClr val="tx1"/>
                </a:solidFill>
                <a:effectLst/>
                <a:uLnTx/>
                <a:uFillTx/>
                <a:latin typeface="+mn-lt"/>
                <a:ea typeface="+mn-ea"/>
                <a:cs typeface="+mn-cs"/>
              </a:rPr>
              <a:t> Life – teaching and learning examples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8" name="Picture 4" descr="C:\Documents and Settings\Laptop\Desktop\EDUCAUSE SW Regional Conference\CHSS auditorium.jpg"/>
          <p:cNvPicPr>
            <a:picLocks noChangeAspect="1" noChangeArrowheads="1"/>
          </p:cNvPicPr>
          <p:nvPr/>
        </p:nvPicPr>
        <p:blipFill>
          <a:blip r:embed="rId2"/>
          <a:srcRect/>
          <a:stretch>
            <a:fillRect/>
          </a:stretch>
        </p:blipFill>
        <p:spPr bwMode="auto">
          <a:xfrm>
            <a:off x="685800" y="1371600"/>
            <a:ext cx="4066647" cy="2438400"/>
          </a:xfrm>
          <a:prstGeom prst="rect">
            <a:avLst/>
          </a:prstGeom>
          <a:noFill/>
        </p:spPr>
      </p:pic>
      <p:pic>
        <p:nvPicPr>
          <p:cNvPr id="1032" name="Picture 8" descr="C:\Documents and Settings\Laptop\Desktop\EDUCAUSE SW Regional Conference\2-story house for IED class.jpg"/>
          <p:cNvPicPr>
            <a:picLocks noChangeAspect="1" noChangeArrowheads="1"/>
          </p:cNvPicPr>
          <p:nvPr/>
        </p:nvPicPr>
        <p:blipFill>
          <a:blip r:embed="rId3"/>
          <a:srcRect/>
          <a:stretch>
            <a:fillRect/>
          </a:stretch>
        </p:blipFill>
        <p:spPr bwMode="auto">
          <a:xfrm>
            <a:off x="4038007" y="2286000"/>
            <a:ext cx="4857824" cy="2438400"/>
          </a:xfrm>
          <a:prstGeom prst="rect">
            <a:avLst/>
          </a:prstGeom>
          <a:noFill/>
        </p:spPr>
      </p:pic>
      <p:pic>
        <p:nvPicPr>
          <p:cNvPr id="1033" name="Picture 9" descr="C:\Documents and Settings\Laptop\Desktop\EDUCAUSE SW Regional Conference\Acid Crebiz - Korea - 2.jpg"/>
          <p:cNvPicPr>
            <a:picLocks noChangeAspect="1" noChangeArrowheads="1"/>
          </p:cNvPicPr>
          <p:nvPr/>
        </p:nvPicPr>
        <p:blipFill>
          <a:blip r:embed="rId4"/>
          <a:srcRect/>
          <a:stretch>
            <a:fillRect/>
          </a:stretch>
        </p:blipFill>
        <p:spPr bwMode="auto">
          <a:xfrm>
            <a:off x="990600" y="3962400"/>
            <a:ext cx="4504210" cy="2590800"/>
          </a:xfrm>
          <a:prstGeom prst="rect">
            <a:avLst/>
          </a:prstGeom>
          <a:noFill/>
          <a:ln w="31750">
            <a:solidFill>
              <a:schemeClr val="bg1"/>
            </a:solidFill>
          </a:ln>
        </p:spPr>
      </p:pic>
      <p:sp>
        <p:nvSpPr>
          <p:cNvPr id="14" name="TextBox 13"/>
          <p:cNvSpPr txBox="1"/>
          <p:nvPr/>
        </p:nvSpPr>
        <p:spPr>
          <a:xfrm>
            <a:off x="4876800" y="1447800"/>
            <a:ext cx="3581400" cy="584775"/>
          </a:xfrm>
          <a:prstGeom prst="rect">
            <a:avLst/>
          </a:prstGeom>
          <a:noFill/>
        </p:spPr>
        <p:txBody>
          <a:bodyPr wrap="square" rtlCol="0">
            <a:spAutoFit/>
          </a:bodyPr>
          <a:lstStyle/>
          <a:p>
            <a:pPr marL="342900" indent="-342900"/>
            <a:r>
              <a:rPr lang="en-US" sz="1600" dirty="0" smtClean="0"/>
              <a:t>(1) Extend the traditional classroom to</a:t>
            </a:r>
          </a:p>
          <a:p>
            <a:pPr marL="342900" indent="-342900"/>
            <a:r>
              <a:rPr lang="en-US" sz="1600" dirty="0" smtClean="0"/>
              <a:t>      accommodate distance education</a:t>
            </a:r>
            <a:endParaRPr lang="en-US" sz="1600" dirty="0"/>
          </a:p>
        </p:txBody>
      </p:sp>
      <p:sp>
        <p:nvSpPr>
          <p:cNvPr id="15" name="TextBox 14"/>
          <p:cNvSpPr txBox="1"/>
          <p:nvPr/>
        </p:nvSpPr>
        <p:spPr>
          <a:xfrm>
            <a:off x="6477000" y="3733800"/>
            <a:ext cx="2362200" cy="830997"/>
          </a:xfrm>
          <a:prstGeom prst="rect">
            <a:avLst/>
          </a:prstGeom>
          <a:solidFill>
            <a:schemeClr val="bg1"/>
          </a:solidFill>
        </p:spPr>
        <p:txBody>
          <a:bodyPr wrap="square" rtlCol="0">
            <a:spAutoFit/>
          </a:bodyPr>
          <a:lstStyle/>
          <a:p>
            <a:r>
              <a:rPr lang="en-US" sz="1600" dirty="0" smtClean="0"/>
              <a:t>(2) Enhance learning with </a:t>
            </a:r>
          </a:p>
          <a:p>
            <a:r>
              <a:rPr lang="en-US" sz="1600" dirty="0" smtClean="0"/>
              <a:t>      visual &amp; interactive</a:t>
            </a:r>
          </a:p>
          <a:p>
            <a:r>
              <a:rPr lang="en-US" sz="1600" dirty="0" smtClean="0"/>
              <a:t>      features &amp; multimedia</a:t>
            </a:r>
            <a:endParaRPr lang="en-US" sz="1600" dirty="0"/>
          </a:p>
        </p:txBody>
      </p:sp>
      <p:sp>
        <p:nvSpPr>
          <p:cNvPr id="16" name="TextBox 15"/>
          <p:cNvSpPr txBox="1"/>
          <p:nvPr/>
        </p:nvSpPr>
        <p:spPr>
          <a:xfrm>
            <a:off x="5943600" y="5181600"/>
            <a:ext cx="2590800" cy="1200329"/>
          </a:xfrm>
          <a:prstGeom prst="rect">
            <a:avLst/>
          </a:prstGeom>
          <a:solidFill>
            <a:schemeClr val="bg1"/>
          </a:solidFill>
        </p:spPr>
        <p:txBody>
          <a:bodyPr wrap="square" rtlCol="0">
            <a:spAutoFit/>
          </a:bodyPr>
          <a:lstStyle/>
          <a:p>
            <a:r>
              <a:rPr lang="en-US" sz="1600" dirty="0" smtClean="0"/>
              <a:t>(3) Use advantages of the</a:t>
            </a:r>
          </a:p>
          <a:p>
            <a:r>
              <a:rPr lang="en-US" sz="1600" dirty="0" smtClean="0"/>
              <a:t>     new tech in radical </a:t>
            </a:r>
            <a:r>
              <a:rPr lang="en-US" sz="1600" dirty="0" smtClean="0"/>
              <a:t>ways </a:t>
            </a:r>
          </a:p>
          <a:p>
            <a:r>
              <a:rPr lang="en-US" sz="1600" dirty="0" smtClean="0"/>
              <a:t>     </a:t>
            </a:r>
            <a:r>
              <a:rPr lang="en-US" sz="1200" dirty="0" smtClean="0"/>
              <a:t>(example of avatars playing Korean</a:t>
            </a:r>
          </a:p>
          <a:p>
            <a:r>
              <a:rPr lang="en-US" sz="1200" dirty="0" smtClean="0"/>
              <a:t>       instruments and performing</a:t>
            </a:r>
          </a:p>
          <a:p>
            <a:r>
              <a:rPr lang="en-US" sz="1200" dirty="0" smtClean="0"/>
              <a:t> </a:t>
            </a:r>
            <a:r>
              <a:rPr lang="en-US" sz="1200" dirty="0" smtClean="0"/>
              <a:t>     </a:t>
            </a:r>
            <a:r>
              <a:rPr lang="en-US" sz="1200" dirty="0" smtClean="0"/>
              <a:t> Korean dances using animations)</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Second Life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First</a:t>
            </a:r>
            <a:r>
              <a:rPr kumimoji="0" lang="en-US" sz="2400" b="0" i="0" u="none" strike="noStrike" kern="1200" cap="none" spc="0" normalizeH="0" noProof="0" dirty="0" smtClean="0">
                <a:ln>
                  <a:noFill/>
                </a:ln>
                <a:solidFill>
                  <a:schemeClr val="tx1"/>
                </a:solidFill>
                <a:effectLst/>
                <a:uLnTx/>
                <a:uFillTx/>
                <a:latin typeface="+mn-lt"/>
                <a:ea typeface="+mn-ea"/>
                <a:cs typeface="+mn-cs"/>
              </a:rPr>
              <a:t> Life – teaching and learning examples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a:xfrm>
            <a:off x="4876800" y="1447800"/>
            <a:ext cx="3733800" cy="954107"/>
          </a:xfrm>
          <a:prstGeom prst="rect">
            <a:avLst/>
          </a:prstGeom>
          <a:noFill/>
        </p:spPr>
        <p:txBody>
          <a:bodyPr wrap="square" rtlCol="0">
            <a:spAutoFit/>
          </a:bodyPr>
          <a:lstStyle/>
          <a:p>
            <a:pPr marL="342900" indent="-342900"/>
            <a:r>
              <a:rPr lang="en-US" sz="1600" dirty="0" smtClean="0"/>
              <a:t>(4) Use the social and multimedia aspect of the technology to your advantage! </a:t>
            </a:r>
          </a:p>
          <a:p>
            <a:pPr marL="342900" indent="-342900"/>
            <a:r>
              <a:rPr lang="en-US" sz="1200" dirty="0" smtClean="0"/>
              <a:t>          </a:t>
            </a:r>
            <a:r>
              <a:rPr lang="en-US" sz="1200" dirty="0" smtClean="0"/>
              <a:t>(examples of evaluating </a:t>
            </a:r>
            <a:r>
              <a:rPr lang="en-US" sz="1200" dirty="0" smtClean="0"/>
              <a:t>Masters Thesis project </a:t>
            </a:r>
            <a:endParaRPr lang="en-US" sz="1200" dirty="0" smtClean="0"/>
          </a:p>
          <a:p>
            <a:pPr marL="342900" indent="-342900"/>
            <a:r>
              <a:rPr lang="en-US" sz="1200" dirty="0" smtClean="0"/>
              <a:t> </a:t>
            </a:r>
            <a:r>
              <a:rPr lang="en-US" sz="1200" dirty="0" smtClean="0"/>
              <a:t>           and of </a:t>
            </a:r>
            <a:r>
              <a:rPr lang="en-US" sz="1200" dirty="0" smtClean="0"/>
              <a:t>live </a:t>
            </a:r>
            <a:r>
              <a:rPr lang="en-US" sz="1200" dirty="0" smtClean="0"/>
              <a:t>music recitals and </a:t>
            </a:r>
            <a:r>
              <a:rPr lang="en-US" sz="1200" dirty="0" smtClean="0"/>
              <a:t>concerts in SL)</a:t>
            </a:r>
            <a:endParaRPr lang="en-US" sz="1200" dirty="0"/>
          </a:p>
        </p:txBody>
      </p:sp>
      <p:sp>
        <p:nvSpPr>
          <p:cNvPr id="16" name="TextBox 15"/>
          <p:cNvSpPr txBox="1"/>
          <p:nvPr/>
        </p:nvSpPr>
        <p:spPr>
          <a:xfrm>
            <a:off x="457200" y="5181600"/>
            <a:ext cx="3124200" cy="1200329"/>
          </a:xfrm>
          <a:prstGeom prst="rect">
            <a:avLst/>
          </a:prstGeom>
          <a:solidFill>
            <a:schemeClr val="bg1"/>
          </a:solidFill>
        </p:spPr>
        <p:txBody>
          <a:bodyPr wrap="square" rtlCol="0">
            <a:spAutoFit/>
          </a:bodyPr>
          <a:lstStyle/>
          <a:p>
            <a:r>
              <a:rPr lang="en-US" sz="1600" dirty="0" smtClean="0"/>
              <a:t>(5) Use the social advantages of </a:t>
            </a:r>
          </a:p>
          <a:p>
            <a:r>
              <a:rPr lang="en-US" sz="1600" dirty="0" smtClean="0"/>
              <a:t>     </a:t>
            </a:r>
            <a:r>
              <a:rPr lang="en-US" sz="1600" dirty="0" smtClean="0"/>
              <a:t>  the </a:t>
            </a:r>
            <a:r>
              <a:rPr lang="en-US" sz="1600" dirty="0" smtClean="0"/>
              <a:t>technology to meet other </a:t>
            </a:r>
          </a:p>
          <a:p>
            <a:r>
              <a:rPr lang="en-US" sz="1600" dirty="0" smtClean="0"/>
              <a:t>     </a:t>
            </a:r>
            <a:r>
              <a:rPr lang="en-US" sz="1600" dirty="0" smtClean="0"/>
              <a:t>  people </a:t>
            </a:r>
            <a:r>
              <a:rPr lang="en-US" sz="1600" dirty="0" smtClean="0"/>
              <a:t>and to learn from them!</a:t>
            </a:r>
          </a:p>
          <a:p>
            <a:r>
              <a:rPr lang="en-US" sz="1200" dirty="0" smtClean="0"/>
              <a:t>      </a:t>
            </a:r>
            <a:r>
              <a:rPr lang="en-US" sz="1200" dirty="0" smtClean="0"/>
              <a:t>   (example of conversing with a mosque</a:t>
            </a:r>
          </a:p>
          <a:p>
            <a:r>
              <a:rPr lang="en-US" sz="1200" dirty="0" smtClean="0"/>
              <a:t>          administrator I met </a:t>
            </a:r>
            <a:r>
              <a:rPr lang="en-US" sz="1200" dirty="0" smtClean="0"/>
              <a:t>entirely in SL</a:t>
            </a:r>
            <a:r>
              <a:rPr lang="en-US" sz="1200" dirty="0" smtClean="0"/>
              <a:t>)</a:t>
            </a:r>
            <a:endParaRPr lang="en-US" sz="1200" dirty="0"/>
          </a:p>
        </p:txBody>
      </p:sp>
      <p:pic>
        <p:nvPicPr>
          <p:cNvPr id="4098" name="Picture 2" descr="C:\Documents and Settings\Laptop\Desktop\EDUCAUSE SW Regional Conference\Masters thesis - keep your brain healthy.jpg"/>
          <p:cNvPicPr>
            <a:picLocks noChangeAspect="1" noChangeArrowheads="1"/>
          </p:cNvPicPr>
          <p:nvPr/>
        </p:nvPicPr>
        <p:blipFill>
          <a:blip r:embed="rId2"/>
          <a:srcRect l="14063" r="18750"/>
          <a:stretch>
            <a:fillRect/>
          </a:stretch>
        </p:blipFill>
        <p:spPr bwMode="auto">
          <a:xfrm>
            <a:off x="762000" y="1295400"/>
            <a:ext cx="3891375" cy="3325416"/>
          </a:xfrm>
          <a:prstGeom prst="rect">
            <a:avLst/>
          </a:prstGeom>
          <a:noFill/>
        </p:spPr>
      </p:pic>
      <p:pic>
        <p:nvPicPr>
          <p:cNvPr id="4099" name="Picture 3" descr="C:\Documents and Settings\Laptop\Desktop\EDUCAUSE SW Regional Conference\Muslim mosque - getting explanation of dress.jpg"/>
          <p:cNvPicPr>
            <a:picLocks noChangeAspect="1" noChangeArrowheads="1"/>
          </p:cNvPicPr>
          <p:nvPr/>
        </p:nvPicPr>
        <p:blipFill>
          <a:blip r:embed="rId3"/>
          <a:srcRect/>
          <a:stretch>
            <a:fillRect/>
          </a:stretch>
        </p:blipFill>
        <p:spPr bwMode="auto">
          <a:xfrm>
            <a:off x="4114800" y="2895600"/>
            <a:ext cx="4572000" cy="3534220"/>
          </a:xfrm>
          <a:prstGeom prst="rect">
            <a:avLst/>
          </a:prstGeom>
          <a:noFill/>
          <a:ln w="38100">
            <a:solidFill>
              <a:schemeClr val="bg1"/>
            </a:solidFill>
          </a:ln>
        </p:spPr>
      </p:pic>
      <p:pic>
        <p:nvPicPr>
          <p:cNvPr id="11" name="Picture 2" descr="C:\Documents and Settings\Laptop\Desktop\EDUCAUSE SW Regional Conference\Piano recital notice.jpg"/>
          <p:cNvPicPr>
            <a:picLocks noChangeAspect="1" noChangeArrowheads="1"/>
          </p:cNvPicPr>
          <p:nvPr/>
        </p:nvPicPr>
        <p:blipFill>
          <a:blip r:embed="rId4"/>
          <a:srcRect/>
          <a:stretch>
            <a:fillRect/>
          </a:stretch>
        </p:blipFill>
        <p:spPr bwMode="auto">
          <a:xfrm>
            <a:off x="381000" y="3276600"/>
            <a:ext cx="2677315" cy="1609725"/>
          </a:xfrm>
          <a:prstGeom prst="rect">
            <a:avLst/>
          </a:prstGeom>
          <a:noFill/>
          <a:ln w="19050">
            <a:solidFill>
              <a:schemeClr val="tx1"/>
            </a:solidFill>
          </a:ln>
        </p:spPr>
      </p:pic>
      <p:sp>
        <p:nvSpPr>
          <p:cNvPr id="8" name="TextBox 7"/>
          <p:cNvSpPr txBox="1"/>
          <p:nvPr/>
        </p:nvSpPr>
        <p:spPr>
          <a:xfrm>
            <a:off x="4114800" y="5669280"/>
            <a:ext cx="1143000" cy="182880"/>
          </a:xfrm>
          <a:prstGeom prst="rect">
            <a:avLst/>
          </a:prstGeom>
          <a:solidFill>
            <a:schemeClr val="tx1"/>
          </a:solidFill>
        </p:spPr>
        <p:txBody>
          <a:bodyPr wrap="square" rtlCol="0">
            <a:spAutoFit/>
          </a:bodyPr>
          <a:lstStyle/>
          <a:p>
            <a:pPr marL="342900" indent="-342900"/>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Laptop\Desktop\EDUCAUSE SW Regional Conference\YouTube Second Life videos capture.jpg"/>
          <p:cNvPicPr>
            <a:picLocks noChangeAspect="1" noChangeArrowheads="1"/>
          </p:cNvPicPr>
          <p:nvPr/>
        </p:nvPicPr>
        <p:blipFill>
          <a:blip r:embed="rId2"/>
          <a:srcRect/>
          <a:stretch>
            <a:fillRect/>
          </a:stretch>
        </p:blipFill>
        <p:spPr bwMode="auto">
          <a:xfrm>
            <a:off x="533400" y="1371600"/>
            <a:ext cx="4817301" cy="3810000"/>
          </a:xfrm>
          <a:prstGeom prst="rect">
            <a:avLst/>
          </a:prstGeom>
          <a:noFill/>
        </p:spPr>
      </p:pic>
      <p:sp>
        <p:nvSpPr>
          <p:cNvPr id="5"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Second Life </a:t>
            </a:r>
            <a:r>
              <a:rPr kumimoji="0" lang="en-US" sz="24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24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First</a:t>
            </a:r>
            <a:r>
              <a:rPr kumimoji="0" lang="en-US" sz="2400" b="0" i="0" u="none" strike="noStrike" kern="1200" cap="none" spc="0" normalizeH="0" noProof="0" dirty="0" smtClean="0">
                <a:ln>
                  <a:noFill/>
                </a:ln>
                <a:solidFill>
                  <a:schemeClr val="tx1"/>
                </a:solidFill>
                <a:effectLst/>
                <a:uLnTx/>
                <a:uFillTx/>
                <a:latin typeface="+mn-lt"/>
                <a:ea typeface="+mn-ea"/>
                <a:cs typeface="+mn-cs"/>
              </a:rPr>
              <a:t> Life – beyond the classroom</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descr="C:\Documents and Settings\Laptop\Desktop\EDUCAUSE SW Regional Conference\Stem Cell Research slide.jpg"/>
          <p:cNvPicPr>
            <a:picLocks noChangeAspect="1" noChangeArrowheads="1"/>
          </p:cNvPicPr>
          <p:nvPr/>
        </p:nvPicPr>
        <p:blipFill>
          <a:blip r:embed="rId3"/>
          <a:srcRect/>
          <a:stretch>
            <a:fillRect/>
          </a:stretch>
        </p:blipFill>
        <p:spPr bwMode="auto">
          <a:xfrm>
            <a:off x="1143000" y="3429000"/>
            <a:ext cx="4572000" cy="3057525"/>
          </a:xfrm>
          <a:prstGeom prst="rect">
            <a:avLst/>
          </a:prstGeom>
          <a:noFill/>
        </p:spPr>
      </p:pic>
      <p:pic>
        <p:nvPicPr>
          <p:cNvPr id="1029" name="Picture 5" descr="C:\Documents and Settings\Laptop\Desktop\EDUCAUSE SW Regional Conference\Biosphere.jpg"/>
          <p:cNvPicPr>
            <a:picLocks noChangeAspect="1" noChangeArrowheads="1"/>
          </p:cNvPicPr>
          <p:nvPr/>
        </p:nvPicPr>
        <p:blipFill>
          <a:blip r:embed="rId4"/>
          <a:srcRect/>
          <a:stretch>
            <a:fillRect/>
          </a:stretch>
        </p:blipFill>
        <p:spPr bwMode="auto">
          <a:xfrm>
            <a:off x="5105400" y="3352800"/>
            <a:ext cx="2736850" cy="1828800"/>
          </a:xfrm>
          <a:prstGeom prst="rect">
            <a:avLst/>
          </a:prstGeom>
          <a:noFill/>
        </p:spPr>
      </p:pic>
      <p:pic>
        <p:nvPicPr>
          <p:cNvPr id="1030" name="Picture 6" descr="C:\Documents and Settings\Laptop\Desktop\EDUCAUSE SW Regional Conference\Center for Sustainable Living - spruced up!.jpg"/>
          <p:cNvPicPr>
            <a:picLocks noChangeAspect="1" noChangeArrowheads="1"/>
          </p:cNvPicPr>
          <p:nvPr/>
        </p:nvPicPr>
        <p:blipFill>
          <a:blip r:embed="rId5" cstate="print"/>
          <a:srcRect/>
          <a:stretch>
            <a:fillRect/>
          </a:stretch>
        </p:blipFill>
        <p:spPr bwMode="auto">
          <a:xfrm>
            <a:off x="6172200" y="5029200"/>
            <a:ext cx="2153210" cy="1457325"/>
          </a:xfrm>
          <a:prstGeom prst="rect">
            <a:avLst/>
          </a:prstGeom>
          <a:noFill/>
          <a:ln w="31750">
            <a:solidFill>
              <a:schemeClr val="bg1"/>
            </a:solidFill>
          </a:ln>
        </p:spPr>
      </p:pic>
      <p:sp>
        <p:nvSpPr>
          <p:cNvPr id="8" name="TextBox 7"/>
          <p:cNvSpPr txBox="1"/>
          <p:nvPr/>
        </p:nvSpPr>
        <p:spPr>
          <a:xfrm>
            <a:off x="5410200" y="1295400"/>
            <a:ext cx="3124200" cy="1077218"/>
          </a:xfrm>
          <a:prstGeom prst="rect">
            <a:avLst/>
          </a:prstGeom>
          <a:solidFill>
            <a:schemeClr val="bg1"/>
          </a:solidFill>
        </p:spPr>
        <p:txBody>
          <a:bodyPr wrap="square" rtlCol="0">
            <a:spAutoFit/>
          </a:bodyPr>
          <a:lstStyle/>
          <a:p>
            <a:pPr marL="342900" indent="-342900"/>
            <a:r>
              <a:rPr lang="en-US" sz="1600" dirty="0" smtClean="0"/>
              <a:t>(1) Traditional Web and Web 2.0 enhancements and links – blogs, wiki, YouTube, social networks, &amp; more!</a:t>
            </a:r>
            <a:endParaRPr lang="en-US" sz="1600" dirty="0"/>
          </a:p>
        </p:txBody>
      </p:sp>
      <p:sp>
        <p:nvSpPr>
          <p:cNvPr id="9" name="TextBox 8"/>
          <p:cNvSpPr txBox="1"/>
          <p:nvPr/>
        </p:nvSpPr>
        <p:spPr>
          <a:xfrm>
            <a:off x="1752600" y="4724400"/>
            <a:ext cx="3124200" cy="584775"/>
          </a:xfrm>
          <a:prstGeom prst="rect">
            <a:avLst/>
          </a:prstGeom>
          <a:solidFill>
            <a:schemeClr val="bg1"/>
          </a:solidFill>
          <a:ln w="19050">
            <a:solidFill>
              <a:schemeClr val="bg1"/>
            </a:solidFill>
          </a:ln>
        </p:spPr>
        <p:txBody>
          <a:bodyPr wrap="square" rtlCol="0">
            <a:spAutoFit/>
          </a:bodyPr>
          <a:lstStyle/>
          <a:p>
            <a:pPr marL="342900" indent="-342900"/>
            <a:r>
              <a:rPr lang="en-US" sz="1600" dirty="0" smtClean="0"/>
              <a:t>(3)  </a:t>
            </a:r>
            <a:r>
              <a:rPr lang="en-US" sz="1600" dirty="0" smtClean="0"/>
              <a:t>Professional  conferencing and sharing of research worldwide</a:t>
            </a:r>
            <a:endParaRPr lang="en-US" sz="1600" dirty="0"/>
          </a:p>
        </p:txBody>
      </p:sp>
      <p:sp>
        <p:nvSpPr>
          <p:cNvPr id="10" name="TextBox 9"/>
          <p:cNvSpPr txBox="1"/>
          <p:nvPr/>
        </p:nvSpPr>
        <p:spPr>
          <a:xfrm>
            <a:off x="5791200" y="2743200"/>
            <a:ext cx="2743200" cy="584775"/>
          </a:xfrm>
          <a:prstGeom prst="rect">
            <a:avLst/>
          </a:prstGeom>
          <a:solidFill>
            <a:schemeClr val="bg1"/>
          </a:solidFill>
        </p:spPr>
        <p:txBody>
          <a:bodyPr wrap="square" rtlCol="0">
            <a:spAutoFit/>
          </a:bodyPr>
          <a:lstStyle/>
          <a:p>
            <a:pPr marL="342900" indent="-342900"/>
            <a:r>
              <a:rPr lang="en-US" sz="1600" dirty="0" smtClean="0"/>
              <a:t>(2) </a:t>
            </a:r>
            <a:r>
              <a:rPr lang="en-US" sz="1600" dirty="0" smtClean="0"/>
              <a:t>National and multinational collaborative projects</a:t>
            </a:r>
            <a:endParaRPr lang="en-U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Laptop\Desktop\EDUCAUSE SW Regional Conference\Emergency Response Simulation 2.jpg"/>
          <p:cNvPicPr>
            <a:picLocks noChangeAspect="1" noChangeArrowheads="1"/>
          </p:cNvPicPr>
          <p:nvPr/>
        </p:nvPicPr>
        <p:blipFill>
          <a:blip r:embed="rId2"/>
          <a:srcRect r="27188"/>
          <a:stretch>
            <a:fillRect/>
          </a:stretch>
        </p:blipFill>
        <p:spPr bwMode="auto">
          <a:xfrm>
            <a:off x="533400" y="1295400"/>
            <a:ext cx="6170969" cy="4038600"/>
          </a:xfrm>
          <a:prstGeom prst="rect">
            <a:avLst/>
          </a:prstGeom>
          <a:noFill/>
          <a:ln w="19050">
            <a:solidFill>
              <a:schemeClr val="tx1"/>
            </a:solidFill>
          </a:ln>
        </p:spPr>
      </p:pic>
      <p:sp>
        <p:nvSpPr>
          <p:cNvPr id="5"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Second Life research is increasing (slowly)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1" name="Picture 3" descr="C:\Documents and Settings\Laptop\Desktop\EDUCAUSE SW Regional Conference\7 Things You Should Know About SL.jpg"/>
          <p:cNvPicPr>
            <a:picLocks noChangeAspect="1" noChangeArrowheads="1"/>
          </p:cNvPicPr>
          <p:nvPr/>
        </p:nvPicPr>
        <p:blipFill>
          <a:blip r:embed="rId3"/>
          <a:srcRect/>
          <a:stretch>
            <a:fillRect/>
          </a:stretch>
        </p:blipFill>
        <p:spPr bwMode="auto">
          <a:xfrm>
            <a:off x="3200400" y="2667000"/>
            <a:ext cx="5534436" cy="2880717"/>
          </a:xfrm>
          <a:prstGeom prst="rect">
            <a:avLst/>
          </a:prstGeom>
          <a:noFill/>
          <a:ln>
            <a:solidFill>
              <a:schemeClr val="tx1"/>
            </a:solidFill>
          </a:ln>
        </p:spPr>
      </p:pic>
      <p:pic>
        <p:nvPicPr>
          <p:cNvPr id="2050" name="Picture 2" descr="C:\Documents and Settings\Laptop\Desktop\EDUCAUSE SW Regional Conference\3D Social Virtual Worlds - research issues and challenges article.jpg"/>
          <p:cNvPicPr>
            <a:picLocks noChangeAspect="1" noChangeArrowheads="1"/>
          </p:cNvPicPr>
          <p:nvPr/>
        </p:nvPicPr>
        <p:blipFill>
          <a:blip r:embed="rId4"/>
          <a:srcRect/>
          <a:stretch>
            <a:fillRect/>
          </a:stretch>
        </p:blipFill>
        <p:spPr bwMode="auto">
          <a:xfrm>
            <a:off x="838200" y="3733800"/>
            <a:ext cx="4800600" cy="2658145"/>
          </a:xfrm>
          <a:prstGeom prst="rect">
            <a:avLst/>
          </a:prstGeom>
          <a:noFill/>
          <a:ln w="19050">
            <a:solidFill>
              <a:schemeClr val="tx1"/>
            </a:solidFill>
          </a:ln>
        </p:spPr>
      </p:pic>
      <p:pic>
        <p:nvPicPr>
          <p:cNvPr id="2052" name="Picture 4" descr="C:\Documents and Settings\Laptop\Desktop\EDUCAUSE SW Regional Conference\National League of Nursing - nursing ed in SL.jpg"/>
          <p:cNvPicPr>
            <a:picLocks noChangeAspect="1" noChangeArrowheads="1"/>
          </p:cNvPicPr>
          <p:nvPr/>
        </p:nvPicPr>
        <p:blipFill>
          <a:blip r:embed="rId5"/>
          <a:srcRect/>
          <a:stretch>
            <a:fillRect/>
          </a:stretch>
        </p:blipFill>
        <p:spPr bwMode="auto">
          <a:xfrm>
            <a:off x="5334000" y="3733800"/>
            <a:ext cx="3395662" cy="2743200"/>
          </a:xfrm>
          <a:prstGeom prst="rect">
            <a:avLst/>
          </a:prstGeom>
          <a:noFill/>
          <a:ln w="25400">
            <a:solidFill>
              <a:schemeClr val="tx1"/>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Second Life can</a:t>
            </a:r>
            <a:r>
              <a:rPr kumimoji="0" lang="en-US" sz="2400" b="0" i="0" u="none" strike="noStrike" kern="1200" cap="none" spc="0" normalizeH="0" noProof="0" dirty="0" smtClean="0">
                <a:ln>
                  <a:noFill/>
                </a:ln>
                <a:solidFill>
                  <a:schemeClr val="tx1"/>
                </a:solidFill>
                <a:effectLst/>
                <a:uLnTx/>
                <a:uFillTx/>
                <a:latin typeface="+mn-lt"/>
                <a:ea typeface="+mn-ea"/>
                <a:cs typeface="+mn-cs"/>
              </a:rPr>
              <a:t> greatly enhance your First Life!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4" name="Picture 2" descr="C:\Documents and Settings\Laptop\Desktop\EDUCAUSE SW Regional Conference\Second Question.jpg"/>
          <p:cNvPicPr>
            <a:picLocks noChangeAspect="1" noChangeArrowheads="1"/>
          </p:cNvPicPr>
          <p:nvPr/>
        </p:nvPicPr>
        <p:blipFill>
          <a:blip r:embed="rId2"/>
          <a:srcRect/>
          <a:stretch>
            <a:fillRect/>
          </a:stretch>
        </p:blipFill>
        <p:spPr bwMode="auto">
          <a:xfrm>
            <a:off x="381000" y="1383060"/>
            <a:ext cx="8382000" cy="4821287"/>
          </a:xfrm>
          <a:prstGeom prst="rect">
            <a:avLst/>
          </a:prstGeom>
          <a:noFill/>
        </p:spPr>
      </p:pic>
      <p:pic>
        <p:nvPicPr>
          <p:cNvPr id="3075" name="Picture 3" descr="C:\Documents and Settings\Laptop\Desktop\EDUCAUSE SW Regional Conference\EDUCAUSE and Manny coord example.jpg"/>
          <p:cNvPicPr>
            <a:picLocks noChangeAspect="1" noChangeArrowheads="1"/>
          </p:cNvPicPr>
          <p:nvPr/>
        </p:nvPicPr>
        <p:blipFill>
          <a:blip r:embed="rId3"/>
          <a:srcRect/>
          <a:stretch>
            <a:fillRect/>
          </a:stretch>
        </p:blipFill>
        <p:spPr bwMode="auto">
          <a:xfrm>
            <a:off x="1600200" y="2895600"/>
            <a:ext cx="3386137" cy="2785992"/>
          </a:xfrm>
          <a:prstGeom prst="rect">
            <a:avLst/>
          </a:prstGeom>
          <a:noFill/>
          <a:ln w="38100">
            <a:solidFill>
              <a:schemeClr val="bg1"/>
            </a:solidFill>
          </a:ln>
        </p:spPr>
      </p:pic>
      <p:sp>
        <p:nvSpPr>
          <p:cNvPr id="7" name="Subtitle 2"/>
          <p:cNvSpPr txBox="1">
            <a:spLocks/>
          </p:cNvSpPr>
          <p:nvPr/>
        </p:nvSpPr>
        <p:spPr>
          <a:xfrm>
            <a:off x="5257800" y="4191000"/>
            <a:ext cx="3352800" cy="1524000"/>
          </a:xfrm>
          <a:prstGeom prst="rect">
            <a:avLst/>
          </a:prstGeom>
          <a:solidFill>
            <a:schemeClr val="bg1"/>
          </a:solidFill>
          <a:ln w="25400">
            <a:solidFill>
              <a:schemeClr val="bg1"/>
            </a:solidFill>
          </a:ln>
        </p:spPr>
        <p:txBody>
          <a:bodyPr vert="horz" lIns="91440" tIns="45720" rIns="91440" bIns="45720" rtlCol="0">
            <a:noAutofit/>
          </a:bodyPr>
          <a:lstStyle/>
          <a:p>
            <a:r>
              <a:rPr lang="en-US" sz="1600" dirty="0" smtClean="0">
                <a:latin typeface="Calibri" pitchFamily="34" charset="0"/>
              </a:rPr>
              <a:t>No matter what your professional or personal interests, you are likely to find others with whom to share them in SL. There are MANY support groups for educators, administrators, and researchers in Second Life! </a:t>
            </a:r>
            <a:endParaRPr kumimoji="0" lang="en-US" sz="16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219200" y="2011680"/>
            <a:ext cx="6781800" cy="2677656"/>
          </a:xfrm>
          <a:prstGeom prst="rect">
            <a:avLst/>
          </a:prstGeom>
          <a:solidFill>
            <a:schemeClr val="tx1"/>
          </a:solidFill>
        </p:spPr>
        <p:txBody>
          <a:bodyPr wrap="square" rtlCol="0">
            <a:spAutoFit/>
          </a:bodyPr>
          <a:lstStyle/>
          <a:p>
            <a:pPr algn="ctr"/>
            <a:r>
              <a:rPr lang="en-US" sz="3600" dirty="0" smtClean="0">
                <a:solidFill>
                  <a:schemeClr val="bg1"/>
                </a:solidFill>
                <a:latin typeface="+mj-lt"/>
              </a:rPr>
              <a:t>A Visit to Second Life…</a:t>
            </a:r>
          </a:p>
          <a:p>
            <a:pPr algn="ctr"/>
            <a:endParaRPr lang="en-US" sz="3600" dirty="0" smtClean="0">
              <a:solidFill>
                <a:schemeClr val="bg1"/>
              </a:solidFill>
              <a:latin typeface="+mj-lt"/>
            </a:endParaRPr>
          </a:p>
          <a:p>
            <a:pPr algn="ctr"/>
            <a:r>
              <a:rPr lang="en-US" sz="2400" dirty="0" smtClean="0">
                <a:solidFill>
                  <a:schemeClr val="bg1"/>
                </a:solidFill>
                <a:latin typeface="+mj-lt"/>
              </a:rPr>
              <a:t>(…no amount of talking can replace a demonstration) </a:t>
            </a:r>
          </a:p>
          <a:p>
            <a:pPr algn="ctr"/>
            <a:endParaRPr lang="en-US" sz="2400" dirty="0" smtClean="0">
              <a:solidFill>
                <a:schemeClr val="bg1"/>
              </a:solidFill>
              <a:latin typeface="+mj-lt"/>
            </a:endParaRPr>
          </a:p>
          <a:p>
            <a:pPr algn="ctr"/>
            <a:r>
              <a:rPr lang="en-US" sz="2400" dirty="0" smtClean="0">
                <a:solidFill>
                  <a:schemeClr val="bg1"/>
                </a:solidFill>
                <a:latin typeface="+mj-lt"/>
              </a:rPr>
              <a:t>(…but no demonstration can replace your own experience, so I invite you to get a Second Life!)</a:t>
            </a:r>
            <a:endParaRPr lang="en-US" sz="2400" dirty="0">
              <a:solidFill>
                <a:schemeClr val="bg1"/>
              </a:solidFill>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914400"/>
            <a:ext cx="8001000" cy="1981200"/>
          </a:xfrm>
          <a:prstGeom prst="rect">
            <a:avLst/>
          </a:prstGeom>
        </p:spPr>
        <p:txBody>
          <a:bodyPr vert="horz" lIns="91440" tIns="45720" rIns="91440" bIns="45720" rtlCol="0">
            <a:normAutofit fontScale="4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500" b="1" i="0" u="none" strike="noStrike" kern="1200" cap="none" spc="0" normalizeH="0" baseline="0" noProof="0" dirty="0" smtClean="0">
                <a:ln>
                  <a:noFill/>
                </a:ln>
                <a:solidFill>
                  <a:schemeClr val="tx1"/>
                </a:solidFill>
                <a:effectLst/>
                <a:uLnTx/>
                <a:uFillTx/>
                <a:latin typeface="+mn-lt"/>
                <a:ea typeface="+mn-ea"/>
                <a:cs typeface="+mn-cs"/>
              </a:rPr>
              <a:t>Does Your</a:t>
            </a:r>
            <a:r>
              <a:rPr kumimoji="0" lang="en-US" sz="13500" b="1" i="0" u="none" strike="noStrike" kern="1200" cap="none" spc="0" normalizeH="0" noProof="0" dirty="0" smtClean="0">
                <a:ln>
                  <a:noFill/>
                </a:ln>
                <a:solidFill>
                  <a:schemeClr val="tx1"/>
                </a:solidFill>
                <a:effectLst/>
                <a:uLnTx/>
                <a:uFillTx/>
                <a:latin typeface="+mn-lt"/>
                <a:ea typeface="+mn-ea"/>
                <a:cs typeface="+mn-cs"/>
              </a:rPr>
              <a:t> Campus Need a Second Life? </a:t>
            </a:r>
            <a:r>
              <a:rPr kumimoji="0" lang="en-US" sz="9000" b="0" i="0" u="none" strike="noStrike" kern="1200" cap="none" spc="0" normalizeH="0" noProof="0" dirty="0" smtClean="0">
                <a:ln>
                  <a:noFill/>
                </a:ln>
                <a:solidFill>
                  <a:schemeClr val="tx1"/>
                </a:solidFill>
                <a:effectLst/>
                <a:uLnTx/>
                <a:uFillTx/>
                <a:latin typeface="+mn-lt"/>
                <a:ea typeface="+mn-ea"/>
                <a:cs typeface="+mn-cs"/>
              </a:rPr>
              <a:t>Take Two…</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ubtitle 2"/>
          <p:cNvSpPr txBox="1">
            <a:spLocks/>
          </p:cNvSpPr>
          <p:nvPr/>
        </p:nvSpPr>
        <p:spPr>
          <a:xfrm>
            <a:off x="533400" y="2514600"/>
            <a:ext cx="8305800" cy="3581400"/>
          </a:xfrm>
          <a:prstGeom prst="rect">
            <a:avLst/>
          </a:prstGeom>
        </p:spPr>
        <p:txBody>
          <a:bodyPr vert="horz" lIns="91440" tIns="45720" rIns="91440" bIns="45720" rtlCol="0">
            <a:normAutofit fontScale="32500" lnSpcReduction="20000"/>
          </a:bodyPr>
          <a:lstStyle/>
          <a:p>
            <a:endParaRPr lang="en-US" sz="4000" dirty="0" smtClean="0"/>
          </a:p>
          <a:p>
            <a:r>
              <a:rPr lang="en-US" sz="7000" u="sng" dirty="0" smtClean="0"/>
              <a:t>Wrap-up – What I hope you have taken away:</a:t>
            </a:r>
          </a:p>
          <a:p>
            <a:pPr>
              <a:buFont typeface="Arial" pitchFamily="34" charset="0"/>
              <a:buChar char="•"/>
            </a:pPr>
            <a:r>
              <a:rPr lang="en-US" sz="7000" dirty="0" smtClean="0"/>
              <a:t>  I hope that you can envision using Second Life too!</a:t>
            </a:r>
          </a:p>
          <a:p>
            <a:pPr>
              <a:buFont typeface="Arial" pitchFamily="34" charset="0"/>
              <a:buChar char="•"/>
            </a:pPr>
            <a:r>
              <a:rPr lang="en-US" sz="7000" dirty="0" smtClean="0"/>
              <a:t> </a:t>
            </a:r>
            <a:r>
              <a:rPr lang="en-US" sz="7000" dirty="0" smtClean="0"/>
              <a:t> Beware of h</a:t>
            </a:r>
            <a:r>
              <a:rPr lang="en-US" sz="7000" dirty="0" smtClean="0"/>
              <a:t>ype, know why this is important in so many ways</a:t>
            </a:r>
          </a:p>
          <a:p>
            <a:pPr>
              <a:buFont typeface="Arial" pitchFamily="34" charset="0"/>
              <a:buChar char="•"/>
            </a:pPr>
            <a:r>
              <a:rPr lang="en-US" sz="7000" dirty="0" smtClean="0"/>
              <a:t> </a:t>
            </a:r>
            <a:r>
              <a:rPr lang="en-US" sz="7000" dirty="0" smtClean="0"/>
              <a:t> Be aware of </a:t>
            </a:r>
            <a:r>
              <a:rPr lang="en-US" sz="7000" dirty="0" smtClean="0"/>
              <a:t>personal </a:t>
            </a:r>
            <a:r>
              <a:rPr lang="en-US" sz="7000" dirty="0" smtClean="0"/>
              <a:t>vs. organizational cycles </a:t>
            </a:r>
          </a:p>
          <a:p>
            <a:pPr>
              <a:buFont typeface="Arial" pitchFamily="34" charset="0"/>
              <a:buChar char="•"/>
            </a:pPr>
            <a:r>
              <a:rPr lang="en-US" sz="7000" dirty="0" smtClean="0"/>
              <a:t>  Second Life can greatly enhance your First Life!</a:t>
            </a:r>
          </a:p>
          <a:p>
            <a:pPr>
              <a:buFont typeface="Arial" pitchFamily="34" charset="0"/>
              <a:buChar char="•"/>
            </a:pPr>
            <a:r>
              <a:rPr lang="en-US" sz="7000" dirty="0" smtClean="0"/>
              <a:t>  </a:t>
            </a:r>
            <a:r>
              <a:rPr lang="en-US" sz="7000" dirty="0" smtClean="0"/>
              <a:t>You can teaching</a:t>
            </a:r>
            <a:r>
              <a:rPr lang="en-US" sz="7000" dirty="0" smtClean="0"/>
              <a:t>, </a:t>
            </a:r>
            <a:r>
              <a:rPr lang="en-US" sz="7000" dirty="0" smtClean="0"/>
              <a:t>learn, </a:t>
            </a:r>
            <a:r>
              <a:rPr lang="en-US" sz="7000" dirty="0" smtClean="0"/>
              <a:t>and </a:t>
            </a:r>
            <a:r>
              <a:rPr lang="en-US" sz="7000" dirty="0" smtClean="0"/>
              <a:t>do much more </a:t>
            </a:r>
            <a:r>
              <a:rPr lang="en-US" sz="7000" dirty="0" smtClean="0"/>
              <a:t>in Second Life</a:t>
            </a:r>
            <a:r>
              <a:rPr lang="en-US" sz="7000" dirty="0" smtClean="0"/>
              <a:t>…</a:t>
            </a:r>
          </a:p>
          <a:p>
            <a:pPr>
              <a:buFont typeface="Arial" pitchFamily="34" charset="0"/>
              <a:buChar char="•"/>
            </a:pPr>
            <a:r>
              <a:rPr lang="en-US" sz="7000" dirty="0" smtClean="0"/>
              <a:t> </a:t>
            </a:r>
            <a:r>
              <a:rPr lang="en-US" sz="7000" dirty="0" smtClean="0"/>
              <a:t> Take advantage of this new medium in innovative ways; </a:t>
            </a:r>
          </a:p>
          <a:p>
            <a:r>
              <a:rPr lang="en-US" sz="7000" dirty="0" smtClean="0"/>
              <a:t>    don’t just repeat First Life in Second Life!</a:t>
            </a:r>
          </a:p>
          <a:p>
            <a:pPr>
              <a:buFont typeface="Arial" pitchFamily="34" charset="0"/>
              <a:buChar char="•"/>
            </a:pPr>
            <a:r>
              <a:rPr lang="en-US" sz="7000" dirty="0" smtClean="0"/>
              <a:t> </a:t>
            </a:r>
            <a:r>
              <a:rPr lang="en-US" sz="7000" dirty="0" smtClean="0"/>
              <a:t> Contact me ---- seriously! </a:t>
            </a:r>
            <a:r>
              <a:rPr lang="en-US" sz="7000" dirty="0" smtClean="0">
                <a:hlinkClick r:id="rId2"/>
              </a:rPr>
              <a:t>youngblo@uiwtx.edu</a:t>
            </a:r>
            <a:r>
              <a:rPr lang="en-US" sz="7000" dirty="0" smtClean="0"/>
              <a:t> </a:t>
            </a:r>
          </a:p>
          <a:p>
            <a:r>
              <a:rPr lang="en-US" sz="7000" dirty="0" smtClean="0"/>
              <a:t>    SL: Vic </a:t>
            </a:r>
            <a:r>
              <a:rPr lang="en-US" sz="7000" dirty="0" err="1" smtClean="0"/>
              <a:t>Michalak</a:t>
            </a:r>
            <a:endParaRPr lang="en-US" sz="7000" dirty="0" smtClean="0"/>
          </a:p>
          <a:p>
            <a:pPr>
              <a:buFont typeface="Arial" pitchFamily="34" charset="0"/>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Subtitle 2"/>
          <p:cNvSpPr>
            <a:spLocks noGrp="1"/>
          </p:cNvSpPr>
          <p:nvPr>
            <p:ph type="subTitle" idx="1"/>
          </p:nvPr>
        </p:nvSpPr>
        <p:spPr>
          <a:xfrm>
            <a:off x="762000" y="6096000"/>
            <a:ext cx="7924800" cy="457200"/>
          </a:xfrm>
        </p:spPr>
        <p:txBody>
          <a:bodyPr>
            <a:normAutofit/>
          </a:bodyPr>
          <a:lstStyle/>
          <a:p>
            <a:pPr algn="l"/>
            <a:r>
              <a:rPr lang="en-US" sz="2400" i="1" dirty="0" smtClean="0">
                <a:solidFill>
                  <a:schemeClr val="bg1">
                    <a:lumMod val="85000"/>
                  </a:schemeClr>
                </a:solidFill>
              </a:rPr>
              <a:t>Tell them what you </a:t>
            </a:r>
            <a:r>
              <a:rPr lang="en-US" sz="2400" i="1" dirty="0" smtClean="0">
                <a:solidFill>
                  <a:schemeClr val="bg1">
                    <a:lumMod val="85000"/>
                  </a:schemeClr>
                </a:solidFill>
              </a:rPr>
              <a:t>have told </a:t>
            </a:r>
            <a:r>
              <a:rPr lang="en-US" sz="2400" i="1" dirty="0" smtClean="0">
                <a:solidFill>
                  <a:schemeClr val="bg1">
                    <a:lumMod val="85000"/>
                  </a:schemeClr>
                </a:solidFill>
              </a:rPr>
              <a:t>them</a:t>
            </a:r>
            <a:r>
              <a:rPr lang="en-US" sz="2400" dirty="0" smtClean="0">
                <a:solidFill>
                  <a:schemeClr val="bg1">
                    <a:lumMod val="85000"/>
                  </a:schemeClr>
                </a:solidFill>
              </a:rPr>
              <a:t>…</a:t>
            </a:r>
            <a:endParaRPr lang="en-US" sz="2400" dirty="0">
              <a:solidFill>
                <a:schemeClr val="bg1">
                  <a:lumMod val="85000"/>
                </a:schemeClr>
              </a:solidFill>
            </a:endParaRPr>
          </a:p>
        </p:txBody>
      </p:sp>
      <p:pic>
        <p:nvPicPr>
          <p:cNvPr id="8" name="Picture 3" descr="C:\Documents and Settings\Laptop\Desktop\College Fairs - MG &amp; TG\16 Nov - College Fair in Second Life - &amp; Oct 12th\UIW images for constructing items\UIW logo to upload.JPG"/>
          <p:cNvPicPr>
            <a:picLocks noChangeAspect="1" noChangeArrowheads="1"/>
          </p:cNvPicPr>
          <p:nvPr/>
        </p:nvPicPr>
        <p:blipFill>
          <a:blip r:embed="rId3"/>
          <a:srcRect l="18501" t="15034"/>
          <a:stretch>
            <a:fillRect/>
          </a:stretch>
        </p:blipFill>
        <p:spPr bwMode="auto">
          <a:xfrm>
            <a:off x="6942141" y="4660737"/>
            <a:ext cx="2201859" cy="219726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54480" y="2011680"/>
            <a:ext cx="5943600" cy="2554545"/>
          </a:xfrm>
          <a:prstGeom prst="rect">
            <a:avLst/>
          </a:prstGeom>
          <a:solidFill>
            <a:schemeClr val="tx1"/>
          </a:solidFill>
        </p:spPr>
        <p:txBody>
          <a:bodyPr wrap="square" rtlCol="0">
            <a:spAutoFit/>
          </a:bodyPr>
          <a:lstStyle/>
          <a:p>
            <a:pPr algn="ctr"/>
            <a:r>
              <a:rPr lang="en-US" sz="3600" dirty="0" smtClean="0">
                <a:solidFill>
                  <a:schemeClr val="bg1"/>
                </a:solidFill>
                <a:latin typeface="+mj-lt"/>
              </a:rPr>
              <a:t>O wonder! O brave new world that has such people in it!…</a:t>
            </a:r>
          </a:p>
          <a:p>
            <a:pPr algn="ctr"/>
            <a:endParaRPr lang="en-US" sz="3600" dirty="0" smtClean="0">
              <a:solidFill>
                <a:schemeClr val="bg1"/>
              </a:solidFill>
              <a:latin typeface="+mj-lt"/>
            </a:endParaRPr>
          </a:p>
          <a:p>
            <a:pPr algn="ctr"/>
            <a:r>
              <a:rPr lang="en-US" sz="2000" dirty="0" smtClean="0">
                <a:solidFill>
                  <a:schemeClr val="bg1"/>
                </a:solidFill>
                <a:latin typeface="+mj-lt"/>
              </a:rPr>
              <a:t>William Shakespeare (1564-1616)</a:t>
            </a:r>
          </a:p>
          <a:p>
            <a:pPr algn="ctr"/>
            <a:endParaRPr lang="en-US" sz="2000" dirty="0" smtClean="0">
              <a:solidFill>
                <a:schemeClr val="bg1"/>
              </a:solidFill>
              <a:latin typeface="+mj-lt"/>
            </a:endParaRPr>
          </a:p>
          <a:p>
            <a:pPr algn="ctr"/>
            <a:r>
              <a:rPr lang="en-US" sz="1200" dirty="0" smtClean="0">
                <a:solidFill>
                  <a:schemeClr val="bg1"/>
                </a:solidFill>
                <a:latin typeface="+mj-lt"/>
              </a:rPr>
              <a:t>(widely regarded as the greatest English writer – </a:t>
            </a:r>
            <a:r>
              <a:rPr lang="en-US" sz="1200" dirty="0" smtClean="0">
                <a:solidFill>
                  <a:schemeClr val="bg1"/>
                </a:solidFill>
                <a:latin typeface="+mj-lt"/>
              </a:rPr>
              <a:t>quote from </a:t>
            </a:r>
            <a:r>
              <a:rPr lang="en-US" sz="1200" dirty="0" smtClean="0">
                <a:solidFill>
                  <a:schemeClr val="bg1"/>
                </a:solidFill>
                <a:latin typeface="+mj-lt"/>
              </a:rPr>
              <a:t>Miranda in “The Tempest”…)</a:t>
            </a:r>
            <a:endParaRPr lang="en-US" sz="1200" dirty="0">
              <a:solidFill>
                <a:schemeClr val="bg1"/>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Laptop\Desktop\EDUCAUSE SW Regional Conference\The End of SL article.jpg"/>
          <p:cNvPicPr>
            <a:picLocks noChangeAspect="1" noChangeArrowheads="1"/>
          </p:cNvPicPr>
          <p:nvPr/>
        </p:nvPicPr>
        <p:blipFill>
          <a:blip r:embed="rId3"/>
          <a:srcRect/>
          <a:stretch>
            <a:fillRect/>
          </a:stretch>
        </p:blipFill>
        <p:spPr bwMode="auto">
          <a:xfrm>
            <a:off x="381000" y="457200"/>
            <a:ext cx="6848426" cy="3962400"/>
          </a:xfrm>
          <a:prstGeom prst="rect">
            <a:avLst/>
          </a:prstGeom>
          <a:noFill/>
        </p:spPr>
      </p:pic>
      <p:pic>
        <p:nvPicPr>
          <p:cNvPr id="2050" name="Picture 2" descr="C:\Documents and Settings\Laptop\Desktop\EDUCAUSE SW Regional Conference\Forbes Says SL has fizzled - right 2.jpg"/>
          <p:cNvPicPr>
            <a:picLocks noChangeAspect="1" noChangeArrowheads="1"/>
          </p:cNvPicPr>
          <p:nvPr/>
        </p:nvPicPr>
        <p:blipFill>
          <a:blip r:embed="rId4"/>
          <a:srcRect/>
          <a:stretch>
            <a:fillRect/>
          </a:stretch>
        </p:blipFill>
        <p:spPr bwMode="auto">
          <a:xfrm>
            <a:off x="2743200" y="2355334"/>
            <a:ext cx="5943600" cy="4140909"/>
          </a:xfrm>
          <a:prstGeom prst="rect">
            <a:avLst/>
          </a:prstGeom>
          <a:noFill/>
        </p:spPr>
      </p:pic>
      <p:sp>
        <p:nvSpPr>
          <p:cNvPr id="3" name="Subtitle 2"/>
          <p:cNvSpPr>
            <a:spLocks noGrp="1"/>
          </p:cNvSpPr>
          <p:nvPr>
            <p:ph type="subTitle" idx="1"/>
          </p:nvPr>
        </p:nvSpPr>
        <p:spPr>
          <a:xfrm>
            <a:off x="685800" y="1219200"/>
            <a:ext cx="7924800" cy="4419600"/>
          </a:xfrm>
        </p:spPr>
        <p:txBody>
          <a:bodyPr>
            <a:normAutofit/>
          </a:bodyPr>
          <a:lstStyle/>
          <a:p>
            <a:pPr algn="l"/>
            <a:endParaRPr lang="en-US" sz="2400" dirty="0"/>
          </a:p>
          <a:p>
            <a:pPr algn="l"/>
            <a:endParaRPr lang="en-US" sz="2400" dirty="0"/>
          </a:p>
        </p:txBody>
      </p:sp>
      <p:sp>
        <p:nvSpPr>
          <p:cNvPr id="5" name="Donut 4"/>
          <p:cNvSpPr/>
          <p:nvPr/>
        </p:nvSpPr>
        <p:spPr>
          <a:xfrm>
            <a:off x="1295400" y="762000"/>
            <a:ext cx="6172200" cy="5562600"/>
          </a:xfrm>
          <a:prstGeom prst="donut">
            <a:avLst>
              <a:gd name="adj" fmla="val 8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p:cNvCxnSpPr/>
          <p:nvPr/>
        </p:nvCxnSpPr>
        <p:spPr>
          <a:xfrm rot="10800000" flipV="1">
            <a:off x="1981200" y="1219200"/>
            <a:ext cx="5257800" cy="4800600"/>
          </a:xfrm>
          <a:prstGeom prst="line">
            <a:avLst/>
          </a:prstGeom>
          <a:ln w="8572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ubtitle 2"/>
          <p:cNvSpPr txBox="1">
            <a:spLocks/>
          </p:cNvSpPr>
          <p:nvPr/>
        </p:nvSpPr>
        <p:spPr>
          <a:xfrm>
            <a:off x="762000" y="6096000"/>
            <a:ext cx="7924800" cy="457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1" u="none" strike="noStrike" kern="1200" cap="none" spc="0" normalizeH="0" baseline="0" noProof="0" dirty="0" smtClean="0">
                <a:ln>
                  <a:noFill/>
                </a:ln>
                <a:solidFill>
                  <a:schemeClr val="bg1">
                    <a:lumMod val="85000"/>
                  </a:schemeClr>
                </a:solidFill>
                <a:effectLst/>
                <a:uLnTx/>
                <a:uFillTx/>
                <a:latin typeface="+mn-lt"/>
                <a:ea typeface="+mn-ea"/>
                <a:cs typeface="+mn-cs"/>
              </a:rPr>
              <a:t>Tell them</a:t>
            </a:r>
            <a:endParaRPr kumimoji="0" lang="en-US" sz="2400" b="0" i="0" u="none" strike="noStrike" kern="1200" cap="none" spc="0" normalizeH="0" baseline="0" noProof="0" dirty="0">
              <a:ln>
                <a:noFill/>
              </a:ln>
              <a:solidFill>
                <a:schemeClr val="bg1">
                  <a:lumMod val="85000"/>
                </a:schemeClr>
              </a:solidFill>
              <a:effectLst/>
              <a:uLnTx/>
              <a:uFillTx/>
              <a:latin typeface="+mn-lt"/>
              <a:ea typeface="+mn-ea"/>
              <a:cs typeface="+mn-cs"/>
            </a:endParaRPr>
          </a:p>
        </p:txBody>
      </p:sp>
      <p:sp>
        <p:nvSpPr>
          <p:cNvPr id="9" name="Subtitle 2"/>
          <p:cNvSpPr txBox="1">
            <a:spLocks/>
          </p:cNvSpPr>
          <p:nvPr/>
        </p:nvSpPr>
        <p:spPr>
          <a:xfrm>
            <a:off x="2209800" y="2057400"/>
            <a:ext cx="4495800" cy="12954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Be wary of sensationalistic journalism about new technologies that are not yet widely understood; but yes, Second Life </a:t>
            </a:r>
            <a:r>
              <a:rPr lang="en-US" sz="2000" u="sng" dirty="0" smtClean="0">
                <a:latin typeface="Calibri" pitchFamily="34" charset="0"/>
              </a:rPr>
              <a:t>hype</a:t>
            </a:r>
            <a:r>
              <a:rPr lang="en-US" sz="2000" dirty="0" smtClean="0">
                <a:latin typeface="Calibri" pitchFamily="34" charset="0"/>
              </a:rPr>
              <a:t> has fizzled – </a:t>
            </a:r>
            <a:r>
              <a:rPr lang="en-US" sz="2000" b="1" i="1" dirty="0" smtClean="0">
                <a:latin typeface="Calibri" pitchFamily="34" charset="0"/>
              </a:rPr>
              <a:t>why might this be?</a:t>
            </a:r>
            <a:endParaRPr kumimoji="0" lang="en-US" sz="2000" b="1" i="1"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54480" y="2011680"/>
            <a:ext cx="5943600" cy="3293209"/>
          </a:xfrm>
          <a:prstGeom prst="rect">
            <a:avLst/>
          </a:prstGeom>
          <a:solidFill>
            <a:schemeClr val="tx1"/>
          </a:solidFill>
        </p:spPr>
        <p:txBody>
          <a:bodyPr wrap="square" rtlCol="0">
            <a:spAutoFit/>
          </a:bodyPr>
          <a:lstStyle/>
          <a:p>
            <a:pPr algn="ctr"/>
            <a:r>
              <a:rPr lang="en-US" sz="3600" dirty="0" smtClean="0">
                <a:solidFill>
                  <a:schemeClr val="bg1"/>
                </a:solidFill>
                <a:latin typeface="+mj-lt"/>
              </a:rPr>
              <a:t>…sail away to whole new worlds of light and life, where our friends are…</a:t>
            </a:r>
          </a:p>
          <a:p>
            <a:pPr algn="ctr"/>
            <a:endParaRPr lang="en-US" sz="3600" dirty="0" smtClean="0">
              <a:solidFill>
                <a:schemeClr val="bg1"/>
              </a:solidFill>
              <a:latin typeface="+mj-lt"/>
            </a:endParaRPr>
          </a:p>
          <a:p>
            <a:pPr algn="ctr"/>
            <a:r>
              <a:rPr lang="en-US" sz="2000" dirty="0" smtClean="0">
                <a:solidFill>
                  <a:schemeClr val="bg1"/>
                </a:solidFill>
                <a:latin typeface="+mj-lt"/>
              </a:rPr>
              <a:t>Henry David Thoreau (1817-1862)</a:t>
            </a:r>
          </a:p>
          <a:p>
            <a:pPr algn="ctr"/>
            <a:endParaRPr lang="en-US" sz="2000" dirty="0" smtClean="0">
              <a:solidFill>
                <a:schemeClr val="bg1"/>
              </a:solidFill>
              <a:latin typeface="+mj-lt"/>
            </a:endParaRPr>
          </a:p>
          <a:p>
            <a:pPr algn="ctr"/>
            <a:r>
              <a:rPr lang="en-US" sz="1200" dirty="0" smtClean="0">
                <a:solidFill>
                  <a:schemeClr val="bg1"/>
                </a:solidFill>
                <a:latin typeface="+mj-lt"/>
              </a:rPr>
              <a:t>(American author, transcendentalist, abolitionist , philosopher –                                          “Walden; or Life in the Woods”, etc…)</a:t>
            </a:r>
            <a:endParaRPr lang="en-US" sz="1200" dirty="0">
              <a:solidFill>
                <a:schemeClr val="bg1"/>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54480" y="2011680"/>
            <a:ext cx="5943600" cy="3108543"/>
          </a:xfrm>
          <a:prstGeom prst="rect">
            <a:avLst/>
          </a:prstGeom>
          <a:solidFill>
            <a:schemeClr val="tx1"/>
          </a:solidFill>
        </p:spPr>
        <p:txBody>
          <a:bodyPr wrap="square" rtlCol="0">
            <a:spAutoFit/>
          </a:bodyPr>
          <a:lstStyle/>
          <a:p>
            <a:pPr algn="ctr"/>
            <a:r>
              <a:rPr lang="en-US" sz="3600" dirty="0" smtClean="0">
                <a:solidFill>
                  <a:schemeClr val="bg1"/>
                </a:solidFill>
                <a:latin typeface="+mj-lt"/>
              </a:rPr>
              <a:t>…to explore strange new worlds…to boldly go where no one has gone before…</a:t>
            </a:r>
          </a:p>
          <a:p>
            <a:pPr algn="ctr"/>
            <a:endParaRPr lang="en-US" sz="3600" dirty="0" smtClean="0">
              <a:solidFill>
                <a:schemeClr val="bg1"/>
              </a:solidFill>
              <a:latin typeface="+mj-lt"/>
            </a:endParaRPr>
          </a:p>
          <a:p>
            <a:pPr algn="ctr"/>
            <a:r>
              <a:rPr lang="en-US" sz="2000" dirty="0" smtClean="0">
                <a:solidFill>
                  <a:schemeClr val="bg1"/>
                </a:solidFill>
                <a:latin typeface="+mj-lt"/>
              </a:rPr>
              <a:t>Gene Roddenberry (1921-1991)</a:t>
            </a:r>
          </a:p>
          <a:p>
            <a:pPr algn="ctr"/>
            <a:endParaRPr lang="en-US" sz="2000" dirty="0" smtClean="0">
              <a:solidFill>
                <a:schemeClr val="bg1"/>
              </a:solidFill>
              <a:latin typeface="+mj-lt"/>
            </a:endParaRPr>
          </a:p>
          <a:p>
            <a:pPr algn="ctr"/>
            <a:r>
              <a:rPr lang="en-US" sz="1200" dirty="0" smtClean="0">
                <a:solidFill>
                  <a:schemeClr val="bg1"/>
                </a:solidFill>
                <a:latin typeface="+mj-lt"/>
              </a:rPr>
              <a:t>(creator of “Star Trek” – the mission of the starship Enterprise…)</a:t>
            </a:r>
            <a:endParaRPr lang="en-US" sz="1200" dirty="0">
              <a:solidFill>
                <a:schemeClr val="bg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029200"/>
          </a:xfrm>
        </p:spPr>
        <p:txBody>
          <a:bodyPr>
            <a:normAutofit/>
          </a:bodyPr>
          <a:lstStyle/>
          <a:p>
            <a:r>
              <a:rPr lang="en-US" sz="2400" dirty="0" smtClean="0">
                <a:solidFill>
                  <a:schemeClr val="tx1"/>
                </a:solidFill>
              </a:rPr>
              <a:t>Classic Technology Adoption Curves </a:t>
            </a:r>
            <a:r>
              <a:rPr lang="en-US" sz="2000" dirty="0" smtClean="0">
                <a:solidFill>
                  <a:schemeClr val="tx1"/>
                </a:solidFill>
              </a:rPr>
              <a:t>(derived from economic theory)</a:t>
            </a:r>
          </a:p>
          <a:p>
            <a:r>
              <a:rPr lang="en-US" sz="2000" dirty="0" smtClean="0">
                <a:solidFill>
                  <a:schemeClr val="tx1"/>
                </a:solidFill>
              </a:rPr>
              <a:t> </a:t>
            </a:r>
          </a:p>
        </p:txBody>
      </p:sp>
      <p:pic>
        <p:nvPicPr>
          <p:cNvPr id="1027" name="Picture 3" descr="C:\Documents and Settings\Laptop\Desktop\EDUCAUSE SW Regional Conference\DiffusionOfInnovation Curve.png"/>
          <p:cNvPicPr>
            <a:picLocks noChangeAspect="1" noChangeArrowheads="1"/>
          </p:cNvPicPr>
          <p:nvPr/>
        </p:nvPicPr>
        <p:blipFill>
          <a:blip r:embed="rId2"/>
          <a:srcRect/>
          <a:stretch>
            <a:fillRect/>
          </a:stretch>
        </p:blipFill>
        <p:spPr bwMode="auto">
          <a:xfrm>
            <a:off x="990600" y="3505200"/>
            <a:ext cx="7086600" cy="2819400"/>
          </a:xfrm>
          <a:prstGeom prst="rect">
            <a:avLst/>
          </a:prstGeom>
          <a:noFill/>
        </p:spPr>
      </p:pic>
      <p:pic>
        <p:nvPicPr>
          <p:cNvPr id="1026" name="Picture 2" descr="C:\Documents and Settings\Laptop\Desktop\EDUCAUSE SW Regional Conference\Scurvebellcurve.png"/>
          <p:cNvPicPr>
            <a:picLocks noChangeAspect="1" noChangeArrowheads="1"/>
          </p:cNvPicPr>
          <p:nvPr/>
        </p:nvPicPr>
        <p:blipFill>
          <a:blip r:embed="rId3"/>
          <a:srcRect/>
          <a:stretch>
            <a:fillRect/>
          </a:stretch>
        </p:blipFill>
        <p:spPr bwMode="auto">
          <a:xfrm>
            <a:off x="1066800" y="1676400"/>
            <a:ext cx="7086600" cy="2584815"/>
          </a:xfrm>
          <a:prstGeom prst="rect">
            <a:avLst/>
          </a:prstGeom>
          <a:noFill/>
        </p:spPr>
      </p:pic>
      <p:sp>
        <p:nvSpPr>
          <p:cNvPr id="5" name="Subtitle 2"/>
          <p:cNvSpPr txBox="1">
            <a:spLocks/>
          </p:cNvSpPr>
          <p:nvPr/>
        </p:nvSpPr>
        <p:spPr>
          <a:xfrm>
            <a:off x="2286000" y="3962400"/>
            <a:ext cx="4495800" cy="12954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The adoption rate of new technologies tends to follow predictable curves, starting with the earliest innovators and progressing through mainstream usage…   </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029200"/>
          </a:xfrm>
        </p:spPr>
        <p:txBody>
          <a:bodyPr>
            <a:normAutofit/>
          </a:bodyPr>
          <a:lstStyle/>
          <a:p>
            <a:r>
              <a:rPr lang="en-US" sz="2400" dirty="0" smtClean="0">
                <a:solidFill>
                  <a:schemeClr val="tx1"/>
                </a:solidFill>
              </a:rPr>
              <a:t>Gartner Group’s “Hype Cycle” </a:t>
            </a:r>
            <a:r>
              <a:rPr lang="en-US" sz="2000" dirty="0" smtClean="0">
                <a:solidFill>
                  <a:schemeClr val="tx1"/>
                </a:solidFill>
              </a:rPr>
              <a:t>(derived from real life) </a:t>
            </a:r>
          </a:p>
        </p:txBody>
      </p:sp>
      <p:pic>
        <p:nvPicPr>
          <p:cNvPr id="5" name="Picture 2" descr="C:\Documents and Settings\Laptop\Desktop\EDUCAUSE SW Regional Conference\Hype Cycle - DEC 2008.jpg"/>
          <p:cNvPicPr>
            <a:picLocks noChangeAspect="1" noChangeArrowheads="1"/>
          </p:cNvPicPr>
          <p:nvPr/>
        </p:nvPicPr>
        <p:blipFill>
          <a:blip r:embed="rId2"/>
          <a:srcRect/>
          <a:stretch>
            <a:fillRect/>
          </a:stretch>
        </p:blipFill>
        <p:spPr bwMode="auto">
          <a:xfrm>
            <a:off x="762000" y="1397212"/>
            <a:ext cx="7620000" cy="5125110"/>
          </a:xfrm>
          <a:prstGeom prst="rect">
            <a:avLst/>
          </a:prstGeom>
          <a:noFill/>
        </p:spPr>
      </p:pic>
      <p:sp>
        <p:nvSpPr>
          <p:cNvPr id="6" name="Oval 5"/>
          <p:cNvSpPr/>
          <p:nvPr/>
        </p:nvSpPr>
        <p:spPr>
          <a:xfrm>
            <a:off x="3810000" y="3886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Documents and Settings\Laptop\Desktop\EDUCAUSE SW Regional Conference\Hype Cycle - JULY 2007.jpg"/>
          <p:cNvPicPr>
            <a:picLocks noChangeAspect="1" noChangeArrowheads="1"/>
          </p:cNvPicPr>
          <p:nvPr/>
        </p:nvPicPr>
        <p:blipFill>
          <a:blip r:embed="rId3"/>
          <a:srcRect/>
          <a:stretch>
            <a:fillRect/>
          </a:stretch>
        </p:blipFill>
        <p:spPr bwMode="auto">
          <a:xfrm>
            <a:off x="304800" y="1143000"/>
            <a:ext cx="8473551" cy="5333999"/>
          </a:xfrm>
          <a:prstGeom prst="rect">
            <a:avLst/>
          </a:prstGeom>
          <a:noFill/>
        </p:spPr>
      </p:pic>
      <p:sp>
        <p:nvSpPr>
          <p:cNvPr id="7" name="Oval 6"/>
          <p:cNvSpPr/>
          <p:nvPr/>
        </p:nvSpPr>
        <p:spPr>
          <a:xfrm>
            <a:off x="2971800" y="16002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4191000" y="1676400"/>
            <a:ext cx="4495800" cy="22098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However, new technologies are made known to mainstream users via media, who “discovered” Second Life in early 2007. By mid-2007 SL was riding high in the hype cycle but was ending a “boom and bust” cycle for companies who believed “build it and they will come”… </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029200"/>
          </a:xfrm>
        </p:spPr>
        <p:txBody>
          <a:bodyPr>
            <a:normAutofit/>
          </a:bodyPr>
          <a:lstStyle/>
          <a:p>
            <a:r>
              <a:rPr lang="en-US" sz="2400" dirty="0" smtClean="0">
                <a:solidFill>
                  <a:schemeClr val="tx1"/>
                </a:solidFill>
              </a:rPr>
              <a:t>Gartner Group’s “Hype Cycle” </a:t>
            </a:r>
            <a:r>
              <a:rPr lang="en-US" sz="2000" dirty="0" smtClean="0">
                <a:solidFill>
                  <a:schemeClr val="tx1"/>
                </a:solidFill>
              </a:rPr>
              <a:t>(derived from real life) </a:t>
            </a:r>
          </a:p>
        </p:txBody>
      </p:sp>
      <p:pic>
        <p:nvPicPr>
          <p:cNvPr id="5" name="Picture 2" descr="C:\Documents and Settings\Laptop\Desktop\EDUCAUSE SW Regional Conference\Hype Cycle - DEC 2008.jpg"/>
          <p:cNvPicPr>
            <a:picLocks noChangeAspect="1" noChangeArrowheads="1"/>
          </p:cNvPicPr>
          <p:nvPr/>
        </p:nvPicPr>
        <p:blipFill>
          <a:blip r:embed="rId2"/>
          <a:srcRect t="6465"/>
          <a:stretch>
            <a:fillRect/>
          </a:stretch>
        </p:blipFill>
        <p:spPr bwMode="auto">
          <a:xfrm>
            <a:off x="228600" y="1216151"/>
            <a:ext cx="8641080" cy="5384758"/>
          </a:xfrm>
          <a:prstGeom prst="rect">
            <a:avLst/>
          </a:prstGeom>
          <a:noFill/>
        </p:spPr>
      </p:pic>
      <p:sp>
        <p:nvSpPr>
          <p:cNvPr id="6" name="Oval 5"/>
          <p:cNvSpPr/>
          <p:nvPr/>
        </p:nvSpPr>
        <p:spPr>
          <a:xfrm>
            <a:off x="3657600" y="365760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4191000" y="1676400"/>
            <a:ext cx="4495800" cy="22098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…and by 2009 Second Life had indeed slipped from the radar of sensationalist media. However, serious individuals and  companies that took time to understand it, and organizations who took advantage of its special environment, thrived as virtual worlds continued to mature… </a:t>
            </a:r>
            <a:endParaRPr kumimoji="0" lang="en-US" sz="2000" b="0" i="0" strike="noStrike" kern="1200" cap="none" spc="0" normalizeH="0" noProof="0" dirty="0" smtClean="0">
              <a:ln>
                <a:noFill/>
              </a:ln>
              <a:solidFill>
                <a:schemeClr val="tx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85800"/>
            <a:ext cx="8001000" cy="5638800"/>
          </a:xfrm>
        </p:spPr>
        <p:txBody>
          <a:bodyPr>
            <a:normAutofit/>
          </a:bodyPr>
          <a:lstStyle/>
          <a:p>
            <a:pPr algn="l"/>
            <a:endParaRPr lang="en-US" sz="2300" dirty="0" smtClean="0">
              <a:solidFill>
                <a:schemeClr val="tx1"/>
              </a:solidFill>
            </a:endParaRPr>
          </a:p>
          <a:p>
            <a:pPr algn="l"/>
            <a:endParaRPr lang="en-US" sz="2300" dirty="0">
              <a:solidFill>
                <a:schemeClr val="tx1"/>
              </a:solidFill>
            </a:endParaRPr>
          </a:p>
          <a:p>
            <a:pPr algn="l"/>
            <a:r>
              <a:rPr lang="en-US" sz="2300" dirty="0" smtClean="0">
                <a:solidFill>
                  <a:schemeClr val="tx1"/>
                </a:solidFill>
              </a:rPr>
              <a:t>   </a:t>
            </a:r>
            <a:r>
              <a:rPr lang="en-US" sz="1900" dirty="0" smtClean="0">
                <a:solidFill>
                  <a:schemeClr val="tx1"/>
                </a:solidFill>
              </a:rPr>
              <a:t>interest</a:t>
            </a:r>
          </a:p>
          <a:p>
            <a:pPr algn="l"/>
            <a:r>
              <a:rPr lang="en-US" sz="1900" dirty="0" smtClean="0">
                <a:solidFill>
                  <a:schemeClr val="tx1"/>
                </a:solidFill>
              </a:rPr>
              <a:t>   &amp; utility</a:t>
            </a:r>
          </a:p>
          <a:p>
            <a:pPr algn="l"/>
            <a:endParaRPr lang="en-US" sz="1900" dirty="0">
              <a:solidFill>
                <a:schemeClr val="tx1"/>
              </a:solidFill>
            </a:endParaRPr>
          </a:p>
          <a:p>
            <a:pPr algn="l"/>
            <a:endParaRPr lang="en-US" sz="2300" dirty="0" smtClean="0">
              <a:solidFill>
                <a:schemeClr val="tx1"/>
              </a:solidFill>
            </a:endParaRPr>
          </a:p>
          <a:p>
            <a:pPr algn="l"/>
            <a:r>
              <a:rPr lang="en-US" sz="2300" dirty="0" smtClean="0">
                <a:solidFill>
                  <a:schemeClr val="tx1"/>
                </a:solidFill>
              </a:rPr>
              <a:t> </a:t>
            </a: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2300" dirty="0" smtClean="0">
              <a:solidFill>
                <a:schemeClr val="tx1"/>
              </a:solidFill>
            </a:endParaRPr>
          </a:p>
          <a:p>
            <a:pPr algn="l"/>
            <a:endParaRPr lang="en-US" sz="900" dirty="0" smtClean="0">
              <a:solidFill>
                <a:schemeClr val="tx1"/>
              </a:solidFill>
            </a:endParaRPr>
          </a:p>
          <a:p>
            <a:pPr algn="l"/>
            <a:r>
              <a:rPr lang="en-US" sz="2000" dirty="0" smtClean="0">
                <a:solidFill>
                  <a:schemeClr val="tx1"/>
                </a:solidFill>
              </a:rPr>
              <a:t>  1998  2005  2006  2007        2008               2009                 ??? </a:t>
            </a:r>
          </a:p>
        </p:txBody>
      </p:sp>
      <p:cxnSp>
        <p:nvCxnSpPr>
          <p:cNvPr id="5" name="Straight Arrow Connector 4"/>
          <p:cNvCxnSpPr/>
          <p:nvPr/>
        </p:nvCxnSpPr>
        <p:spPr>
          <a:xfrm>
            <a:off x="838200" y="5638800"/>
            <a:ext cx="7543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14400" y="762000"/>
            <a:ext cx="4502727" cy="4627418"/>
          </a:xfrm>
          <a:custGeom>
            <a:avLst/>
            <a:gdLst>
              <a:gd name="connsiteX0" fmla="*/ 0 w 4502727"/>
              <a:gd name="connsiteY0" fmla="*/ 4627418 h 4627418"/>
              <a:gd name="connsiteX1" fmla="*/ 1025236 w 4502727"/>
              <a:gd name="connsiteY1" fmla="*/ 4558145 h 4627418"/>
              <a:gd name="connsiteX2" fmla="*/ 2355273 w 4502727"/>
              <a:gd name="connsiteY2" fmla="*/ 3920836 h 4627418"/>
              <a:gd name="connsiteX3" fmla="*/ 3588327 w 4502727"/>
              <a:gd name="connsiteY3" fmla="*/ 2576945 h 4627418"/>
              <a:gd name="connsiteX4" fmla="*/ 4267200 w 4502727"/>
              <a:gd name="connsiteY4" fmla="*/ 928255 h 4627418"/>
              <a:gd name="connsiteX5" fmla="*/ 4502727 w 4502727"/>
              <a:gd name="connsiteY5" fmla="*/ 0 h 4627418"/>
              <a:gd name="connsiteX6" fmla="*/ 4502727 w 4502727"/>
              <a:gd name="connsiteY6" fmla="*/ 0 h 4627418"/>
              <a:gd name="connsiteX7" fmla="*/ 4475018 w 4502727"/>
              <a:gd name="connsiteY7" fmla="*/ 27709 h 4627418"/>
              <a:gd name="connsiteX8" fmla="*/ 4475018 w 4502727"/>
              <a:gd name="connsiteY8" fmla="*/ 27709 h 462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727" h="4627418">
                <a:moveTo>
                  <a:pt x="0" y="4627418"/>
                </a:moveTo>
                <a:lnTo>
                  <a:pt x="1025236" y="4558145"/>
                </a:lnTo>
                <a:cubicBezTo>
                  <a:pt x="1417781" y="4440381"/>
                  <a:pt x="1928091" y="4251036"/>
                  <a:pt x="2355273" y="3920836"/>
                </a:cubicBezTo>
                <a:cubicBezTo>
                  <a:pt x="2782455" y="3590636"/>
                  <a:pt x="3269673" y="3075708"/>
                  <a:pt x="3588327" y="2576945"/>
                </a:cubicBezTo>
                <a:cubicBezTo>
                  <a:pt x="3906981" y="2078182"/>
                  <a:pt x="4114800" y="1357746"/>
                  <a:pt x="4267200" y="928255"/>
                </a:cubicBezTo>
                <a:cubicBezTo>
                  <a:pt x="4419600" y="498764"/>
                  <a:pt x="4502727" y="0"/>
                  <a:pt x="4502727" y="0"/>
                </a:cubicBezTo>
                <a:lnTo>
                  <a:pt x="4502727" y="0"/>
                </a:lnTo>
                <a:lnTo>
                  <a:pt x="4475018" y="27709"/>
                </a:lnTo>
                <a:lnTo>
                  <a:pt x="4475018" y="2770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ubtitle 2"/>
          <p:cNvSpPr txBox="1">
            <a:spLocks/>
          </p:cNvSpPr>
          <p:nvPr/>
        </p:nvSpPr>
        <p:spPr>
          <a:xfrm>
            <a:off x="685800" y="685800"/>
            <a:ext cx="8001000" cy="5029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Personal</a:t>
            </a:r>
            <a:r>
              <a:rPr kumimoji="0" lang="en-US" sz="2400" b="0" i="0" u="none" strike="noStrike" kern="1200" cap="none" spc="0" normalizeH="0" noProof="0" dirty="0" smtClean="0">
                <a:ln>
                  <a:noFill/>
                </a:ln>
                <a:solidFill>
                  <a:schemeClr val="tx1"/>
                </a:solidFill>
                <a:effectLst/>
                <a:uLnTx/>
                <a:uFillTx/>
                <a:latin typeface="+mn-lt"/>
                <a:ea typeface="+mn-ea"/>
                <a:cs typeface="+mn-cs"/>
              </a:rPr>
              <a:t> and Organizational Cycles of Technology Adoption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0" name="Freeform 9"/>
          <p:cNvSpPr/>
          <p:nvPr/>
        </p:nvSpPr>
        <p:spPr>
          <a:xfrm>
            <a:off x="1939636" y="3477491"/>
            <a:ext cx="6206837" cy="1874982"/>
          </a:xfrm>
          <a:custGeom>
            <a:avLst/>
            <a:gdLst>
              <a:gd name="connsiteX0" fmla="*/ 0 w 6206837"/>
              <a:gd name="connsiteY0" fmla="*/ 1856509 h 1874982"/>
              <a:gd name="connsiteX1" fmla="*/ 1981200 w 6206837"/>
              <a:gd name="connsiteY1" fmla="*/ 1856509 h 1874982"/>
              <a:gd name="connsiteX2" fmla="*/ 2687782 w 6206837"/>
              <a:gd name="connsiteY2" fmla="*/ 1745673 h 1874982"/>
              <a:gd name="connsiteX3" fmla="*/ 3851564 w 6206837"/>
              <a:gd name="connsiteY3" fmla="*/ 1260764 h 1874982"/>
              <a:gd name="connsiteX4" fmla="*/ 6206837 w 6206837"/>
              <a:gd name="connsiteY4" fmla="*/ 0 h 1874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6837" h="1874982">
                <a:moveTo>
                  <a:pt x="0" y="1856509"/>
                </a:moveTo>
                <a:cubicBezTo>
                  <a:pt x="766618" y="1865745"/>
                  <a:pt x="1533236" y="1874982"/>
                  <a:pt x="1981200" y="1856509"/>
                </a:cubicBezTo>
                <a:cubicBezTo>
                  <a:pt x="2429164" y="1838036"/>
                  <a:pt x="2376055" y="1844964"/>
                  <a:pt x="2687782" y="1745673"/>
                </a:cubicBezTo>
                <a:cubicBezTo>
                  <a:pt x="2999509" y="1646382"/>
                  <a:pt x="3265055" y="1551710"/>
                  <a:pt x="3851564" y="1260764"/>
                </a:cubicBezTo>
                <a:cubicBezTo>
                  <a:pt x="4438073" y="969819"/>
                  <a:pt x="5322455" y="484909"/>
                  <a:pt x="6206837"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1274618" y="1487055"/>
            <a:ext cx="2327564" cy="3893127"/>
          </a:xfrm>
          <a:custGeom>
            <a:avLst/>
            <a:gdLst>
              <a:gd name="connsiteX0" fmla="*/ 0 w 2327564"/>
              <a:gd name="connsiteY0" fmla="*/ 3888509 h 3893127"/>
              <a:gd name="connsiteX1" fmla="*/ 595746 w 2327564"/>
              <a:gd name="connsiteY1" fmla="*/ 3680690 h 3893127"/>
              <a:gd name="connsiteX2" fmla="*/ 872837 w 2327564"/>
              <a:gd name="connsiteY2" fmla="*/ 2807854 h 3893127"/>
              <a:gd name="connsiteX3" fmla="*/ 1039091 w 2327564"/>
              <a:gd name="connsiteY3" fmla="*/ 1450109 h 3893127"/>
              <a:gd name="connsiteX4" fmla="*/ 1136073 w 2327564"/>
              <a:gd name="connsiteY4" fmla="*/ 272472 h 3893127"/>
              <a:gd name="connsiteX5" fmla="*/ 1357746 w 2327564"/>
              <a:gd name="connsiteY5" fmla="*/ 203200 h 3893127"/>
              <a:gd name="connsiteX6" fmla="*/ 1551709 w 2327564"/>
              <a:gd name="connsiteY6" fmla="*/ 1491672 h 3893127"/>
              <a:gd name="connsiteX7" fmla="*/ 1676400 w 2327564"/>
              <a:gd name="connsiteY7" fmla="*/ 3001818 h 3893127"/>
              <a:gd name="connsiteX8" fmla="*/ 1870364 w 2327564"/>
              <a:gd name="connsiteY8" fmla="*/ 3749963 h 3893127"/>
              <a:gd name="connsiteX9" fmla="*/ 2327564 w 2327564"/>
              <a:gd name="connsiteY9" fmla="*/ 3860800 h 38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7564" h="3893127">
                <a:moveTo>
                  <a:pt x="0" y="3888509"/>
                </a:moveTo>
                <a:cubicBezTo>
                  <a:pt x="225136" y="3874654"/>
                  <a:pt x="450273" y="3860799"/>
                  <a:pt x="595746" y="3680690"/>
                </a:cubicBezTo>
                <a:cubicBezTo>
                  <a:pt x="741219" y="3500581"/>
                  <a:pt x="798946" y="3179617"/>
                  <a:pt x="872837" y="2807854"/>
                </a:cubicBezTo>
                <a:cubicBezTo>
                  <a:pt x="946728" y="2436091"/>
                  <a:pt x="995218" y="1872673"/>
                  <a:pt x="1039091" y="1450109"/>
                </a:cubicBezTo>
                <a:cubicBezTo>
                  <a:pt x="1082964" y="1027545"/>
                  <a:pt x="1082964" y="480290"/>
                  <a:pt x="1136073" y="272472"/>
                </a:cubicBezTo>
                <a:cubicBezTo>
                  <a:pt x="1189182" y="64654"/>
                  <a:pt x="1288473" y="0"/>
                  <a:pt x="1357746" y="203200"/>
                </a:cubicBezTo>
                <a:cubicBezTo>
                  <a:pt x="1427019" y="406400"/>
                  <a:pt x="1498600" y="1025236"/>
                  <a:pt x="1551709" y="1491672"/>
                </a:cubicBezTo>
                <a:cubicBezTo>
                  <a:pt x="1604818" y="1958108"/>
                  <a:pt x="1623291" y="2625436"/>
                  <a:pt x="1676400" y="3001818"/>
                </a:cubicBezTo>
                <a:cubicBezTo>
                  <a:pt x="1729509" y="3378200"/>
                  <a:pt x="1761837" y="3606799"/>
                  <a:pt x="1870364" y="3749963"/>
                </a:cubicBezTo>
                <a:cubicBezTo>
                  <a:pt x="1978891" y="3893127"/>
                  <a:pt x="2153227" y="3876963"/>
                  <a:pt x="2327564" y="38608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3034145" y="2590800"/>
            <a:ext cx="4114800" cy="2611582"/>
          </a:xfrm>
          <a:custGeom>
            <a:avLst/>
            <a:gdLst>
              <a:gd name="connsiteX0" fmla="*/ 0 w 4114800"/>
              <a:gd name="connsiteY0" fmla="*/ 2424545 h 2611582"/>
              <a:gd name="connsiteX1" fmla="*/ 235528 w 4114800"/>
              <a:gd name="connsiteY1" fmla="*/ 2590800 h 2611582"/>
              <a:gd name="connsiteX2" fmla="*/ 748146 w 4114800"/>
              <a:gd name="connsiteY2" fmla="*/ 2549236 h 2611582"/>
              <a:gd name="connsiteX3" fmla="*/ 1620982 w 4114800"/>
              <a:gd name="connsiteY3" fmla="*/ 2341418 h 2611582"/>
              <a:gd name="connsiteX4" fmla="*/ 2590800 w 4114800"/>
              <a:gd name="connsiteY4" fmla="*/ 1717964 h 2611582"/>
              <a:gd name="connsiteX5" fmla="*/ 4114800 w 4114800"/>
              <a:gd name="connsiteY5" fmla="*/ 0 h 261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2611582">
                <a:moveTo>
                  <a:pt x="0" y="2424545"/>
                </a:moveTo>
                <a:cubicBezTo>
                  <a:pt x="55418" y="2497281"/>
                  <a:pt x="110837" y="2570018"/>
                  <a:pt x="235528" y="2590800"/>
                </a:cubicBezTo>
                <a:cubicBezTo>
                  <a:pt x="360219" y="2611582"/>
                  <a:pt x="517237" y="2590800"/>
                  <a:pt x="748146" y="2549236"/>
                </a:cubicBezTo>
                <a:cubicBezTo>
                  <a:pt x="979055" y="2507672"/>
                  <a:pt x="1313873" y="2479963"/>
                  <a:pt x="1620982" y="2341418"/>
                </a:cubicBezTo>
                <a:cubicBezTo>
                  <a:pt x="1928091" y="2202873"/>
                  <a:pt x="2175164" y="2108200"/>
                  <a:pt x="2590800" y="1717964"/>
                </a:cubicBezTo>
                <a:cubicBezTo>
                  <a:pt x="3006436" y="1327728"/>
                  <a:pt x="3560618" y="663864"/>
                  <a:pt x="41148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981200" y="1905000"/>
            <a:ext cx="1219200" cy="738664"/>
          </a:xfrm>
          <a:prstGeom prst="rect">
            <a:avLst/>
          </a:prstGeom>
          <a:solidFill>
            <a:schemeClr val="bg1"/>
          </a:solidFill>
        </p:spPr>
        <p:txBody>
          <a:bodyPr wrap="square" rtlCol="0">
            <a:spAutoFit/>
          </a:bodyPr>
          <a:lstStyle/>
          <a:p>
            <a:r>
              <a:rPr lang="en-US" sz="1400" dirty="0" smtClean="0"/>
              <a:t>    very </a:t>
            </a:r>
            <a:r>
              <a:rPr lang="en-US" sz="1400" dirty="0" smtClean="0"/>
              <a:t>early innovators at our university</a:t>
            </a:r>
            <a:endParaRPr lang="en-US" sz="1400" dirty="0"/>
          </a:p>
        </p:txBody>
      </p:sp>
      <p:cxnSp>
        <p:nvCxnSpPr>
          <p:cNvPr id="16" name="Straight Arrow Connector 15"/>
          <p:cNvCxnSpPr/>
          <p:nvPr/>
        </p:nvCxnSpPr>
        <p:spPr>
          <a:xfrm rot="5400000" flipH="1" flipV="1">
            <a:off x="-1257300" y="3543300"/>
            <a:ext cx="419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05200" y="3200400"/>
            <a:ext cx="1066800" cy="523220"/>
          </a:xfrm>
          <a:prstGeom prst="rect">
            <a:avLst/>
          </a:prstGeom>
          <a:solidFill>
            <a:schemeClr val="bg1"/>
          </a:solidFill>
        </p:spPr>
        <p:txBody>
          <a:bodyPr wrap="square" rtlCol="0">
            <a:spAutoFit/>
          </a:bodyPr>
          <a:lstStyle/>
          <a:p>
            <a:r>
              <a:rPr lang="en-US" sz="1400" dirty="0" smtClean="0"/>
              <a:t>     my </a:t>
            </a:r>
          </a:p>
          <a:p>
            <a:r>
              <a:rPr lang="en-US" sz="1400" dirty="0" smtClean="0"/>
              <a:t>    cycle</a:t>
            </a:r>
            <a:endParaRPr lang="en-US" sz="1400" dirty="0"/>
          </a:p>
        </p:txBody>
      </p:sp>
      <p:sp>
        <p:nvSpPr>
          <p:cNvPr id="20" name="TextBox 19"/>
          <p:cNvSpPr txBox="1"/>
          <p:nvPr/>
        </p:nvSpPr>
        <p:spPr>
          <a:xfrm>
            <a:off x="5867400" y="3276600"/>
            <a:ext cx="1066800" cy="523220"/>
          </a:xfrm>
          <a:prstGeom prst="rect">
            <a:avLst/>
          </a:prstGeom>
          <a:solidFill>
            <a:schemeClr val="bg1"/>
          </a:solidFill>
        </p:spPr>
        <p:txBody>
          <a:bodyPr wrap="square" rtlCol="0">
            <a:spAutoFit/>
          </a:bodyPr>
          <a:lstStyle/>
          <a:p>
            <a:pPr algn="ctr"/>
            <a:r>
              <a:rPr lang="en-US" sz="1400" dirty="0" smtClean="0"/>
              <a:t>some colleagues</a:t>
            </a:r>
            <a:endParaRPr lang="en-US" sz="1400" dirty="0"/>
          </a:p>
        </p:txBody>
      </p:sp>
      <p:sp>
        <p:nvSpPr>
          <p:cNvPr id="21" name="TextBox 20"/>
          <p:cNvSpPr txBox="1"/>
          <p:nvPr/>
        </p:nvSpPr>
        <p:spPr>
          <a:xfrm>
            <a:off x="7391400" y="3962400"/>
            <a:ext cx="1219200" cy="307777"/>
          </a:xfrm>
          <a:prstGeom prst="rect">
            <a:avLst/>
          </a:prstGeom>
          <a:solidFill>
            <a:schemeClr val="bg1"/>
          </a:solidFill>
        </p:spPr>
        <p:txBody>
          <a:bodyPr wrap="square" rtlCol="0">
            <a:spAutoFit/>
          </a:bodyPr>
          <a:lstStyle/>
          <a:p>
            <a:r>
              <a:rPr lang="en-US" sz="1400" dirty="0" smtClean="0"/>
              <a:t>my university</a:t>
            </a:r>
            <a:endParaRPr lang="en-US" sz="1400" dirty="0"/>
          </a:p>
        </p:txBody>
      </p:sp>
      <p:sp>
        <p:nvSpPr>
          <p:cNvPr id="22" name="TextBox 21"/>
          <p:cNvSpPr txBox="1"/>
          <p:nvPr/>
        </p:nvSpPr>
        <p:spPr>
          <a:xfrm>
            <a:off x="1143000" y="4953000"/>
            <a:ext cx="685800" cy="338554"/>
          </a:xfrm>
          <a:prstGeom prst="rect">
            <a:avLst/>
          </a:prstGeom>
          <a:noFill/>
        </p:spPr>
        <p:txBody>
          <a:bodyPr wrap="square" rtlCol="0">
            <a:spAutoFit/>
          </a:bodyPr>
          <a:lstStyle/>
          <a:p>
            <a:r>
              <a:rPr lang="en-US" sz="1600" b="1" dirty="0" smtClean="0"/>
              <a:t>huh?</a:t>
            </a:r>
            <a:endParaRPr lang="en-US" sz="1600" b="1" dirty="0"/>
          </a:p>
        </p:txBody>
      </p:sp>
      <p:sp>
        <p:nvSpPr>
          <p:cNvPr id="23" name="TextBox 22"/>
          <p:cNvSpPr txBox="1"/>
          <p:nvPr/>
        </p:nvSpPr>
        <p:spPr>
          <a:xfrm>
            <a:off x="15240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4" name="TextBox 23"/>
          <p:cNvSpPr txBox="1"/>
          <p:nvPr/>
        </p:nvSpPr>
        <p:spPr>
          <a:xfrm>
            <a:off x="3581400" y="42672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sp>
        <p:nvSpPr>
          <p:cNvPr id="25" name="TextBox 24"/>
          <p:cNvSpPr txBox="1"/>
          <p:nvPr/>
        </p:nvSpPr>
        <p:spPr>
          <a:xfrm>
            <a:off x="1447800" y="45720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26" name="TextBox 25"/>
          <p:cNvSpPr txBox="1"/>
          <p:nvPr/>
        </p:nvSpPr>
        <p:spPr>
          <a:xfrm>
            <a:off x="31242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27" name="TextBox 26"/>
          <p:cNvSpPr txBox="1"/>
          <p:nvPr/>
        </p:nvSpPr>
        <p:spPr>
          <a:xfrm>
            <a:off x="2057400" y="1219200"/>
            <a:ext cx="990600" cy="338554"/>
          </a:xfrm>
          <a:prstGeom prst="rect">
            <a:avLst/>
          </a:prstGeom>
          <a:noFill/>
        </p:spPr>
        <p:txBody>
          <a:bodyPr wrap="square" rtlCol="0">
            <a:spAutoFit/>
          </a:bodyPr>
          <a:lstStyle/>
          <a:p>
            <a:r>
              <a:rPr lang="en-US" sz="1600" b="1" i="1" dirty="0" smtClean="0">
                <a:solidFill>
                  <a:srgbClr val="FF0000"/>
                </a:solidFill>
              </a:rPr>
              <a:t>gracious!</a:t>
            </a:r>
            <a:endParaRPr lang="en-US" sz="1600" b="1" i="1" dirty="0">
              <a:solidFill>
                <a:srgbClr val="FF0000"/>
              </a:solidFill>
            </a:endParaRPr>
          </a:p>
        </p:txBody>
      </p:sp>
      <p:sp>
        <p:nvSpPr>
          <p:cNvPr id="28" name="TextBox 27"/>
          <p:cNvSpPr txBox="1"/>
          <p:nvPr/>
        </p:nvSpPr>
        <p:spPr>
          <a:xfrm>
            <a:off x="2743200" y="3200400"/>
            <a:ext cx="685800" cy="338554"/>
          </a:xfrm>
          <a:prstGeom prst="rect">
            <a:avLst/>
          </a:prstGeom>
          <a:noFill/>
        </p:spPr>
        <p:txBody>
          <a:bodyPr wrap="square" rtlCol="0">
            <a:spAutoFit/>
          </a:bodyPr>
          <a:lstStyle/>
          <a:p>
            <a:r>
              <a:rPr lang="en-US" sz="1600" b="1" dirty="0" smtClean="0"/>
              <a:t>   oh…</a:t>
            </a:r>
            <a:endParaRPr lang="en-US" sz="1600" b="1" dirty="0"/>
          </a:p>
        </p:txBody>
      </p:sp>
      <p:sp>
        <p:nvSpPr>
          <p:cNvPr id="29" name="TextBox 28"/>
          <p:cNvSpPr txBox="1"/>
          <p:nvPr/>
        </p:nvSpPr>
        <p:spPr>
          <a:xfrm>
            <a:off x="5715000" y="4648200"/>
            <a:ext cx="685800" cy="338554"/>
          </a:xfrm>
          <a:prstGeom prst="rect">
            <a:avLst/>
          </a:prstGeom>
          <a:noFill/>
        </p:spPr>
        <p:txBody>
          <a:bodyPr wrap="square" rtlCol="0">
            <a:spAutoFit/>
          </a:bodyPr>
          <a:lstStyle/>
          <a:p>
            <a:r>
              <a:rPr lang="en-US" sz="1600" b="1" dirty="0" smtClean="0">
                <a:solidFill>
                  <a:srgbClr val="00B0F0"/>
                </a:solidFill>
              </a:rPr>
              <a:t>how?</a:t>
            </a:r>
            <a:endParaRPr lang="en-US" sz="1600" b="1" dirty="0">
              <a:solidFill>
                <a:srgbClr val="00B0F0"/>
              </a:solidFill>
            </a:endParaRPr>
          </a:p>
        </p:txBody>
      </p:sp>
      <p:sp>
        <p:nvSpPr>
          <p:cNvPr id="30" name="TextBox 29"/>
          <p:cNvSpPr txBox="1"/>
          <p:nvPr/>
        </p:nvSpPr>
        <p:spPr>
          <a:xfrm>
            <a:off x="6553200" y="4191000"/>
            <a:ext cx="685800" cy="338554"/>
          </a:xfrm>
          <a:prstGeom prst="rect">
            <a:avLst/>
          </a:prstGeom>
          <a:noFill/>
        </p:spPr>
        <p:txBody>
          <a:bodyPr wrap="square" rtlCol="0">
            <a:spAutoFit/>
          </a:bodyPr>
          <a:lstStyle/>
          <a:p>
            <a:r>
              <a:rPr lang="en-US" sz="1600" b="1" dirty="0" smtClean="0">
                <a:solidFill>
                  <a:srgbClr val="00B050"/>
                </a:solidFill>
              </a:rPr>
              <a:t>   oh!</a:t>
            </a:r>
            <a:endParaRPr lang="en-US" sz="1600" b="1" dirty="0">
              <a:solidFill>
                <a:srgbClr val="00B050"/>
              </a:solidFill>
            </a:endParaRPr>
          </a:p>
        </p:txBody>
      </p:sp>
      <p:cxnSp>
        <p:nvCxnSpPr>
          <p:cNvPr id="32" name="Straight Connector 31"/>
          <p:cNvCxnSpPr/>
          <p:nvPr/>
        </p:nvCxnSpPr>
        <p:spPr>
          <a:xfrm>
            <a:off x="3352800" y="5334000"/>
            <a:ext cx="487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6054436" y="4472709"/>
            <a:ext cx="1551709" cy="861291"/>
          </a:xfrm>
          <a:custGeom>
            <a:avLst/>
            <a:gdLst>
              <a:gd name="connsiteX0" fmla="*/ 0 w 1551709"/>
              <a:gd name="connsiteY0" fmla="*/ 140855 h 861291"/>
              <a:gd name="connsiteX1" fmla="*/ 471055 w 1551709"/>
              <a:gd name="connsiteY1" fmla="*/ 57727 h 861291"/>
              <a:gd name="connsiteX2" fmla="*/ 845128 w 1551709"/>
              <a:gd name="connsiteY2" fmla="*/ 487218 h 861291"/>
              <a:gd name="connsiteX3" fmla="*/ 1136073 w 1551709"/>
              <a:gd name="connsiteY3" fmla="*/ 792018 h 861291"/>
              <a:gd name="connsiteX4" fmla="*/ 1551709 w 1551709"/>
              <a:gd name="connsiteY4" fmla="*/ 861291 h 86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09" h="861291">
                <a:moveTo>
                  <a:pt x="0" y="140855"/>
                </a:moveTo>
                <a:cubicBezTo>
                  <a:pt x="165100" y="70427"/>
                  <a:pt x="330200" y="0"/>
                  <a:pt x="471055" y="57727"/>
                </a:cubicBezTo>
                <a:cubicBezTo>
                  <a:pt x="611910" y="115454"/>
                  <a:pt x="734292" y="364836"/>
                  <a:pt x="845128" y="487218"/>
                </a:cubicBezTo>
                <a:cubicBezTo>
                  <a:pt x="955964" y="609600"/>
                  <a:pt x="1018309" y="729672"/>
                  <a:pt x="1136073" y="792018"/>
                </a:cubicBezTo>
                <a:cubicBezTo>
                  <a:pt x="1253837" y="854364"/>
                  <a:pt x="1402773" y="857827"/>
                  <a:pt x="1551709" y="8612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6858000" y="4800600"/>
            <a:ext cx="685800" cy="338554"/>
          </a:xfrm>
          <a:prstGeom prst="rect">
            <a:avLst/>
          </a:prstGeom>
          <a:noFill/>
        </p:spPr>
        <p:txBody>
          <a:bodyPr wrap="square" rtlCol="0">
            <a:spAutoFit/>
          </a:bodyPr>
          <a:lstStyle/>
          <a:p>
            <a:r>
              <a:rPr lang="en-US" sz="1600" b="1" dirty="0" smtClean="0"/>
              <a:t>   oh…</a:t>
            </a:r>
            <a:endParaRPr lang="en-US" sz="1600" b="1" dirty="0"/>
          </a:p>
        </p:txBody>
      </p:sp>
      <p:sp>
        <p:nvSpPr>
          <p:cNvPr id="35" name="TextBox 34"/>
          <p:cNvSpPr txBox="1"/>
          <p:nvPr/>
        </p:nvSpPr>
        <p:spPr>
          <a:xfrm>
            <a:off x="8001000" y="5029200"/>
            <a:ext cx="685800" cy="338554"/>
          </a:xfrm>
          <a:prstGeom prst="rect">
            <a:avLst/>
          </a:prstGeom>
          <a:noFill/>
        </p:spPr>
        <p:txBody>
          <a:bodyPr wrap="square" rtlCol="0">
            <a:spAutoFit/>
          </a:bodyPr>
          <a:lstStyle/>
          <a:p>
            <a:r>
              <a:rPr lang="en-US" sz="1600" b="1" dirty="0" smtClean="0"/>
              <a:t>huh?</a:t>
            </a:r>
            <a:endParaRPr lang="en-US" sz="1600" b="1" dirty="0"/>
          </a:p>
        </p:txBody>
      </p:sp>
      <p:sp>
        <p:nvSpPr>
          <p:cNvPr id="36" name="TextBox 35"/>
          <p:cNvSpPr txBox="1"/>
          <p:nvPr/>
        </p:nvSpPr>
        <p:spPr>
          <a:xfrm>
            <a:off x="4419600" y="4191000"/>
            <a:ext cx="1219200" cy="338554"/>
          </a:xfrm>
          <a:prstGeom prst="rect">
            <a:avLst/>
          </a:prstGeom>
          <a:noFill/>
        </p:spPr>
        <p:txBody>
          <a:bodyPr wrap="square" rtlCol="0">
            <a:spAutoFit/>
          </a:bodyPr>
          <a:lstStyle/>
          <a:p>
            <a:r>
              <a:rPr lang="en-US" sz="1600" b="1" dirty="0" smtClean="0">
                <a:solidFill>
                  <a:srgbClr val="00B050"/>
                </a:solidFill>
              </a:rPr>
              <a:t>   oh, okay..</a:t>
            </a:r>
            <a:endParaRPr lang="en-US" sz="1600" b="1" dirty="0">
              <a:solidFill>
                <a:srgbClr val="00B050"/>
              </a:solidFill>
            </a:endParaRPr>
          </a:p>
        </p:txBody>
      </p:sp>
      <p:sp>
        <p:nvSpPr>
          <p:cNvPr id="37" name="TextBox 36"/>
          <p:cNvSpPr txBox="1"/>
          <p:nvPr/>
        </p:nvSpPr>
        <p:spPr>
          <a:xfrm>
            <a:off x="1676400" y="38100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38" name="TextBox 37"/>
          <p:cNvSpPr txBox="1"/>
          <p:nvPr/>
        </p:nvSpPr>
        <p:spPr>
          <a:xfrm>
            <a:off x="3962400" y="38862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39" name="TextBox 38"/>
          <p:cNvSpPr txBox="1"/>
          <p:nvPr/>
        </p:nvSpPr>
        <p:spPr>
          <a:xfrm>
            <a:off x="5181600" y="3886200"/>
            <a:ext cx="685800" cy="338554"/>
          </a:xfrm>
          <a:prstGeom prst="rect">
            <a:avLst/>
          </a:prstGeom>
          <a:noFill/>
        </p:spPr>
        <p:txBody>
          <a:bodyPr wrap="square" rtlCol="0">
            <a:spAutoFit/>
          </a:bodyPr>
          <a:lstStyle/>
          <a:p>
            <a:r>
              <a:rPr lang="en-US" sz="1600" dirty="0" smtClean="0">
                <a:solidFill>
                  <a:srgbClr val="FF0000"/>
                </a:solidFill>
              </a:rPr>
              <a:t>yes!</a:t>
            </a:r>
            <a:endParaRPr lang="en-US" sz="1600" dirty="0">
              <a:solidFill>
                <a:srgbClr val="FF0000"/>
              </a:solidFill>
            </a:endParaRPr>
          </a:p>
        </p:txBody>
      </p:sp>
      <p:sp>
        <p:nvSpPr>
          <p:cNvPr id="40" name="TextBox 39"/>
          <p:cNvSpPr txBox="1"/>
          <p:nvPr/>
        </p:nvSpPr>
        <p:spPr>
          <a:xfrm>
            <a:off x="4648200" y="2819400"/>
            <a:ext cx="1371600" cy="338554"/>
          </a:xfrm>
          <a:prstGeom prst="rect">
            <a:avLst/>
          </a:prstGeom>
          <a:noFill/>
        </p:spPr>
        <p:txBody>
          <a:bodyPr wrap="square" rtlCol="0">
            <a:spAutoFit/>
          </a:bodyPr>
          <a:lstStyle/>
          <a:p>
            <a:r>
              <a:rPr lang="en-US" sz="1600" dirty="0" smtClean="0">
                <a:solidFill>
                  <a:srgbClr val="FF0000"/>
                </a:solidFill>
              </a:rPr>
              <a:t>oh my yes!</a:t>
            </a:r>
            <a:endParaRPr lang="en-US" sz="1600" dirty="0">
              <a:solidFill>
                <a:srgbClr val="FF0000"/>
              </a:solidFill>
            </a:endParaRPr>
          </a:p>
        </p:txBody>
      </p:sp>
      <p:sp>
        <p:nvSpPr>
          <p:cNvPr id="41" name="TextBox 40"/>
          <p:cNvSpPr txBox="1"/>
          <p:nvPr/>
        </p:nvSpPr>
        <p:spPr>
          <a:xfrm>
            <a:off x="1143000" y="2819400"/>
            <a:ext cx="1371600" cy="338554"/>
          </a:xfrm>
          <a:prstGeom prst="rect">
            <a:avLst/>
          </a:prstGeom>
          <a:noFill/>
        </p:spPr>
        <p:txBody>
          <a:bodyPr wrap="square" rtlCol="0">
            <a:spAutoFit/>
          </a:bodyPr>
          <a:lstStyle/>
          <a:p>
            <a:r>
              <a:rPr lang="en-US" sz="1600" dirty="0" smtClean="0">
                <a:solidFill>
                  <a:srgbClr val="FF0000"/>
                </a:solidFill>
              </a:rPr>
              <a:t>oh  my yes!</a:t>
            </a:r>
            <a:endParaRPr lang="en-US" sz="1600" dirty="0">
              <a:solidFill>
                <a:srgbClr val="FF0000"/>
              </a:solidFill>
            </a:endParaRPr>
          </a:p>
        </p:txBody>
      </p:sp>
      <p:sp>
        <p:nvSpPr>
          <p:cNvPr id="42" name="TextBox 41"/>
          <p:cNvSpPr txBox="1"/>
          <p:nvPr/>
        </p:nvSpPr>
        <p:spPr>
          <a:xfrm>
            <a:off x="5257800" y="1219200"/>
            <a:ext cx="1371600" cy="338554"/>
          </a:xfrm>
          <a:prstGeom prst="rect">
            <a:avLst/>
          </a:prstGeom>
          <a:noFill/>
        </p:spPr>
        <p:txBody>
          <a:bodyPr wrap="square" rtlCol="0">
            <a:spAutoFit/>
          </a:bodyPr>
          <a:lstStyle/>
          <a:p>
            <a:r>
              <a:rPr lang="en-US" sz="1600" b="1" i="1" dirty="0" smtClean="0">
                <a:solidFill>
                  <a:srgbClr val="FF0000"/>
                </a:solidFill>
              </a:rPr>
              <a:t>gracious!</a:t>
            </a:r>
            <a:endParaRPr lang="en-US" sz="1600" b="1" i="1" dirty="0">
              <a:solidFill>
                <a:srgbClr val="FF0000"/>
              </a:solidFill>
            </a:endParaRPr>
          </a:p>
        </p:txBody>
      </p:sp>
      <p:sp>
        <p:nvSpPr>
          <p:cNvPr id="43" name="TextBox 42"/>
          <p:cNvSpPr txBox="1"/>
          <p:nvPr/>
        </p:nvSpPr>
        <p:spPr>
          <a:xfrm>
            <a:off x="7010400" y="5105400"/>
            <a:ext cx="1066800" cy="523220"/>
          </a:xfrm>
          <a:prstGeom prst="rect">
            <a:avLst/>
          </a:prstGeom>
          <a:solidFill>
            <a:schemeClr val="bg1"/>
          </a:solidFill>
        </p:spPr>
        <p:txBody>
          <a:bodyPr wrap="square" rtlCol="0">
            <a:spAutoFit/>
          </a:bodyPr>
          <a:lstStyle/>
          <a:p>
            <a:pPr algn="ctr"/>
            <a:r>
              <a:rPr lang="en-US" sz="1400" dirty="0" smtClean="0"/>
              <a:t>other colleagues</a:t>
            </a:r>
            <a:endParaRPr lang="en-US" sz="1400" dirty="0"/>
          </a:p>
        </p:txBody>
      </p:sp>
      <p:sp>
        <p:nvSpPr>
          <p:cNvPr id="44" name="Subtitle 2"/>
          <p:cNvSpPr txBox="1">
            <a:spLocks/>
          </p:cNvSpPr>
          <p:nvPr/>
        </p:nvSpPr>
        <p:spPr>
          <a:xfrm>
            <a:off x="4191000" y="1676400"/>
            <a:ext cx="4495800" cy="2209800"/>
          </a:xfrm>
          <a:prstGeom prst="rect">
            <a:avLst/>
          </a:prstGeom>
          <a:solidFill>
            <a:schemeClr val="bg1"/>
          </a:solidFill>
          <a:ln w="25400">
            <a:solidFill>
              <a:schemeClr val="tx1"/>
            </a:solidFill>
          </a:ln>
        </p:spPr>
        <p:txBody>
          <a:bodyPr vert="horz" lIns="91440" tIns="45720" rIns="91440" bIns="45720" rtlCol="0">
            <a:noAutofit/>
          </a:bodyPr>
          <a:lstStyle/>
          <a:p>
            <a:r>
              <a:rPr lang="en-US" sz="2000" dirty="0" smtClean="0">
                <a:latin typeface="Calibri" pitchFamily="34" charset="0"/>
              </a:rPr>
              <a:t>Organizational adoption cycles may be slower than personal ones due to drivers, costs, and consequences of technology life cycles (including hardware, software, testing, training, and communications) as well as overcoming inertia… </a:t>
            </a:r>
            <a:endParaRPr lang="en-US" sz="2000" dirty="0" smtClean="0">
              <a:latin typeface="Calibri" pitchFamily="34" charset="0"/>
            </a:endParaRPr>
          </a:p>
          <a:p>
            <a:r>
              <a:rPr lang="en-US" sz="2000" b="1" i="1" dirty="0" smtClean="0">
                <a:latin typeface="Calibri" pitchFamily="34" charset="0"/>
              </a:rPr>
              <a:t>But </a:t>
            </a:r>
            <a:r>
              <a:rPr lang="en-US" sz="2000" b="1" i="1" dirty="0" smtClean="0">
                <a:latin typeface="Calibri" pitchFamily="34" charset="0"/>
              </a:rPr>
              <a:t>why invest </a:t>
            </a:r>
            <a:r>
              <a:rPr lang="en-US" sz="2000" b="1" i="1" dirty="0" smtClean="0">
                <a:latin typeface="Calibri" pitchFamily="34" charset="0"/>
              </a:rPr>
              <a:t>in </a:t>
            </a:r>
            <a:r>
              <a:rPr lang="en-US" sz="2000" b="1" i="1" dirty="0" smtClean="0">
                <a:latin typeface="Calibri" pitchFamily="34" charset="0"/>
              </a:rPr>
              <a:t>virtual </a:t>
            </a:r>
            <a:r>
              <a:rPr lang="en-US" sz="2000" b="1" i="1" dirty="0" smtClean="0">
                <a:latin typeface="Calibri" pitchFamily="34" charset="0"/>
              </a:rPr>
              <a:t>worlds at all?</a:t>
            </a:r>
            <a:endParaRPr kumimoji="0" lang="en-US" sz="2000" b="1" i="1" strike="noStrike" kern="1200" cap="none" spc="0" normalizeH="0" noProof="0" dirty="0" smtClean="0">
              <a:ln>
                <a:noFill/>
              </a:ln>
              <a:solidFill>
                <a:schemeClr val="tx1"/>
              </a:solidFill>
              <a:effectLst/>
              <a:uLnTx/>
              <a:uFillTx/>
              <a:latin typeface="Calibri" pitchFamily="34" charset="0"/>
              <a:ea typeface="+mn-ea"/>
              <a:cs typeface="+mn-cs"/>
            </a:endParaRPr>
          </a:p>
        </p:txBody>
      </p:sp>
      <p:sp>
        <p:nvSpPr>
          <p:cNvPr id="45" name="TextBox 44"/>
          <p:cNvSpPr txBox="1"/>
          <p:nvPr/>
        </p:nvSpPr>
        <p:spPr>
          <a:xfrm>
            <a:off x="4114800" y="4495800"/>
            <a:ext cx="1371600" cy="307777"/>
          </a:xfrm>
          <a:prstGeom prst="rect">
            <a:avLst/>
          </a:prstGeom>
          <a:solidFill>
            <a:schemeClr val="bg1"/>
          </a:solidFill>
        </p:spPr>
        <p:txBody>
          <a:bodyPr wrap="square" rtlCol="0">
            <a:spAutoFit/>
          </a:bodyPr>
          <a:lstStyle/>
          <a:p>
            <a:r>
              <a:rPr lang="en-US" sz="1400" dirty="0" smtClean="0"/>
              <a:t> </a:t>
            </a:r>
            <a:r>
              <a:rPr lang="en-US" sz="1400" dirty="0" smtClean="0"/>
              <a:t> </a:t>
            </a:r>
            <a:r>
              <a:rPr lang="en-US" sz="1400" dirty="0" smtClean="0"/>
              <a:t>rediscovery…</a:t>
            </a:r>
            <a:endParaRPr lang="en-US" sz="1400" dirty="0"/>
          </a:p>
        </p:txBody>
      </p:sp>
      <p:sp>
        <p:nvSpPr>
          <p:cNvPr id="46" name="TextBox 45"/>
          <p:cNvSpPr txBox="1"/>
          <p:nvPr/>
        </p:nvSpPr>
        <p:spPr>
          <a:xfrm>
            <a:off x="7086600" y="4572000"/>
            <a:ext cx="1524000" cy="307777"/>
          </a:xfrm>
          <a:prstGeom prst="rect">
            <a:avLst/>
          </a:prstGeom>
          <a:solidFill>
            <a:schemeClr val="bg1"/>
          </a:solidFill>
        </p:spPr>
        <p:txBody>
          <a:bodyPr wrap="square" rtlCol="0">
            <a:spAutoFit/>
          </a:bodyPr>
          <a:lstStyle/>
          <a:p>
            <a:r>
              <a:rPr lang="en-US" sz="1400" dirty="0" smtClean="0"/>
              <a:t>i</a:t>
            </a:r>
            <a:r>
              <a:rPr lang="en-US" sz="1400" dirty="0" smtClean="0"/>
              <a:t>nterest wanes</a:t>
            </a:r>
            <a:r>
              <a:rPr lang="en-US" sz="1400" dirty="0" smtClean="0"/>
              <a:t>…</a:t>
            </a:r>
            <a:endParaRPr lang="en-US" sz="1400" dirty="0"/>
          </a:p>
        </p:txBody>
      </p:sp>
      <p:sp>
        <p:nvSpPr>
          <p:cNvPr id="47" name="TextBox 46"/>
          <p:cNvSpPr txBox="1"/>
          <p:nvPr/>
        </p:nvSpPr>
        <p:spPr>
          <a:xfrm>
            <a:off x="2590800" y="3581400"/>
            <a:ext cx="914400" cy="523220"/>
          </a:xfrm>
          <a:prstGeom prst="rect">
            <a:avLst/>
          </a:prstGeom>
          <a:solidFill>
            <a:schemeClr val="bg1"/>
          </a:solidFill>
        </p:spPr>
        <p:txBody>
          <a:bodyPr wrap="square" rtlCol="0">
            <a:spAutoFit/>
          </a:bodyPr>
          <a:lstStyle/>
          <a:p>
            <a:r>
              <a:rPr lang="en-US" sz="1400" dirty="0" smtClean="0"/>
              <a:t>i</a:t>
            </a:r>
            <a:r>
              <a:rPr lang="en-US" sz="1400" dirty="0" smtClean="0"/>
              <a:t>nterest </a:t>
            </a:r>
          </a:p>
          <a:p>
            <a:r>
              <a:rPr lang="en-US" sz="1400" dirty="0" smtClean="0"/>
              <a:t>wanes</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38200" y="1981200"/>
            <a:ext cx="7620000" cy="3293209"/>
          </a:xfrm>
          <a:prstGeom prst="rect">
            <a:avLst/>
          </a:prstGeom>
          <a:solidFill>
            <a:schemeClr val="tx1"/>
          </a:solidFill>
        </p:spPr>
        <p:txBody>
          <a:bodyPr wrap="square" rtlCol="0">
            <a:spAutoFit/>
          </a:bodyPr>
          <a:lstStyle/>
          <a:p>
            <a:pPr algn="ctr"/>
            <a:r>
              <a:rPr lang="en-US" sz="3600" dirty="0" smtClean="0">
                <a:solidFill>
                  <a:schemeClr val="bg1"/>
                </a:solidFill>
                <a:latin typeface="+mj-lt"/>
              </a:rPr>
              <a:t>There are more than 300 million registered participants in non-game Social Virtual Worlds…</a:t>
            </a:r>
          </a:p>
          <a:p>
            <a:pPr algn="ctr"/>
            <a:endParaRPr lang="en-US" sz="3600" dirty="0" smtClean="0">
              <a:solidFill>
                <a:schemeClr val="bg1"/>
              </a:solidFill>
              <a:latin typeface="+mj-lt"/>
            </a:endParaRPr>
          </a:p>
          <a:p>
            <a:pPr algn="ctr"/>
            <a:r>
              <a:rPr lang="en-US" sz="2000" dirty="0" smtClean="0">
                <a:solidFill>
                  <a:schemeClr val="bg1"/>
                </a:solidFill>
                <a:latin typeface="+mj-lt"/>
              </a:rPr>
              <a:t>KZero.co.uk</a:t>
            </a:r>
          </a:p>
          <a:p>
            <a:pPr algn="ctr"/>
            <a:endParaRPr lang="en-US" sz="2000" dirty="0" smtClean="0">
              <a:solidFill>
                <a:schemeClr val="bg1"/>
              </a:solidFill>
              <a:latin typeface="+mj-lt"/>
            </a:endParaRPr>
          </a:p>
          <a:p>
            <a:pPr algn="ctr"/>
            <a:r>
              <a:rPr lang="en-US" sz="1200" dirty="0" smtClean="0">
                <a:solidFill>
                  <a:schemeClr val="bg1"/>
                </a:solidFill>
                <a:latin typeface="+mj-lt"/>
              </a:rPr>
              <a:t>(</a:t>
            </a:r>
            <a:r>
              <a:rPr lang="en-US" sz="1200" dirty="0" err="1" smtClean="0">
                <a:solidFill>
                  <a:schemeClr val="bg1"/>
                </a:solidFill>
                <a:latin typeface="+mj-lt"/>
              </a:rPr>
              <a:t>KZero</a:t>
            </a:r>
            <a:r>
              <a:rPr lang="en-US" sz="1200" dirty="0" smtClean="0">
                <a:solidFill>
                  <a:schemeClr val="bg1"/>
                </a:solidFill>
                <a:latin typeface="+mj-lt"/>
              </a:rPr>
              <a:t> is a virtual worlds consultancy and specialist in connecting real worlds brands and companies with the residents and environments of virtual worlds …)</a:t>
            </a:r>
            <a:endParaRPr lang="en-US" sz="1200" dirty="0">
              <a:solidFill>
                <a:schemeClr val="bg1"/>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3862</Words>
  <Application>Microsoft Office PowerPoint</Application>
  <PresentationFormat>On-screen Show (4:3)</PresentationFormat>
  <Paragraphs>880</Paragraphs>
  <Slides>41</Slides>
  <Notes>20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UIW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UIW</dc:creator>
  <cp:lastModifiedBy>UIW</cp:lastModifiedBy>
  <cp:revision>133</cp:revision>
  <dcterms:created xsi:type="dcterms:W3CDTF">2009-02-24T16:29:34Z</dcterms:created>
  <dcterms:modified xsi:type="dcterms:W3CDTF">2009-03-10T15:46:37Z</dcterms:modified>
</cp:coreProperties>
</file>