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5" r:id="rId8"/>
    <p:sldId id="266" r:id="rId9"/>
    <p:sldId id="267" r:id="rId10"/>
    <p:sldId id="279" r:id="rId11"/>
    <p:sldId id="274" r:id="rId12"/>
    <p:sldId id="273" r:id="rId13"/>
    <p:sldId id="268" r:id="rId14"/>
    <p:sldId id="269" r:id="rId15"/>
    <p:sldId id="275" r:id="rId16"/>
    <p:sldId id="277" r:id="rId17"/>
    <p:sldId id="263" r:id="rId18"/>
    <p:sldId id="276" r:id="rId19"/>
    <p:sldId id="264" r:id="rId20"/>
    <p:sldId id="270" r:id="rId21"/>
    <p:sldId id="280" r:id="rId22"/>
    <p:sldId id="256" r:id="rId23"/>
    <p:sldId id="271" r:id="rId24"/>
    <p:sldId id="278" r:id="rId25"/>
    <p:sldId id="272"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067" autoAdjust="0"/>
  </p:normalViewPr>
  <p:slideViewPr>
    <p:cSldViewPr>
      <p:cViewPr varScale="1">
        <p:scale>
          <a:sx n="62" d="100"/>
          <a:sy n="62" d="100"/>
        </p:scale>
        <p:origin x="-13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4EF43-6EDC-4138-9C40-D41748B49A9B}" type="doc">
      <dgm:prSet loTypeId="urn:microsoft.com/office/officeart/2005/8/layout/process5" loCatId="process" qsTypeId="urn:microsoft.com/office/officeart/2005/8/quickstyle/simple5" qsCatId="simple" csTypeId="urn:microsoft.com/office/officeart/2005/8/colors/accent3_4" csCatId="accent3" phldr="1"/>
      <dgm:spPr/>
    </dgm:pt>
    <dgm:pt modelId="{7B44D4A2-65C2-445F-BDE5-E29CFD3C73EE}">
      <dgm:prSet phldrT="[Text]"/>
      <dgm:spPr/>
      <dgm:t>
        <a:bodyPr/>
        <a:lstStyle/>
        <a:p>
          <a:r>
            <a:rPr lang="en-US" dirty="0" smtClean="0"/>
            <a:t>Aug. 10, 2007:</a:t>
          </a:r>
        </a:p>
        <a:p>
          <a:r>
            <a:rPr lang="en-US" dirty="0" smtClean="0"/>
            <a:t>CONTACT TARGETED</a:t>
          </a:r>
        </a:p>
        <a:p>
          <a:r>
            <a:rPr lang="en-US" dirty="0" smtClean="0"/>
            <a:t>LIST OF DEVOTED USERS</a:t>
          </a:r>
          <a:endParaRPr lang="en-US" dirty="0"/>
        </a:p>
      </dgm:t>
    </dgm:pt>
    <dgm:pt modelId="{E1DD64B8-8DB1-4C96-8C3F-AFF100F58389}" type="parTrans" cxnId="{1ECEF03D-576B-49F2-87A3-1DA4971B1F0E}">
      <dgm:prSet/>
      <dgm:spPr/>
      <dgm:t>
        <a:bodyPr/>
        <a:lstStyle/>
        <a:p>
          <a:endParaRPr lang="en-US"/>
        </a:p>
      </dgm:t>
    </dgm:pt>
    <dgm:pt modelId="{63CD5E94-5267-467C-9EC6-4DA7418A0879}" type="sibTrans" cxnId="{1ECEF03D-576B-49F2-87A3-1DA4971B1F0E}">
      <dgm:prSet/>
      <dgm:spPr/>
      <dgm:t>
        <a:bodyPr/>
        <a:lstStyle/>
        <a:p>
          <a:endParaRPr lang="en-US"/>
        </a:p>
      </dgm:t>
    </dgm:pt>
    <dgm:pt modelId="{EB72EE1B-C3F3-4B9A-AF69-CA9A5F206F42}">
      <dgm:prSet phldrT="[Text]"/>
      <dgm:spPr/>
      <dgm:t>
        <a:bodyPr/>
        <a:lstStyle/>
        <a:p>
          <a:r>
            <a:rPr lang="en-US" dirty="0" smtClean="0"/>
            <a:t>March 10, 2008:</a:t>
          </a:r>
        </a:p>
        <a:p>
          <a:r>
            <a:rPr lang="en-US" dirty="0" smtClean="0"/>
            <a:t>CONTACT AUG. 10</a:t>
          </a:r>
        </a:p>
        <a:p>
          <a:r>
            <a:rPr lang="en-US" dirty="0" smtClean="0"/>
            <a:t>SUPERUSER GROUP (AGAIN)</a:t>
          </a:r>
          <a:endParaRPr lang="en-US" dirty="0"/>
        </a:p>
      </dgm:t>
    </dgm:pt>
    <dgm:pt modelId="{71D3B780-9D9D-4AD5-8963-A4D43263B709}" type="parTrans" cxnId="{9FD5F6ED-824E-4B66-84DD-F26CD6138AD1}">
      <dgm:prSet/>
      <dgm:spPr/>
      <dgm:t>
        <a:bodyPr/>
        <a:lstStyle/>
        <a:p>
          <a:endParaRPr lang="en-US"/>
        </a:p>
      </dgm:t>
    </dgm:pt>
    <dgm:pt modelId="{1FC20991-6789-4772-8942-F33D6ED88E93}" type="sibTrans" cxnId="{9FD5F6ED-824E-4B66-84DD-F26CD6138AD1}">
      <dgm:prSet/>
      <dgm:spPr/>
      <dgm:t>
        <a:bodyPr/>
        <a:lstStyle/>
        <a:p>
          <a:endParaRPr lang="en-US"/>
        </a:p>
      </dgm:t>
    </dgm:pt>
    <dgm:pt modelId="{0C1C6592-BFD2-4C9B-9566-B36B83AB6D70}">
      <dgm:prSet phldrT="[Text]"/>
      <dgm:spPr/>
      <dgm:t>
        <a:bodyPr/>
        <a:lstStyle/>
        <a:p>
          <a:r>
            <a:rPr lang="en-US" dirty="0" smtClean="0"/>
            <a:t>May 5, 2008 :</a:t>
          </a:r>
        </a:p>
        <a:p>
          <a:r>
            <a:rPr lang="en-US" dirty="0" smtClean="0"/>
            <a:t>REITERATE</a:t>
          </a:r>
        </a:p>
        <a:p>
          <a:r>
            <a:rPr lang="en-US" dirty="0" smtClean="0"/>
            <a:t>AUG. 10 MESSAGE</a:t>
          </a:r>
        </a:p>
        <a:p>
          <a:endParaRPr lang="en-US" dirty="0"/>
        </a:p>
      </dgm:t>
    </dgm:pt>
    <dgm:pt modelId="{54C91872-91C2-463B-9F3D-160D3E7C2447}" type="parTrans" cxnId="{7D70EB30-E0E6-4810-9EEA-C6594412F601}">
      <dgm:prSet/>
      <dgm:spPr/>
      <dgm:t>
        <a:bodyPr/>
        <a:lstStyle/>
        <a:p>
          <a:endParaRPr lang="en-US"/>
        </a:p>
      </dgm:t>
    </dgm:pt>
    <dgm:pt modelId="{F911A752-1D6B-47A9-8EB7-50E8202BB0E5}" type="sibTrans" cxnId="{7D70EB30-E0E6-4810-9EEA-C6594412F601}">
      <dgm:prSet/>
      <dgm:spPr/>
      <dgm:t>
        <a:bodyPr/>
        <a:lstStyle/>
        <a:p>
          <a:endParaRPr lang="en-US"/>
        </a:p>
      </dgm:t>
    </dgm:pt>
    <dgm:pt modelId="{2E4CBF3E-E2C9-4D90-9FDE-59ECCF6C0383}">
      <dgm:prSet phldrT="[Text]"/>
      <dgm:spPr/>
      <dgm:t>
        <a:bodyPr/>
        <a:lstStyle/>
        <a:p>
          <a:r>
            <a:rPr lang="en-US" dirty="0" smtClean="0"/>
            <a:t>Dec. 5, 2007:</a:t>
          </a:r>
        </a:p>
        <a:p>
          <a:r>
            <a:rPr lang="en-US" dirty="0" smtClean="0"/>
            <a:t>SEND GENERAL MESSAGE</a:t>
          </a:r>
        </a:p>
        <a:p>
          <a:r>
            <a:rPr lang="en-US" dirty="0" smtClean="0"/>
            <a:t>TO ALL FACULTY/STAFF</a:t>
          </a:r>
          <a:endParaRPr lang="en-US" dirty="0"/>
        </a:p>
      </dgm:t>
    </dgm:pt>
    <dgm:pt modelId="{DB05F56C-A030-450C-ABFF-1B567A98204C}" type="parTrans" cxnId="{B4D38CDF-5BF1-4319-9EA3-21843D44F8FF}">
      <dgm:prSet/>
      <dgm:spPr/>
      <dgm:t>
        <a:bodyPr/>
        <a:lstStyle/>
        <a:p>
          <a:endParaRPr lang="en-US"/>
        </a:p>
      </dgm:t>
    </dgm:pt>
    <dgm:pt modelId="{A9C8BF07-7288-4706-B7C2-FAD06FF50E00}" type="sibTrans" cxnId="{B4D38CDF-5BF1-4319-9EA3-21843D44F8FF}">
      <dgm:prSet/>
      <dgm:spPr/>
      <dgm:t>
        <a:bodyPr/>
        <a:lstStyle/>
        <a:p>
          <a:endParaRPr lang="en-US"/>
        </a:p>
      </dgm:t>
    </dgm:pt>
    <dgm:pt modelId="{5E3B0A1F-70C5-4A40-A9C8-9970EF5E1A28}">
      <dgm:prSet phldrT="[Text]"/>
      <dgm:spPr/>
      <dgm:t>
        <a:bodyPr/>
        <a:lstStyle/>
        <a:p>
          <a:r>
            <a:rPr lang="en-US" dirty="0" smtClean="0"/>
            <a:t>Sept. 8, 2008:</a:t>
          </a:r>
        </a:p>
        <a:p>
          <a:r>
            <a:rPr lang="en-US" dirty="0" smtClean="0"/>
            <a:t>FINAL MESSAGE</a:t>
          </a:r>
          <a:endParaRPr lang="en-US" dirty="0"/>
        </a:p>
      </dgm:t>
    </dgm:pt>
    <dgm:pt modelId="{53B4C215-35EE-4BBA-AC8C-558D7BD8D0CB}" type="parTrans" cxnId="{EF51D4C4-433D-42E3-B299-F8DDE0BD0B76}">
      <dgm:prSet/>
      <dgm:spPr/>
      <dgm:t>
        <a:bodyPr/>
        <a:lstStyle/>
        <a:p>
          <a:endParaRPr lang="en-US"/>
        </a:p>
      </dgm:t>
    </dgm:pt>
    <dgm:pt modelId="{D5F22EEF-E9FF-40A1-A52C-775416D56704}" type="sibTrans" cxnId="{EF51D4C4-433D-42E3-B299-F8DDE0BD0B76}">
      <dgm:prSet/>
      <dgm:spPr/>
      <dgm:t>
        <a:bodyPr/>
        <a:lstStyle/>
        <a:p>
          <a:endParaRPr lang="en-US"/>
        </a:p>
      </dgm:t>
    </dgm:pt>
    <dgm:pt modelId="{A7B97F5E-52C0-42DB-8AB0-93699CBD0FA6}" type="pres">
      <dgm:prSet presAssocID="{65D4EF43-6EDC-4138-9C40-D41748B49A9B}" presName="diagram" presStyleCnt="0">
        <dgm:presLayoutVars>
          <dgm:dir/>
          <dgm:resizeHandles val="exact"/>
        </dgm:presLayoutVars>
      </dgm:prSet>
      <dgm:spPr/>
    </dgm:pt>
    <dgm:pt modelId="{1996A842-7940-466D-AA6E-9DB03F7C8D6D}" type="pres">
      <dgm:prSet presAssocID="{7B44D4A2-65C2-445F-BDE5-E29CFD3C73EE}" presName="node" presStyleLbl="node1" presStyleIdx="0" presStyleCnt="5">
        <dgm:presLayoutVars>
          <dgm:bulletEnabled val="1"/>
        </dgm:presLayoutVars>
      </dgm:prSet>
      <dgm:spPr/>
      <dgm:t>
        <a:bodyPr/>
        <a:lstStyle/>
        <a:p>
          <a:endParaRPr lang="en-US"/>
        </a:p>
      </dgm:t>
    </dgm:pt>
    <dgm:pt modelId="{1E3D6F61-BFE0-43B8-A1FA-5F540CFF21CA}" type="pres">
      <dgm:prSet presAssocID="{63CD5E94-5267-467C-9EC6-4DA7418A0879}" presName="sibTrans" presStyleLbl="sibTrans2D1" presStyleIdx="0" presStyleCnt="4"/>
      <dgm:spPr/>
      <dgm:t>
        <a:bodyPr/>
        <a:lstStyle/>
        <a:p>
          <a:endParaRPr lang="en-US"/>
        </a:p>
      </dgm:t>
    </dgm:pt>
    <dgm:pt modelId="{84EC0207-5BF1-4442-B7FA-12BB0BA95052}" type="pres">
      <dgm:prSet presAssocID="{63CD5E94-5267-467C-9EC6-4DA7418A0879}" presName="connectorText" presStyleLbl="sibTrans2D1" presStyleIdx="0" presStyleCnt="4"/>
      <dgm:spPr/>
      <dgm:t>
        <a:bodyPr/>
        <a:lstStyle/>
        <a:p>
          <a:endParaRPr lang="en-US"/>
        </a:p>
      </dgm:t>
    </dgm:pt>
    <dgm:pt modelId="{B5125408-9BA2-4F0D-82E6-5B717C10DCA1}" type="pres">
      <dgm:prSet presAssocID="{2E4CBF3E-E2C9-4D90-9FDE-59ECCF6C0383}" presName="node" presStyleLbl="node1" presStyleIdx="1" presStyleCnt="5">
        <dgm:presLayoutVars>
          <dgm:bulletEnabled val="1"/>
        </dgm:presLayoutVars>
      </dgm:prSet>
      <dgm:spPr/>
      <dgm:t>
        <a:bodyPr/>
        <a:lstStyle/>
        <a:p>
          <a:endParaRPr lang="en-US"/>
        </a:p>
      </dgm:t>
    </dgm:pt>
    <dgm:pt modelId="{FE18D035-4CE7-426D-B3EF-CDE947D6FD0E}" type="pres">
      <dgm:prSet presAssocID="{A9C8BF07-7288-4706-B7C2-FAD06FF50E00}" presName="sibTrans" presStyleLbl="sibTrans2D1" presStyleIdx="1" presStyleCnt="4"/>
      <dgm:spPr/>
      <dgm:t>
        <a:bodyPr/>
        <a:lstStyle/>
        <a:p>
          <a:endParaRPr lang="en-US"/>
        </a:p>
      </dgm:t>
    </dgm:pt>
    <dgm:pt modelId="{038B2BA3-B4AC-4A24-969A-A7B2ECA189B9}" type="pres">
      <dgm:prSet presAssocID="{A9C8BF07-7288-4706-B7C2-FAD06FF50E00}" presName="connectorText" presStyleLbl="sibTrans2D1" presStyleIdx="1" presStyleCnt="4"/>
      <dgm:spPr/>
      <dgm:t>
        <a:bodyPr/>
        <a:lstStyle/>
        <a:p>
          <a:endParaRPr lang="en-US"/>
        </a:p>
      </dgm:t>
    </dgm:pt>
    <dgm:pt modelId="{6BE094E9-EC3C-4D24-8E46-3E9B509160F5}" type="pres">
      <dgm:prSet presAssocID="{EB72EE1B-C3F3-4B9A-AF69-CA9A5F206F42}" presName="node" presStyleLbl="node1" presStyleIdx="2" presStyleCnt="5">
        <dgm:presLayoutVars>
          <dgm:bulletEnabled val="1"/>
        </dgm:presLayoutVars>
      </dgm:prSet>
      <dgm:spPr/>
      <dgm:t>
        <a:bodyPr/>
        <a:lstStyle/>
        <a:p>
          <a:endParaRPr lang="en-US"/>
        </a:p>
      </dgm:t>
    </dgm:pt>
    <dgm:pt modelId="{CC13214A-99FF-4F52-9F84-31BD12F51ABE}" type="pres">
      <dgm:prSet presAssocID="{1FC20991-6789-4772-8942-F33D6ED88E93}" presName="sibTrans" presStyleLbl="sibTrans2D1" presStyleIdx="2" presStyleCnt="4"/>
      <dgm:spPr/>
      <dgm:t>
        <a:bodyPr/>
        <a:lstStyle/>
        <a:p>
          <a:endParaRPr lang="en-US"/>
        </a:p>
      </dgm:t>
    </dgm:pt>
    <dgm:pt modelId="{717FD021-D16E-4AF1-88BE-42530C3715AB}" type="pres">
      <dgm:prSet presAssocID="{1FC20991-6789-4772-8942-F33D6ED88E93}" presName="connectorText" presStyleLbl="sibTrans2D1" presStyleIdx="2" presStyleCnt="4"/>
      <dgm:spPr/>
      <dgm:t>
        <a:bodyPr/>
        <a:lstStyle/>
        <a:p>
          <a:endParaRPr lang="en-US"/>
        </a:p>
      </dgm:t>
    </dgm:pt>
    <dgm:pt modelId="{6D618DCE-D964-49BA-BBD7-13D68B6F5EA1}" type="pres">
      <dgm:prSet presAssocID="{0C1C6592-BFD2-4C9B-9566-B36B83AB6D70}" presName="node" presStyleLbl="node1" presStyleIdx="3" presStyleCnt="5">
        <dgm:presLayoutVars>
          <dgm:bulletEnabled val="1"/>
        </dgm:presLayoutVars>
      </dgm:prSet>
      <dgm:spPr/>
      <dgm:t>
        <a:bodyPr/>
        <a:lstStyle/>
        <a:p>
          <a:endParaRPr lang="en-US"/>
        </a:p>
      </dgm:t>
    </dgm:pt>
    <dgm:pt modelId="{F73C2BA7-310A-4D02-A84F-D660273DF6A9}" type="pres">
      <dgm:prSet presAssocID="{F911A752-1D6B-47A9-8EB7-50E8202BB0E5}" presName="sibTrans" presStyleLbl="sibTrans2D1" presStyleIdx="3" presStyleCnt="4"/>
      <dgm:spPr/>
      <dgm:t>
        <a:bodyPr/>
        <a:lstStyle/>
        <a:p>
          <a:endParaRPr lang="en-US"/>
        </a:p>
      </dgm:t>
    </dgm:pt>
    <dgm:pt modelId="{226F7A87-1827-4D4C-8D52-EAE65EC0299B}" type="pres">
      <dgm:prSet presAssocID="{F911A752-1D6B-47A9-8EB7-50E8202BB0E5}" presName="connectorText" presStyleLbl="sibTrans2D1" presStyleIdx="3" presStyleCnt="4"/>
      <dgm:spPr/>
      <dgm:t>
        <a:bodyPr/>
        <a:lstStyle/>
        <a:p>
          <a:endParaRPr lang="en-US"/>
        </a:p>
      </dgm:t>
    </dgm:pt>
    <dgm:pt modelId="{8B1783C4-D08F-46C9-843E-BA17E02F31E3}" type="pres">
      <dgm:prSet presAssocID="{5E3B0A1F-70C5-4A40-A9C8-9970EF5E1A28}" presName="node" presStyleLbl="node1" presStyleIdx="4" presStyleCnt="5">
        <dgm:presLayoutVars>
          <dgm:bulletEnabled val="1"/>
        </dgm:presLayoutVars>
      </dgm:prSet>
      <dgm:spPr/>
      <dgm:t>
        <a:bodyPr/>
        <a:lstStyle/>
        <a:p>
          <a:endParaRPr lang="en-US"/>
        </a:p>
      </dgm:t>
    </dgm:pt>
  </dgm:ptLst>
  <dgm:cxnLst>
    <dgm:cxn modelId="{1ECEF03D-576B-49F2-87A3-1DA4971B1F0E}" srcId="{65D4EF43-6EDC-4138-9C40-D41748B49A9B}" destId="{7B44D4A2-65C2-445F-BDE5-E29CFD3C73EE}" srcOrd="0" destOrd="0" parTransId="{E1DD64B8-8DB1-4C96-8C3F-AFF100F58389}" sibTransId="{63CD5E94-5267-467C-9EC6-4DA7418A0879}"/>
    <dgm:cxn modelId="{24618D33-725D-4C4C-BFDA-A0D07FC43789}" type="presOf" srcId="{0C1C6592-BFD2-4C9B-9566-B36B83AB6D70}" destId="{6D618DCE-D964-49BA-BBD7-13D68B6F5EA1}" srcOrd="0" destOrd="0" presId="urn:microsoft.com/office/officeart/2005/8/layout/process5"/>
    <dgm:cxn modelId="{EF51D4C4-433D-42E3-B299-F8DDE0BD0B76}" srcId="{65D4EF43-6EDC-4138-9C40-D41748B49A9B}" destId="{5E3B0A1F-70C5-4A40-A9C8-9970EF5E1A28}" srcOrd="4" destOrd="0" parTransId="{53B4C215-35EE-4BBA-AC8C-558D7BD8D0CB}" sibTransId="{D5F22EEF-E9FF-40A1-A52C-775416D56704}"/>
    <dgm:cxn modelId="{FB683640-78BE-4E0D-BC36-DDB55FC73ABA}" type="presOf" srcId="{5E3B0A1F-70C5-4A40-A9C8-9970EF5E1A28}" destId="{8B1783C4-D08F-46C9-843E-BA17E02F31E3}" srcOrd="0" destOrd="0" presId="urn:microsoft.com/office/officeart/2005/8/layout/process5"/>
    <dgm:cxn modelId="{25E4B4C9-CC67-41A4-B61B-EDB359AE6F84}" type="presOf" srcId="{65D4EF43-6EDC-4138-9C40-D41748B49A9B}" destId="{A7B97F5E-52C0-42DB-8AB0-93699CBD0FA6}" srcOrd="0" destOrd="0" presId="urn:microsoft.com/office/officeart/2005/8/layout/process5"/>
    <dgm:cxn modelId="{9FD5F6ED-824E-4B66-84DD-F26CD6138AD1}" srcId="{65D4EF43-6EDC-4138-9C40-D41748B49A9B}" destId="{EB72EE1B-C3F3-4B9A-AF69-CA9A5F206F42}" srcOrd="2" destOrd="0" parTransId="{71D3B780-9D9D-4AD5-8963-A4D43263B709}" sibTransId="{1FC20991-6789-4772-8942-F33D6ED88E93}"/>
    <dgm:cxn modelId="{7D70EB30-E0E6-4810-9EEA-C6594412F601}" srcId="{65D4EF43-6EDC-4138-9C40-D41748B49A9B}" destId="{0C1C6592-BFD2-4C9B-9566-B36B83AB6D70}" srcOrd="3" destOrd="0" parTransId="{54C91872-91C2-463B-9F3D-160D3E7C2447}" sibTransId="{F911A752-1D6B-47A9-8EB7-50E8202BB0E5}"/>
    <dgm:cxn modelId="{157B978C-0A22-41BB-877D-F74C8541828E}" type="presOf" srcId="{A9C8BF07-7288-4706-B7C2-FAD06FF50E00}" destId="{FE18D035-4CE7-426D-B3EF-CDE947D6FD0E}" srcOrd="0" destOrd="0" presId="urn:microsoft.com/office/officeart/2005/8/layout/process5"/>
    <dgm:cxn modelId="{B4D38CDF-5BF1-4319-9EA3-21843D44F8FF}" srcId="{65D4EF43-6EDC-4138-9C40-D41748B49A9B}" destId="{2E4CBF3E-E2C9-4D90-9FDE-59ECCF6C0383}" srcOrd="1" destOrd="0" parTransId="{DB05F56C-A030-450C-ABFF-1B567A98204C}" sibTransId="{A9C8BF07-7288-4706-B7C2-FAD06FF50E00}"/>
    <dgm:cxn modelId="{53C5C071-20B3-4560-B564-5E7492C3B3AF}" type="presOf" srcId="{2E4CBF3E-E2C9-4D90-9FDE-59ECCF6C0383}" destId="{B5125408-9BA2-4F0D-82E6-5B717C10DCA1}" srcOrd="0" destOrd="0" presId="urn:microsoft.com/office/officeart/2005/8/layout/process5"/>
    <dgm:cxn modelId="{BF8930A7-A45F-4CE5-9876-717E5D87F046}" type="presOf" srcId="{1FC20991-6789-4772-8942-F33D6ED88E93}" destId="{717FD021-D16E-4AF1-88BE-42530C3715AB}" srcOrd="1" destOrd="0" presId="urn:microsoft.com/office/officeart/2005/8/layout/process5"/>
    <dgm:cxn modelId="{052E504B-5483-4EA9-8B5B-B7E126BCDCEB}" type="presOf" srcId="{63CD5E94-5267-467C-9EC6-4DA7418A0879}" destId="{84EC0207-5BF1-4442-B7FA-12BB0BA95052}" srcOrd="1" destOrd="0" presId="urn:microsoft.com/office/officeart/2005/8/layout/process5"/>
    <dgm:cxn modelId="{3FBB7BC7-2DE6-4250-B939-A398F679B367}" type="presOf" srcId="{63CD5E94-5267-467C-9EC6-4DA7418A0879}" destId="{1E3D6F61-BFE0-43B8-A1FA-5F540CFF21CA}" srcOrd="0" destOrd="0" presId="urn:microsoft.com/office/officeart/2005/8/layout/process5"/>
    <dgm:cxn modelId="{3B1DD004-3FD5-437A-A659-1ACC56F2836A}" type="presOf" srcId="{EB72EE1B-C3F3-4B9A-AF69-CA9A5F206F42}" destId="{6BE094E9-EC3C-4D24-8E46-3E9B509160F5}" srcOrd="0" destOrd="0" presId="urn:microsoft.com/office/officeart/2005/8/layout/process5"/>
    <dgm:cxn modelId="{C23B760A-87AD-429A-B37F-8AC22301A0DA}" type="presOf" srcId="{7B44D4A2-65C2-445F-BDE5-E29CFD3C73EE}" destId="{1996A842-7940-466D-AA6E-9DB03F7C8D6D}" srcOrd="0" destOrd="0" presId="urn:microsoft.com/office/officeart/2005/8/layout/process5"/>
    <dgm:cxn modelId="{51CE9FEE-575F-4B92-B9E0-EA80B9031F94}" type="presOf" srcId="{1FC20991-6789-4772-8942-F33D6ED88E93}" destId="{CC13214A-99FF-4F52-9F84-31BD12F51ABE}" srcOrd="0" destOrd="0" presId="urn:microsoft.com/office/officeart/2005/8/layout/process5"/>
    <dgm:cxn modelId="{D585A483-468E-4593-BB18-E4DA4E053ACB}" type="presOf" srcId="{A9C8BF07-7288-4706-B7C2-FAD06FF50E00}" destId="{038B2BA3-B4AC-4A24-969A-A7B2ECA189B9}" srcOrd="1" destOrd="0" presId="urn:microsoft.com/office/officeart/2005/8/layout/process5"/>
    <dgm:cxn modelId="{994CDC00-CA29-47FE-9D1C-4DD0D490A0C6}" type="presOf" srcId="{F911A752-1D6B-47A9-8EB7-50E8202BB0E5}" destId="{226F7A87-1827-4D4C-8D52-EAE65EC0299B}" srcOrd="1" destOrd="0" presId="urn:microsoft.com/office/officeart/2005/8/layout/process5"/>
    <dgm:cxn modelId="{57455CFD-F68C-4604-86F6-2CAF70C680FA}" type="presOf" srcId="{F911A752-1D6B-47A9-8EB7-50E8202BB0E5}" destId="{F73C2BA7-310A-4D02-A84F-D660273DF6A9}" srcOrd="0" destOrd="0" presId="urn:microsoft.com/office/officeart/2005/8/layout/process5"/>
    <dgm:cxn modelId="{82B02438-0286-4606-8285-FCAECDC6D613}" type="presParOf" srcId="{A7B97F5E-52C0-42DB-8AB0-93699CBD0FA6}" destId="{1996A842-7940-466D-AA6E-9DB03F7C8D6D}" srcOrd="0" destOrd="0" presId="urn:microsoft.com/office/officeart/2005/8/layout/process5"/>
    <dgm:cxn modelId="{6CC4F3AC-AA10-46F6-9B0B-8F9EF13623B6}" type="presParOf" srcId="{A7B97F5E-52C0-42DB-8AB0-93699CBD0FA6}" destId="{1E3D6F61-BFE0-43B8-A1FA-5F540CFF21CA}" srcOrd="1" destOrd="0" presId="urn:microsoft.com/office/officeart/2005/8/layout/process5"/>
    <dgm:cxn modelId="{C553BC3E-F827-457D-BC62-3293C3E72EEC}" type="presParOf" srcId="{1E3D6F61-BFE0-43B8-A1FA-5F540CFF21CA}" destId="{84EC0207-5BF1-4442-B7FA-12BB0BA95052}" srcOrd="0" destOrd="0" presId="urn:microsoft.com/office/officeart/2005/8/layout/process5"/>
    <dgm:cxn modelId="{8CBF4045-A16E-4E09-84DE-676DCF906D05}" type="presParOf" srcId="{A7B97F5E-52C0-42DB-8AB0-93699CBD0FA6}" destId="{B5125408-9BA2-4F0D-82E6-5B717C10DCA1}" srcOrd="2" destOrd="0" presId="urn:microsoft.com/office/officeart/2005/8/layout/process5"/>
    <dgm:cxn modelId="{344E6C1E-3B63-4554-9579-CEF385B9980D}" type="presParOf" srcId="{A7B97F5E-52C0-42DB-8AB0-93699CBD0FA6}" destId="{FE18D035-4CE7-426D-B3EF-CDE947D6FD0E}" srcOrd="3" destOrd="0" presId="urn:microsoft.com/office/officeart/2005/8/layout/process5"/>
    <dgm:cxn modelId="{D4AD6F22-B553-468E-B5F6-166E6F72AE3D}" type="presParOf" srcId="{FE18D035-4CE7-426D-B3EF-CDE947D6FD0E}" destId="{038B2BA3-B4AC-4A24-969A-A7B2ECA189B9}" srcOrd="0" destOrd="0" presId="urn:microsoft.com/office/officeart/2005/8/layout/process5"/>
    <dgm:cxn modelId="{31963807-13D2-4F2E-85DD-C5F77D1BFD03}" type="presParOf" srcId="{A7B97F5E-52C0-42DB-8AB0-93699CBD0FA6}" destId="{6BE094E9-EC3C-4D24-8E46-3E9B509160F5}" srcOrd="4" destOrd="0" presId="urn:microsoft.com/office/officeart/2005/8/layout/process5"/>
    <dgm:cxn modelId="{C41997AB-FC7A-458A-81E7-18E1014FB258}" type="presParOf" srcId="{A7B97F5E-52C0-42DB-8AB0-93699CBD0FA6}" destId="{CC13214A-99FF-4F52-9F84-31BD12F51ABE}" srcOrd="5" destOrd="0" presId="urn:microsoft.com/office/officeart/2005/8/layout/process5"/>
    <dgm:cxn modelId="{08368BBD-5245-4C24-B22B-B1B79742E855}" type="presParOf" srcId="{CC13214A-99FF-4F52-9F84-31BD12F51ABE}" destId="{717FD021-D16E-4AF1-88BE-42530C3715AB}" srcOrd="0" destOrd="0" presId="urn:microsoft.com/office/officeart/2005/8/layout/process5"/>
    <dgm:cxn modelId="{C2AC4C48-0E60-452A-9F86-DDE58C25E349}" type="presParOf" srcId="{A7B97F5E-52C0-42DB-8AB0-93699CBD0FA6}" destId="{6D618DCE-D964-49BA-BBD7-13D68B6F5EA1}" srcOrd="6" destOrd="0" presId="urn:microsoft.com/office/officeart/2005/8/layout/process5"/>
    <dgm:cxn modelId="{C65DEBE9-D134-4C5C-98CA-E214A9D6E5B3}" type="presParOf" srcId="{A7B97F5E-52C0-42DB-8AB0-93699CBD0FA6}" destId="{F73C2BA7-310A-4D02-A84F-D660273DF6A9}" srcOrd="7" destOrd="0" presId="urn:microsoft.com/office/officeart/2005/8/layout/process5"/>
    <dgm:cxn modelId="{015B19F0-BEDE-4A89-9C92-D2C939B979A5}" type="presParOf" srcId="{F73C2BA7-310A-4D02-A84F-D660273DF6A9}" destId="{226F7A87-1827-4D4C-8D52-EAE65EC0299B}" srcOrd="0" destOrd="0" presId="urn:microsoft.com/office/officeart/2005/8/layout/process5"/>
    <dgm:cxn modelId="{623FE9D0-853A-4B08-A6E1-AF069ABDA7FD}" type="presParOf" srcId="{A7B97F5E-52C0-42DB-8AB0-93699CBD0FA6}" destId="{8B1783C4-D08F-46C9-843E-BA17E02F31E3}" srcOrd="8"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F7715-4F97-4597-966C-03206ACF94F3}" type="datetimeFigureOut">
              <a:rPr lang="en-US" smtClean="0"/>
              <a:pPr/>
              <a:t>3/4/2009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49E31-7C2D-4CED-95B6-9D0E588995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computer had</a:t>
            </a:r>
            <a:r>
              <a:rPr lang="en-US" baseline="0" dirty="0" smtClean="0"/>
              <a:t> to go!! It was not a viable production level computer.  The services on this system needed to be evaluated.  So we started from there…</a:t>
            </a:r>
          </a:p>
        </p:txBody>
      </p:sp>
      <p:sp>
        <p:nvSpPr>
          <p:cNvPr id="4" name="Slide Number Placeholder 3"/>
          <p:cNvSpPr>
            <a:spLocks noGrp="1"/>
          </p:cNvSpPr>
          <p:nvPr>
            <p:ph type="sldNum" sz="quarter" idx="10"/>
          </p:nvPr>
        </p:nvSpPr>
        <p:spPr/>
        <p:txBody>
          <a:bodyPr/>
          <a:lstStyle/>
          <a:p>
            <a:fld id="{2CE49E31-7C2D-4CED-95B6-9D0E5889957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groups…</a:t>
            </a: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Easy is</a:t>
            </a:r>
            <a:r>
              <a:rPr lang="en-US" baseline="0" dirty="0" smtClean="0"/>
              <a:t> the way to go.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The made changes rather infrequently in most cases and they did not want</a:t>
            </a:r>
            <a:r>
              <a:rPr lang="en-US" baseline="0" dirty="0" smtClean="0"/>
              <a:t> to have something that was hard to figure it every time they had to update their sites.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	Quite frankly html editors like – </a:t>
            </a:r>
            <a:r>
              <a:rPr lang="en-US" baseline="0" dirty="0" err="1" smtClean="0"/>
              <a:t>dreamweaver</a:t>
            </a:r>
            <a:r>
              <a:rPr lang="en-US" baseline="0" dirty="0" smtClean="0"/>
              <a:t> are difficult for the average faculty member to add on top of what they already do and ftp and file transfer was often our biggest hurdle</a:t>
            </a:r>
            <a:r>
              <a:rPr lang="en-US" dirty="0" smtClean="0"/>
              <a:t>.</a:t>
            </a:r>
          </a:p>
          <a:p>
            <a:endParaRPr lang="en-US" baseline="0" dirty="0" smtClean="0"/>
          </a:p>
        </p:txBody>
      </p:sp>
      <p:sp>
        <p:nvSpPr>
          <p:cNvPr id="4" name="Slide Number Placeholder 3"/>
          <p:cNvSpPr>
            <a:spLocks noGrp="1"/>
          </p:cNvSpPr>
          <p:nvPr>
            <p:ph type="sldNum" sz="quarter" idx="10"/>
          </p:nvPr>
        </p:nvSpPr>
        <p:spPr/>
        <p:txBody>
          <a:bodyPr/>
          <a:lstStyle/>
          <a:p>
            <a:fld id="{2CE49E31-7C2D-4CED-95B6-9D0E5889957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 move</a:t>
            </a:r>
            <a:r>
              <a:rPr lang="en-US" baseline="0" dirty="0" smtClean="0"/>
              <a:t> to network file storage within our Xythos system – web folder</a:t>
            </a:r>
          </a:p>
          <a:p>
            <a:endParaRPr lang="en-US" baseline="0" dirty="0" smtClean="0"/>
          </a:p>
          <a:p>
            <a:r>
              <a:rPr lang="en-US" baseline="0" dirty="0" smtClean="0"/>
              <a:t>Faculty/staff/grad students – web folder in Xythos for those who truly love html, Word press blog for others</a:t>
            </a:r>
          </a:p>
          <a:p>
            <a:endParaRPr lang="en-US" baseline="0" dirty="0" smtClean="0"/>
          </a:p>
          <a:p>
            <a:r>
              <a:rPr lang="en-US" sz="1200" dirty="0" smtClean="0">
                <a:solidFill>
                  <a:schemeClr val="tx1">
                    <a:lumMod val="75000"/>
                    <a:lumOff val="25000"/>
                  </a:schemeClr>
                </a:solidFill>
              </a:rPr>
              <a:t>URL redirects ideal for multiple systems</a:t>
            </a: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lumMod val="75000"/>
                    <a:lumOff val="25000"/>
                  </a:schemeClr>
                </a:solidFill>
              </a:rPr>
              <a:t>Easiest application of the open-source CMS applications like </a:t>
            </a:r>
            <a:r>
              <a:rPr lang="en-US" sz="1200" dirty="0" err="1" smtClean="0">
                <a:solidFill>
                  <a:schemeClr val="tx1">
                    <a:lumMod val="75000"/>
                    <a:lumOff val="25000"/>
                  </a:schemeClr>
                </a:solidFill>
              </a:rPr>
              <a:t>Joomla</a:t>
            </a:r>
            <a:r>
              <a:rPr lang="en-US" sz="1200" dirty="0" smtClean="0">
                <a:solidFill>
                  <a:schemeClr val="tx1">
                    <a:lumMod val="75000"/>
                    <a:lumOff val="25000"/>
                  </a:schemeClr>
                </a:solidFill>
              </a:rPr>
              <a:t>, </a:t>
            </a:r>
            <a:r>
              <a:rPr lang="en-US" sz="1200" dirty="0" err="1" smtClean="0">
                <a:solidFill>
                  <a:schemeClr val="tx1">
                    <a:lumMod val="75000"/>
                    <a:lumOff val="25000"/>
                  </a:schemeClr>
                </a:solidFill>
              </a:rPr>
              <a:t>Drupal</a:t>
            </a:r>
            <a:endParaRPr lang="en-US" sz="1200" dirty="0" smtClean="0">
              <a:solidFill>
                <a:schemeClr val="tx1">
                  <a:lumMod val="75000"/>
                  <a:lumOff val="25000"/>
                </a:schemeClr>
              </a:solidFill>
            </a:endParaRPr>
          </a:p>
          <a:p>
            <a:endParaRPr lang="en-US" sz="1200" dirty="0" smtClean="0">
              <a:solidFill>
                <a:schemeClr val="tx1">
                  <a:lumMod val="75000"/>
                  <a:lumOff val="25000"/>
                </a:schemeClr>
              </a:solidFill>
            </a:endParaRPr>
          </a:p>
          <a:p>
            <a:r>
              <a:rPr lang="en-US" sz="1200" dirty="0" smtClean="0">
                <a:solidFill>
                  <a:schemeClr val="tx1">
                    <a:lumMod val="75000"/>
                    <a:lumOff val="25000"/>
                  </a:schemeClr>
                </a:solidFill>
              </a:rPr>
              <a:t>MU</a:t>
            </a:r>
            <a:r>
              <a:rPr lang="en-US" sz="1200" baseline="0" dirty="0" smtClean="0">
                <a:solidFill>
                  <a:schemeClr val="tx1">
                    <a:lumMod val="75000"/>
                    <a:lumOff val="25000"/>
                  </a:schemeClr>
                </a:solidFill>
              </a:rPr>
              <a:t> not as extensible as regular wordpress</a:t>
            </a:r>
          </a:p>
          <a:p>
            <a:endParaRPr lang="en-US" sz="1200" baseline="0" dirty="0" smtClean="0">
              <a:solidFill>
                <a:schemeClr val="tx1">
                  <a:lumMod val="75000"/>
                  <a:lumOff val="25000"/>
                </a:schemeClr>
              </a:solidFill>
            </a:endParaRPr>
          </a:p>
          <a:p>
            <a:r>
              <a:rPr lang="en-US" sz="1200" baseline="0" dirty="0" smtClean="0">
                <a:solidFill>
                  <a:schemeClr val="tx1">
                    <a:lumMod val="75000"/>
                    <a:lumOff val="25000"/>
                  </a:schemeClr>
                </a:solidFill>
              </a:rPr>
              <a:t>Themes also optimized for SEs</a:t>
            </a:r>
            <a:endParaRPr lang="en-US" sz="12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Audience question: is</a:t>
            </a:r>
            <a:r>
              <a:rPr lang="en-US" baseline="0" dirty="0" smtClean="0"/>
              <a:t> your campus </a:t>
            </a:r>
            <a:r>
              <a:rPr lang="en-US" baseline="0" dirty="0" err="1" smtClean="0"/>
              <a:t>blogophobic</a:t>
            </a:r>
            <a:r>
              <a:rPr lang="en-US" baseline="0" dirty="0" smtClean="0"/>
              <a:t>? How would you deal with it?</a:t>
            </a: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Sent out message each semester</a:t>
            </a:r>
          </a:p>
          <a:p>
            <a:endParaRPr lang="en-US" dirty="0" smtClean="0"/>
          </a:p>
          <a:p>
            <a:r>
              <a:rPr lang="en-US" dirty="0" smtClean="0"/>
              <a:t>Put a subject</a:t>
            </a:r>
            <a:r>
              <a:rPr lang="en-US" baseline="0" dirty="0" smtClean="0"/>
              <a:t> line – rookie mistake - New on the job</a:t>
            </a:r>
          </a:p>
          <a:p>
            <a:endParaRPr lang="en-US" baseline="0" dirty="0" smtClean="0"/>
          </a:p>
          <a:p>
            <a:r>
              <a:rPr lang="en-US" baseline="0" dirty="0" smtClean="0"/>
              <a:t>Pull data on who had accounts, did they have files and had accessed their file in the last 180 (300-400 users)   over 1000 accounts</a:t>
            </a:r>
            <a:endParaRPr lang="en-US" dirty="0" smtClean="0"/>
          </a:p>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Aug. 10, 2007 -  Send first message related to retirement of www3 server  to target group. Introduce </a:t>
            </a:r>
            <a:r>
              <a:rPr lang="en-US" dirty="0" err="1" smtClean="0"/>
              <a:t>WordPress</a:t>
            </a:r>
            <a:r>
              <a:rPr lang="en-US" dirty="0" smtClean="0"/>
              <a:t> as a replacement technology; address impending change of URL structure for homepages &amp; redirect.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Dec. 5, 2007 – Send second message to all faculty/ staff about server retirement, Wordpress, &amp; the redirect. Establish timeline for dismantling: end of Summer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March 10, 2008 – Send third message to “</a:t>
            </a:r>
            <a:r>
              <a:rPr lang="en-US" dirty="0" err="1" smtClean="0"/>
              <a:t>superuser</a:t>
            </a:r>
            <a:r>
              <a:rPr lang="en-US" dirty="0" smtClean="0"/>
              <a:t>” group generated from access reports. Reiterate retirement schedule, availability of </a:t>
            </a:r>
            <a:r>
              <a:rPr lang="en-US" dirty="0" err="1" smtClean="0"/>
              <a:t>WordPress</a:t>
            </a:r>
            <a:r>
              <a:rPr lang="en-US" dirty="0" smtClean="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May 5, 2008 – Send fourth message to same group as March 10. Reiterate deadline, loss of access, wordpress,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Sept. 8, 2008 – Send final message about Sept. 23 “takedown” and Oct. restriction.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told them once</a:t>
            </a:r>
            <a:r>
              <a:rPr lang="en-US" baseline="0" dirty="0" smtClean="0"/>
              <a:t> a semester that we that the service was changing.</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B6168E-02FE-47A9-9F63-CECC5F0DD4D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Upgrading…</a:t>
            </a:r>
            <a:r>
              <a:rPr lang="en-US" dirty="0" err="1" smtClean="0"/>
              <a:t>wordpress</a:t>
            </a:r>
            <a:r>
              <a:rPr lang="en-US" dirty="0" smtClean="0"/>
              <a:t>.</a:t>
            </a:r>
          </a:p>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E49E31-7C2D-4CED-95B6-9D0E5889957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you offering</a:t>
            </a:r>
            <a:r>
              <a:rPr lang="en-US" baseline="0" dirty="0" smtClean="0"/>
              <a:t> and who are you offering that to.  For my group, we try to do this annually to see if we have duplication, major technology shifts or services that are with little use. Little use is always tricky, because for that one person who is using that service it is important.  Here is where we hope that there is duplication where we can point them in another direction.  </a:t>
            </a:r>
          </a:p>
          <a:p>
            <a:endParaRPr lang="en-US" baseline="0" dirty="0" smtClean="0"/>
          </a:p>
          <a:p>
            <a:r>
              <a:rPr lang="en-US" baseline="0" dirty="0" smtClean="0"/>
              <a:t>Sometimes this evaluation process happens less frequently and may occur every other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was our evaluation.</a:t>
            </a:r>
          </a:p>
          <a:p>
            <a:endParaRPr lang="en-US" dirty="0" smtClean="0"/>
          </a:p>
          <a:p>
            <a:r>
              <a:rPr lang="en-US" dirty="0" smtClean="0"/>
              <a:t>This is a two page legal size documents</a:t>
            </a:r>
            <a:r>
              <a:rPr lang="en-US" baseline="0" dirty="0" smtClean="0"/>
              <a:t> with our client groups on the x axis and the service they used on the y axis.</a:t>
            </a:r>
          </a:p>
          <a:p>
            <a:endParaRPr lang="en-US" baseline="0" dirty="0" smtClean="0"/>
          </a:p>
          <a:p>
            <a:endParaRPr lang="en-US" baseline="0" dirty="0" smtClean="0"/>
          </a:p>
          <a:p>
            <a:r>
              <a:rPr lang="en-US" baseline="0" dirty="0" smtClean="0"/>
              <a:t>Grad Students ----</a:t>
            </a:r>
          </a:p>
          <a:p>
            <a:endParaRPr lang="en-US" baseline="0" dirty="0" smtClean="0"/>
          </a:p>
          <a:p>
            <a:r>
              <a:rPr lang="en-US" baseline="0" dirty="0" smtClean="0"/>
              <a:t>professional</a:t>
            </a: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 for the termination of a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time you eliminate a service</a:t>
            </a:r>
            <a:r>
              <a:rPr lang="en-US" baseline="0" dirty="0" smtClean="0"/>
              <a:t> you are creating change. Because you are going to make someone do what they have been doing differently.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planning usually does not take long.  If you know where you want to 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other stage in the process can take some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different groups the timing was different.</a:t>
            </a:r>
          </a:p>
          <a:p>
            <a:endParaRPr lang="en-US" baseline="0" dirty="0" smtClean="0"/>
          </a:p>
          <a:p>
            <a:r>
              <a:rPr lang="en-US" baseline="0" dirty="0" smtClean="0"/>
              <a:t>We move a lot faster when adding and removing student services.  Why?  </a:t>
            </a:r>
          </a:p>
          <a:p>
            <a:endParaRPr lang="en-US" baseline="0" dirty="0" smtClean="0"/>
          </a:p>
          <a:p>
            <a:endParaRPr lang="en-US" baseline="0" dirty="0" smtClean="0"/>
          </a:p>
          <a:p>
            <a:r>
              <a:rPr lang="en-US" baseline="0" dirty="0" smtClean="0"/>
              <a:t>For faculty and staff it can take anywhere from a few months to a couple of years.  </a:t>
            </a:r>
          </a:p>
          <a:p>
            <a:endParaRPr lang="en-US" baseline="0" dirty="0" smtClean="0"/>
          </a:p>
          <a:p>
            <a:r>
              <a:rPr lang="en-US" baseline="0" dirty="0" smtClean="0"/>
              <a:t>For this example it took us 2 ½ years to change from the old to the new.</a:t>
            </a:r>
          </a:p>
          <a:p>
            <a:endParaRPr lang="en-US" baseline="0" dirty="0" smtClean="0"/>
          </a:p>
          <a:p>
            <a:r>
              <a:rPr lang="en-US" baseline="0" dirty="0" smtClean="0"/>
              <a:t>Each service and each campus will be different on how long it takes.  </a:t>
            </a:r>
          </a:p>
          <a:p>
            <a:r>
              <a:rPr lang="en-US" baseline="0" dirty="0" smtClean="0"/>
              <a:t>	For example when we just update an existing service we will take 3-4 months of letting people know.  Ideally we like to have 6 months for major changes to existing systems.</a:t>
            </a:r>
          </a:p>
          <a:p>
            <a:endParaRPr lang="en-US" baseline="0" dirty="0" smtClean="0"/>
          </a:p>
          <a:p>
            <a:r>
              <a:rPr lang="en-US" baseline="0" dirty="0" smtClean="0"/>
              <a:t>However when we completely change how we are doing business this is where it may take us a year to 2 years to implement a change.  </a:t>
            </a:r>
          </a:p>
          <a:p>
            <a:endParaRPr lang="en-US" baseline="0" dirty="0" smtClean="0"/>
          </a:p>
          <a:p>
            <a:r>
              <a:rPr lang="en-US" baseline="0" dirty="0" smtClean="0"/>
              <a:t>Really know and understand your culture and your constituents.  </a:t>
            </a:r>
          </a:p>
          <a:p>
            <a:endParaRPr lang="en-US" baseline="0" dirty="0" smtClean="0"/>
          </a:p>
        </p:txBody>
      </p:sp>
      <p:sp>
        <p:nvSpPr>
          <p:cNvPr id="4" name="Slide Number Placeholder 3"/>
          <p:cNvSpPr>
            <a:spLocks noGrp="1"/>
          </p:cNvSpPr>
          <p:nvPr>
            <p:ph type="sldNum" sz="quarter" idx="10"/>
          </p:nvPr>
        </p:nvSpPr>
        <p:spPr/>
        <p:txBody>
          <a:bodyPr/>
          <a:lstStyle/>
          <a:p>
            <a:fld id="{2CE49E31-7C2D-4CED-95B6-9D0E5889957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let to their own devices</a:t>
            </a:r>
            <a:r>
              <a:rPr lang="en-US" baseline="0" dirty="0" smtClean="0"/>
              <a:t> even the most savvy user will hang on to something that they like or are familiar with rather than change.  It is our responsibility to make the change the correct move for them to make.  </a:t>
            </a:r>
            <a:endParaRPr lang="en-US" dirty="0"/>
          </a:p>
        </p:txBody>
      </p:sp>
      <p:sp>
        <p:nvSpPr>
          <p:cNvPr id="4" name="Slide Number Placeholder 3"/>
          <p:cNvSpPr>
            <a:spLocks noGrp="1"/>
          </p:cNvSpPr>
          <p:nvPr>
            <p:ph type="sldNum" sz="quarter" idx="10"/>
          </p:nvPr>
        </p:nvSpPr>
        <p:spPr/>
        <p:txBody>
          <a:bodyPr/>
          <a:lstStyle/>
          <a:p>
            <a:fld id="{2CE49E31-7C2D-4CED-95B6-9D0E5889957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to </a:t>
            </a:r>
            <a:r>
              <a:rPr lang="en-US" dirty="0" err="1" smtClean="0"/>
              <a:t>audiece</a:t>
            </a:r>
            <a:r>
              <a:rPr lang="en-US" dirty="0" smtClean="0"/>
              <a:t>: Your </a:t>
            </a:r>
            <a:r>
              <a:rPr lang="en-US" dirty="0" err="1" smtClean="0"/>
              <a:t>campu’s</a:t>
            </a:r>
            <a:r>
              <a:rPr lang="en-US" dirty="0" smtClean="0"/>
              <a:t> experience with the Google </a:t>
            </a:r>
            <a:r>
              <a:rPr lang="en-US" dirty="0" err="1" smtClean="0"/>
              <a:t>phenom</a:t>
            </a:r>
            <a:r>
              <a:rPr lang="en-US" dirty="0" smtClean="0"/>
              <a:t>??</a:t>
            </a:r>
          </a:p>
          <a:p>
            <a:endParaRPr lang="en-US" dirty="0" smtClean="0"/>
          </a:p>
          <a:p>
            <a:r>
              <a:rPr lang="en-US" dirty="0" smtClean="0"/>
              <a:t>Perception vs. reality</a:t>
            </a:r>
          </a:p>
        </p:txBody>
      </p:sp>
      <p:sp>
        <p:nvSpPr>
          <p:cNvPr id="4" name="Slide Number Placeholder 3"/>
          <p:cNvSpPr>
            <a:spLocks noGrp="1"/>
          </p:cNvSpPr>
          <p:nvPr>
            <p:ph type="sldNum" sz="quarter" idx="10"/>
          </p:nvPr>
        </p:nvSpPr>
        <p:spPr/>
        <p:txBody>
          <a:bodyPr/>
          <a:lstStyle/>
          <a:p>
            <a:fld id="{2CE49E31-7C2D-4CED-95B6-9D0E5889957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Snip Diagonal Corner Rectangle 6"/>
          <p:cNvSpPr/>
          <p:nvPr userDrawn="1"/>
        </p:nvSpPr>
        <p:spPr>
          <a:xfrm>
            <a:off x="228600" y="228600"/>
            <a:ext cx="8686800" cy="838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Snip Diagonal Corner Rectangle 6"/>
          <p:cNvSpPr/>
          <p:nvPr userDrawn="1"/>
        </p:nvSpPr>
        <p:spPr>
          <a:xfrm rot="5400000">
            <a:off x="4724400" y="2133600"/>
            <a:ext cx="5867400" cy="20574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3"/>
          <p:cNvSpPr/>
          <p:nvPr userDrawn="1"/>
        </p:nvSpPr>
        <p:spPr>
          <a:xfrm>
            <a:off x="228600" y="228600"/>
            <a:ext cx="8686800" cy="838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28600"/>
            <a:ext cx="8686800" cy="8382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lvl1pPr>
              <a:defRPr sz="200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nip Diagonal Corner Rectangle 6"/>
          <p:cNvSpPr/>
          <p:nvPr userDrawn="1"/>
        </p:nvSpPr>
        <p:spPr>
          <a:xfrm>
            <a:off x="762000" y="4343400"/>
            <a:ext cx="7772400" cy="14478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Snip Diagonal Corner Rectangle 7"/>
          <p:cNvSpPr/>
          <p:nvPr userDrawn="1"/>
        </p:nvSpPr>
        <p:spPr>
          <a:xfrm>
            <a:off x="228600" y="228600"/>
            <a:ext cx="8686800" cy="838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nip Diagonal Corner Rectangle 9"/>
          <p:cNvSpPr/>
          <p:nvPr userDrawn="1"/>
        </p:nvSpPr>
        <p:spPr>
          <a:xfrm>
            <a:off x="228600" y="228600"/>
            <a:ext cx="8686800" cy="838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Snip Diagonal Corner Rectangle 5"/>
          <p:cNvSpPr/>
          <p:nvPr userDrawn="1"/>
        </p:nvSpPr>
        <p:spPr>
          <a:xfrm>
            <a:off x="228600" y="228600"/>
            <a:ext cx="8686800" cy="838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nip Diagonal Corner Rectangle 7"/>
          <p:cNvSpPr/>
          <p:nvPr userDrawn="1"/>
        </p:nvSpPr>
        <p:spPr>
          <a:xfrm>
            <a:off x="381000" y="228600"/>
            <a:ext cx="3124200" cy="12192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Snip Diagonal Corner Rectangle 7"/>
          <p:cNvSpPr/>
          <p:nvPr userDrawn="1"/>
        </p:nvSpPr>
        <p:spPr>
          <a:xfrm>
            <a:off x="1752600" y="4572000"/>
            <a:ext cx="5562600" cy="7620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E9BF9-DB59-46BE-BD78-74B2768E3AC7}" type="datetimeFigureOut">
              <a:rPr lang="en-US" smtClean="0"/>
              <a:pPr/>
              <a:t>3/4/2009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7709B35-CC7D-4362-A53D-3B169E6429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flipV="1">
            <a:off x="0" y="6248400"/>
            <a:ext cx="9144000" cy="609600"/>
          </a:xfrm>
          <a:prstGeom prst="rect">
            <a:avLst/>
          </a:prstGeom>
          <a:solidFill>
            <a:srgbClr val="698335"/>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5762625" y="6527556"/>
            <a:ext cx="2895600" cy="263769"/>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1" u="none" strike="noStrike" kern="1200" cap="none" spc="0" normalizeH="0" baseline="0" noProof="0" dirty="0" smtClean="0">
                <a:ln>
                  <a:noFill/>
                </a:ln>
                <a:solidFill>
                  <a:schemeClr val="bg1"/>
                </a:solidFill>
                <a:effectLst/>
                <a:uLnTx/>
                <a:uFillTx/>
                <a:latin typeface="+mn-lt"/>
                <a:ea typeface="+mn-ea"/>
                <a:cs typeface="+mn-cs"/>
              </a:rPr>
              <a:t>“Balancing  [</a:t>
            </a:r>
            <a:r>
              <a:rPr kumimoji="0" lang="en-US" sz="1300" b="1" i="1" u="none" strike="noStrike" kern="1200" cap="none" spc="0" normalizeH="0" baseline="0" noProof="0" dirty="0" smtClean="0">
                <a:ln>
                  <a:noFill/>
                </a:ln>
                <a:solidFill>
                  <a:schemeClr val="bg1"/>
                </a:solidFill>
                <a:effectLst/>
                <a:uLnTx/>
                <a:uFillTx/>
                <a:latin typeface="+mn-lt"/>
                <a:ea typeface="+mn-ea"/>
                <a:cs typeface="+mn-cs"/>
              </a:rPr>
              <a:t>old</a:t>
            </a:r>
            <a:r>
              <a:rPr kumimoji="0" lang="en-US" sz="1300" b="0" i="1" u="none" strike="noStrike" kern="1200" cap="none" spc="0" normalizeH="0" baseline="0" noProof="0" dirty="0" smtClean="0">
                <a:ln>
                  <a:noFill/>
                </a:ln>
                <a:solidFill>
                  <a:schemeClr val="bg1"/>
                </a:solidFill>
                <a:effectLst/>
                <a:uLnTx/>
                <a:uFillTx/>
                <a:latin typeface="+mn-lt"/>
                <a:ea typeface="+mn-ea"/>
                <a:cs typeface="+mn-cs"/>
              </a:rPr>
              <a:t>]  and  [</a:t>
            </a:r>
            <a:r>
              <a:rPr kumimoji="0" lang="en-US" sz="1300" b="1" i="1" u="none" strike="noStrike" kern="1200" cap="none" spc="0" normalizeH="0" baseline="0" noProof="0" dirty="0" smtClean="0">
                <a:ln>
                  <a:noFill/>
                </a:ln>
                <a:solidFill>
                  <a:schemeClr val="bg1"/>
                </a:solidFill>
                <a:effectLst/>
                <a:uLnTx/>
                <a:uFillTx/>
                <a:latin typeface="+mn-lt"/>
                <a:ea typeface="+mn-ea"/>
                <a:cs typeface="+mn-cs"/>
              </a:rPr>
              <a:t>new</a:t>
            </a:r>
            <a:r>
              <a:rPr kumimoji="0" lang="en-US" sz="1300" b="0" i="1" u="none" strike="noStrike" kern="1200" cap="none" spc="0" normalizeH="0" baseline="0" noProof="0" dirty="0" smtClean="0">
                <a:ln>
                  <a:noFill/>
                </a:ln>
                <a:solidFill>
                  <a:schemeClr val="bg1"/>
                </a:solidFill>
                <a:effectLst/>
                <a:uLnTx/>
                <a:uFillTx/>
                <a:latin typeface="+mn-lt"/>
                <a:ea typeface="+mn-ea"/>
                <a:cs typeface="+mn-cs"/>
              </a:rPr>
              <a:t>] services”</a:t>
            </a:r>
            <a:endParaRPr kumimoji="0" lang="en-US" sz="1300" b="0" i="1"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descr="scale.jpg"/>
          <p:cNvPicPr>
            <a:picLocks noChangeAspect="1"/>
          </p:cNvPicPr>
          <p:nvPr/>
        </p:nvPicPr>
        <p:blipFill>
          <a:blip r:embed="rId13" cstate="print"/>
          <a:stretch>
            <a:fillRect/>
          </a:stretch>
        </p:blipFill>
        <p:spPr>
          <a:xfrm>
            <a:off x="8505825" y="6381750"/>
            <a:ext cx="533400" cy="355600"/>
          </a:xfrm>
          <a:prstGeom prst="rect">
            <a:avLst/>
          </a:prstGeom>
        </p:spPr>
      </p:pic>
      <p:pic>
        <p:nvPicPr>
          <p:cNvPr id="10" name="Picture 9" descr="baylorwordmark.jpg"/>
          <p:cNvPicPr>
            <a:picLocks noChangeAspect="1"/>
          </p:cNvPicPr>
          <p:nvPr/>
        </p:nvPicPr>
        <p:blipFill>
          <a:blip r:embed="rId14" cstate="print"/>
          <a:stretch>
            <a:fillRect/>
          </a:stretch>
        </p:blipFill>
        <p:spPr>
          <a:xfrm>
            <a:off x="76200" y="6361176"/>
            <a:ext cx="1371600" cy="420624"/>
          </a:xfrm>
          <a:prstGeom prst="rect">
            <a:avLst/>
          </a:prstGeom>
        </p:spPr>
      </p:pic>
      <p:cxnSp>
        <p:nvCxnSpPr>
          <p:cNvPr id="11" name="Straight Connector 10"/>
          <p:cNvCxnSpPr/>
          <p:nvPr/>
        </p:nvCxnSpPr>
        <p:spPr>
          <a:xfrm>
            <a:off x="0" y="6284912"/>
            <a:ext cx="9144000" cy="1588"/>
          </a:xfrm>
          <a:prstGeom prst="line">
            <a:avLst/>
          </a:prstGeom>
          <a:ln w="6350">
            <a:solidFill>
              <a:srgbClr val="78953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Sandy_bennett@baylor.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Lance_Grigsby@baylo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172646"/>
            <a:ext cx="7848600" cy="1143000"/>
          </a:xfrm>
        </p:spPr>
        <p:txBody>
          <a:bodyPr>
            <a:normAutofit lnSpcReduction="10000"/>
          </a:bodyPr>
          <a:lstStyle/>
          <a:p>
            <a:r>
              <a:rPr lang="en-US" dirty="0" smtClean="0"/>
              <a:t>Sandy Bennett, </a:t>
            </a:r>
            <a:r>
              <a:rPr lang="en-US" sz="2000" dirty="0" smtClean="0"/>
              <a:t>Manager Online Teaching and Learning Services</a:t>
            </a:r>
            <a:endParaRPr lang="en-US" dirty="0" smtClean="0"/>
          </a:p>
          <a:p>
            <a:r>
              <a:rPr lang="en-US" dirty="0" smtClean="0"/>
              <a:t>Lance Grigsby, </a:t>
            </a:r>
            <a:r>
              <a:rPr lang="en-US" sz="2000" dirty="0" smtClean="0"/>
              <a:t>Academic Consultant</a:t>
            </a:r>
            <a:endParaRPr lang="en-US" sz="2000" dirty="0"/>
          </a:p>
        </p:txBody>
      </p:sp>
      <p:pic>
        <p:nvPicPr>
          <p:cNvPr id="4" name="Picture 3" descr="iStock_000002477787XSmall.jpg"/>
          <p:cNvPicPr>
            <a:picLocks noChangeAspect="1"/>
          </p:cNvPicPr>
          <p:nvPr/>
        </p:nvPicPr>
        <p:blipFill>
          <a:blip r:embed="rId2"/>
          <a:stretch>
            <a:fillRect/>
          </a:stretch>
        </p:blipFill>
        <p:spPr>
          <a:xfrm>
            <a:off x="1371600" y="1905000"/>
            <a:ext cx="6629400" cy="2191446"/>
          </a:xfrm>
          <a:prstGeom prst="rect">
            <a:avLst/>
          </a:prstGeom>
        </p:spPr>
      </p:pic>
      <p:sp>
        <p:nvSpPr>
          <p:cNvPr id="5" name="Snip Diagonal Corner Rectangle 4"/>
          <p:cNvSpPr/>
          <p:nvPr/>
        </p:nvSpPr>
        <p:spPr>
          <a:xfrm>
            <a:off x="838200" y="6858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Balancing Old and New Services</a:t>
            </a:r>
            <a:endParaRPr lang="en-US" sz="3600" dirty="0">
              <a:solidFill>
                <a:schemeClr val="tx1"/>
              </a:solidFill>
              <a:latin typeface="+mj-lt"/>
            </a:endParaRPr>
          </a:p>
        </p:txBody>
      </p:sp>
      <p:sp>
        <p:nvSpPr>
          <p:cNvPr id="6" name="TextBox 5"/>
          <p:cNvSpPr txBox="1"/>
          <p:nvPr/>
        </p:nvSpPr>
        <p:spPr>
          <a:xfrm>
            <a:off x="457200" y="5257800"/>
            <a:ext cx="8229600" cy="830997"/>
          </a:xfrm>
          <a:prstGeom prst="rect">
            <a:avLst/>
          </a:prstGeom>
          <a:noFill/>
        </p:spPr>
        <p:txBody>
          <a:bodyPr wrap="square" rtlCol="0">
            <a:spAutoFit/>
          </a:bodyPr>
          <a:lstStyle/>
          <a:p>
            <a:r>
              <a:rPr lang="en-US" sz="1200" b="1" i="1" dirty="0" smtClean="0">
                <a:solidFill>
                  <a:schemeClr val="tx1">
                    <a:lumMod val="65000"/>
                    <a:lumOff val="35000"/>
                  </a:schemeClr>
                </a:solidFill>
              </a:rPr>
              <a:t>© Sandy Bennett &amp; Lance Grigsby, 2009</a:t>
            </a:r>
            <a:r>
              <a:rPr lang="en-US" sz="1200" i="1" dirty="0" smtClean="0">
                <a:solidFill>
                  <a:schemeClr val="tx1">
                    <a:lumMod val="65000"/>
                    <a:lumOff val="35000"/>
                  </a:schemeClr>
                </a:solidFill>
              </a:rPr>
              <a:t>. </a:t>
            </a:r>
            <a:r>
              <a:rPr lang="en-US" sz="1200" i="1" dirty="0" smtClean="0">
                <a:solidFill>
                  <a:schemeClr val="tx1">
                    <a:lumMod val="65000"/>
                    <a:lumOff val="35000"/>
                  </a:schemeClr>
                </a:solidFill>
              </a:rPr>
              <a:t>This work is the intellectual property of the </a:t>
            </a:r>
            <a:r>
              <a:rPr lang="en-US" sz="1200" i="1" dirty="0" smtClean="0">
                <a:solidFill>
                  <a:schemeClr val="tx1">
                    <a:lumMod val="65000"/>
                    <a:lumOff val="35000"/>
                  </a:schemeClr>
                </a:solidFill>
              </a:rPr>
              <a:t>authors. </a:t>
            </a:r>
            <a:r>
              <a:rPr lang="en-US" sz="1200" i="1" dirty="0" smtClean="0">
                <a:solidFill>
                  <a:schemeClr val="tx1">
                    <a:lumMod val="65000"/>
                    <a:lumOff val="35000"/>
                  </a:schemeClr>
                </a:solidFill>
              </a:rPr>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200" i="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But they just won’t let go.</a:t>
            </a:r>
            <a:endParaRPr lang="en-US" dirty="0"/>
          </a:p>
        </p:txBody>
      </p:sp>
      <p:pic>
        <p:nvPicPr>
          <p:cNvPr id="4" name="Content Placeholder 3" descr="google-logo.jpg"/>
          <p:cNvPicPr>
            <a:picLocks noGrp="1" noChangeAspect="1"/>
          </p:cNvPicPr>
          <p:nvPr>
            <p:ph idx="1"/>
          </p:nvPr>
        </p:nvPicPr>
        <p:blipFill>
          <a:blip r:embed="rId3" cstate="print"/>
          <a:stretch>
            <a:fillRect/>
          </a:stretch>
        </p:blipFill>
        <p:spPr>
          <a:xfrm>
            <a:off x="2747772" y="3020409"/>
            <a:ext cx="3648456" cy="145694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990600"/>
            <a:ext cx="7772400" cy="1470025"/>
          </a:xfrm>
        </p:spPr>
        <p:txBody>
          <a:bodyPr/>
          <a:lstStyle/>
          <a:p>
            <a:endParaRPr lang="en-US" dirty="0"/>
          </a:p>
        </p:txBody>
      </p:sp>
      <p:sp>
        <p:nvSpPr>
          <p:cNvPr id="5" name="Subtitle 4"/>
          <p:cNvSpPr>
            <a:spLocks noGrp="1"/>
          </p:cNvSpPr>
          <p:nvPr>
            <p:ph type="subTitle" idx="1"/>
          </p:nvPr>
        </p:nvSpPr>
        <p:spPr/>
        <p:txBody>
          <a:bodyPr/>
          <a:lstStyle/>
          <a:p>
            <a:endParaRPr lang="en-US" dirty="0"/>
          </a:p>
        </p:txBody>
      </p:sp>
      <p:sp>
        <p:nvSpPr>
          <p:cNvPr id="6" name="Snip Diagonal Corner Rectangle 5"/>
          <p:cNvSpPr/>
          <p:nvPr/>
        </p:nvSpPr>
        <p:spPr>
          <a:xfrm>
            <a:off x="838200" y="9906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Ask for input</a:t>
            </a:r>
            <a:endParaRPr lang="en-US" sz="3600" dirty="0">
              <a:solidFill>
                <a:schemeClr val="tx1"/>
              </a:solidFill>
              <a:latin typeface="+mj-lt"/>
            </a:endParaRPr>
          </a:p>
        </p:txBody>
      </p:sp>
      <p:pic>
        <p:nvPicPr>
          <p:cNvPr id="7" name="Picture 6" descr="iStock_000006407028XSmall.jpg"/>
          <p:cNvPicPr>
            <a:picLocks noChangeAspect="1"/>
          </p:cNvPicPr>
          <p:nvPr/>
        </p:nvPicPr>
        <p:blipFill>
          <a:blip r:embed="rId3"/>
          <a:stretch>
            <a:fillRect/>
          </a:stretch>
        </p:blipFill>
        <p:spPr>
          <a:xfrm>
            <a:off x="2667000" y="2663092"/>
            <a:ext cx="4346963" cy="3432987"/>
          </a:xfrm>
          <a:prstGeom prst="roundRect">
            <a:avLst>
              <a:gd name="adj" fmla="val 2600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Result</a:t>
            </a:r>
            <a:endParaRPr lang="en-US" dirty="0"/>
          </a:p>
        </p:txBody>
      </p:sp>
      <p:sp>
        <p:nvSpPr>
          <p:cNvPr id="3" name="Content Placeholder 2"/>
          <p:cNvSpPr>
            <a:spLocks noGrp="1"/>
          </p:cNvSpPr>
          <p:nvPr>
            <p:ph idx="1"/>
          </p:nvPr>
        </p:nvSpPr>
        <p:spPr/>
        <p:txBody>
          <a:bodyPr/>
          <a:lstStyle/>
          <a:p>
            <a:r>
              <a:rPr lang="en-US" sz="3200" dirty="0" smtClean="0"/>
              <a:t>Want it to be easy use</a:t>
            </a:r>
          </a:p>
          <a:p>
            <a:r>
              <a:rPr lang="en-US" sz="3200" dirty="0" smtClean="0"/>
              <a:t>Most did not want to know html</a:t>
            </a:r>
          </a:p>
          <a:p>
            <a:r>
              <a:rPr lang="en-US" sz="3200" dirty="0" smtClean="0"/>
              <a:t>They wanted their websites to be aesthetically pleasing</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6026507XSmall.jpg"/>
          <p:cNvPicPr>
            <a:picLocks noChangeAspect="1"/>
          </p:cNvPicPr>
          <p:nvPr/>
        </p:nvPicPr>
        <p:blipFill>
          <a:blip r:embed="rId3"/>
          <a:stretch>
            <a:fillRect/>
          </a:stretch>
        </p:blipFill>
        <p:spPr>
          <a:xfrm>
            <a:off x="6361757" y="1752600"/>
            <a:ext cx="2782243" cy="3784600"/>
          </a:xfrm>
          <a:prstGeom prst="rect">
            <a:avLst/>
          </a:prstGeom>
        </p:spPr>
      </p:pic>
      <p:sp>
        <p:nvSpPr>
          <p:cNvPr id="4" name="Title 3"/>
          <p:cNvSpPr>
            <a:spLocks noGrp="1"/>
          </p:cNvSpPr>
          <p:nvPr>
            <p:ph type="title"/>
          </p:nvPr>
        </p:nvSpPr>
        <p:spPr/>
        <p:txBody>
          <a:bodyPr>
            <a:normAutofit/>
          </a:bodyPr>
          <a:lstStyle/>
          <a:p>
            <a:r>
              <a:rPr lang="en-US" sz="4800" dirty="0" smtClean="0"/>
              <a:t>Our solution</a:t>
            </a:r>
            <a:endParaRPr lang="en-US" sz="4800" dirty="0"/>
          </a:p>
        </p:txBody>
      </p:sp>
      <p:sp>
        <p:nvSpPr>
          <p:cNvPr id="5" name="Subtitle 4"/>
          <p:cNvSpPr>
            <a:spLocks noGrp="1"/>
          </p:cNvSpPr>
          <p:nvPr>
            <p:ph idx="1"/>
          </p:nvPr>
        </p:nvSpPr>
        <p:spPr>
          <a:xfrm>
            <a:off x="457200" y="1371600"/>
            <a:ext cx="6172200" cy="4754563"/>
          </a:xfrm>
        </p:spPr>
        <p:txBody>
          <a:bodyPr>
            <a:normAutofit/>
          </a:bodyPr>
          <a:lstStyle/>
          <a:p>
            <a:r>
              <a:rPr lang="en-US" sz="4000" dirty="0" err="1" smtClean="0"/>
              <a:t>WordPress</a:t>
            </a:r>
            <a:r>
              <a:rPr lang="en-US" sz="4000" dirty="0" smtClean="0"/>
              <a:t> MU – An open source &amp; easy to use CMS for blogs</a:t>
            </a:r>
          </a:p>
          <a:p>
            <a:r>
              <a:rPr lang="en-US" sz="4000" dirty="0" smtClean="0"/>
              <a:t> </a:t>
            </a:r>
            <a:r>
              <a:rPr lang="en-US" sz="4000" dirty="0" err="1" smtClean="0"/>
              <a:t>Xythos</a:t>
            </a:r>
            <a:r>
              <a:rPr lang="en-US" sz="4000" dirty="0" smtClean="0"/>
              <a:t> – existing resource for traditional web sites</a:t>
            </a:r>
          </a:p>
          <a:p>
            <a:r>
              <a:rPr lang="en-US" sz="4000" dirty="0" smtClean="0"/>
              <a:t>Blackboard – existing resource for organizations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290011Large.jpg"/>
          <p:cNvPicPr>
            <a:picLocks noChangeAspect="1"/>
          </p:cNvPicPr>
          <p:nvPr/>
        </p:nvPicPr>
        <p:blipFill>
          <a:blip r:embed="rId3" cstate="print"/>
          <a:stretch>
            <a:fillRect/>
          </a:stretch>
        </p:blipFill>
        <p:spPr>
          <a:xfrm>
            <a:off x="6248400" y="3200400"/>
            <a:ext cx="2743200" cy="2952438"/>
          </a:xfrm>
          <a:prstGeom prst="rect">
            <a:avLst/>
          </a:prstGeom>
        </p:spPr>
      </p:pic>
      <p:sp>
        <p:nvSpPr>
          <p:cNvPr id="6" name="Snip Diagonal Corner Rectangle 5"/>
          <p:cNvSpPr/>
          <p:nvPr/>
        </p:nvSpPr>
        <p:spPr>
          <a:xfrm>
            <a:off x="838200" y="304800"/>
            <a:ext cx="7772400" cy="9144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685800" y="149225"/>
            <a:ext cx="7772400" cy="1222375"/>
          </a:xfrm>
        </p:spPr>
        <p:txBody>
          <a:bodyPr/>
          <a:lstStyle/>
          <a:p>
            <a:r>
              <a:rPr lang="en-US" dirty="0" smtClean="0"/>
              <a:t>Why </a:t>
            </a:r>
            <a:r>
              <a:rPr lang="en-US" dirty="0" err="1" smtClean="0"/>
              <a:t>WordPress</a:t>
            </a:r>
            <a:r>
              <a:rPr lang="en-US" dirty="0" smtClean="0"/>
              <a:t> MU?</a:t>
            </a:r>
            <a:endParaRPr lang="en-US" dirty="0"/>
          </a:p>
        </p:txBody>
      </p:sp>
      <p:sp>
        <p:nvSpPr>
          <p:cNvPr id="5" name="Subtitle 4"/>
          <p:cNvSpPr>
            <a:spLocks noGrp="1"/>
          </p:cNvSpPr>
          <p:nvPr>
            <p:ph type="subTitle" idx="1"/>
          </p:nvPr>
        </p:nvSpPr>
        <p:spPr>
          <a:xfrm>
            <a:off x="838200" y="1447800"/>
            <a:ext cx="7772400" cy="4191000"/>
          </a:xfrm>
        </p:spPr>
        <p:txBody>
          <a:bodyPr>
            <a:noAutofit/>
          </a:bodyPr>
          <a:lstStyle/>
          <a:p>
            <a:pPr algn="l">
              <a:buFont typeface="Arial" pitchFamily="34" charset="0"/>
              <a:buChar char="•"/>
            </a:pPr>
            <a:r>
              <a:rPr lang="en-US" sz="2400" dirty="0" smtClean="0">
                <a:solidFill>
                  <a:schemeClr val="tx1">
                    <a:lumMod val="75000"/>
                    <a:lumOff val="25000"/>
                  </a:schemeClr>
                </a:solidFill>
              </a:rPr>
              <a:t>  Flexibility: Offers ‘Web 2.0’ or traditional ‘static’ look</a:t>
            </a:r>
          </a:p>
          <a:p>
            <a:pPr algn="l">
              <a:buFont typeface="Arial" pitchFamily="34" charset="0"/>
              <a:buChar char="•"/>
            </a:pPr>
            <a:r>
              <a:rPr lang="en-US" sz="2400" dirty="0" smtClean="0">
                <a:solidFill>
                  <a:schemeClr val="tx1">
                    <a:lumMod val="75000"/>
                    <a:lumOff val="25000"/>
                  </a:schemeClr>
                </a:solidFill>
              </a:rPr>
              <a:t>  Ease of access to the system</a:t>
            </a:r>
          </a:p>
          <a:p>
            <a:pPr algn="l">
              <a:buFont typeface="Arial" pitchFamily="34" charset="0"/>
              <a:buChar char="•"/>
            </a:pPr>
            <a:r>
              <a:rPr lang="en-US" sz="2400" dirty="0" smtClean="0">
                <a:solidFill>
                  <a:schemeClr val="tx1">
                    <a:lumMod val="75000"/>
                    <a:lumOff val="25000"/>
                  </a:schemeClr>
                </a:solidFill>
              </a:rPr>
              <a:t>  No additional software required</a:t>
            </a:r>
          </a:p>
          <a:p>
            <a:pPr algn="l">
              <a:buFont typeface="Arial" pitchFamily="34" charset="0"/>
              <a:buChar char="•"/>
            </a:pPr>
            <a:r>
              <a:rPr lang="en-US" sz="2400" dirty="0" smtClean="0">
                <a:solidFill>
                  <a:schemeClr val="tx1">
                    <a:lumMod val="75000"/>
                    <a:lumOff val="25000"/>
                  </a:schemeClr>
                </a:solidFill>
              </a:rPr>
              <a:t>  WYSIWYG capabilities</a:t>
            </a:r>
          </a:p>
          <a:p>
            <a:pPr algn="l">
              <a:buFont typeface="Arial" pitchFamily="34" charset="0"/>
              <a:buChar char="•"/>
            </a:pPr>
            <a:r>
              <a:rPr lang="en-US" sz="2400" dirty="0" smtClean="0">
                <a:solidFill>
                  <a:schemeClr val="tx1">
                    <a:lumMod val="75000"/>
                    <a:lumOff val="25000"/>
                  </a:schemeClr>
                </a:solidFill>
              </a:rPr>
              <a:t>  Integration with single sign-on approach</a:t>
            </a:r>
            <a:br>
              <a:rPr lang="en-US" sz="2400" dirty="0" smtClean="0">
                <a:solidFill>
                  <a:schemeClr val="tx1">
                    <a:lumMod val="75000"/>
                    <a:lumOff val="25000"/>
                  </a:schemeClr>
                </a:solidFill>
              </a:rPr>
            </a:br>
            <a:r>
              <a:rPr lang="en-US" sz="2400" dirty="0" smtClean="0">
                <a:solidFill>
                  <a:schemeClr val="tx1">
                    <a:lumMod val="75000"/>
                    <a:lumOff val="25000"/>
                  </a:schemeClr>
                </a:solidFill>
              </a:rPr>
              <a:t>   (SSL + LDAP)</a:t>
            </a:r>
          </a:p>
          <a:p>
            <a:pPr algn="l">
              <a:buFont typeface="Arial" pitchFamily="34" charset="0"/>
              <a:buChar char="•"/>
            </a:pPr>
            <a:r>
              <a:rPr lang="en-US" sz="2400" dirty="0" smtClean="0">
                <a:solidFill>
                  <a:schemeClr val="tx1">
                    <a:lumMod val="75000"/>
                    <a:lumOff val="25000"/>
                  </a:schemeClr>
                </a:solidFill>
              </a:rPr>
              <a:t>  Extendable with </a:t>
            </a:r>
            <a:r>
              <a:rPr lang="en-US" sz="2400" dirty="0" err="1" smtClean="0">
                <a:solidFill>
                  <a:schemeClr val="tx1">
                    <a:lumMod val="75000"/>
                    <a:lumOff val="25000"/>
                  </a:schemeClr>
                </a:solidFill>
              </a:rPr>
              <a:t>plugins</a:t>
            </a:r>
            <a:r>
              <a:rPr lang="en-US" sz="2400" dirty="0" smtClean="0">
                <a:solidFill>
                  <a:schemeClr val="tx1">
                    <a:lumMod val="75000"/>
                    <a:lumOff val="25000"/>
                  </a:schemeClr>
                </a:solidFill>
              </a:rPr>
              <a:t> – Using multimedia </a:t>
            </a:r>
            <a:br>
              <a:rPr lang="en-US" sz="2400" dirty="0" smtClean="0">
                <a:solidFill>
                  <a:schemeClr val="tx1">
                    <a:lumMod val="75000"/>
                    <a:lumOff val="25000"/>
                  </a:schemeClr>
                </a:solidFill>
              </a:rPr>
            </a:br>
            <a:r>
              <a:rPr lang="en-US" sz="2400" dirty="0" smtClean="0">
                <a:solidFill>
                  <a:schemeClr val="tx1">
                    <a:lumMod val="75000"/>
                    <a:lumOff val="25000"/>
                  </a:schemeClr>
                </a:solidFill>
              </a:rPr>
              <a:t>   is easy</a:t>
            </a:r>
          </a:p>
          <a:p>
            <a:pPr algn="l">
              <a:buFont typeface="Arial" pitchFamily="34" charset="0"/>
              <a:buChar char="•"/>
            </a:pPr>
            <a:r>
              <a:rPr lang="en-US" sz="2400" dirty="0" smtClean="0">
                <a:solidFill>
                  <a:schemeClr val="tx1">
                    <a:lumMod val="75000"/>
                    <a:lumOff val="25000"/>
                  </a:schemeClr>
                </a:solidFill>
              </a:rPr>
              <a:t>  Easy to have a professional look</a:t>
            </a:r>
            <a:endParaRPr 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838200" y="2286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2" name="Title 1"/>
          <p:cNvSpPr>
            <a:spLocks noGrp="1"/>
          </p:cNvSpPr>
          <p:nvPr>
            <p:ph type="ctrTitle"/>
          </p:nvPr>
        </p:nvSpPr>
        <p:spPr>
          <a:xfrm>
            <a:off x="762000" y="152400"/>
            <a:ext cx="7772400" cy="1470025"/>
          </a:xfrm>
        </p:spPr>
        <p:txBody>
          <a:bodyPr/>
          <a:lstStyle/>
          <a:p>
            <a:r>
              <a:rPr lang="en-US" dirty="0" smtClean="0"/>
              <a:t>To Blog or not to Blog</a:t>
            </a:r>
            <a:endParaRPr lang="en-US" dirty="0"/>
          </a:p>
        </p:txBody>
      </p:sp>
      <p:sp>
        <p:nvSpPr>
          <p:cNvPr id="4" name="Subtitle 4"/>
          <p:cNvSpPr>
            <a:spLocks noGrp="1"/>
          </p:cNvSpPr>
          <p:nvPr>
            <p:ph type="subTitle" idx="1"/>
          </p:nvPr>
        </p:nvSpPr>
        <p:spPr>
          <a:xfrm>
            <a:off x="838200" y="1828800"/>
            <a:ext cx="7772400" cy="3810000"/>
          </a:xfrm>
        </p:spPr>
        <p:txBody>
          <a:bodyPr>
            <a:normAutofit/>
          </a:bodyPr>
          <a:lstStyle/>
          <a:p>
            <a:pPr algn="l">
              <a:buFont typeface="Arial" pitchFamily="34" charset="0"/>
              <a:buChar char="•"/>
            </a:pPr>
            <a:r>
              <a:rPr lang="en-US" sz="2400" dirty="0" smtClean="0">
                <a:solidFill>
                  <a:schemeClr val="tx1">
                    <a:lumMod val="75000"/>
                    <a:lumOff val="25000"/>
                  </a:schemeClr>
                </a:solidFill>
              </a:rPr>
              <a:t>  Selling the solution: Careful use of the word ‘blog’</a:t>
            </a:r>
          </a:p>
          <a:p>
            <a:pPr algn="l">
              <a:buFont typeface="Arial" pitchFamily="34" charset="0"/>
              <a:buChar char="•"/>
            </a:pPr>
            <a:r>
              <a:rPr lang="en-US" sz="2400" dirty="0" smtClean="0">
                <a:solidFill>
                  <a:schemeClr val="tx1">
                    <a:lumMod val="75000"/>
                    <a:lumOff val="25000"/>
                  </a:schemeClr>
                </a:solidFill>
              </a:rPr>
              <a:t>  Teach blog as </a:t>
            </a:r>
            <a:r>
              <a:rPr lang="en-US" sz="2400" i="1" dirty="0" smtClean="0">
                <a:solidFill>
                  <a:schemeClr val="tx1">
                    <a:lumMod val="75000"/>
                    <a:lumOff val="25000"/>
                  </a:schemeClr>
                </a:solidFill>
              </a:rPr>
              <a:t>medium</a:t>
            </a:r>
            <a:r>
              <a:rPr lang="en-US" sz="2400" dirty="0" smtClean="0">
                <a:solidFill>
                  <a:schemeClr val="tx1">
                    <a:lumMod val="75000"/>
                    <a:lumOff val="25000"/>
                  </a:schemeClr>
                </a:solidFill>
              </a:rPr>
              <a:t>, not stereotypical </a:t>
            </a:r>
            <a:r>
              <a:rPr lang="en-US" sz="2400" i="1" dirty="0" smtClean="0">
                <a:solidFill>
                  <a:schemeClr val="tx1">
                    <a:lumMod val="75000"/>
                    <a:lumOff val="25000"/>
                  </a:schemeClr>
                </a:solidFill>
              </a:rPr>
              <a:t>content type</a:t>
            </a:r>
          </a:p>
          <a:p>
            <a:pPr algn="l">
              <a:buFont typeface="Arial" pitchFamily="34" charset="0"/>
              <a:buChar char="•"/>
            </a:pPr>
            <a:r>
              <a:rPr lang="en-US" sz="2400" dirty="0" smtClean="0">
                <a:solidFill>
                  <a:schemeClr val="tx1">
                    <a:lumMod val="75000"/>
                    <a:lumOff val="25000"/>
                  </a:schemeClr>
                </a:solidFill>
              </a:rPr>
              <a:t>   Another system for those who opt out - </a:t>
            </a:r>
            <a:r>
              <a:rPr lang="en-US" sz="2400" smtClean="0">
                <a:solidFill>
                  <a:schemeClr val="tx1">
                    <a:lumMod val="75000"/>
                    <a:lumOff val="25000"/>
                  </a:schemeClr>
                </a:solidFill>
              </a:rPr>
              <a:t>Xythos</a:t>
            </a:r>
            <a:endParaRPr lang="en-US" sz="2400" dirty="0" smtClean="0">
              <a:solidFill>
                <a:schemeClr val="tx1">
                  <a:lumMod val="75000"/>
                  <a:lumOff val="25000"/>
                </a:schemeClr>
              </a:solidFill>
            </a:endParaRPr>
          </a:p>
        </p:txBody>
      </p:sp>
      <p:pic>
        <p:nvPicPr>
          <p:cNvPr id="6" name="Picture 5" descr="iStock_000005639117XSmall.jpg"/>
          <p:cNvPicPr>
            <a:picLocks noChangeAspect="1"/>
          </p:cNvPicPr>
          <p:nvPr/>
        </p:nvPicPr>
        <p:blipFill>
          <a:blip r:embed="rId3"/>
          <a:stretch>
            <a:fillRect/>
          </a:stretch>
        </p:blipFill>
        <p:spPr>
          <a:xfrm>
            <a:off x="3962400" y="3602018"/>
            <a:ext cx="3873500" cy="25701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371600"/>
            <a:ext cx="7772400" cy="1470025"/>
          </a:xfrm>
        </p:spPr>
        <p:txBody>
          <a:bodyPr/>
          <a:lstStyle/>
          <a:p>
            <a:endParaRPr lang="en-US" dirty="0"/>
          </a:p>
        </p:txBody>
      </p:sp>
      <p:sp>
        <p:nvSpPr>
          <p:cNvPr id="4" name="Snip Diagonal Corner Rectangle 3"/>
          <p:cNvSpPr/>
          <p:nvPr/>
        </p:nvSpPr>
        <p:spPr>
          <a:xfrm>
            <a:off x="1066800" y="6858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Does your campus have web 2.0 phobia?</a:t>
            </a:r>
            <a:endParaRPr lang="en-US" sz="3600" dirty="0">
              <a:solidFill>
                <a:schemeClr val="tx1"/>
              </a:solidFill>
              <a:latin typeface="+mj-lt"/>
            </a:endParaRPr>
          </a:p>
        </p:txBody>
      </p:sp>
      <p:sp>
        <p:nvSpPr>
          <p:cNvPr id="6" name="Subtitle 5"/>
          <p:cNvSpPr>
            <a:spLocks noGrp="1"/>
          </p:cNvSpPr>
          <p:nvPr>
            <p:ph type="subTitle" idx="1"/>
          </p:nvPr>
        </p:nvSpPr>
        <p:spPr/>
        <p:txBody>
          <a:bodyPr/>
          <a:lstStyle/>
          <a:p>
            <a:endParaRPr lang="en-US" dirty="0"/>
          </a:p>
        </p:txBody>
      </p:sp>
      <p:pic>
        <p:nvPicPr>
          <p:cNvPr id="7" name="Picture 6" descr="iStock_000003028590XSmall.jpg"/>
          <p:cNvPicPr>
            <a:picLocks noChangeAspect="1"/>
          </p:cNvPicPr>
          <p:nvPr/>
        </p:nvPicPr>
        <p:blipFill>
          <a:blip r:embed="rId3"/>
          <a:stretch>
            <a:fillRect/>
          </a:stretch>
        </p:blipFill>
        <p:spPr>
          <a:xfrm>
            <a:off x="1981200" y="2286000"/>
            <a:ext cx="5372100" cy="3606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838200" y="6858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8" name="Title 7"/>
          <p:cNvSpPr>
            <a:spLocks noGrp="1"/>
          </p:cNvSpPr>
          <p:nvPr>
            <p:ph type="ctrTitle"/>
          </p:nvPr>
        </p:nvSpPr>
        <p:spPr>
          <a:xfrm>
            <a:off x="685800" y="685800"/>
            <a:ext cx="7772400" cy="1470025"/>
          </a:xfrm>
        </p:spPr>
        <p:txBody>
          <a:bodyPr/>
          <a:lstStyle/>
          <a:p>
            <a:r>
              <a:rPr lang="en-US" dirty="0" smtClean="0"/>
              <a:t>Communicate</a:t>
            </a:r>
            <a:endParaRPr lang="en-US" dirty="0"/>
          </a:p>
        </p:txBody>
      </p:sp>
      <p:sp>
        <p:nvSpPr>
          <p:cNvPr id="10" name="Content Placeholder 9"/>
          <p:cNvSpPr>
            <a:spLocks noGrp="1"/>
          </p:cNvSpPr>
          <p:nvPr>
            <p:ph type="subTitle" idx="1"/>
          </p:nvPr>
        </p:nvSpPr>
        <p:spPr/>
        <p:txBody>
          <a:bodyPr/>
          <a:lstStyle/>
          <a:p>
            <a:pPr>
              <a:buNone/>
            </a:pPr>
            <a:endParaRPr lang="en-US" dirty="0" smtClean="0"/>
          </a:p>
          <a:p>
            <a:endParaRPr lang="en-US" dirty="0"/>
          </a:p>
        </p:txBody>
      </p:sp>
      <p:pic>
        <p:nvPicPr>
          <p:cNvPr id="5" name="Picture 4" descr="iStock_000006070389XSmall.jpg"/>
          <p:cNvPicPr>
            <a:picLocks noChangeAspect="1"/>
          </p:cNvPicPr>
          <p:nvPr/>
        </p:nvPicPr>
        <p:blipFill>
          <a:blip r:embed="rId3"/>
          <a:stretch>
            <a:fillRect/>
          </a:stretch>
        </p:blipFill>
        <p:spPr>
          <a:xfrm>
            <a:off x="3657600" y="2362200"/>
            <a:ext cx="3268980" cy="32974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Timeline</a:t>
            </a:r>
            <a:endParaRPr lang="en-US" dirty="0"/>
          </a:p>
        </p:txBody>
      </p:sp>
      <p:sp>
        <p:nvSpPr>
          <p:cNvPr id="6" name="Content Placeholder 5"/>
          <p:cNvSpPr>
            <a:spLocks noGrp="1"/>
          </p:cNvSpPr>
          <p:nvPr>
            <p:ph idx="1"/>
          </p:nvPr>
        </p:nvSpPr>
        <p:spPr/>
        <p:txBody>
          <a:bodyPr/>
          <a:lstStyle/>
          <a:p>
            <a:endParaRPr lang="en-US" dirty="0"/>
          </a:p>
        </p:txBody>
      </p:sp>
      <p:graphicFrame>
        <p:nvGraphicFramePr>
          <p:cNvPr id="4" name="Diagram 3"/>
          <p:cNvGraphicFramePr/>
          <p:nvPr/>
        </p:nvGraphicFramePr>
        <p:xfrm>
          <a:off x="762000" y="1371600"/>
          <a:ext cx="7162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762000" y="765175"/>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1066800" y="685800"/>
            <a:ext cx="6934200" cy="1470025"/>
          </a:xfrm>
        </p:spPr>
        <p:txBody>
          <a:bodyPr/>
          <a:lstStyle/>
          <a:p>
            <a:r>
              <a:rPr lang="en-US" dirty="0" smtClean="0"/>
              <a:t>Have a grace period built into the process.</a:t>
            </a:r>
            <a:endParaRPr lang="en-US" dirty="0"/>
          </a:p>
        </p:txBody>
      </p:sp>
      <p:sp>
        <p:nvSpPr>
          <p:cNvPr id="5" name="Subtitle 4"/>
          <p:cNvSpPr>
            <a:spLocks noGrp="1"/>
          </p:cNvSpPr>
          <p:nvPr>
            <p:ph type="subTitle" idx="1"/>
          </p:nvPr>
        </p:nvSpPr>
        <p:spPr/>
        <p:txBody>
          <a:bodyPr/>
          <a:lstStyle/>
          <a:p>
            <a:endParaRPr lang="en-US"/>
          </a:p>
        </p:txBody>
      </p:sp>
      <p:pic>
        <p:nvPicPr>
          <p:cNvPr id="2051" name="Picture 3" descr="C:\Documents and Settings\sandy_bennett\Local Settings\Temporary Internet Files\Content.IE5\TCRMR8B5\MPj04285770000[1].jpg"/>
          <p:cNvPicPr>
            <a:picLocks noChangeAspect="1" noChangeArrowheads="1"/>
          </p:cNvPicPr>
          <p:nvPr/>
        </p:nvPicPr>
        <p:blipFill>
          <a:blip r:embed="rId2"/>
          <a:srcRect/>
          <a:stretch>
            <a:fillRect/>
          </a:stretch>
        </p:blipFill>
        <p:spPr bwMode="auto">
          <a:xfrm>
            <a:off x="1905000" y="2362200"/>
            <a:ext cx="5717592" cy="38031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Study</a:t>
            </a:r>
            <a:endParaRPr lang="en-US" dirty="0"/>
          </a:p>
        </p:txBody>
      </p:sp>
      <p:sp>
        <p:nvSpPr>
          <p:cNvPr id="7" name="Content Placeholder 6"/>
          <p:cNvSpPr>
            <a:spLocks noGrp="1"/>
          </p:cNvSpPr>
          <p:nvPr>
            <p:ph idx="1"/>
          </p:nvPr>
        </p:nvSpPr>
        <p:spPr/>
        <p:txBody>
          <a:bodyPr/>
          <a:lstStyle/>
          <a:p>
            <a:r>
              <a:rPr lang="en-US" sz="3200" dirty="0" smtClean="0"/>
              <a:t>Web server </a:t>
            </a:r>
          </a:p>
          <a:p>
            <a:pPr lvl="1"/>
            <a:r>
              <a:rPr lang="en-US" dirty="0" smtClean="0"/>
              <a:t>Out of maintenance lifecycle</a:t>
            </a:r>
          </a:p>
          <a:p>
            <a:pPr lvl="1"/>
            <a:r>
              <a:rPr lang="en-US" dirty="0" smtClean="0"/>
              <a:t>Held a variety of web services</a:t>
            </a:r>
          </a:p>
          <a:p>
            <a:pPr lvl="2"/>
            <a:r>
              <a:rPr lang="en-US" dirty="0" smtClean="0"/>
              <a:t>faculty, staff and student personal web pages. </a:t>
            </a:r>
          </a:p>
          <a:p>
            <a:pPr lvl="2"/>
            <a:r>
              <a:rPr lang="en-US" dirty="0" smtClean="0"/>
              <a:t>student and faculty organization web pages</a:t>
            </a:r>
          </a:p>
          <a:p>
            <a:pPr lvl="2"/>
            <a:r>
              <a:rPr lang="en-US" dirty="0" smtClean="0"/>
              <a:t>departmental web pages</a:t>
            </a:r>
          </a:p>
          <a:p>
            <a:pPr lvl="2"/>
            <a:r>
              <a:rPr lang="en-US" dirty="0" smtClean="0"/>
              <a:t>file storage</a:t>
            </a:r>
          </a:p>
          <a:p>
            <a:pPr lvl="1"/>
            <a:endParaRPr lang="en-US" dirty="0" smtClean="0"/>
          </a:p>
          <a:p>
            <a:pPr lvl="1"/>
            <a:endParaRPr lang="en-US" dirty="0" smtClean="0"/>
          </a:p>
        </p:txBody>
      </p:sp>
      <p:pic>
        <p:nvPicPr>
          <p:cNvPr id="8" name="Picture 7" descr="iStock_000000181880XSmall.jpg"/>
          <p:cNvPicPr>
            <a:picLocks noChangeAspect="1"/>
          </p:cNvPicPr>
          <p:nvPr/>
        </p:nvPicPr>
        <p:blipFill>
          <a:blip r:embed="rId3"/>
          <a:stretch>
            <a:fillRect/>
          </a:stretch>
        </p:blipFill>
        <p:spPr>
          <a:xfrm>
            <a:off x="5562600" y="3886200"/>
            <a:ext cx="3393062" cy="22513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914400" y="22098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p:txBody>
          <a:bodyPr/>
          <a:lstStyle/>
          <a:p>
            <a:r>
              <a:rPr lang="en-US" dirty="0" smtClean="0"/>
              <a:t>Finally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Letting Go!</a:t>
            </a:r>
            <a:endParaRPr lang="en-US" dirty="0"/>
          </a:p>
        </p:txBody>
      </p:sp>
      <p:pic>
        <p:nvPicPr>
          <p:cNvPr id="7" name="Picture 6" descr="iStock_000004817156Small.jpg"/>
          <p:cNvPicPr>
            <a:picLocks noChangeAspect="1"/>
          </p:cNvPicPr>
          <p:nvPr/>
        </p:nvPicPr>
        <p:blipFill>
          <a:blip r:embed="rId3"/>
          <a:stretch>
            <a:fillRect/>
          </a:stretch>
        </p:blipFill>
        <p:spPr>
          <a:xfrm>
            <a:off x="1371600" y="1371600"/>
            <a:ext cx="6705600" cy="44625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Ahead!</a:t>
            </a:r>
            <a:endParaRPr lang="en-US" dirty="0"/>
          </a:p>
        </p:txBody>
      </p:sp>
      <p:pic>
        <p:nvPicPr>
          <p:cNvPr id="4" name="Content Placeholder 3" descr="iStock_000005900814XSmall.jpg"/>
          <p:cNvPicPr>
            <a:picLocks noGrp="1" noChangeAspect="1"/>
          </p:cNvPicPr>
          <p:nvPr>
            <p:ph idx="1"/>
          </p:nvPr>
        </p:nvPicPr>
        <p:blipFill>
          <a:blip r:embed="rId3"/>
          <a:stretch>
            <a:fillRect/>
          </a:stretch>
        </p:blipFill>
        <p:spPr>
          <a:xfrm>
            <a:off x="1218898" y="1524000"/>
            <a:ext cx="6782101" cy="450012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762000" y="3810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2" name="Title 1"/>
          <p:cNvSpPr>
            <a:spLocks noGrp="1"/>
          </p:cNvSpPr>
          <p:nvPr>
            <p:ph type="ctrTitle"/>
          </p:nvPr>
        </p:nvSpPr>
        <p:spPr>
          <a:xfrm>
            <a:off x="762000" y="609600"/>
            <a:ext cx="7772400" cy="1470025"/>
          </a:xfrm>
        </p:spPr>
        <p:txBody>
          <a:bodyPr>
            <a:normAutofit fontScale="90000"/>
          </a:bodyPr>
          <a:lstStyle/>
          <a:p>
            <a:r>
              <a:rPr lang="en-US" dirty="0" smtClean="0"/>
              <a:t>How do your encourage your campus to accept/embrace change?</a:t>
            </a:r>
            <a:br>
              <a:rPr lang="en-US" dirty="0" smtClean="0"/>
            </a:br>
            <a:endParaRPr lang="en-US" dirty="0"/>
          </a:p>
        </p:txBody>
      </p:sp>
      <p:pic>
        <p:nvPicPr>
          <p:cNvPr id="4" name="Picture 3" descr="iStock_000003898245XSmall.jpg"/>
          <p:cNvPicPr>
            <a:picLocks noChangeAspect="1"/>
          </p:cNvPicPr>
          <p:nvPr/>
        </p:nvPicPr>
        <p:blipFill>
          <a:blip r:embed="rId2"/>
          <a:stretch>
            <a:fillRect/>
          </a:stretch>
        </p:blipFill>
        <p:spPr>
          <a:xfrm>
            <a:off x="1905000" y="2286000"/>
            <a:ext cx="5473700" cy="3530600"/>
          </a:xfrm>
          <a:prstGeom prst="rect">
            <a:avLst/>
          </a:prstGeom>
        </p:spPr>
      </p:pic>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sz="3200" dirty="0" smtClean="0"/>
              <a:t>Sandy Bennett </a:t>
            </a:r>
          </a:p>
          <a:p>
            <a:pPr lvl="1"/>
            <a:r>
              <a:rPr lang="en-US" dirty="0" smtClean="0">
                <a:hlinkClick r:id="rId3"/>
              </a:rPr>
              <a:t>Sandy_Bennett@baylor.edu</a:t>
            </a:r>
            <a:endParaRPr lang="en-US" dirty="0" smtClean="0"/>
          </a:p>
          <a:p>
            <a:endParaRPr lang="en-US" dirty="0" smtClean="0"/>
          </a:p>
          <a:p>
            <a:r>
              <a:rPr lang="en-US" sz="3200" dirty="0" smtClean="0"/>
              <a:t>Lance Grigsby</a:t>
            </a:r>
          </a:p>
          <a:p>
            <a:pPr lvl="1"/>
            <a:r>
              <a:rPr lang="en-US" dirty="0" smtClean="0">
                <a:hlinkClick r:id="rId4"/>
              </a:rPr>
              <a:t>Lance_Grigsby@baylor.edu</a:t>
            </a: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838200" y="688975"/>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685800" y="533400"/>
            <a:ext cx="7772400" cy="1470025"/>
          </a:xfrm>
        </p:spPr>
        <p:txBody>
          <a:bodyPr/>
          <a:lstStyle/>
          <a:p>
            <a:r>
              <a:rPr lang="en-US" dirty="0" smtClean="0"/>
              <a:t>How do you retire a service?</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iStock_000000699028XSmall.jpg"/>
          <p:cNvPicPr>
            <a:picLocks noChangeAspect="1"/>
          </p:cNvPicPr>
          <p:nvPr/>
        </p:nvPicPr>
        <p:blipFill>
          <a:blip r:embed="rId3"/>
          <a:stretch>
            <a:fillRect/>
          </a:stretch>
        </p:blipFill>
        <p:spPr>
          <a:xfrm>
            <a:off x="2209800" y="2362200"/>
            <a:ext cx="5037919" cy="334280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2490768XSmall.jpg"/>
          <p:cNvPicPr>
            <a:picLocks noChangeAspect="1"/>
          </p:cNvPicPr>
          <p:nvPr/>
        </p:nvPicPr>
        <p:blipFill>
          <a:blip r:embed="rId3"/>
          <a:stretch>
            <a:fillRect/>
          </a:stretch>
        </p:blipFill>
        <p:spPr>
          <a:xfrm>
            <a:off x="2209800" y="3104109"/>
            <a:ext cx="4419600" cy="2991891"/>
          </a:xfrm>
          <a:prstGeom prst="rect">
            <a:avLst/>
          </a:prstGeom>
          <a:ln>
            <a:noFill/>
          </a:ln>
          <a:effectLst>
            <a:outerShdw blurRad="190500" algn="tl" rotWithShape="0">
              <a:srgbClr val="000000">
                <a:alpha val="70000"/>
              </a:srgbClr>
            </a:outerShdw>
          </a:effectLst>
        </p:spPr>
      </p:pic>
      <p:sp>
        <p:nvSpPr>
          <p:cNvPr id="7" name="Snip Diagonal Corner Rectangle 6"/>
          <p:cNvSpPr/>
          <p:nvPr/>
        </p:nvSpPr>
        <p:spPr>
          <a:xfrm>
            <a:off x="838200" y="1603375"/>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685800" y="1524000"/>
            <a:ext cx="7772400" cy="1470025"/>
          </a:xfrm>
        </p:spPr>
        <p:txBody>
          <a:bodyPr/>
          <a:lstStyle/>
          <a:p>
            <a:r>
              <a:rPr lang="en-US" dirty="0" smtClean="0"/>
              <a:t>Evaluate all your services.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Create a Service Grid</a:t>
            </a:r>
            <a:endParaRPr lang="en-US" dirty="0"/>
          </a:p>
        </p:txBody>
      </p:sp>
      <p:pic>
        <p:nvPicPr>
          <p:cNvPr id="6" name="Picture 5" descr="web_service_grid_pic.png"/>
          <p:cNvPicPr>
            <a:picLocks noChangeAspect="1"/>
          </p:cNvPicPr>
          <p:nvPr/>
        </p:nvPicPr>
        <p:blipFill>
          <a:blip r:embed="rId3"/>
          <a:stretch>
            <a:fillRect/>
          </a:stretch>
        </p:blipFill>
        <p:spPr>
          <a:xfrm>
            <a:off x="0" y="1143000"/>
            <a:ext cx="9199401" cy="5105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304800" y="685800"/>
            <a:ext cx="4876800" cy="26670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3" name="Title 2"/>
          <p:cNvSpPr>
            <a:spLocks noGrp="1"/>
          </p:cNvSpPr>
          <p:nvPr>
            <p:ph type="ctrTitle"/>
          </p:nvPr>
        </p:nvSpPr>
        <p:spPr>
          <a:xfrm>
            <a:off x="457200" y="838200"/>
            <a:ext cx="4419600" cy="2209800"/>
          </a:xfrm>
        </p:spPr>
        <p:txBody>
          <a:bodyPr/>
          <a:lstStyle/>
          <a:p>
            <a:r>
              <a:rPr lang="en-US" dirty="0" smtClean="0"/>
              <a:t>Set your course of action.</a:t>
            </a:r>
            <a:endParaRPr lang="en-US" dirty="0"/>
          </a:p>
        </p:txBody>
      </p:sp>
      <p:sp>
        <p:nvSpPr>
          <p:cNvPr id="4" name="Subtitle 3"/>
          <p:cNvSpPr>
            <a:spLocks noGrp="1"/>
          </p:cNvSpPr>
          <p:nvPr>
            <p:ph type="subTitle" idx="1"/>
          </p:nvPr>
        </p:nvSpPr>
        <p:spPr/>
        <p:txBody>
          <a:bodyPr/>
          <a:lstStyle/>
          <a:p>
            <a:r>
              <a:rPr lang="en-US" dirty="0" smtClean="0"/>
              <a:t> </a:t>
            </a:r>
            <a:endParaRPr lang="en-US" dirty="0"/>
          </a:p>
        </p:txBody>
      </p:sp>
      <p:pic>
        <p:nvPicPr>
          <p:cNvPr id="9" name="Picture 8" descr="iStock_000005922474XSmall.jpg"/>
          <p:cNvPicPr>
            <a:picLocks noChangeAspect="1"/>
          </p:cNvPicPr>
          <p:nvPr/>
        </p:nvPicPr>
        <p:blipFill>
          <a:blip r:embed="rId3"/>
          <a:stretch>
            <a:fillRect/>
          </a:stretch>
        </p:blipFill>
        <p:spPr>
          <a:xfrm>
            <a:off x="5486400" y="685800"/>
            <a:ext cx="3509336" cy="525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838200" y="6096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762000" y="457200"/>
            <a:ext cx="7772400" cy="1470025"/>
          </a:xfrm>
        </p:spPr>
        <p:txBody>
          <a:bodyPr/>
          <a:lstStyle/>
          <a:p>
            <a:r>
              <a:rPr lang="en-US" dirty="0" smtClean="0"/>
              <a:t>Divide responsibilities.</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iStock_000003231979XSmall.jpg"/>
          <p:cNvPicPr>
            <a:picLocks noChangeAspect="1"/>
          </p:cNvPicPr>
          <p:nvPr/>
        </p:nvPicPr>
        <p:blipFill>
          <a:blip r:embed="rId3"/>
          <a:stretch>
            <a:fillRect/>
          </a:stretch>
        </p:blipFill>
        <p:spPr>
          <a:xfrm>
            <a:off x="1828800" y="2285999"/>
            <a:ext cx="5715000" cy="381449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0">
            <a:normAutofit/>
          </a:bodyPr>
          <a:lstStyle/>
          <a:p>
            <a:r>
              <a:rPr lang="en-US" sz="4800" dirty="0" smtClean="0"/>
              <a:t>Be patient.</a:t>
            </a:r>
            <a:endParaRPr lang="en-US" sz="4800" dirty="0"/>
          </a:p>
        </p:txBody>
      </p:sp>
      <p:sp>
        <p:nvSpPr>
          <p:cNvPr id="7" name="Content Placeholder 6"/>
          <p:cNvSpPr>
            <a:spLocks noGrp="1"/>
          </p:cNvSpPr>
          <p:nvPr>
            <p:ph idx="1"/>
          </p:nvPr>
        </p:nvSpPr>
        <p:spPr/>
        <p:txBody>
          <a:bodyPr/>
          <a:lstStyle/>
          <a:p>
            <a:endParaRPr lang="en-US" dirty="0"/>
          </a:p>
        </p:txBody>
      </p:sp>
      <p:sp>
        <p:nvSpPr>
          <p:cNvPr id="8" name="Text Placeholder 7"/>
          <p:cNvSpPr>
            <a:spLocks noGrp="1"/>
          </p:cNvSpPr>
          <p:nvPr>
            <p:ph type="body" sz="half" idx="2"/>
          </p:nvPr>
        </p:nvSpPr>
        <p:spPr/>
        <p:txBody>
          <a:bodyPr/>
          <a:lstStyle/>
          <a:p>
            <a:endParaRPr lang="en-US" dirty="0"/>
          </a:p>
        </p:txBody>
      </p:sp>
      <p:pic>
        <p:nvPicPr>
          <p:cNvPr id="6" name="Picture 5" descr="iStock_000006007629XSmall.jpg"/>
          <p:cNvPicPr>
            <a:picLocks noChangeAspect="1"/>
          </p:cNvPicPr>
          <p:nvPr/>
        </p:nvPicPr>
        <p:blipFill>
          <a:blip r:embed="rId3"/>
          <a:stretch>
            <a:fillRect/>
          </a:stretch>
        </p:blipFill>
        <p:spPr>
          <a:xfrm>
            <a:off x="3657600" y="0"/>
            <a:ext cx="3679300" cy="6100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838200" y="990600"/>
            <a:ext cx="7772400" cy="1371600"/>
          </a:xfrm>
          <a:prstGeom prst="snip2DiagRect">
            <a:avLst/>
          </a:prstGeom>
          <a:solidFill>
            <a:srgbClr val="D7D4A9"/>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j-lt"/>
              </a:rPr>
              <a:t> </a:t>
            </a:r>
            <a:endParaRPr lang="en-US" sz="3600" dirty="0">
              <a:solidFill>
                <a:schemeClr val="tx1"/>
              </a:solidFill>
              <a:latin typeface="+mj-lt"/>
            </a:endParaRPr>
          </a:p>
        </p:txBody>
      </p:sp>
      <p:sp>
        <p:nvSpPr>
          <p:cNvPr id="4" name="Title 3"/>
          <p:cNvSpPr>
            <a:spLocks noGrp="1"/>
          </p:cNvSpPr>
          <p:nvPr>
            <p:ph type="ctrTitle"/>
          </p:nvPr>
        </p:nvSpPr>
        <p:spPr>
          <a:xfrm>
            <a:off x="685800" y="838200"/>
            <a:ext cx="7772400" cy="1470025"/>
          </a:xfrm>
        </p:spPr>
        <p:txBody>
          <a:bodyPr/>
          <a:lstStyle/>
          <a:p>
            <a:r>
              <a:rPr lang="en-US" dirty="0" smtClean="0"/>
              <a:t>Hanging on and on and on…</a:t>
            </a:r>
            <a:endParaRPr lang="en-US" dirty="0"/>
          </a:p>
        </p:txBody>
      </p:sp>
      <p:sp>
        <p:nvSpPr>
          <p:cNvPr id="5" name="Subtitle 4"/>
          <p:cNvSpPr>
            <a:spLocks noGrp="1"/>
          </p:cNvSpPr>
          <p:nvPr>
            <p:ph type="subTitle" idx="1"/>
          </p:nvPr>
        </p:nvSpPr>
        <p:spPr/>
        <p:txBody>
          <a:bodyPr/>
          <a:lstStyle/>
          <a:p>
            <a:endParaRPr lang="en-US"/>
          </a:p>
        </p:txBody>
      </p:sp>
      <p:pic>
        <p:nvPicPr>
          <p:cNvPr id="6" name="Picture 5" descr="iStock_000006007958XSmall.jpg"/>
          <p:cNvPicPr>
            <a:picLocks noChangeAspect="1"/>
          </p:cNvPicPr>
          <p:nvPr/>
        </p:nvPicPr>
        <p:blipFill>
          <a:blip r:embed="rId3"/>
          <a:stretch>
            <a:fillRect/>
          </a:stretch>
        </p:blipFill>
        <p:spPr>
          <a:xfrm>
            <a:off x="2209800" y="2743200"/>
            <a:ext cx="4678096" cy="30967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Case Study&amp;quot;&quot;/&gt;&lt;property id=&quot;20307&quot; value=&quot;258&quot;/&gt;&lt;/object&gt;&lt;object type=&quot;3&quot; unique_id=&quot;10006&quot;&gt;&lt;property id=&quot;20148&quot; value=&quot;5&quot;/&gt;&lt;property id=&quot;20300&quot; value=&quot;Slide 3 - &amp;quot;How do you retire a service?&amp;quot;&quot;/&gt;&lt;property id=&quot;20307&quot; value=&quot;259&quot;/&gt;&lt;/object&gt;&lt;object type=&quot;3&quot; unique_id=&quot;10007&quot;&gt;&lt;property id=&quot;20148&quot; value=&quot;5&quot;/&gt;&lt;property id=&quot;20300&quot; value=&quot;Slide 4 - &amp;quot;Evaluate all your services.&amp;quot;&quot;/&gt;&lt;property id=&quot;20307&quot; value=&quot;260&quot;/&gt;&lt;/object&gt;&lt;object type=&quot;3&quot; unique_id=&quot;10008&quot;&gt;&lt;property id=&quot;20148&quot; value=&quot;5&quot;/&gt;&lt;property id=&quot;20300&quot; value=&quot;Slide 5 - &amp;quot;Create a Service Grid&amp;quot;&quot;/&gt;&lt;property id=&quot;20307&quot; value=&quot;261&quot;/&gt;&lt;/object&gt;&lt;object type=&quot;3&quot; unique_id=&quot;10009&quot;&gt;&lt;property id=&quot;20148&quot; value=&quot;5&quot;/&gt;&lt;property id=&quot;20300&quot; value=&quot;Slide 6 - &amp;quot;Set your course of action.&amp;quot;&quot;/&gt;&lt;property id=&quot;20307&quot; value=&quot;262&quot;/&gt;&lt;/object&gt;&lt;object type=&quot;3&quot; unique_id=&quot;10010&quot;&gt;&lt;property id=&quot;20148&quot; value=&quot;5&quot;/&gt;&lt;property id=&quot;20300&quot; value=&quot;Slide 7 - &amp;quot;Divide responsibilities.&amp;quot;&quot;/&gt;&lt;property id=&quot;20307&quot; value=&quot;265&quot;/&gt;&lt;/object&gt;&lt;object type=&quot;3&quot; unique_id=&quot;10011&quot;&gt;&lt;property id=&quot;20148&quot; value=&quot;5&quot;/&gt;&lt;property id=&quot;20300&quot; value=&quot;Slide 8 - &amp;quot;Be patient.&amp;quot;&quot;/&gt;&lt;property id=&quot;20307&quot; value=&quot;266&quot;/&gt;&lt;/object&gt;&lt;object type=&quot;3&quot; unique_id=&quot;10012&quot;&gt;&lt;property id=&quot;20148&quot; value=&quot;5&quot;/&gt;&lt;property id=&quot;20300&quot; value=&quot;Slide 9 - &amp;quot;Hanging on and on and on…&amp;quot;&quot;/&gt;&lt;property id=&quot;20307&quot; value=&quot;267&quot;/&gt;&lt;/object&gt;&lt;object type=&quot;3&quot; unique_id=&quot;10013&quot;&gt;&lt;property id=&quot;20148&quot; value=&quot;5&quot;/&gt;&lt;property id=&quot;20300&quot; value=&quot;Slide 11&quot;/&gt;&lt;property id=&quot;20307&quot; value=&quot;274&quot;/&gt;&lt;/object&gt;&lt;object type=&quot;3&quot; unique_id=&quot;10014&quot;&gt;&lt;property id=&quot;20148&quot; value=&quot;5&quot;/&gt;&lt;property id=&quot;20300&quot; value=&quot;Slide 12 - &amp;quot;Focus Group Result&amp;quot;&quot;/&gt;&lt;property id=&quot;20307&quot; value=&quot;273&quot;/&gt;&lt;/object&gt;&lt;object type=&quot;3&quot; unique_id=&quot;10015&quot;&gt;&lt;property id=&quot;20148&quot; value=&quot;5&quot;/&gt;&lt;property id=&quot;20300&quot; value=&quot;Slide 13 - &amp;quot;Our solution&amp;quot;&quot;/&gt;&lt;property id=&quot;20307&quot; value=&quot;268&quot;/&gt;&lt;/object&gt;&lt;object type=&quot;3&quot; unique_id=&quot;10016&quot;&gt;&lt;property id=&quot;20148&quot; value=&quot;5&quot;/&gt;&lt;property id=&quot;20300&quot; value=&quot;Slide 14 - &amp;quot;Why WordPress MU?&amp;quot;&quot;/&gt;&lt;property id=&quot;20307&quot; value=&quot;269&quot;/&gt;&lt;/object&gt;&lt;object type=&quot;3&quot; unique_id=&quot;10017&quot;&gt;&lt;property id=&quot;20148&quot; value=&quot;5&quot;/&gt;&lt;property id=&quot;20300&quot; value=&quot;Slide 15 - &amp;quot;To Blog or not to Blog&amp;quot;&quot;/&gt;&lt;property id=&quot;20307&quot; value=&quot;275&quot;/&gt;&lt;/object&gt;&lt;object type=&quot;3&quot; unique_id=&quot;10018&quot;&gt;&lt;property id=&quot;20148&quot; value=&quot;5&quot;/&gt;&lt;property id=&quot;20300&quot; value=&quot;Slide 17 - &amp;quot;Communicate&amp;quot;&quot;/&gt;&lt;property id=&quot;20307&quot; value=&quot;263&quot;/&gt;&lt;/object&gt;&lt;object type=&quot;3&quot; unique_id=&quot;10019&quot;&gt;&lt;property id=&quot;20148&quot; value=&quot;5&quot;/&gt;&lt;property id=&quot;20300&quot; value=&quot;Slide 19 - &amp;quot;Have a grace period built into the process.&amp;quot;&quot;/&gt;&lt;property id=&quot;20307&quot; value=&quot;264&quot;/&gt;&lt;/object&gt;&lt;object type=&quot;3&quot; unique_id=&quot;10020&quot;&gt;&lt;property id=&quot;20148&quot; value=&quot;5&quot;/&gt;&lt;property id=&quot;20300&quot; value=&quot;Slide 20 - &amp;quot;Finally&amp;quot;&quot;/&gt;&lt;property id=&quot;20307&quot; value=&quot;270&quot;/&gt;&lt;/object&gt;&lt;object type=&quot;3&quot; unique_id=&quot;10021&quot;&gt;&lt;property id=&quot;20148&quot; value=&quot;5&quot;/&gt;&lt;property id=&quot;20300&quot; value=&quot;Slide 22 - &amp;quot;Letting Go!&amp;quot;&quot;/&gt;&lt;property id=&quot;20307&quot; value=&quot;256&quot;/&gt;&lt;/object&gt;&lt;object type=&quot;3&quot; unique_id=&quot;10022&quot;&gt;&lt;property id=&quot;20148&quot; value=&quot;5&quot;/&gt;&lt;property id=&quot;20300&quot; value=&quot;Slide 23 - &amp;quot;Moving Ahead!&amp;quot;&quot;/&gt;&lt;property id=&quot;20307&quot; value=&quot;271&quot;/&gt;&lt;/object&gt;&lt;object type=&quot;3&quot; unique_id=&quot;10023&quot;&gt;&lt;property id=&quot;20148&quot; value=&quot;5&quot;/&gt;&lt;property id=&quot;20300&quot; value=&quot;Slide 25 - &amp;quot;Thank you&amp;quot;&quot;/&gt;&lt;property id=&quot;20307&quot; value=&quot;272&quot;/&gt;&lt;/object&gt;&lt;object type=&quot;3&quot; unique_id=&quot;10024&quot;&gt;&lt;property id=&quot;20148&quot; value=&quot;5&quot;/&gt;&lt;property id=&quot;20300&quot; value=&quot;Slide 16&quot;/&gt;&lt;property id=&quot;20307&quot; value=&quot;277&quot;/&gt;&lt;/object&gt;&lt;object type=&quot;3&quot; unique_id=&quot;10025&quot;&gt;&lt;property id=&quot;20148&quot; value=&quot;5&quot;/&gt;&lt;property id=&quot;20300&quot; value=&quot;Slide 18 - &amp;quot;Communication Timeline&amp;quot;&quot;/&gt;&lt;property id=&quot;20307&quot; value=&quot;276&quot;/&gt;&lt;/object&gt;&lt;object type=&quot;3&quot; unique_id=&quot;10026&quot;&gt;&lt;property id=&quot;20148&quot; value=&quot;5&quot;/&gt;&lt;property id=&quot;20300&quot; value=&quot;Slide 24 - &amp;quot;How do your encourage your campus to accept/embrace change?&amp;#x0D;&amp;#x0A;&amp;quot;&quot;/&gt;&lt;property id=&quot;20307&quot; value=&quot;278&quot;/&gt;&lt;/object&gt;&lt;object type=&quot;3&quot; unique_id=&quot;10452&quot;&gt;&lt;property id=&quot;20148&quot; value=&quot;5&quot;/&gt;&lt;property id=&quot;20300&quot; value=&quot;Slide 10 - &amp;quot;… But they just won’t let go.&amp;quot;&quot;/&gt;&lt;property id=&quot;20307&quot; value=&quot;279&quot;/&gt;&lt;/object&gt;&lt;object type=&quot;3&quot; unique_id=&quot;10479&quot;&gt;&lt;property id=&quot;20148&quot; value=&quot;5&quot;/&gt;&lt;property id=&quot;20300&quot; value=&quot;Slide 21 - &amp;quot;Summary&amp;quot;&quot;/&gt;&lt;property id=&quot;20307&quot; value=&quot;280&quot;/&gt;&lt;/object&gt;&lt;/object&gt;&lt;/object&gt;&lt;/database&gt;"/>
</p:tagLst>
</file>

<file path=ppt/theme/theme1.xml><?xml version="1.0" encoding="utf-8"?>
<a:theme xmlns:a="http://schemas.openxmlformats.org/drawingml/2006/main" name="Theme2-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Theme2-use</Template>
  <TotalTime>850</TotalTime>
  <Words>1092</Words>
  <Application>Microsoft Office PowerPoint</Application>
  <PresentationFormat>On-screen Show (4:3)</PresentationFormat>
  <Paragraphs>176</Paragraphs>
  <Slides>25</Slides>
  <Notes>21</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Theme2-use</vt:lpstr>
      <vt:lpstr>Slide 1</vt:lpstr>
      <vt:lpstr>Case Study</vt:lpstr>
      <vt:lpstr>How do you retire a service?</vt:lpstr>
      <vt:lpstr>Evaluate all your services.</vt:lpstr>
      <vt:lpstr>Create a Service Grid</vt:lpstr>
      <vt:lpstr>Set your course of action.</vt:lpstr>
      <vt:lpstr>Divide responsibilities.</vt:lpstr>
      <vt:lpstr>Be patient.</vt:lpstr>
      <vt:lpstr>Hanging on and on and on…</vt:lpstr>
      <vt:lpstr>… But they just won’t let go.</vt:lpstr>
      <vt:lpstr>Slide 11</vt:lpstr>
      <vt:lpstr>Focus Group Result</vt:lpstr>
      <vt:lpstr>Our solution</vt:lpstr>
      <vt:lpstr>Why WordPress MU?</vt:lpstr>
      <vt:lpstr>To Blog or not to Blog</vt:lpstr>
      <vt:lpstr>Slide 16</vt:lpstr>
      <vt:lpstr>Communicate</vt:lpstr>
      <vt:lpstr>Communication Timeline</vt:lpstr>
      <vt:lpstr>Have a grace period built into the process.</vt:lpstr>
      <vt:lpstr>Finally</vt:lpstr>
      <vt:lpstr>Summary</vt:lpstr>
      <vt:lpstr>Letting Go!</vt:lpstr>
      <vt:lpstr>Moving Ahead!</vt:lpstr>
      <vt:lpstr>How do your encourage your campus to accept/embrace change? </vt:lpstr>
      <vt:lpstr>Thank you</vt:lpstr>
    </vt:vector>
  </TitlesOfParts>
  <Company>Baylor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Old and New Services</dc:title>
  <dc:subject>SWRC09</dc:subject>
  <dc:creator>Sandy Bennett &amp; Lance Grigsby</dc:creator>
  <cp:lastModifiedBy>Administrator</cp:lastModifiedBy>
  <cp:revision>71</cp:revision>
  <dcterms:created xsi:type="dcterms:W3CDTF">2009-02-11T21:03:37Z</dcterms:created>
  <dcterms:modified xsi:type="dcterms:W3CDTF">2009-03-04T18:25:36Z</dcterms:modified>
</cp:coreProperties>
</file>