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87" r:id="rId2"/>
    <p:sldId id="305" r:id="rId3"/>
    <p:sldId id="289" r:id="rId4"/>
    <p:sldId id="303" r:id="rId5"/>
    <p:sldId id="288" r:id="rId6"/>
    <p:sldId id="302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0C86541-6E90-4ACA-9030-4572F35B9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9B2974-3BD6-4972-84AB-22C074909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A56A-40EB-4E5C-9B8F-34EE6D4D6A7F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6C29-66EB-40F7-B05D-29B3E8300D67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4F5E7-B2F3-4331-9207-456576E465CC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53238-71B2-4E5C-AC6B-28490B94F132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60D6B-19AF-46C0-AE25-CC7545A01825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C401C-0292-4D0C-973B-781CD4911B38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7C7AC-4C2E-47B2-8280-F45DA5640EE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8BE4B-5705-46AD-BA20-FC928962626E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AEB40-26A9-4F1A-9278-A2950D791CFC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2951-0C8D-4097-AAB0-6134F3BEE837}" type="slidenum">
              <a:rPr lang="en-US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71608-5F22-4DEC-A833-7326F232B5B6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7B2AB-93AA-4C0B-BE3B-D9AF5FD38BEC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374AB-859F-4A5E-BA14-0BFC8BBDB180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0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CE3DE-47C1-4D98-935C-E14337B3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3687-361A-4F9B-85CD-F41E8E4B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833C-B010-494C-B9BF-5EDA42BD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25CA-536D-4947-9E8C-524DA882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41F0-E0EB-4950-8BEA-22D743AC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88E6-4878-44AB-B013-7AA07979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82F2-400D-47A2-BF73-4B2E4A5DE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6991-BFD2-495C-865F-F7CC8DCD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32BF-C300-46D3-B583-3BDE6C64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1AEA-8B19-4AF7-BD9B-9BEBD8047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D7A8-3EB4-469B-85E8-89F36880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10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1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1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1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710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1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AE9E92-AE69-40C7-B632-001ADF57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rgbClr val="FF0000"/>
                </a:solidFill>
              </a:rPr>
              <a:t>Presenters: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rgbClr val="FF0000"/>
                </a:solidFill>
              </a:rPr>
              <a:t>Jason Arvisio, Navajo Technical College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rgbClr val="FF0000"/>
                </a:solidFill>
              </a:rPr>
              <a:t>Jared Ribble, Navajo Technical College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rgbClr val="FF0000"/>
                </a:solidFill>
              </a:rPr>
              <a:t>Cris Landgraf, University of NM/ABQ-G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5" name="Picture 4" descr="UNM_Logo_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70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IT-UNM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3565525" y="14081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4038600" y="1066800"/>
            <a:ext cx="37338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endParaRPr lang="en-US" sz="2400"/>
          </a:p>
          <a:p>
            <a:r>
              <a:rPr lang="en-US" sz="2800">
                <a:latin typeface="AR BERKLEY" pitchFamily="2" charset="0"/>
              </a:rPr>
              <a:t>Navajo Technical</a:t>
            </a:r>
          </a:p>
          <a:p>
            <a:r>
              <a:rPr lang="en-US" sz="2800">
                <a:latin typeface="AR BERKLEY" pitchFamily="2" charset="0"/>
              </a:rPr>
              <a:t>       College</a:t>
            </a:r>
          </a:p>
          <a:p>
            <a:endParaRPr lang="en-US" sz="2800">
              <a:latin typeface="AR BERKLEY" pitchFamily="2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3565525" y="14081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80" name="Group 14"/>
          <p:cNvGrpSpPr>
            <a:grpSpLocks noChangeAspect="1"/>
          </p:cNvGrpSpPr>
          <p:nvPr/>
        </p:nvGrpSpPr>
        <p:grpSpPr bwMode="auto">
          <a:xfrm>
            <a:off x="1371600" y="1676400"/>
            <a:ext cx="2259013" cy="1143000"/>
            <a:chOff x="864" y="1056"/>
            <a:chExt cx="1423" cy="720"/>
          </a:xfrm>
        </p:grpSpPr>
        <p:sp>
          <p:nvSpPr>
            <p:cNvPr id="308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85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1" name="Group 14"/>
          <p:cNvGrpSpPr>
            <a:grpSpLocks noChangeAspect="1"/>
          </p:cNvGrpSpPr>
          <p:nvPr/>
        </p:nvGrpSpPr>
        <p:grpSpPr bwMode="auto">
          <a:xfrm>
            <a:off x="7239000" y="5334000"/>
            <a:ext cx="1905000" cy="735013"/>
            <a:chOff x="864" y="1056"/>
            <a:chExt cx="1423" cy="720"/>
          </a:xfrm>
        </p:grpSpPr>
        <p:sp>
          <p:nvSpPr>
            <p:cNvPr id="308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83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Scalable Distributed Supercomputing Environment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The Din</a:t>
            </a:r>
            <a:r>
              <a:rPr lang="en-US">
                <a:cs typeface="Arial" charset="0"/>
              </a:rPr>
              <a:t>é Grid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55725" y="2398713"/>
            <a:ext cx="76898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scalable system refers to network systems:  In this case the Din</a:t>
            </a:r>
            <a:r>
              <a:rPr lang="en-US">
                <a:cs typeface="Arial" charset="0"/>
              </a:rPr>
              <a:t>é Grid </a:t>
            </a:r>
          </a:p>
          <a:p>
            <a:r>
              <a:rPr lang="en-US">
                <a:cs typeface="Arial" charset="0"/>
              </a:rPr>
              <a:t>is scalable in two ways.  The most important of these has to do</a:t>
            </a:r>
          </a:p>
          <a:p>
            <a:r>
              <a:rPr lang="en-US">
                <a:cs typeface="Arial" charset="0"/>
              </a:rPr>
              <a:t>with usage.  A user at a chapterhouse or home can access the </a:t>
            </a:r>
          </a:p>
          <a:p>
            <a:r>
              <a:rPr lang="en-US">
                <a:cs typeface="Arial" charset="0"/>
              </a:rPr>
              <a:t>Internet at a minimal bandwidth, or they can access </a:t>
            </a:r>
          </a:p>
          <a:p>
            <a:r>
              <a:rPr lang="en-US">
                <a:cs typeface="Arial" charset="0"/>
              </a:rPr>
              <a:t>Supercomputing resources through the Gigapop in Albuquerque</a:t>
            </a:r>
          </a:p>
          <a:p>
            <a:r>
              <a:rPr lang="en-US">
                <a:cs typeface="Arial" charset="0"/>
              </a:rPr>
              <a:t>to the TeraGrid, the world’s largest supercomputing grid.  As</a:t>
            </a:r>
          </a:p>
          <a:p>
            <a:r>
              <a:rPr lang="en-US">
                <a:cs typeface="Arial" charset="0"/>
              </a:rPr>
              <a:t>Little Fe’s are manufactured at Navajo Tech and placed in</a:t>
            </a:r>
          </a:p>
          <a:p>
            <a:r>
              <a:rPr lang="en-US">
                <a:cs typeface="Arial" charset="0"/>
              </a:rPr>
              <a:t>chapterhouses, schools, public safety buildings, clinics, etc. </a:t>
            </a:r>
          </a:p>
          <a:p>
            <a:r>
              <a:rPr lang="en-US">
                <a:cs typeface="Arial" charset="0"/>
              </a:rPr>
              <a:t>The distributed environment is also scalable in that it becomes </a:t>
            </a:r>
          </a:p>
          <a:p>
            <a:r>
              <a:rPr lang="en-US">
                <a:cs typeface="Arial" charset="0"/>
              </a:rPr>
              <a:t>increasingly powerful as a distributed supercomputer.  The supercomputer</a:t>
            </a:r>
          </a:p>
          <a:p>
            <a:r>
              <a:rPr lang="en-US">
                <a:cs typeface="Arial" charset="0"/>
              </a:rPr>
              <a:t>on campus is the center of the Dinè Grid.  Every new Little Fe </a:t>
            </a:r>
          </a:p>
          <a:p>
            <a:r>
              <a:rPr lang="en-US">
                <a:cs typeface="Arial" charset="0"/>
              </a:rPr>
              <a:t>increases the supercomputing power available to users.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id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Internet to the Hogan and the Dinè Grid in Education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The initial idea that led to development of the project was a desire by Navajo Tech to deliver high quality distance education to chapterhouses in the Navajo Nation</a:t>
            </a:r>
          </a:p>
          <a:p>
            <a:pPr>
              <a:lnSpc>
                <a:spcPct val="80000"/>
              </a:lnSpc>
            </a:pPr>
            <a:r>
              <a:rPr lang="en-US" sz="2200"/>
              <a:t>This led to development of the wireless grid and work with Hans Werner Braun, the most important wireless scientist in the world.</a:t>
            </a:r>
          </a:p>
          <a:p>
            <a:pPr>
              <a:lnSpc>
                <a:spcPct val="80000"/>
              </a:lnSpc>
            </a:pPr>
            <a:r>
              <a:rPr lang="en-US" sz="2200"/>
              <a:t>An examination of the current state-of-the-art in E-Learning led to a realization of the need for the Dinè Grid</a:t>
            </a:r>
          </a:p>
          <a:p>
            <a:pPr>
              <a:lnSpc>
                <a:spcPct val="80000"/>
              </a:lnSpc>
            </a:pPr>
            <a:r>
              <a:rPr lang="en-US" sz="2200"/>
              <a:t>Science, Technology, Engineering, and Math (STEM) education has a new paradigm.  </a:t>
            </a:r>
          </a:p>
          <a:p>
            <a:pPr>
              <a:lnSpc>
                <a:spcPct val="80000"/>
              </a:lnSpc>
            </a:pPr>
            <a:r>
              <a:rPr lang="en-US" sz="2200"/>
              <a:t>STEM provides high skill, high wage jobs.  Navajo Tech has strong STEM programming.  But in the contemporary world work in these fields is completed on a collaborative basis.  This demands a collaborative toolkit for teaching and learning—a toolkit not currently available to any school in the Navajo 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Online Education</a:t>
            </a:r>
          </a:p>
        </p:txBody>
      </p:sp>
      <p:pic>
        <p:nvPicPr>
          <p:cNvPr id="19459" name="Picture 3" descr="moodle-log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4724400" cy="3778250"/>
          </a:xfrm>
          <a:prstGeom prst="rect">
            <a:avLst/>
          </a:prstGeom>
          <a:noFill/>
        </p:spPr>
      </p:pic>
      <p:pic>
        <p:nvPicPr>
          <p:cNvPr id="19460" name="Picture 4" descr="moodle-cou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743200"/>
            <a:ext cx="4800600" cy="3840163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57800" y="1066800"/>
            <a:ext cx="3581400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Internet to the Hogan &amp; the Dine’ Grid will be the vehicle through which NavajoTech and their partners will deliver online content using Moodle and advanced multimedia resources to affect fundamental changes…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35052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…in the communities served by the project.  Communities touched by the project will have access to advanced scientific curricula, cutting-edge cyber-infrastructure facilities, and resources that are currently unavailable.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sz="4000"/>
              <a:t>The most important task Internet to the Hogan and the Dinè Grid is undertaking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Using all of the project’s elements to give Navajo Tech technology students practical hands-on experience with the most advanced technologies currently being developed from around the world</a:t>
            </a:r>
          </a:p>
          <a:p>
            <a:pPr>
              <a:lnSpc>
                <a:spcPct val="80000"/>
              </a:lnSpc>
            </a:pPr>
            <a:r>
              <a:rPr lang="en-US" sz="2400"/>
              <a:t>Inspiring Jason Arviso, Coleen Arviso, Jared Ribble, Chris Yazzie, Derickson Begay, and Mark Trebian to work on increasingly advanced degrees</a:t>
            </a:r>
          </a:p>
          <a:p>
            <a:pPr>
              <a:lnSpc>
                <a:spcPct val="80000"/>
              </a:lnSpc>
            </a:pPr>
            <a:r>
              <a:rPr lang="en-US" sz="2400"/>
              <a:t>Developing a pathway where selected technology students can graduate, work at the college, and then begin working on increasingly advanced degrees</a:t>
            </a:r>
          </a:p>
          <a:p>
            <a:pPr>
              <a:lnSpc>
                <a:spcPct val="80000"/>
              </a:lnSpc>
            </a:pPr>
            <a:r>
              <a:rPr lang="en-US" sz="2400"/>
              <a:t>Ensuring that the next generation of Navajo people have the high wage skills to move the Navajo Nation to the engine of the world’s technology 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"Albuquerque </a:t>
            </a:r>
            <a:r>
              <a:rPr lang="en-US" dirty="0" err="1" smtClean="0"/>
              <a:t>Gigapop</a:t>
            </a:r>
            <a:r>
              <a:rPr lang="en-US" dirty="0" smtClean="0"/>
              <a:t>: New Mexico's On-Ramp for High-Speed Data"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1.  Description of ABQ-G</a:t>
            </a:r>
          </a:p>
          <a:p>
            <a:pPr eaLnBrk="1" hangingPunct="1"/>
            <a:r>
              <a:rPr lang="en-US" smtClean="0"/>
              <a:t>2.  ITTH Project</a:t>
            </a:r>
          </a:p>
          <a:p>
            <a:pPr eaLnBrk="1" hangingPunct="1"/>
            <a:r>
              <a:rPr lang="en-US" smtClean="0"/>
              <a:t>3.  ITTH Future</a:t>
            </a:r>
          </a:p>
        </p:txBody>
      </p:sp>
      <p:pic>
        <p:nvPicPr>
          <p:cNvPr id="4100" name="Picture 6" descr="IT-UNM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340475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14"/>
          <p:cNvGrpSpPr>
            <a:grpSpLocks noChangeAspect="1"/>
          </p:cNvGrpSpPr>
          <p:nvPr/>
        </p:nvGrpSpPr>
        <p:grpSpPr bwMode="auto">
          <a:xfrm>
            <a:off x="7239000" y="5562600"/>
            <a:ext cx="1905000" cy="735013"/>
            <a:chOff x="864" y="1056"/>
            <a:chExt cx="1423" cy="720"/>
          </a:xfrm>
        </p:grpSpPr>
        <p:sp>
          <p:nvSpPr>
            <p:cNvPr id="410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3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ABQ-G Goals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8229600" cy="4302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Building inter-state connectivity</a:t>
            </a:r>
          </a:p>
          <a:p>
            <a:pPr eaLnBrk="1" hangingPunct="1"/>
            <a:r>
              <a:rPr lang="en-US" smtClean="0"/>
              <a:t>Providing Education/Research network statewide bringing opportunities to rural areas</a:t>
            </a:r>
          </a:p>
          <a:p>
            <a:pPr eaLnBrk="1" hangingPunct="1"/>
            <a:r>
              <a:rPr lang="en-US" smtClean="0"/>
              <a:t>Develop Partnerships to reduce costs and increase possibilities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124" name="Picture 5" descr="IT-UNM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6346825"/>
            <a:ext cx="1949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14"/>
          <p:cNvGrpSpPr>
            <a:grpSpLocks noChangeAspect="1"/>
          </p:cNvGrpSpPr>
          <p:nvPr/>
        </p:nvGrpSpPr>
        <p:grpSpPr bwMode="auto">
          <a:xfrm>
            <a:off x="7239000" y="5715000"/>
            <a:ext cx="1905000" cy="658813"/>
            <a:chOff x="864" y="1056"/>
            <a:chExt cx="1423" cy="720"/>
          </a:xfrm>
        </p:grpSpPr>
        <p:sp>
          <p:nvSpPr>
            <p:cNvPr id="512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7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What does ABQ-G do?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Provide low cost Commodity Internet and access to high speed research networks</a:t>
            </a:r>
          </a:p>
          <a:p>
            <a:pPr eaLnBrk="1" hangingPunct="1"/>
            <a:r>
              <a:rPr lang="en-US" sz="2800" smtClean="0"/>
              <a:t>Provide aggregation points for Statewide benefits</a:t>
            </a:r>
          </a:p>
          <a:p>
            <a:pPr eaLnBrk="1" hangingPunct="1"/>
            <a:r>
              <a:rPr lang="en-US" sz="2800" smtClean="0"/>
              <a:t>Provide technical outreach programs</a:t>
            </a:r>
          </a:p>
          <a:p>
            <a:pPr eaLnBrk="1" hangingPunct="1"/>
            <a:r>
              <a:rPr lang="en-US" sz="2800" smtClean="0"/>
              <a:t>Create an environment for future network growth</a:t>
            </a:r>
          </a:p>
          <a:p>
            <a:pPr eaLnBrk="1" hangingPunct="1"/>
            <a:r>
              <a:rPr lang="en-US" sz="2800" smtClean="0"/>
              <a:t>Enable value-added services to rural areas</a:t>
            </a:r>
          </a:p>
          <a:p>
            <a:pPr eaLnBrk="1" hangingPunct="1"/>
            <a:r>
              <a:rPr lang="en-US" sz="2800" smtClean="0"/>
              <a:t>Maintain robust research networks statewide</a:t>
            </a:r>
          </a:p>
        </p:txBody>
      </p:sp>
      <p:pic>
        <p:nvPicPr>
          <p:cNvPr id="6148" name="Picture 5" descr="IT-UNM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950" y="6288088"/>
            <a:ext cx="21780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14"/>
          <p:cNvGrpSpPr>
            <a:grpSpLocks noChangeAspect="1"/>
          </p:cNvGrpSpPr>
          <p:nvPr/>
        </p:nvGrpSpPr>
        <p:grpSpPr bwMode="auto">
          <a:xfrm>
            <a:off x="7010400" y="5638800"/>
            <a:ext cx="2133600" cy="735013"/>
            <a:chOff x="864" y="1056"/>
            <a:chExt cx="1423" cy="720"/>
          </a:xfrm>
        </p:grpSpPr>
        <p:sp>
          <p:nvSpPr>
            <p:cNvPr id="615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5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ABQ-G/UNM Partnerships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038600" cy="430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Navajo Tech. College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State of NM (DoIT)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City of Albuquerque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City of Rio Rancho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CNM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New Mexico State University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New Mexico Tech.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ChecsNet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New Mexico Computational Application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CereLink, Inc.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Mesa del Sol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343400" cy="430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PNM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LANL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Sandia National Labs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City Of </a:t>
            </a:r>
            <a:r>
              <a:rPr lang="en-US" sz="2000" smtClean="0">
                <a:solidFill>
                  <a:srgbClr val="FF0000"/>
                </a:solidFill>
              </a:rPr>
              <a:t>Rio </a:t>
            </a:r>
            <a:r>
              <a:rPr lang="en-US" sz="2000" smtClean="0">
                <a:solidFill>
                  <a:srgbClr val="FF0000"/>
                </a:solidFill>
              </a:rPr>
              <a:t>Rancho</a:t>
            </a:r>
            <a:endParaRPr 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Eastern New Mexico Rural </a:t>
            </a:r>
            <a:r>
              <a:rPr lang="en-US" sz="2000" dirty="0" err="1" smtClean="0">
                <a:solidFill>
                  <a:srgbClr val="FF0000"/>
                </a:solidFill>
              </a:rPr>
              <a:t>Teleco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Eastern New Mexico University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Local Alb. Data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Comcast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IFDM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7173" name="Picture 6" descr="IT-UNM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6346825"/>
            <a:ext cx="1949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14"/>
          <p:cNvGrpSpPr>
            <a:grpSpLocks noChangeAspect="1"/>
          </p:cNvGrpSpPr>
          <p:nvPr/>
        </p:nvGrpSpPr>
        <p:grpSpPr bwMode="auto">
          <a:xfrm>
            <a:off x="7239000" y="5791200"/>
            <a:ext cx="1905000" cy="582613"/>
            <a:chOff x="864" y="1056"/>
            <a:chExt cx="1423" cy="720"/>
          </a:xfrm>
        </p:grpSpPr>
        <p:sp>
          <p:nvSpPr>
            <p:cNvPr id="717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76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Sylfaen" pitchFamily="18" charset="0"/>
              </a:rPr>
              <a:t>Importance of </a:t>
            </a:r>
            <a:r>
              <a:rPr lang="en-US" sz="3600" b="1" dirty="0" smtClean="0">
                <a:solidFill>
                  <a:srgbClr val="FF0000"/>
                </a:solidFill>
              </a:rPr>
              <a:t>Achieving</a:t>
            </a:r>
            <a:r>
              <a:rPr lang="en-US" sz="3600" b="1" dirty="0" smtClean="0">
                <a:solidFill>
                  <a:srgbClr val="FF0000"/>
                </a:solidFill>
                <a:latin typeface="Sylfaen" pitchFamily="18" charset="0"/>
              </a:rPr>
              <a:t> Our Goals</a:t>
            </a:r>
            <a:br>
              <a:rPr lang="en-US" sz="3600" b="1" dirty="0" smtClean="0">
                <a:solidFill>
                  <a:srgbClr val="FF0000"/>
                </a:solidFill>
                <a:latin typeface="Sylfae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Sylfaen" pitchFamily="18" charset="0"/>
              </a:rPr>
              <a:t>The ITTH/ABQ-G Story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2362200"/>
            <a:ext cx="7929562" cy="3654425"/>
          </a:xfrm>
        </p:spPr>
        <p:txBody>
          <a:bodyPr/>
          <a:lstStyle/>
          <a:p>
            <a:pPr eaLnBrk="1" hangingPunct="1"/>
            <a:r>
              <a:rPr lang="en-US" smtClean="0"/>
              <a:t>Common vision</a:t>
            </a:r>
          </a:p>
          <a:p>
            <a:pPr eaLnBrk="1" hangingPunct="1"/>
            <a:r>
              <a:rPr lang="en-US" smtClean="0"/>
              <a:t>Stakeholder relationships</a:t>
            </a:r>
          </a:p>
          <a:p>
            <a:pPr eaLnBrk="1" hangingPunct="1"/>
            <a:r>
              <a:rPr lang="en-US" smtClean="0"/>
              <a:t>Standards</a:t>
            </a:r>
          </a:p>
          <a:p>
            <a:pPr eaLnBrk="1" hangingPunct="1"/>
            <a:r>
              <a:rPr lang="en-US" smtClean="0"/>
              <a:t>Effective governance</a:t>
            </a:r>
          </a:p>
          <a:p>
            <a:pPr eaLnBrk="1" hangingPunct="1"/>
            <a:r>
              <a:rPr lang="en-US" smtClean="0"/>
              <a:t>Joint planning</a:t>
            </a:r>
          </a:p>
          <a:p>
            <a:pPr eaLnBrk="1" hangingPunct="1"/>
            <a:r>
              <a:rPr lang="en-US" smtClean="0"/>
              <a:t>Good program and project management</a:t>
            </a:r>
          </a:p>
        </p:txBody>
      </p:sp>
      <p:pic>
        <p:nvPicPr>
          <p:cNvPr id="8196" name="Picture 5" descr="IT-UNM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6346825"/>
            <a:ext cx="1949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14"/>
          <p:cNvGrpSpPr>
            <a:grpSpLocks noChangeAspect="1"/>
          </p:cNvGrpSpPr>
          <p:nvPr/>
        </p:nvGrpSpPr>
        <p:grpSpPr bwMode="auto">
          <a:xfrm>
            <a:off x="7239000" y="5791200"/>
            <a:ext cx="1905000" cy="582613"/>
            <a:chOff x="864" y="1056"/>
            <a:chExt cx="1423" cy="720"/>
          </a:xfrm>
        </p:grpSpPr>
        <p:sp>
          <p:nvSpPr>
            <p:cNvPr id="819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864" y="1056"/>
              <a:ext cx="142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199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056"/>
              <a:ext cx="142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lm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omic Sans MS" pitchFamily="66" charset="0"/>
              </a:rPr>
              <a:t>Internet to the Hogan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762000"/>
          </a:xfrm>
        </p:spPr>
        <p:txBody>
          <a:bodyPr/>
          <a:lstStyle/>
          <a:p>
            <a:r>
              <a:rPr lang="en-US" sz="3600" b="1">
                <a:solidFill>
                  <a:srgbClr val="A50021"/>
                </a:solidFill>
                <a:latin typeface="Comic Sans MS" pitchFamily="66" charset="0"/>
              </a:rPr>
              <a:t>Dine’ Grid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108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omic Sans MS" pitchFamily="66" charset="0"/>
              </a:rPr>
              <a:t>Navajo Technical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pic>
        <p:nvPicPr>
          <p:cNvPr id="7171" name="Picture 3" descr="LOGO131"/>
          <p:cNvPicPr>
            <a:picLocks noChangeAspect="1" noChangeArrowheads="1"/>
          </p:cNvPicPr>
          <p:nvPr/>
        </p:nvPicPr>
        <p:blipFill>
          <a:blip r:embed="rId4" cstate="print"/>
          <a:srcRect l="22026" t="28105" r="25110" b="25375"/>
          <a:stretch>
            <a:fillRect/>
          </a:stretch>
        </p:blipFill>
        <p:spPr bwMode="auto">
          <a:xfrm>
            <a:off x="0" y="5962650"/>
            <a:ext cx="1219200" cy="895350"/>
          </a:xfrm>
          <a:prstGeom prst="rect">
            <a:avLst/>
          </a:prstGeom>
          <a:noFill/>
        </p:spPr>
      </p:pic>
      <p:pic>
        <p:nvPicPr>
          <p:cNvPr id="7172" name="Picture 4" descr="logo-harris"/>
          <p:cNvPicPr>
            <a:picLocks noChangeAspect="1" noChangeArrowheads="1"/>
          </p:cNvPicPr>
          <p:nvPr/>
        </p:nvPicPr>
        <p:blipFill>
          <a:blip r:embed="rId5"/>
          <a:srcRect b="12727"/>
          <a:stretch>
            <a:fillRect/>
          </a:stretch>
        </p:blipFill>
        <p:spPr bwMode="auto">
          <a:xfrm>
            <a:off x="5867400" y="2133600"/>
            <a:ext cx="2381250" cy="914400"/>
          </a:xfrm>
          <a:prstGeom prst="rect">
            <a:avLst/>
          </a:prstGeom>
          <a:noFill/>
        </p:spPr>
      </p:pic>
      <p:pic>
        <p:nvPicPr>
          <p:cNvPr id="7173" name="Picture 5" descr="Can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029200"/>
            <a:ext cx="3067050" cy="11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t end poi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pic>
        <p:nvPicPr>
          <p:cNvPr id="9219" name="Picture 3" descr="LOGO131"/>
          <p:cNvPicPr>
            <a:picLocks noChangeAspect="1" noChangeArrowheads="1"/>
          </p:cNvPicPr>
          <p:nvPr/>
        </p:nvPicPr>
        <p:blipFill>
          <a:blip r:embed="rId4" cstate="print"/>
          <a:srcRect l="22026" t="28105" r="25110" b="25375"/>
          <a:stretch>
            <a:fillRect/>
          </a:stretch>
        </p:blipFill>
        <p:spPr bwMode="auto">
          <a:xfrm>
            <a:off x="0" y="5962650"/>
            <a:ext cx="121920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849</TotalTime>
  <Words>699</Words>
  <Application>Microsoft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 BERKLEY</vt:lpstr>
      <vt:lpstr>Sylfaen</vt:lpstr>
      <vt:lpstr>Mountain Top</vt:lpstr>
      <vt:lpstr>Slide 1</vt:lpstr>
      <vt:lpstr>"Albuquerque Gigapop: New Mexico's On-Ramp for High-Speed Data"</vt:lpstr>
      <vt:lpstr>ABQ-G Goals</vt:lpstr>
      <vt:lpstr>What does ABQ-G do?</vt:lpstr>
      <vt:lpstr>ABQ-G/UNM Partnerships</vt:lpstr>
      <vt:lpstr>Importance of Achieving Our Goals The ITTH/ABQ-G Story</vt:lpstr>
      <vt:lpstr>Internet to the Hogan </vt:lpstr>
      <vt:lpstr>Slide 8</vt:lpstr>
      <vt:lpstr>Slide 9</vt:lpstr>
      <vt:lpstr>Scalable Distributed Supercomputing Environment</vt:lpstr>
      <vt:lpstr>Slide 11</vt:lpstr>
      <vt:lpstr>Internet to the Hogan and the Dinè Grid in Education</vt:lpstr>
      <vt:lpstr>Online Education</vt:lpstr>
      <vt:lpstr>The most important task Internet to the Hogan and the Dinè Grid is undertaking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Networking ABQ-G working as a complement to ChecsNet</dc:title>
  <dc:creator>Cris Landgraf</dc:creator>
  <cp:lastModifiedBy>Cris Landgraf</cp:lastModifiedBy>
  <cp:revision>34</cp:revision>
  <dcterms:created xsi:type="dcterms:W3CDTF">2007-09-13T18:14:50Z</dcterms:created>
  <dcterms:modified xsi:type="dcterms:W3CDTF">2010-02-08T18:50:03Z</dcterms:modified>
</cp:coreProperties>
</file>