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64" r:id="rId3"/>
    <p:sldId id="263" r:id="rId4"/>
    <p:sldId id="262" r:id="rId5"/>
    <p:sldId id="268" r:id="rId6"/>
    <p:sldId id="265" r:id="rId7"/>
    <p:sldId id="267" r:id="rId8"/>
    <p:sldId id="271" r:id="rId9"/>
    <p:sldId id="270" r:id="rId10"/>
    <p:sldId id="272" r:id="rId11"/>
    <p:sldId id="269" r:id="rId12"/>
    <p:sldId id="273" r:id="rId13"/>
    <p:sldId id="274" r:id="rId14"/>
    <p:sldId id="266" r:id="rId15"/>
    <p:sldId id="275" r:id="rId16"/>
    <p:sldId id="276" r:id="rId17"/>
    <p:sldId id="277" r:id="rId18"/>
    <p:sldId id="278" r:id="rId19"/>
    <p:sldId id="261"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22E"/>
    <a:srgbClr val="FCD866"/>
    <a:srgbClr val="F3E570"/>
    <a:srgbClr val="DA5919"/>
    <a:srgbClr val="5D717E"/>
    <a:srgbClr val="3D6117"/>
    <a:srgbClr val="004A72"/>
    <a:srgbClr val="1B84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09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BEF5F0-BDBF-4C7E-BA2D-34635B1AED1B}" type="datetime1">
              <a:rPr lang="en-US"/>
              <a:pPr/>
              <a:t>2/3/2010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C0CCBFC-192D-456F-BF56-D79A0526DC22}"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F973AAC-97CA-4EE0-9F0D-D84ACFBBDA3B}" type="datetime1">
              <a:rPr lang="en-US"/>
              <a:pPr/>
              <a:t>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8117D42-D8E2-417F-B403-C610C8378200}"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srcRect/>
          <a:stretch>
            <a:fillRect/>
          </a:stretch>
        </p:blipFill>
        <p:spPr bwMode="auto">
          <a:xfrm>
            <a:off x="-7938" y="6321425"/>
            <a:ext cx="9151938" cy="539750"/>
          </a:xfrm>
          <a:prstGeom prst="rect">
            <a:avLst/>
          </a:prstGeom>
          <a:noFill/>
          <a:ln w="9525">
            <a:noFill/>
            <a:miter lim="800000"/>
            <a:headEnd/>
            <a:tailEnd/>
          </a:ln>
        </p:spPr>
      </p:pic>
      <p:pic>
        <p:nvPicPr>
          <p:cNvPr id="5" name="Picture 21" descr="cyber.jpg"/>
          <p:cNvPicPr>
            <a:picLocks noChangeAspect="1"/>
          </p:cNvPicPr>
          <p:nvPr userDrawn="1"/>
        </p:nvPicPr>
        <p:blipFill>
          <a:blip r:embed="rId3"/>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EC5AB634-F19D-4634-BE04-5DBA9C055A6D}" type="datetime1">
              <a:rPr lang="en-US"/>
              <a:pPr/>
              <a:t>2/3/2010</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BBF37781-4DF1-48B9-BF4E-71AE8026214F}"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0EE9CB-3E0F-44F1-B1AF-6642DE653E84}" type="datetime1">
              <a:rPr lang="en-US"/>
              <a:pPr/>
              <a:t>2/3/2010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106BA96-3FB3-4B13-AD3F-2EEB84C43D8B}"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B40B42-A28E-4086-BB4B-D0536D08ADCC}" type="datetime1">
              <a:rPr lang="en-US"/>
              <a:pPr/>
              <a:t>2/3/2010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60E9EC67-173E-4129-970B-78EBA5F0033C}"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A3F57A-3C63-4EA2-B4E0-585824507F8D}" type="datetime1">
              <a:rPr lang="en-US"/>
              <a:pPr/>
              <a:t>2/3/2010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9089977B-B057-472D-9667-9149A575D595}"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24B90AFA-4F66-4A79-9F36-ADAD4EAE7489}" type="datetime1">
              <a:rPr lang="en-US"/>
              <a:pPr/>
              <a:t>2/3/2010</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D749BBF4-43D7-4CF3-8646-1604E95C691C}"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05647E2-1FED-46AE-A86E-5DCB0B54CB8F}" type="datetime1">
              <a:rPr lang="en-US"/>
              <a:pPr/>
              <a:t>2/3/2010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62D2360-0885-44AF-92BA-CCC895FA2926}"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961591D-A272-4672-B4FC-EF9370653431}" type="datetime1">
              <a:rPr lang="en-US"/>
              <a:pPr/>
              <a:t>2/3/2010</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3C4C33B0-EF75-449D-A3FA-CC9496C88FDD}"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0D54436-4E9B-4C80-9208-3A35EF88D209}" type="datetime1">
              <a:rPr lang="en-US"/>
              <a:pPr/>
              <a:t>2/3/2010</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7AB7EF2B-D96F-4B40-AB91-8ACBCBCB09E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0B8587D-5F7A-45F7-A1A1-E6367A34E787}" type="datetime1">
              <a:rPr lang="en-US"/>
              <a:pPr/>
              <a:t>2/3/2010</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F9A74BB5-310E-48CF-9519-0A83FB07C1C9}"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74658B1-D13F-4699-BBAB-5AD206A5F6FB}" type="datetime1">
              <a:rPr lang="en-US"/>
              <a:pPr/>
              <a:t>2/3/2010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4D189C90-33D3-4A10-9F69-4831E1AA697D}"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B05A58-E863-4CCC-A27A-7F31406FF9AE}" type="datetime1">
              <a:rPr lang="en-US"/>
              <a:pPr/>
              <a:t>2/3/2010</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86465641-BC84-4CCD-967A-AC8BC31B5707}"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A2207C78-999D-451E-BC73-E4E42EB2956B}" type="datetime1">
              <a:rPr lang="en-US"/>
              <a:pPr/>
              <a:t>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1BAA91E1-1C7E-42B8-8297-3D4F74191232}"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1B84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5D71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3"/>
          <a:srcRect/>
          <a:stretch>
            <a:fillRect/>
          </a:stretch>
        </p:blipFill>
        <p:spPr bwMode="auto">
          <a:xfrm>
            <a:off x="0" y="6329363"/>
            <a:ext cx="9151938"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0" r:id="rId1"/>
    <p:sldLayoutId id="2147483831" r:id="rId2"/>
    <p:sldLayoutId id="214748384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Evolving Academic Computing Offerings: A Successful Strategy</a:t>
            </a: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rPr>
              <a:t>Dr. Gary Kidney  |  2–18-2010</a:t>
            </a:r>
          </a:p>
        </p:txBody>
      </p:sp>
      <p:sp>
        <p:nvSpPr>
          <p:cNvPr id="4" name="TextBox 3"/>
          <p:cNvSpPr txBox="1"/>
          <p:nvPr/>
        </p:nvSpPr>
        <p:spPr>
          <a:xfrm>
            <a:off x="352338" y="4848837"/>
            <a:ext cx="8514825" cy="954107"/>
          </a:xfrm>
          <a:prstGeom prst="rect">
            <a:avLst/>
          </a:prstGeom>
          <a:noFill/>
        </p:spPr>
        <p:txBody>
          <a:bodyPr wrap="square" rtlCol="0">
            <a:spAutoFit/>
          </a:bodyPr>
          <a:lstStyle/>
          <a:p>
            <a:r>
              <a:rPr lang="en-US" sz="1400" dirty="0" smtClean="0"/>
              <a:t>Copyright Gary Kidney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 </a:t>
            </a:r>
            <a:endParaRPr lang="en-US" sz="14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Formative Design Report</a:t>
            </a:r>
          </a:p>
        </p:txBody>
      </p:sp>
      <p:sp>
        <p:nvSpPr>
          <p:cNvPr id="16387" name="Content Placeholder 2"/>
          <p:cNvSpPr>
            <a:spLocks noGrp="1"/>
          </p:cNvSpPr>
          <p:nvPr>
            <p:ph idx="4294967295"/>
          </p:nvPr>
        </p:nvSpPr>
        <p:spPr>
          <a:xfrm>
            <a:off x="3646470" y="1493171"/>
            <a:ext cx="5116529" cy="4525963"/>
          </a:xfrm>
        </p:spPr>
        <p:txBody>
          <a:bodyPr/>
          <a:lstStyle/>
          <a:p>
            <a:pPr eaLnBrk="1" hangingPunct="1"/>
            <a:r>
              <a:rPr lang="en-US" dirty="0" smtClean="0">
                <a:latin typeface="Arial" charset="0"/>
                <a:ea typeface="ＭＳ Ｐゴシック" pitchFamily="96" charset="-128"/>
              </a:rPr>
              <a:t>Open discussion with stakeholders over lunch established some direction</a:t>
            </a:r>
          </a:p>
          <a:p>
            <a:pPr lvl="1" eaLnBrk="1" hangingPunct="1"/>
            <a:r>
              <a:rPr lang="en-US" dirty="0" err="1" smtClean="0">
                <a:latin typeface="Arial" charset="0"/>
                <a:ea typeface="ＭＳ Ｐゴシック" pitchFamily="96" charset="-128"/>
              </a:rPr>
              <a:t>RedHat</a:t>
            </a:r>
            <a:r>
              <a:rPr lang="en-US" dirty="0" smtClean="0">
                <a:latin typeface="Arial" charset="0"/>
                <a:ea typeface="ＭＳ Ｐゴシック" pitchFamily="96" charset="-128"/>
              </a:rPr>
              <a:t> Linux</a:t>
            </a:r>
          </a:p>
          <a:p>
            <a:pPr lvl="1" eaLnBrk="1" hangingPunct="1"/>
            <a:r>
              <a:rPr lang="en-US" dirty="0" smtClean="0">
                <a:latin typeface="Arial" charset="0"/>
                <a:ea typeface="ＭＳ Ｐゴシック" pitchFamily="96" charset="-128"/>
              </a:rPr>
              <a:t>Compatible with Rice’s high performance computing assets</a:t>
            </a:r>
          </a:p>
          <a:p>
            <a:pPr lvl="1" eaLnBrk="1" hangingPunct="1"/>
            <a:r>
              <a:rPr lang="en-US" dirty="0" smtClean="0">
                <a:latin typeface="Arial" charset="0"/>
                <a:ea typeface="ＭＳ Ｐゴシック" pitchFamily="96" charset="-128"/>
              </a:rPr>
              <a:t>Use of </a:t>
            </a:r>
            <a:r>
              <a:rPr lang="en-US" dirty="0" err="1" smtClean="0">
                <a:latin typeface="Arial" charset="0"/>
                <a:ea typeface="ＭＳ Ｐゴシック" pitchFamily="96" charset="-128"/>
              </a:rPr>
              <a:t>NetID</a:t>
            </a:r>
            <a:endParaRPr lang="en-US" dirty="0" smtClean="0">
              <a:latin typeface="Arial" charset="0"/>
              <a:ea typeface="ＭＳ Ｐゴシック" pitchFamily="96" charset="-128"/>
            </a:endParaRPr>
          </a:p>
          <a:p>
            <a:pPr lvl="1" eaLnBrk="1" hangingPunct="1"/>
            <a:r>
              <a:rPr lang="en-US" dirty="0" smtClean="0">
                <a:latin typeface="Arial" charset="0"/>
                <a:ea typeface="ＭＳ Ｐゴシック" pitchFamily="96" charset="-128"/>
              </a:rPr>
              <a:t>Use of virtualized storage</a:t>
            </a:r>
          </a:p>
          <a:p>
            <a:pPr lvl="1" eaLnBrk="1" hangingPunct="1"/>
            <a:r>
              <a:rPr lang="en-US" dirty="0" smtClean="0">
                <a:latin typeface="Arial" charset="0"/>
                <a:ea typeface="ＭＳ Ｐゴシック" pitchFamily="96" charset="-128"/>
              </a:rPr>
              <a:t>Accessible both on and off campus</a:t>
            </a:r>
          </a:p>
        </p:txBody>
      </p:sp>
      <p:pic>
        <p:nvPicPr>
          <p:cNvPr id="12" name="Picture 11" descr="report2.wmf"/>
          <p:cNvPicPr>
            <a:picLocks noChangeAspect="1"/>
          </p:cNvPicPr>
          <p:nvPr/>
        </p:nvPicPr>
        <p:blipFill>
          <a:blip r:embed="rId2"/>
          <a:stretch>
            <a:fillRect/>
          </a:stretch>
        </p:blipFill>
        <p:spPr>
          <a:xfrm>
            <a:off x="719037" y="1702456"/>
            <a:ext cx="3073702" cy="3821764"/>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Request for Comment 1</a:t>
            </a:r>
          </a:p>
        </p:txBody>
      </p:sp>
      <p:sp>
        <p:nvSpPr>
          <p:cNvPr id="16387" name="Content Placeholder 2"/>
          <p:cNvSpPr>
            <a:spLocks noGrp="1"/>
          </p:cNvSpPr>
          <p:nvPr>
            <p:ph idx="4294967295"/>
          </p:nvPr>
        </p:nvSpPr>
        <p:spPr>
          <a:xfrm>
            <a:off x="4060272" y="1600200"/>
            <a:ext cx="4702728" cy="4297261"/>
          </a:xfrm>
        </p:spPr>
        <p:txBody>
          <a:bodyPr/>
          <a:lstStyle/>
          <a:p>
            <a:pPr eaLnBrk="1" hangingPunct="1"/>
            <a:r>
              <a:rPr lang="en-US" dirty="0" smtClean="0">
                <a:latin typeface="Arial" charset="0"/>
                <a:ea typeface="ＭＳ Ｐゴシック" pitchFamily="96" charset="-128"/>
              </a:rPr>
              <a:t>Developed by IT</a:t>
            </a:r>
          </a:p>
          <a:p>
            <a:pPr eaLnBrk="1" hangingPunct="1"/>
            <a:r>
              <a:rPr lang="en-US" dirty="0" smtClean="0">
                <a:latin typeface="Arial" charset="0"/>
                <a:ea typeface="ＭＳ Ｐゴシック" pitchFamily="96" charset="-128"/>
              </a:rPr>
              <a:t>Reviewed by target users</a:t>
            </a:r>
          </a:p>
          <a:p>
            <a:pPr lvl="1" eaLnBrk="1" hangingPunct="1"/>
            <a:r>
              <a:rPr lang="en-US" dirty="0" smtClean="0">
                <a:latin typeface="Arial" charset="0"/>
                <a:ea typeface="ＭＳ Ｐゴシック" pitchFamily="96" charset="-128"/>
              </a:rPr>
              <a:t>3 faculty</a:t>
            </a:r>
          </a:p>
          <a:p>
            <a:pPr lvl="1" eaLnBrk="1" hangingPunct="1"/>
            <a:r>
              <a:rPr lang="en-US" dirty="0" smtClean="0">
                <a:latin typeface="Arial" charset="0"/>
                <a:ea typeface="ＭＳ Ｐゴシック" pitchFamily="96" charset="-128"/>
              </a:rPr>
              <a:t>3 students</a:t>
            </a:r>
          </a:p>
          <a:p>
            <a:pPr lvl="1" eaLnBrk="1" hangingPunct="1"/>
            <a:r>
              <a:rPr lang="en-US" dirty="0" smtClean="0">
                <a:latin typeface="Arial" charset="0"/>
                <a:ea typeface="ＭＳ Ｐゴシック" pitchFamily="96" charset="-128"/>
              </a:rPr>
              <a:t>3 staff</a:t>
            </a:r>
          </a:p>
          <a:p>
            <a:pPr eaLnBrk="1" hangingPunct="1"/>
            <a:r>
              <a:rPr lang="en-US" dirty="0" smtClean="0">
                <a:latin typeface="Arial" charset="0"/>
                <a:ea typeface="ＭＳ Ｐゴシック" pitchFamily="96" charset="-128"/>
              </a:rPr>
              <a:t>Revised</a:t>
            </a:r>
          </a:p>
          <a:p>
            <a:pPr eaLnBrk="1" hangingPunct="1"/>
            <a:r>
              <a:rPr lang="en-US" dirty="0" smtClean="0">
                <a:latin typeface="Arial" charset="0"/>
                <a:ea typeface="ＭＳ Ｐゴシック" pitchFamily="96" charset="-128"/>
              </a:rPr>
              <a:t>Reviewed by target users until concurrence of target users was obtained</a:t>
            </a:r>
          </a:p>
        </p:txBody>
      </p:sp>
      <p:pic>
        <p:nvPicPr>
          <p:cNvPr id="4" name="Picture 3" descr="rfc.wmf"/>
          <p:cNvPicPr>
            <a:picLocks noChangeAspect="1"/>
          </p:cNvPicPr>
          <p:nvPr/>
        </p:nvPicPr>
        <p:blipFill>
          <a:blip r:embed="rId2"/>
          <a:stretch>
            <a:fillRect/>
          </a:stretch>
        </p:blipFill>
        <p:spPr>
          <a:xfrm>
            <a:off x="457200" y="1600200"/>
            <a:ext cx="3442655" cy="3867022"/>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Request for Comment 2</a:t>
            </a:r>
          </a:p>
        </p:txBody>
      </p:sp>
      <p:sp>
        <p:nvSpPr>
          <p:cNvPr id="16387" name="Content Placeholder 2"/>
          <p:cNvSpPr>
            <a:spLocks noGrp="1"/>
          </p:cNvSpPr>
          <p:nvPr>
            <p:ph idx="4294967295"/>
          </p:nvPr>
        </p:nvSpPr>
        <p:spPr>
          <a:xfrm>
            <a:off x="4772159" y="1600200"/>
            <a:ext cx="3990841" cy="4297261"/>
          </a:xfrm>
        </p:spPr>
        <p:txBody>
          <a:bodyPr/>
          <a:lstStyle/>
          <a:p>
            <a:pPr eaLnBrk="1" hangingPunct="1"/>
            <a:r>
              <a:rPr lang="en-US" dirty="0" smtClean="0">
                <a:latin typeface="Arial" charset="0"/>
                <a:ea typeface="ＭＳ Ｐゴシック" pitchFamily="96" charset="-128"/>
              </a:rPr>
              <a:t>Placed in a wiki</a:t>
            </a:r>
          </a:p>
          <a:p>
            <a:pPr eaLnBrk="1" hangingPunct="1"/>
            <a:r>
              <a:rPr lang="en-US" dirty="0" smtClean="0">
                <a:latin typeface="Arial" charset="0"/>
                <a:ea typeface="ＭＳ Ｐゴシック" pitchFamily="96" charset="-128"/>
              </a:rPr>
              <a:t>Opened for public comment</a:t>
            </a:r>
          </a:p>
          <a:p>
            <a:pPr eaLnBrk="1" hangingPunct="1"/>
            <a:r>
              <a:rPr lang="en-US" dirty="0" smtClean="0">
                <a:latin typeface="Arial" charset="0"/>
                <a:ea typeface="ＭＳ Ｐゴシック" pitchFamily="96" charset="-128"/>
              </a:rPr>
              <a:t>Presented to 2 targeted classes of students</a:t>
            </a:r>
          </a:p>
          <a:p>
            <a:pPr eaLnBrk="1" hangingPunct="1"/>
            <a:r>
              <a:rPr lang="en-US" dirty="0" smtClean="0">
                <a:latin typeface="Arial" charset="0"/>
                <a:ea typeface="ＭＳ Ｐゴシック" pitchFamily="96" charset="-128"/>
              </a:rPr>
              <a:t>Revised based upon comments</a:t>
            </a:r>
          </a:p>
        </p:txBody>
      </p:sp>
      <p:pic>
        <p:nvPicPr>
          <p:cNvPr id="7" name="Picture 6" descr="rfc3.wmf"/>
          <p:cNvPicPr>
            <a:picLocks noChangeAspect="1"/>
          </p:cNvPicPr>
          <p:nvPr/>
        </p:nvPicPr>
        <p:blipFill>
          <a:blip r:embed="rId2"/>
          <a:stretch>
            <a:fillRect/>
          </a:stretch>
        </p:blipFill>
        <p:spPr>
          <a:xfrm>
            <a:off x="294791" y="2097891"/>
            <a:ext cx="4578036" cy="2897109"/>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System built according to RFC roadmap</a:t>
            </a:r>
          </a:p>
        </p:txBody>
      </p:sp>
      <p:sp>
        <p:nvSpPr>
          <p:cNvPr id="16387" name="Content Placeholder 2"/>
          <p:cNvSpPr>
            <a:spLocks noGrp="1"/>
          </p:cNvSpPr>
          <p:nvPr>
            <p:ph idx="4294967295"/>
          </p:nvPr>
        </p:nvSpPr>
        <p:spPr>
          <a:xfrm>
            <a:off x="4825947" y="1600200"/>
            <a:ext cx="4107110" cy="4213371"/>
          </a:xfrm>
        </p:spPr>
        <p:txBody>
          <a:bodyPr/>
          <a:lstStyle/>
          <a:p>
            <a:pPr eaLnBrk="1" hangingPunct="1"/>
            <a:r>
              <a:rPr lang="en-US" dirty="0" smtClean="0">
                <a:latin typeface="Arial" charset="0"/>
                <a:ea typeface="ＭＳ Ｐゴシック" pitchFamily="96" charset="-128"/>
              </a:rPr>
              <a:t>System build</a:t>
            </a:r>
          </a:p>
          <a:p>
            <a:pPr lvl="1" eaLnBrk="1" hangingPunct="1"/>
            <a:r>
              <a:rPr lang="en-US" dirty="0" smtClean="0">
                <a:latin typeface="Arial" charset="0"/>
                <a:ea typeface="ＭＳ Ｐゴシック" pitchFamily="96" charset="-128"/>
              </a:rPr>
              <a:t>New servers and storage</a:t>
            </a:r>
          </a:p>
          <a:p>
            <a:pPr lvl="1" eaLnBrk="1" hangingPunct="1"/>
            <a:r>
              <a:rPr lang="en-US" dirty="0" smtClean="0">
                <a:latin typeface="Arial" charset="0"/>
                <a:ea typeface="ＭＳ Ｐゴシック" pitchFamily="96" charset="-128"/>
              </a:rPr>
              <a:t>New sys admin hired</a:t>
            </a:r>
          </a:p>
          <a:p>
            <a:pPr lvl="1" eaLnBrk="1" hangingPunct="1"/>
            <a:r>
              <a:rPr lang="en-US" dirty="0" smtClean="0">
                <a:latin typeface="Arial" charset="0"/>
                <a:ea typeface="ＭＳ Ｐゴシック" pitchFamily="96" charset="-128"/>
              </a:rPr>
              <a:t>Software stack installed</a:t>
            </a:r>
          </a:p>
          <a:p>
            <a:pPr eaLnBrk="1" hangingPunct="1"/>
            <a:r>
              <a:rPr lang="en-US" dirty="0" smtClean="0">
                <a:latin typeface="Arial" charset="0"/>
                <a:ea typeface="ＭＳ Ｐゴシック" pitchFamily="96" charset="-128"/>
              </a:rPr>
              <a:t>Progress reported to stakeholders 3 times:</a:t>
            </a:r>
          </a:p>
          <a:p>
            <a:pPr lvl="1" eaLnBrk="1" hangingPunct="1"/>
            <a:r>
              <a:rPr lang="en-US" dirty="0" smtClean="0">
                <a:latin typeface="Arial" charset="0"/>
                <a:ea typeface="ＭＳ Ｐゴシック" pitchFamily="96" charset="-128"/>
              </a:rPr>
              <a:t>At midpoint</a:t>
            </a:r>
          </a:p>
          <a:p>
            <a:pPr lvl="1" eaLnBrk="1" hangingPunct="1"/>
            <a:r>
              <a:rPr lang="en-US" dirty="0" smtClean="0">
                <a:latin typeface="Arial" charset="0"/>
                <a:ea typeface="ＭＳ Ｐゴシック" pitchFamily="96" charset="-128"/>
              </a:rPr>
              <a:t>At build conclusion</a:t>
            </a:r>
          </a:p>
          <a:p>
            <a:pPr lvl="1" eaLnBrk="1" hangingPunct="1"/>
            <a:r>
              <a:rPr lang="en-US" dirty="0" smtClean="0">
                <a:latin typeface="Arial" charset="0"/>
                <a:ea typeface="ＭＳ Ｐゴシック" pitchFamily="96" charset="-128"/>
              </a:rPr>
              <a:t>After alpha testing</a:t>
            </a:r>
          </a:p>
        </p:txBody>
      </p:sp>
      <p:pic>
        <p:nvPicPr>
          <p:cNvPr id="46082" name="Picture 2" descr="RFC Reference Documentv1"/>
          <p:cNvPicPr>
            <a:picLocks noChangeAspect="1" noChangeArrowheads="1"/>
          </p:cNvPicPr>
          <p:nvPr/>
        </p:nvPicPr>
        <p:blipFill>
          <a:blip r:embed="rId2"/>
          <a:srcRect/>
          <a:stretch>
            <a:fillRect/>
          </a:stretch>
        </p:blipFill>
        <p:spPr bwMode="auto">
          <a:xfrm>
            <a:off x="167780" y="2441197"/>
            <a:ext cx="4658167" cy="265510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The difference is CLE@R</a:t>
            </a:r>
          </a:p>
        </p:txBody>
      </p:sp>
      <p:sp>
        <p:nvSpPr>
          <p:cNvPr id="16387" name="Content Placeholder 2"/>
          <p:cNvSpPr>
            <a:spLocks noGrp="1"/>
          </p:cNvSpPr>
          <p:nvPr>
            <p:ph idx="4294967295"/>
          </p:nvPr>
        </p:nvSpPr>
        <p:spPr>
          <a:xfrm>
            <a:off x="4160937" y="1600200"/>
            <a:ext cx="4790115" cy="4230149"/>
          </a:xfrm>
        </p:spPr>
        <p:txBody>
          <a:bodyPr/>
          <a:lstStyle/>
          <a:p>
            <a:pPr eaLnBrk="1" hangingPunct="1"/>
            <a:r>
              <a:rPr lang="en-US" dirty="0" smtClean="0">
                <a:latin typeface="Arial" charset="0"/>
                <a:ea typeface="ＭＳ Ｐゴシック" pitchFamily="96" charset="-128"/>
              </a:rPr>
              <a:t>Beta test in Fall 2009</a:t>
            </a:r>
          </a:p>
          <a:p>
            <a:pPr lvl="1" eaLnBrk="1" hangingPunct="1"/>
            <a:r>
              <a:rPr lang="en-US" sz="1600" dirty="0" smtClean="0"/>
              <a:t>“I'm very happy with the way things turned out. The machines have been competently configured and professionally maintained throughout the semester. I can't recall a single problem that adversely affected the students' educational experience.”</a:t>
            </a:r>
          </a:p>
          <a:p>
            <a:pPr lvl="1" eaLnBrk="1" hangingPunct="1"/>
            <a:r>
              <a:rPr lang="en-US" sz="1600" dirty="0" smtClean="0">
                <a:latin typeface="Arial" charset="0"/>
                <a:ea typeface="ＭＳ Ｐゴシック" pitchFamily="96" charset="-128"/>
              </a:rPr>
              <a:t>“CLE@R gets an “A” for both product and process.”</a:t>
            </a:r>
          </a:p>
          <a:p>
            <a:pPr eaLnBrk="1" hangingPunct="1"/>
            <a:r>
              <a:rPr lang="en-US" dirty="0" smtClean="0">
                <a:latin typeface="Arial" charset="0"/>
                <a:ea typeface="ＭＳ Ｐゴシック" pitchFamily="96" charset="-128"/>
              </a:rPr>
              <a:t>Beta “bug list” solved December 2009.</a:t>
            </a:r>
          </a:p>
          <a:p>
            <a:pPr eaLnBrk="1" hangingPunct="1"/>
            <a:r>
              <a:rPr lang="en-US" dirty="0" smtClean="0">
                <a:latin typeface="Arial" charset="0"/>
                <a:ea typeface="ＭＳ Ｐゴシック" pitchFamily="96" charset="-128"/>
              </a:rPr>
              <a:t>Gamma test in Spring 2010</a:t>
            </a:r>
          </a:p>
          <a:p>
            <a:pPr lvl="1" eaLnBrk="1" hangingPunct="1"/>
            <a:endParaRPr lang="en-US" sz="1600" dirty="0" smtClean="0">
              <a:latin typeface="Arial" charset="0"/>
              <a:ea typeface="ＭＳ Ｐゴシック" pitchFamily="96" charset="-128"/>
            </a:endParaRPr>
          </a:p>
        </p:txBody>
      </p:sp>
      <p:pic>
        <p:nvPicPr>
          <p:cNvPr id="4" name="Picture 3" descr="CLEAR-invitation-scanned.jpg"/>
          <p:cNvPicPr>
            <a:picLocks noChangeAspect="1"/>
          </p:cNvPicPr>
          <p:nvPr/>
        </p:nvPicPr>
        <p:blipFill>
          <a:blip r:embed="rId2"/>
          <a:stretch>
            <a:fillRect/>
          </a:stretch>
        </p:blipFill>
        <p:spPr>
          <a:xfrm>
            <a:off x="457200" y="1302493"/>
            <a:ext cx="3235388" cy="4823670"/>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err="1" smtClean="0">
                <a:latin typeface="Arial" charset="0"/>
                <a:ea typeface="ＭＳ Ｐゴシック" pitchFamily="96" charset="-128"/>
              </a:rPr>
              <a:t>Sunsetting</a:t>
            </a:r>
            <a:r>
              <a:rPr lang="en-US" cap="none" dirty="0" smtClean="0">
                <a:latin typeface="Arial" charset="0"/>
                <a:ea typeface="ＭＳ Ｐゴシック" pitchFamily="96" charset="-128"/>
              </a:rPr>
              <a:t> </a:t>
            </a:r>
            <a:r>
              <a:rPr lang="en-US" cap="none" dirty="0" err="1" smtClean="0">
                <a:latin typeface="Arial" charset="0"/>
                <a:ea typeface="ＭＳ Ｐゴシック" pitchFamily="96" charset="-128"/>
              </a:rPr>
              <a:t>OwlNet</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3800213" y="1600200"/>
            <a:ext cx="5150839" cy="4230149"/>
          </a:xfrm>
        </p:spPr>
        <p:txBody>
          <a:bodyPr/>
          <a:lstStyle/>
          <a:p>
            <a:pPr eaLnBrk="1" hangingPunct="1"/>
            <a:r>
              <a:rPr lang="en-US" dirty="0" smtClean="0">
                <a:latin typeface="Arial" charset="0"/>
                <a:ea typeface="ＭＳ Ｐゴシック" pitchFamily="96" charset="-128"/>
              </a:rPr>
              <a:t>MOTD announcing sunset on 7-1-2010 posted on 12-22-2009</a:t>
            </a:r>
          </a:p>
          <a:p>
            <a:pPr eaLnBrk="1" hangingPunct="1"/>
            <a:r>
              <a:rPr lang="en-US" dirty="0" smtClean="0">
                <a:latin typeface="Arial" charset="0"/>
                <a:ea typeface="ＭＳ Ｐゴシック" pitchFamily="96" charset="-128"/>
              </a:rPr>
              <a:t>Users notified 1-4-2010 and offered different treatments:</a:t>
            </a:r>
          </a:p>
          <a:p>
            <a:pPr lvl="1" eaLnBrk="1" hangingPunct="1"/>
            <a:r>
              <a:rPr lang="en-US" dirty="0" smtClean="0">
                <a:latin typeface="Arial" charset="0"/>
                <a:ea typeface="ＭＳ Ｐゴシック" pitchFamily="96" charset="-128"/>
              </a:rPr>
              <a:t>Old – when to archive &amp; delete</a:t>
            </a:r>
          </a:p>
          <a:p>
            <a:pPr lvl="1" eaLnBrk="1" hangingPunct="1"/>
            <a:r>
              <a:rPr lang="en-US" dirty="0" smtClean="0">
                <a:latin typeface="Arial" charset="0"/>
                <a:ea typeface="ＭＳ Ｐゴシック" pitchFamily="96" charset="-128"/>
              </a:rPr>
              <a:t>Mid-term – archive &amp; delete, port to CMS, move to CLE@R</a:t>
            </a:r>
          </a:p>
          <a:p>
            <a:pPr lvl="1" eaLnBrk="1" hangingPunct="1"/>
            <a:r>
              <a:rPr lang="en-US" dirty="0" smtClean="0">
                <a:latin typeface="Arial" charset="0"/>
                <a:ea typeface="ＭＳ Ｐゴシック" pitchFamily="96" charset="-128"/>
              </a:rPr>
              <a:t>New – when to move to CLE@R</a:t>
            </a:r>
          </a:p>
          <a:p>
            <a:pPr lvl="1" eaLnBrk="1" hangingPunct="1"/>
            <a:endParaRPr lang="en-US" sz="1600" dirty="0" smtClean="0">
              <a:latin typeface="Arial" charset="0"/>
              <a:ea typeface="ＭＳ Ｐゴシック" pitchFamily="96" charset="-128"/>
            </a:endParaRPr>
          </a:p>
        </p:txBody>
      </p:sp>
      <p:pic>
        <p:nvPicPr>
          <p:cNvPr id="47106" name="Picture 2"/>
          <p:cNvPicPr>
            <a:picLocks noChangeAspect="1" noChangeArrowheads="1"/>
          </p:cNvPicPr>
          <p:nvPr/>
        </p:nvPicPr>
        <p:blipFill>
          <a:blip r:embed="rId2"/>
          <a:srcRect/>
          <a:stretch>
            <a:fillRect/>
          </a:stretch>
        </p:blipFill>
        <p:spPr bwMode="auto">
          <a:xfrm>
            <a:off x="457200" y="1766609"/>
            <a:ext cx="3183622" cy="349124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Outcomes</a:t>
            </a:r>
          </a:p>
        </p:txBody>
      </p:sp>
      <p:sp>
        <p:nvSpPr>
          <p:cNvPr id="16387" name="Content Placeholder 2"/>
          <p:cNvSpPr>
            <a:spLocks noGrp="1"/>
          </p:cNvSpPr>
          <p:nvPr>
            <p:ph idx="4294967295"/>
          </p:nvPr>
        </p:nvSpPr>
        <p:spPr>
          <a:xfrm>
            <a:off x="3800213" y="1210183"/>
            <a:ext cx="5150839" cy="4511110"/>
          </a:xfrm>
        </p:spPr>
        <p:txBody>
          <a:bodyPr/>
          <a:lstStyle/>
          <a:p>
            <a:pPr eaLnBrk="1" hangingPunct="1"/>
            <a:r>
              <a:rPr lang="en-US" dirty="0" smtClean="0">
                <a:latin typeface="Arial" charset="0"/>
                <a:ea typeface="ＭＳ Ｐゴシック" pitchFamily="96" charset="-128"/>
              </a:rPr>
              <a:t>Better requirement document than traditional needs analysis</a:t>
            </a:r>
          </a:p>
          <a:p>
            <a:pPr eaLnBrk="1" hangingPunct="1"/>
            <a:r>
              <a:rPr lang="en-US" dirty="0" smtClean="0">
                <a:latin typeface="Arial" charset="0"/>
                <a:ea typeface="ＭＳ Ｐゴシック" pitchFamily="96" charset="-128"/>
              </a:rPr>
              <a:t>Highly transparent</a:t>
            </a:r>
          </a:p>
          <a:p>
            <a:pPr eaLnBrk="1" hangingPunct="1"/>
            <a:r>
              <a:rPr lang="en-US" dirty="0" smtClean="0">
                <a:latin typeface="Arial" charset="0"/>
                <a:ea typeface="ＭＳ Ｐゴシック" pitchFamily="96" charset="-128"/>
              </a:rPr>
              <a:t>360°picture</a:t>
            </a:r>
          </a:p>
          <a:p>
            <a:pPr eaLnBrk="1" hangingPunct="1"/>
            <a:r>
              <a:rPr lang="en-US" dirty="0" smtClean="0">
                <a:latin typeface="Arial" charset="0"/>
                <a:ea typeface="ＭＳ Ｐゴシック" pitchFamily="96" charset="-128"/>
              </a:rPr>
              <a:t>Defined service-levels</a:t>
            </a:r>
          </a:p>
          <a:p>
            <a:pPr eaLnBrk="1" hangingPunct="1"/>
            <a:r>
              <a:rPr lang="en-US" dirty="0" smtClean="0">
                <a:latin typeface="Arial" charset="0"/>
                <a:ea typeface="ＭＳ Ｐゴシック" pitchFamily="96" charset="-128"/>
              </a:rPr>
              <a:t>IT doesn’t play the bad-guy role.</a:t>
            </a:r>
          </a:p>
          <a:p>
            <a:pPr eaLnBrk="1" hangingPunct="1"/>
            <a:r>
              <a:rPr lang="en-US" dirty="0" smtClean="0">
                <a:latin typeface="Arial" charset="0"/>
                <a:ea typeface="ＭＳ Ｐゴシック" pitchFamily="96" charset="-128"/>
              </a:rPr>
              <a:t>No complaints</a:t>
            </a:r>
          </a:p>
        </p:txBody>
      </p:sp>
      <p:pic>
        <p:nvPicPr>
          <p:cNvPr id="5" name="Picture 4" descr="flow.wmf"/>
          <p:cNvPicPr>
            <a:picLocks noChangeAspect="1"/>
          </p:cNvPicPr>
          <p:nvPr/>
        </p:nvPicPr>
        <p:blipFill>
          <a:blip r:embed="rId2"/>
          <a:stretch>
            <a:fillRect/>
          </a:stretch>
        </p:blipFill>
        <p:spPr>
          <a:xfrm>
            <a:off x="255864" y="1826703"/>
            <a:ext cx="3385713" cy="3613628"/>
          </a:xfrm>
          <a:prstGeom prst="rect">
            <a:avLst/>
          </a:prstGeo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Lessons Learned</a:t>
            </a:r>
          </a:p>
        </p:txBody>
      </p:sp>
      <p:sp>
        <p:nvSpPr>
          <p:cNvPr id="16387" name="Content Placeholder 2"/>
          <p:cNvSpPr>
            <a:spLocks noGrp="1"/>
          </p:cNvSpPr>
          <p:nvPr>
            <p:ph idx="4294967295"/>
          </p:nvPr>
        </p:nvSpPr>
        <p:spPr>
          <a:xfrm>
            <a:off x="3036815" y="1493240"/>
            <a:ext cx="5914237" cy="4505397"/>
          </a:xfrm>
        </p:spPr>
        <p:txBody>
          <a:bodyPr/>
          <a:lstStyle/>
          <a:p>
            <a:pPr eaLnBrk="1" hangingPunct="1"/>
            <a:r>
              <a:rPr lang="en-US" dirty="0" smtClean="0">
                <a:latin typeface="Arial" charset="0"/>
                <a:ea typeface="ＭＳ Ｐゴシック" pitchFamily="96" charset="-128"/>
              </a:rPr>
              <a:t>Use this process again</a:t>
            </a:r>
          </a:p>
          <a:p>
            <a:pPr marL="576263" lvl="2" eaLnBrk="1" hangingPunct="1"/>
            <a:r>
              <a:rPr lang="en-US" sz="2400" dirty="0" smtClean="0">
                <a:latin typeface="Arial" charset="0"/>
                <a:ea typeface="ＭＳ Ｐゴシック" pitchFamily="96" charset="-128"/>
              </a:rPr>
              <a:t>We are for calendar migration</a:t>
            </a:r>
          </a:p>
          <a:p>
            <a:pPr eaLnBrk="1" hangingPunct="1"/>
            <a:r>
              <a:rPr lang="en-US" dirty="0" smtClean="0">
                <a:latin typeface="Arial" charset="0"/>
                <a:ea typeface="ＭＳ Ｐゴシック" pitchFamily="96" charset="-128"/>
              </a:rPr>
              <a:t>Users just want to be asked</a:t>
            </a:r>
          </a:p>
          <a:p>
            <a:pPr lvl="1" eaLnBrk="1" hangingPunct="1"/>
            <a:r>
              <a:rPr lang="en-US" dirty="0" smtClean="0">
                <a:latin typeface="Arial" charset="0"/>
                <a:ea typeface="ＭＳ Ｐゴシック" pitchFamily="96" charset="-128"/>
              </a:rPr>
              <a:t>Most common comment on account deletion letter responses – “Thanks for asking!”</a:t>
            </a:r>
          </a:p>
          <a:p>
            <a:pPr eaLnBrk="1" hangingPunct="1"/>
            <a:r>
              <a:rPr lang="en-US" dirty="0" smtClean="0">
                <a:latin typeface="Arial" charset="0"/>
                <a:ea typeface="ＭＳ Ｐゴシック" pitchFamily="96" charset="-128"/>
              </a:rPr>
              <a:t>Engagement in the process facilitates self-policing</a:t>
            </a:r>
          </a:p>
        </p:txBody>
      </p:sp>
      <p:pic>
        <p:nvPicPr>
          <p:cNvPr id="6" name="Picture 5" descr="lessons.wmf"/>
          <p:cNvPicPr>
            <a:picLocks noChangeAspect="1"/>
          </p:cNvPicPr>
          <p:nvPr/>
        </p:nvPicPr>
        <p:blipFill>
          <a:blip r:embed="rId2"/>
          <a:stretch>
            <a:fillRect/>
          </a:stretch>
        </p:blipFill>
        <p:spPr>
          <a:xfrm>
            <a:off x="457200" y="1803554"/>
            <a:ext cx="2426149" cy="3883628"/>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Questions</a:t>
            </a:r>
          </a:p>
        </p:txBody>
      </p:sp>
      <p:pic>
        <p:nvPicPr>
          <p:cNvPr id="48131" name="Picture 3"/>
          <p:cNvPicPr>
            <a:picLocks noChangeAspect="1" noChangeArrowheads="1"/>
          </p:cNvPicPr>
          <p:nvPr/>
        </p:nvPicPr>
        <p:blipFill>
          <a:blip r:embed="rId2"/>
          <a:srcRect/>
          <a:stretch>
            <a:fillRect/>
          </a:stretch>
        </p:blipFill>
        <p:spPr bwMode="auto">
          <a:xfrm>
            <a:off x="2127849" y="807339"/>
            <a:ext cx="4600121" cy="517316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5"/>
          <p:cNvPicPr>
            <a:picLocks noChangeAspect="1"/>
          </p:cNvPicPr>
          <p:nvPr/>
        </p:nvPicPr>
        <p:blipFill>
          <a:blip r:embed="rId2"/>
          <a:srcRect t="58086" r="28502" b="6334"/>
          <a:stretch>
            <a:fillRect/>
          </a:stretch>
        </p:blipFill>
        <p:spPr bwMode="auto">
          <a:xfrm>
            <a:off x="313189" y="1219200"/>
            <a:ext cx="2787650" cy="1676400"/>
          </a:xfrm>
          <a:prstGeom prst="rect">
            <a:avLst/>
          </a:prstGeom>
          <a:noFill/>
          <a:ln w="9525">
            <a:noFill/>
            <a:miter lim="800000"/>
            <a:headEnd/>
            <a:tailEnd/>
          </a:ln>
        </p:spPr>
      </p:pic>
      <p:pic>
        <p:nvPicPr>
          <p:cNvPr id="4" name="Picture 21"/>
          <p:cNvPicPr>
            <a:picLocks noChangeAspect="1"/>
          </p:cNvPicPr>
          <p:nvPr/>
        </p:nvPicPr>
        <p:blipFill>
          <a:blip r:embed="rId3"/>
          <a:srcRect/>
          <a:stretch>
            <a:fillRect/>
          </a:stretch>
        </p:blipFill>
        <p:spPr bwMode="auto">
          <a:xfrm>
            <a:off x="7343775" y="4038600"/>
            <a:ext cx="1470025" cy="2057400"/>
          </a:xfrm>
          <a:prstGeom prst="rect">
            <a:avLst/>
          </a:prstGeom>
          <a:noFill/>
          <a:ln w="9525">
            <a:noFill/>
            <a:miter lim="800000"/>
            <a:headEnd/>
            <a:tailEnd/>
          </a:ln>
        </p:spPr>
      </p:pic>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Context @ Rice</a:t>
            </a:r>
          </a:p>
        </p:txBody>
      </p:sp>
      <p:sp>
        <p:nvSpPr>
          <p:cNvPr id="5" name="Slide Number Placeholder 3"/>
          <p:cNvSpPr>
            <a:spLocks noGrp="1"/>
          </p:cNvSpPr>
          <p:nvPr>
            <p:ph type="sldNum" sz="quarter" idx="12"/>
          </p:nvPr>
        </p:nvSpPr>
        <p:spPr>
          <a:xfrm>
            <a:off x="6553200" y="5975350"/>
            <a:ext cx="2133600" cy="365125"/>
          </a:xfrm>
        </p:spPr>
        <p:txBody>
          <a:bodyPr/>
          <a:lstStyle/>
          <a:p>
            <a:pPr>
              <a:defRPr/>
            </a:pPr>
            <a:fld id="{D72D2828-E85E-401C-99F6-3D1AE1EB72E5}" type="slidenum">
              <a:rPr lang="en-US" smtClean="0">
                <a:ea typeface="MS PGothic" pitchFamily="34" charset="-128"/>
              </a:rPr>
              <a:pPr>
                <a:defRPr/>
              </a:pPr>
              <a:t>2</a:t>
            </a:fld>
            <a:endParaRPr lang="en-US" sz="1400" smtClean="0">
              <a:solidFill>
                <a:schemeClr val="tx1"/>
              </a:solidFill>
              <a:ea typeface="MS PGothic" pitchFamily="34" charset="-128"/>
            </a:endParaRPr>
          </a:p>
        </p:txBody>
      </p:sp>
      <p:pic>
        <p:nvPicPr>
          <p:cNvPr id="6" name="Picture 7"/>
          <p:cNvPicPr>
            <a:picLocks noChangeAspect="1"/>
          </p:cNvPicPr>
          <p:nvPr/>
        </p:nvPicPr>
        <p:blipFill>
          <a:blip r:embed="rId4"/>
          <a:srcRect/>
          <a:stretch>
            <a:fillRect/>
          </a:stretch>
        </p:blipFill>
        <p:spPr bwMode="auto">
          <a:xfrm>
            <a:off x="3505200" y="4267200"/>
            <a:ext cx="3052763" cy="1912938"/>
          </a:xfrm>
          <a:prstGeom prst="rect">
            <a:avLst/>
          </a:prstGeom>
          <a:noFill/>
          <a:ln w="9525">
            <a:noFill/>
            <a:miter lim="800000"/>
            <a:headEnd/>
            <a:tailEnd/>
          </a:ln>
        </p:spPr>
      </p:pic>
      <p:pic>
        <p:nvPicPr>
          <p:cNvPr id="7" name="Picture 13"/>
          <p:cNvPicPr>
            <a:picLocks noChangeAspect="1"/>
          </p:cNvPicPr>
          <p:nvPr/>
        </p:nvPicPr>
        <p:blipFill>
          <a:blip r:embed="rId5"/>
          <a:srcRect/>
          <a:stretch>
            <a:fillRect/>
          </a:stretch>
        </p:blipFill>
        <p:spPr bwMode="auto">
          <a:xfrm>
            <a:off x="228600" y="3429000"/>
            <a:ext cx="3200400" cy="2738438"/>
          </a:xfrm>
          <a:prstGeom prst="rect">
            <a:avLst/>
          </a:prstGeom>
          <a:noFill/>
          <a:ln w="9525">
            <a:noFill/>
            <a:miter lim="800000"/>
            <a:headEnd/>
            <a:tailEnd/>
          </a:ln>
        </p:spPr>
      </p:pic>
      <p:sp>
        <p:nvSpPr>
          <p:cNvPr id="8" name="TextBox 14"/>
          <p:cNvSpPr txBox="1">
            <a:spLocks noChangeArrowheads="1"/>
          </p:cNvSpPr>
          <p:nvPr/>
        </p:nvSpPr>
        <p:spPr bwMode="auto">
          <a:xfrm>
            <a:off x="7086600" y="1066800"/>
            <a:ext cx="1219200" cy="461963"/>
          </a:xfrm>
          <a:prstGeom prst="rect">
            <a:avLst/>
          </a:prstGeom>
          <a:noFill/>
          <a:ln w="9525">
            <a:noFill/>
            <a:miter lim="800000"/>
            <a:headEnd/>
            <a:tailEnd/>
          </a:ln>
        </p:spPr>
        <p:txBody>
          <a:bodyPr>
            <a:spAutoFit/>
          </a:bodyPr>
          <a:lstStyle/>
          <a:p>
            <a:pPr eaLnBrk="0" hangingPunct="0"/>
            <a:r>
              <a:rPr lang="en-US">
                <a:latin typeface="Arial" pitchFamily="34" charset="0"/>
              </a:rPr>
              <a:t>Private</a:t>
            </a:r>
          </a:p>
        </p:txBody>
      </p:sp>
      <p:pic>
        <p:nvPicPr>
          <p:cNvPr id="9" name="Picture 16"/>
          <p:cNvPicPr>
            <a:picLocks noChangeAspect="1"/>
          </p:cNvPicPr>
          <p:nvPr/>
        </p:nvPicPr>
        <p:blipFill>
          <a:blip r:embed="rId6"/>
          <a:srcRect l="35625" t="4102" r="8125" b="29102"/>
          <a:stretch>
            <a:fillRect/>
          </a:stretch>
        </p:blipFill>
        <p:spPr bwMode="auto">
          <a:xfrm>
            <a:off x="6324600" y="1524000"/>
            <a:ext cx="2486025" cy="2362200"/>
          </a:xfrm>
          <a:prstGeom prst="rect">
            <a:avLst/>
          </a:prstGeom>
          <a:noFill/>
          <a:ln w="9525">
            <a:noFill/>
            <a:miter lim="800000"/>
            <a:headEnd/>
            <a:tailEnd/>
          </a:ln>
        </p:spPr>
      </p:pic>
      <p:sp>
        <p:nvSpPr>
          <p:cNvPr id="11" name="Rectangle 18"/>
          <p:cNvSpPr>
            <a:spLocks noChangeArrowheads="1"/>
          </p:cNvSpPr>
          <p:nvPr/>
        </p:nvSpPr>
        <p:spPr bwMode="auto">
          <a:xfrm>
            <a:off x="3739393" y="3851945"/>
            <a:ext cx="2938463" cy="461963"/>
          </a:xfrm>
          <a:prstGeom prst="rect">
            <a:avLst/>
          </a:prstGeom>
          <a:noFill/>
          <a:ln w="9525">
            <a:noFill/>
            <a:miter lim="800000"/>
            <a:headEnd/>
            <a:tailEnd/>
          </a:ln>
        </p:spPr>
        <p:txBody>
          <a:bodyPr wrap="none">
            <a:spAutoFit/>
          </a:bodyPr>
          <a:lstStyle/>
          <a:p>
            <a:pPr eaLnBrk="0" hangingPunct="0"/>
            <a:r>
              <a:rPr lang="en-US" dirty="0"/>
              <a:t>Research University</a:t>
            </a:r>
          </a:p>
        </p:txBody>
      </p:sp>
      <p:sp>
        <p:nvSpPr>
          <p:cNvPr id="12" name="Rectangle 19"/>
          <p:cNvSpPr>
            <a:spLocks noChangeArrowheads="1"/>
          </p:cNvSpPr>
          <p:nvPr/>
        </p:nvSpPr>
        <p:spPr bwMode="auto">
          <a:xfrm>
            <a:off x="6736579" y="4136113"/>
            <a:ext cx="415498" cy="2031325"/>
          </a:xfrm>
          <a:prstGeom prst="rect">
            <a:avLst/>
          </a:prstGeom>
          <a:noFill/>
          <a:ln w="9525">
            <a:noFill/>
            <a:miter lim="800000"/>
            <a:headEnd/>
            <a:tailEnd/>
          </a:ln>
        </p:spPr>
        <p:txBody>
          <a:bodyPr wrap="none">
            <a:spAutoFit/>
          </a:bodyPr>
          <a:lstStyle/>
          <a:p>
            <a:pPr eaLnBrk="0" hangingPunct="0"/>
            <a:r>
              <a:rPr lang="en-US" dirty="0" smtClean="0"/>
              <a:t>H</a:t>
            </a:r>
          </a:p>
          <a:p>
            <a:pPr eaLnBrk="0" hangingPunct="0"/>
            <a:r>
              <a:rPr lang="en-US" dirty="0" smtClean="0"/>
              <a:t>O</a:t>
            </a:r>
          </a:p>
          <a:p>
            <a:pPr eaLnBrk="0" hangingPunct="0"/>
            <a:r>
              <a:rPr lang="en-US" dirty="0" smtClean="0"/>
              <a:t>U</a:t>
            </a:r>
          </a:p>
          <a:p>
            <a:pPr eaLnBrk="0" hangingPunct="0"/>
            <a:r>
              <a:rPr lang="en-US" dirty="0" smtClean="0"/>
              <a:t>S</a:t>
            </a:r>
          </a:p>
          <a:p>
            <a:pPr eaLnBrk="0" hangingPunct="0"/>
            <a:r>
              <a:rPr lang="en-US" dirty="0" smtClean="0"/>
              <a:t>T</a:t>
            </a:r>
          </a:p>
          <a:p>
            <a:pPr eaLnBrk="0" hangingPunct="0"/>
            <a:r>
              <a:rPr lang="en-US" dirty="0" smtClean="0"/>
              <a:t>O</a:t>
            </a:r>
          </a:p>
          <a:p>
            <a:pPr eaLnBrk="0" hangingPunct="0"/>
            <a:r>
              <a:rPr lang="en-US" dirty="0" smtClean="0"/>
              <a:t>N </a:t>
            </a:r>
            <a:endParaRPr lang="en-US" dirty="0"/>
          </a:p>
        </p:txBody>
      </p:sp>
      <p:pic>
        <p:nvPicPr>
          <p:cNvPr id="13" name="Picture 20"/>
          <p:cNvPicPr>
            <a:picLocks noChangeAspect="1"/>
          </p:cNvPicPr>
          <p:nvPr/>
        </p:nvPicPr>
        <p:blipFill>
          <a:blip r:embed="rId7"/>
          <a:srcRect l="50000"/>
          <a:stretch>
            <a:fillRect/>
          </a:stretch>
        </p:blipFill>
        <p:spPr bwMode="auto">
          <a:xfrm>
            <a:off x="3657600" y="1219200"/>
            <a:ext cx="2362200" cy="2622550"/>
          </a:xfrm>
          <a:prstGeom prst="rect">
            <a:avLst/>
          </a:prstGeom>
          <a:noFill/>
          <a:ln w="9525">
            <a:noFill/>
            <a:miter lim="800000"/>
            <a:headEnd/>
            <a:tailEnd/>
          </a:ln>
        </p:spPr>
      </p:pic>
      <p:sp>
        <p:nvSpPr>
          <p:cNvPr id="10" name="Rectangle 17"/>
          <p:cNvSpPr>
            <a:spLocks noChangeArrowheads="1"/>
          </p:cNvSpPr>
          <p:nvPr/>
        </p:nvSpPr>
        <p:spPr bwMode="auto">
          <a:xfrm>
            <a:off x="165100" y="2759978"/>
            <a:ext cx="3263900" cy="830263"/>
          </a:xfrm>
          <a:prstGeom prst="rect">
            <a:avLst/>
          </a:prstGeom>
          <a:noFill/>
          <a:ln w="9525">
            <a:noFill/>
            <a:miter lim="800000"/>
            <a:headEnd/>
            <a:tailEnd/>
          </a:ln>
        </p:spPr>
        <p:txBody>
          <a:bodyPr wrap="none">
            <a:spAutoFit/>
          </a:bodyPr>
          <a:lstStyle/>
          <a:p>
            <a:pPr algn="ctr" eaLnBrk="0" hangingPunct="0"/>
            <a:r>
              <a:rPr lang="en-US" dirty="0"/>
              <a:t>Small (5,243 students)</a:t>
            </a:r>
          </a:p>
          <a:p>
            <a:pPr algn="ctr" eaLnBrk="0" hangingPunct="0"/>
            <a:r>
              <a:rPr lang="en-US" dirty="0"/>
              <a:t>but growing</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The Problems</a:t>
            </a:r>
          </a:p>
        </p:txBody>
      </p:sp>
      <p:sp>
        <p:nvSpPr>
          <p:cNvPr id="16387" name="Content Placeholder 2"/>
          <p:cNvSpPr>
            <a:spLocks noGrp="1"/>
          </p:cNvSpPr>
          <p:nvPr>
            <p:ph idx="4294967295"/>
          </p:nvPr>
        </p:nvSpPr>
        <p:spPr>
          <a:xfrm>
            <a:off x="4857227" y="1157681"/>
            <a:ext cx="3905774" cy="4580389"/>
          </a:xfrm>
        </p:spPr>
        <p:txBody>
          <a:bodyPr/>
          <a:lstStyle/>
          <a:p>
            <a:pPr eaLnBrk="1" hangingPunct="1"/>
            <a:r>
              <a:rPr lang="en-US" dirty="0" smtClean="0">
                <a:latin typeface="Arial" charset="0"/>
                <a:ea typeface="ＭＳ Ｐゴシック" pitchFamily="96" charset="-128"/>
              </a:rPr>
              <a:t>New services land in the catalog faster than old services are discontinued.</a:t>
            </a:r>
          </a:p>
          <a:p>
            <a:pPr eaLnBrk="1" hangingPunct="1"/>
            <a:r>
              <a:rPr lang="en-US" dirty="0" smtClean="0">
                <a:latin typeface="Arial" charset="0"/>
                <a:ea typeface="ＭＳ Ｐゴシック" pitchFamily="96" charset="-128"/>
              </a:rPr>
              <a:t>Old services are still critical tools for some users.</a:t>
            </a:r>
          </a:p>
          <a:p>
            <a:pPr eaLnBrk="1" hangingPunct="1"/>
            <a:r>
              <a:rPr lang="en-US" dirty="0" smtClean="0">
                <a:latin typeface="Arial" charset="0"/>
                <a:ea typeface="ＭＳ Ｐゴシック" pitchFamily="96" charset="-128"/>
              </a:rPr>
              <a:t>Making a data-driven decision about old services is difficult.</a:t>
            </a:r>
          </a:p>
        </p:txBody>
      </p:sp>
      <p:pic>
        <p:nvPicPr>
          <p:cNvPr id="34831" name="Picture 15"/>
          <p:cNvPicPr>
            <a:picLocks noChangeAspect="1" noChangeArrowheads="1"/>
          </p:cNvPicPr>
          <p:nvPr/>
        </p:nvPicPr>
        <p:blipFill>
          <a:blip r:embed="rId2"/>
          <a:srcRect/>
          <a:stretch>
            <a:fillRect/>
          </a:stretch>
        </p:blipFill>
        <p:spPr bwMode="auto">
          <a:xfrm>
            <a:off x="658026" y="2008260"/>
            <a:ext cx="3825318" cy="287164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err="1" smtClean="0">
                <a:latin typeface="Arial" charset="0"/>
                <a:ea typeface="ＭＳ Ｐゴシック" pitchFamily="96" charset="-128"/>
              </a:rPr>
              <a:t>OwlNet</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2877423" y="1247686"/>
            <a:ext cx="5763238" cy="4666004"/>
          </a:xfrm>
        </p:spPr>
        <p:txBody>
          <a:bodyPr/>
          <a:lstStyle/>
          <a:p>
            <a:pPr eaLnBrk="1" hangingPunct="1"/>
            <a:r>
              <a:rPr lang="en-US" dirty="0" smtClean="0"/>
              <a:t>UNIX-based infrastructure.</a:t>
            </a:r>
          </a:p>
          <a:p>
            <a:pPr eaLnBrk="1" hangingPunct="1"/>
            <a:r>
              <a:rPr lang="en-US" dirty="0" smtClean="0"/>
              <a:t>Previous hub of academic computing.</a:t>
            </a:r>
          </a:p>
          <a:p>
            <a:pPr eaLnBrk="1" hangingPunct="1"/>
            <a:r>
              <a:rPr lang="en-US" dirty="0" smtClean="0"/>
              <a:t>8-years old; frayed &amp; disaggregated.</a:t>
            </a:r>
          </a:p>
          <a:p>
            <a:pPr eaLnBrk="1" hangingPunct="1"/>
            <a:r>
              <a:rPr lang="en-US" dirty="0" smtClean="0"/>
              <a:t>Still used by engineering &amp; science for UNIX-based teaching.</a:t>
            </a:r>
          </a:p>
          <a:p>
            <a:pPr eaLnBrk="1" hangingPunct="1"/>
            <a:r>
              <a:rPr lang="en-US" dirty="0" smtClean="0">
                <a:latin typeface="Arial" charset="0"/>
                <a:ea typeface="ＭＳ Ｐゴシック" pitchFamily="96" charset="-128"/>
              </a:rPr>
              <a:t>Still the host for many personal, departmental, and club Web sites.</a:t>
            </a:r>
          </a:p>
        </p:txBody>
      </p:sp>
      <p:pic>
        <p:nvPicPr>
          <p:cNvPr id="35842" name="Picture 2" descr="http://k12.rice.edu/images/owl.gif"/>
          <p:cNvPicPr>
            <a:picLocks noChangeAspect="1" noChangeArrowheads="1"/>
          </p:cNvPicPr>
          <p:nvPr/>
        </p:nvPicPr>
        <p:blipFill>
          <a:blip r:embed="rId2"/>
          <a:srcRect/>
          <a:stretch>
            <a:fillRect/>
          </a:stretch>
        </p:blipFill>
        <p:spPr bwMode="auto">
          <a:xfrm>
            <a:off x="533400" y="2157275"/>
            <a:ext cx="2037248" cy="2485443"/>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err="1" smtClean="0">
                <a:latin typeface="Arial" charset="0"/>
                <a:ea typeface="ＭＳ Ｐゴシック" pitchFamily="96" charset="-128"/>
              </a:rPr>
              <a:t>OwlNet</a:t>
            </a:r>
            <a:r>
              <a:rPr lang="en-US" cap="none" dirty="0" smtClean="0">
                <a:latin typeface="Arial" charset="0"/>
                <a:ea typeface="ＭＳ Ｐゴシック" pitchFamily="96" charset="-128"/>
              </a:rPr>
              <a:t> </a:t>
            </a:r>
            <a:r>
              <a:rPr lang="en-US" i="1" cap="none" dirty="0" smtClean="0">
                <a:latin typeface="Arial" charset="0"/>
                <a:ea typeface="ＭＳ Ｐゴシック" pitchFamily="96" charset="-128"/>
              </a:rPr>
              <a:t>Habeas Corpus</a:t>
            </a:r>
          </a:p>
        </p:txBody>
      </p:sp>
      <p:sp>
        <p:nvSpPr>
          <p:cNvPr id="16387" name="Content Placeholder 2"/>
          <p:cNvSpPr>
            <a:spLocks noGrp="1"/>
          </p:cNvSpPr>
          <p:nvPr>
            <p:ph idx="4294967295"/>
          </p:nvPr>
        </p:nvSpPr>
        <p:spPr>
          <a:xfrm>
            <a:off x="3951215" y="1493240"/>
            <a:ext cx="4689446" cy="4295163"/>
          </a:xfrm>
        </p:spPr>
        <p:txBody>
          <a:bodyPr/>
          <a:lstStyle/>
          <a:p>
            <a:pPr eaLnBrk="1" hangingPunct="1"/>
            <a:r>
              <a:rPr lang="en-US" dirty="0" smtClean="0"/>
              <a:t>In 2006, IT announced </a:t>
            </a:r>
            <a:r>
              <a:rPr lang="en-US" dirty="0" err="1" smtClean="0"/>
              <a:t>OwlNet’s</a:t>
            </a:r>
            <a:r>
              <a:rPr lang="en-US" dirty="0" smtClean="0"/>
              <a:t> obsolescence.</a:t>
            </a:r>
          </a:p>
          <a:p>
            <a:pPr eaLnBrk="1" hangingPunct="1"/>
            <a:r>
              <a:rPr lang="en-US" dirty="0" smtClean="0"/>
              <a:t>With faculty, a plan was prepared to remove </a:t>
            </a:r>
            <a:r>
              <a:rPr lang="en-US" dirty="0" err="1" smtClean="0"/>
              <a:t>OwlNet</a:t>
            </a:r>
            <a:r>
              <a:rPr lang="en-US" dirty="0" smtClean="0"/>
              <a:t> from service in August 2007.</a:t>
            </a:r>
          </a:p>
          <a:p>
            <a:pPr eaLnBrk="1" hangingPunct="1"/>
            <a:r>
              <a:rPr lang="en-US" dirty="0" smtClean="0"/>
              <a:t>Nobody followed the plan.</a:t>
            </a:r>
          </a:p>
          <a:p>
            <a:pPr eaLnBrk="1" hangingPunct="1"/>
            <a:r>
              <a:rPr lang="en-US" dirty="0" smtClean="0"/>
              <a:t>So, the 2007-08 school year continued on </a:t>
            </a:r>
            <a:r>
              <a:rPr lang="en-US" dirty="0" err="1" smtClean="0"/>
              <a:t>OwlNet</a:t>
            </a:r>
            <a:r>
              <a:rPr lang="en-US" dirty="0" smtClean="0"/>
              <a:t>.</a:t>
            </a:r>
          </a:p>
        </p:txBody>
      </p:sp>
      <p:pic>
        <p:nvPicPr>
          <p:cNvPr id="43016" name="Picture 8" descr="http://farm1.static.flickr.com/152/355057570_8b30dd30ea.jpg"/>
          <p:cNvPicPr>
            <a:picLocks noChangeAspect="1" noChangeArrowheads="1"/>
          </p:cNvPicPr>
          <p:nvPr/>
        </p:nvPicPr>
        <p:blipFill>
          <a:blip r:embed="rId2"/>
          <a:srcRect/>
          <a:stretch>
            <a:fillRect/>
          </a:stretch>
        </p:blipFill>
        <p:spPr bwMode="auto">
          <a:xfrm>
            <a:off x="457200" y="2271116"/>
            <a:ext cx="3329207" cy="2496905"/>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err="1" smtClean="0">
                <a:latin typeface="Arial" charset="0"/>
                <a:ea typeface="ＭＳ Ｐゴシック" pitchFamily="96" charset="-128"/>
              </a:rPr>
              <a:t>OwlNet</a:t>
            </a:r>
            <a:r>
              <a:rPr lang="en-US" cap="none" dirty="0" smtClean="0">
                <a:latin typeface="Arial" charset="0"/>
                <a:ea typeface="ＭＳ Ｐゴシック" pitchFamily="96" charset="-128"/>
              </a:rPr>
              <a:t>, Revisited</a:t>
            </a:r>
          </a:p>
        </p:txBody>
      </p:sp>
      <p:pic>
        <p:nvPicPr>
          <p:cNvPr id="41986" name="Picture 2" descr="Childhood Revisited"/>
          <p:cNvPicPr>
            <a:picLocks noChangeAspect="1" noChangeArrowheads="1"/>
          </p:cNvPicPr>
          <p:nvPr/>
        </p:nvPicPr>
        <p:blipFill>
          <a:blip r:embed="rId2"/>
          <a:srcRect l="54518" t="6809" r="3827" b="28619"/>
          <a:stretch>
            <a:fillRect/>
          </a:stretch>
        </p:blipFill>
        <p:spPr bwMode="auto">
          <a:xfrm>
            <a:off x="755010" y="1744909"/>
            <a:ext cx="2919368" cy="3665989"/>
          </a:xfrm>
          <a:prstGeom prst="rect">
            <a:avLst/>
          </a:prstGeom>
          <a:noFill/>
        </p:spPr>
      </p:pic>
      <p:sp>
        <p:nvSpPr>
          <p:cNvPr id="5" name="Content Placeholder 2"/>
          <p:cNvSpPr txBox="1">
            <a:spLocks/>
          </p:cNvSpPr>
          <p:nvPr/>
        </p:nvSpPr>
        <p:spPr bwMode="auto">
          <a:xfrm>
            <a:off x="3951214" y="1484851"/>
            <a:ext cx="481178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0188" marR="0" lvl="0" indent="-230188" algn="l" defTabSz="457200" rtl="0" eaLnBrk="1" fontAlgn="base" latinLnBrk="0" hangingPunct="1">
              <a:lnSpc>
                <a:spcPct val="100000"/>
              </a:lnSpc>
              <a:spcBef>
                <a:spcPct val="20000"/>
              </a:spcBef>
              <a:spcAft>
                <a:spcPct val="0"/>
              </a:spcAft>
              <a:buClr>
                <a:srgbClr val="DA5919"/>
              </a:buClr>
              <a:buSzPct val="80000"/>
              <a:buFont typeface="Wingdings" pitchFamily="96" charset="2"/>
              <a:buChar char="§"/>
              <a:tabLst/>
              <a:defRPr/>
            </a:pPr>
            <a:r>
              <a:rPr kumimoji="0" lang="en-US" sz="2800" b="0" i="0" u="none" strike="noStrike" kern="1200" cap="none" spc="0" normalizeH="0" baseline="0" noProof="0" dirty="0" smtClean="0">
                <a:ln>
                  <a:noFill/>
                </a:ln>
                <a:solidFill>
                  <a:srgbClr val="4C4C4F"/>
                </a:solidFill>
                <a:effectLst/>
                <a:uLnTx/>
                <a:uFillTx/>
                <a:latin typeface="Arial" charset="0"/>
                <a:ea typeface="ＭＳ Ｐゴシック" pitchFamily="96" charset="-128"/>
                <a:cs typeface="Arial"/>
              </a:rPr>
              <a:t>In 2008, we approached </a:t>
            </a:r>
            <a:r>
              <a:rPr kumimoji="0" lang="en-US" sz="2800" b="0" i="0" u="none" strike="noStrike" kern="1200" cap="none" spc="0" normalizeH="0" baseline="0" noProof="0" dirty="0" err="1" smtClean="0">
                <a:ln>
                  <a:noFill/>
                </a:ln>
                <a:solidFill>
                  <a:srgbClr val="4C4C4F"/>
                </a:solidFill>
                <a:effectLst/>
                <a:uLnTx/>
                <a:uFillTx/>
                <a:latin typeface="Arial" charset="0"/>
                <a:ea typeface="ＭＳ Ｐゴシック" pitchFamily="96" charset="-128"/>
                <a:cs typeface="Arial"/>
              </a:rPr>
              <a:t>OwlNet</a:t>
            </a:r>
            <a:r>
              <a:rPr kumimoji="0" lang="en-US" sz="2800" b="0" i="0" u="none" strike="noStrike" kern="1200" cap="none" spc="0" normalizeH="0" baseline="0" noProof="0" dirty="0" smtClean="0">
                <a:ln>
                  <a:noFill/>
                </a:ln>
                <a:solidFill>
                  <a:srgbClr val="4C4C4F"/>
                </a:solidFill>
                <a:effectLst/>
                <a:uLnTx/>
                <a:uFillTx/>
                <a:latin typeface="Arial" charset="0"/>
                <a:ea typeface="ＭＳ Ｐゴシック" pitchFamily="96" charset="-128"/>
                <a:cs typeface="Arial"/>
              </a:rPr>
              <a:t> differently:</a:t>
            </a:r>
          </a:p>
          <a:p>
            <a:pPr marL="511175" marR="0" lvl="1" indent="-222250" algn="l" defTabSz="457200" rtl="0" eaLnBrk="1" fontAlgn="base" latinLnBrk="0" hangingPunct="1">
              <a:lnSpc>
                <a:spcPct val="100000"/>
              </a:lnSpc>
              <a:spcBef>
                <a:spcPct val="20000"/>
              </a:spcBef>
              <a:spcAft>
                <a:spcPct val="0"/>
              </a:spcAft>
              <a:buClr>
                <a:srgbClr val="F3E570"/>
              </a:buClr>
              <a:buSzPct val="80000"/>
              <a:buFont typeface="Wingdings" pitchFamily="96" charset="2"/>
              <a:buChar char="§"/>
              <a:tabLst/>
              <a:defRPr/>
            </a:pPr>
            <a:r>
              <a:rPr lang="en-US" sz="2400" dirty="0" smtClean="0">
                <a:solidFill>
                  <a:srgbClr val="4C4C4F"/>
                </a:solidFill>
                <a:cs typeface="Arial"/>
              </a:rPr>
              <a:t>Both qualitative and quantitative research.</a:t>
            </a:r>
          </a:p>
          <a:p>
            <a:pPr marL="511175" lvl="1" indent="-222250">
              <a:spcBef>
                <a:spcPct val="20000"/>
              </a:spcBef>
              <a:buClr>
                <a:srgbClr val="F3E570"/>
              </a:buClr>
              <a:buSzPct val="80000"/>
              <a:buFont typeface="Wingdings" pitchFamily="96" charset="2"/>
              <a:buChar char="§"/>
            </a:pPr>
            <a:r>
              <a:rPr lang="en-US" sz="2400" dirty="0" smtClean="0">
                <a:solidFill>
                  <a:srgbClr val="4C4C4F"/>
                </a:solidFill>
                <a:cs typeface="Arial"/>
              </a:rPr>
              <a:t>User centered design.</a:t>
            </a:r>
          </a:p>
          <a:p>
            <a:pPr marL="511175" lvl="1" indent="-222250">
              <a:spcBef>
                <a:spcPct val="20000"/>
              </a:spcBef>
              <a:buClr>
                <a:srgbClr val="F3E570"/>
              </a:buClr>
              <a:buSzPct val="80000"/>
              <a:buFont typeface="Wingdings" pitchFamily="96" charset="2"/>
              <a:buChar char="§"/>
            </a:pPr>
            <a:r>
              <a:rPr lang="en-US" sz="2400" dirty="0" smtClean="0">
                <a:solidFill>
                  <a:srgbClr val="4C4C4F"/>
                </a:solidFill>
                <a:cs typeface="Arial"/>
              </a:rPr>
              <a:t>A Request for Comment process.</a:t>
            </a:r>
          </a:p>
          <a:p>
            <a:pPr marL="511175" lvl="1" indent="-222250">
              <a:spcBef>
                <a:spcPct val="20000"/>
              </a:spcBef>
              <a:buClr>
                <a:srgbClr val="F3E570"/>
              </a:buClr>
              <a:buSzPct val="80000"/>
              <a:buFont typeface="Wingdings" pitchFamily="96" charset="2"/>
              <a:buChar char="§"/>
            </a:pPr>
            <a:r>
              <a:rPr lang="en-US" sz="2400" dirty="0" smtClean="0">
                <a:solidFill>
                  <a:srgbClr val="4C4C4F"/>
                </a:solidFill>
                <a:cs typeface="Arial"/>
              </a:rPr>
              <a:t>Web 2.0 technologies for engagement.</a:t>
            </a:r>
          </a:p>
          <a:p>
            <a:pPr marL="511175" lvl="1" indent="-222250">
              <a:spcBef>
                <a:spcPct val="20000"/>
              </a:spcBef>
              <a:buClr>
                <a:srgbClr val="F3E570"/>
              </a:buClr>
              <a:buSzPct val="80000"/>
              <a:buFont typeface="Wingdings" pitchFamily="96" charset="2"/>
              <a:buChar char="§"/>
            </a:pPr>
            <a:r>
              <a:rPr lang="en-US" sz="2400" dirty="0" smtClean="0">
                <a:solidFill>
                  <a:srgbClr val="4C4C4F"/>
                </a:solidFill>
                <a:cs typeface="Arial"/>
              </a:rPr>
              <a:t>Shared governance.</a:t>
            </a:r>
            <a:endParaRPr kumimoji="0" lang="en-US" sz="1600" b="0" i="0" u="none" strike="noStrike" kern="1200" cap="none" spc="0" normalizeH="0" baseline="0" noProof="0" dirty="0" smtClean="0">
              <a:ln>
                <a:noFill/>
              </a:ln>
              <a:solidFill>
                <a:srgbClr val="4C4C4F"/>
              </a:solidFill>
              <a:effectLst/>
              <a:uLnTx/>
              <a:uFillTx/>
              <a:latin typeface="Arial" charset="0"/>
              <a:ea typeface="ＭＳ Ｐゴシック" pitchFamily="96" charset="-128"/>
              <a:cs typeface="Aria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Data Gathering</a:t>
            </a:r>
          </a:p>
        </p:txBody>
      </p:sp>
      <p:sp>
        <p:nvSpPr>
          <p:cNvPr id="16387" name="Content Placeholder 2"/>
          <p:cNvSpPr>
            <a:spLocks noGrp="1"/>
          </p:cNvSpPr>
          <p:nvPr>
            <p:ph idx="4294967295"/>
          </p:nvPr>
        </p:nvSpPr>
        <p:spPr>
          <a:xfrm>
            <a:off x="3888335" y="1478422"/>
            <a:ext cx="4874664" cy="4287852"/>
          </a:xfrm>
        </p:spPr>
        <p:txBody>
          <a:bodyPr/>
          <a:lstStyle/>
          <a:p>
            <a:pPr eaLnBrk="1" hangingPunct="1"/>
            <a:r>
              <a:rPr lang="en-US" dirty="0" smtClean="0">
                <a:latin typeface="Arial" charset="0"/>
                <a:ea typeface="ＭＳ Ｐゴシック" pitchFamily="96" charset="-128"/>
              </a:rPr>
              <a:t>Quantitative</a:t>
            </a:r>
          </a:p>
          <a:p>
            <a:pPr lvl="1" eaLnBrk="1" hangingPunct="1"/>
            <a:r>
              <a:rPr lang="en-US" dirty="0" smtClean="0">
                <a:latin typeface="Arial" charset="0"/>
                <a:ea typeface="ＭＳ Ｐゴシック" pitchFamily="96" charset="-128"/>
              </a:rPr>
              <a:t>Usage statistics</a:t>
            </a:r>
          </a:p>
          <a:p>
            <a:pPr lvl="2" eaLnBrk="1" hangingPunct="1"/>
            <a:r>
              <a:rPr lang="en-US" dirty="0" smtClean="0">
                <a:latin typeface="Arial" charset="0"/>
                <a:ea typeface="ＭＳ Ｐゴシック" pitchFamily="96" charset="-128"/>
              </a:rPr>
              <a:t>Last logon date, last file modified date</a:t>
            </a:r>
          </a:p>
          <a:p>
            <a:pPr lvl="2" eaLnBrk="1" hangingPunct="1"/>
            <a:r>
              <a:rPr lang="en-US" dirty="0" err="1" smtClean="0">
                <a:latin typeface="Arial" charset="0"/>
                <a:ea typeface="ＭＳ Ｐゴシック" pitchFamily="96" charset="-128"/>
              </a:rPr>
              <a:t>WebTrends</a:t>
            </a:r>
            <a:r>
              <a:rPr lang="en-US" dirty="0" smtClean="0">
                <a:latin typeface="Arial" charset="0"/>
                <a:ea typeface="ＭＳ Ｐゴシック" pitchFamily="96" charset="-128"/>
              </a:rPr>
              <a:t> access reports</a:t>
            </a:r>
          </a:p>
          <a:p>
            <a:pPr lvl="2" eaLnBrk="1" hangingPunct="1"/>
            <a:r>
              <a:rPr lang="en-US" dirty="0" smtClean="0">
                <a:latin typeface="Arial" charset="0"/>
                <a:ea typeface="ＭＳ Ｐゴシック" pitchFamily="96" charset="-128"/>
              </a:rPr>
              <a:t>Applications running</a:t>
            </a:r>
          </a:p>
          <a:p>
            <a:pPr lvl="1" eaLnBrk="1" hangingPunct="1"/>
            <a:r>
              <a:rPr lang="en-US" dirty="0" smtClean="0">
                <a:latin typeface="Arial" charset="0"/>
                <a:ea typeface="ＭＳ Ｐゴシック" pitchFamily="96" charset="-128"/>
              </a:rPr>
              <a:t>Surveys</a:t>
            </a:r>
          </a:p>
          <a:p>
            <a:pPr lvl="2" eaLnBrk="1" hangingPunct="1"/>
            <a:r>
              <a:rPr lang="en-US" dirty="0" smtClean="0">
                <a:latin typeface="Arial" charset="0"/>
                <a:ea typeface="ＭＳ Ｐゴシック" pitchFamily="96" charset="-128"/>
              </a:rPr>
              <a:t>General user satisfaction survey</a:t>
            </a:r>
          </a:p>
          <a:p>
            <a:pPr lvl="2" eaLnBrk="1" hangingPunct="1"/>
            <a:r>
              <a:rPr lang="en-US" dirty="0" smtClean="0">
                <a:latin typeface="Arial" charset="0"/>
                <a:ea typeface="ＭＳ Ｐゴシック" pitchFamily="96" charset="-128"/>
              </a:rPr>
              <a:t>Faculty needs and requirements survey</a:t>
            </a:r>
          </a:p>
          <a:p>
            <a:pPr lvl="2" eaLnBrk="1" hangingPunct="1"/>
            <a:r>
              <a:rPr lang="en-US" dirty="0" smtClean="0">
                <a:latin typeface="Arial" charset="0"/>
                <a:ea typeface="ＭＳ Ｐゴシック" pitchFamily="96" charset="-128"/>
              </a:rPr>
              <a:t>Targeted student uses survey</a:t>
            </a:r>
          </a:p>
          <a:p>
            <a:pPr lvl="2" eaLnBrk="1" hangingPunct="1"/>
            <a:endParaRPr lang="en-US" dirty="0" smtClean="0">
              <a:latin typeface="Arial" charset="0"/>
              <a:ea typeface="ＭＳ Ｐゴシック" pitchFamily="96" charset="-128"/>
            </a:endParaRPr>
          </a:p>
        </p:txBody>
      </p:sp>
      <p:pic>
        <p:nvPicPr>
          <p:cNvPr id="39937" name="Picture 1" descr="C:\Users\gwk1\AppData\Local\Microsoft\Windows\Temporary Internet Files\Content.IE5\R7BRTR63\j0441705[1].png"/>
          <p:cNvPicPr>
            <a:picLocks noChangeAspect="1" noChangeArrowheads="1"/>
          </p:cNvPicPr>
          <p:nvPr/>
        </p:nvPicPr>
        <p:blipFill>
          <a:blip r:embed="rId2"/>
          <a:srcRect/>
          <a:stretch>
            <a:fillRect/>
          </a:stretch>
        </p:blipFill>
        <p:spPr bwMode="auto">
          <a:xfrm>
            <a:off x="670844" y="1976215"/>
            <a:ext cx="3217491" cy="3217491"/>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Data Gathering</a:t>
            </a:r>
          </a:p>
        </p:txBody>
      </p:sp>
      <p:sp>
        <p:nvSpPr>
          <p:cNvPr id="16387" name="Content Placeholder 2"/>
          <p:cNvSpPr>
            <a:spLocks noGrp="1"/>
          </p:cNvSpPr>
          <p:nvPr>
            <p:ph idx="4294967295"/>
          </p:nvPr>
        </p:nvSpPr>
        <p:spPr>
          <a:xfrm>
            <a:off x="5064096" y="1478422"/>
            <a:ext cx="3276599" cy="4287852"/>
          </a:xfrm>
        </p:spPr>
        <p:txBody>
          <a:bodyPr/>
          <a:lstStyle/>
          <a:p>
            <a:pPr eaLnBrk="1" hangingPunct="1"/>
            <a:r>
              <a:rPr lang="en-US" dirty="0" smtClean="0">
                <a:latin typeface="Arial" charset="0"/>
                <a:ea typeface="ＭＳ Ｐゴシック" pitchFamily="96" charset="-128"/>
              </a:rPr>
              <a:t>Qualitative</a:t>
            </a:r>
          </a:p>
          <a:p>
            <a:pPr lvl="1" eaLnBrk="1" hangingPunct="1"/>
            <a:r>
              <a:rPr lang="en-US" dirty="0" smtClean="0">
                <a:latin typeface="Arial" charset="0"/>
                <a:ea typeface="ＭＳ Ｐゴシック" pitchFamily="96" charset="-128"/>
              </a:rPr>
              <a:t>Focus Groups</a:t>
            </a:r>
          </a:p>
          <a:p>
            <a:pPr lvl="2" eaLnBrk="1" hangingPunct="1"/>
            <a:r>
              <a:rPr lang="en-US" dirty="0" smtClean="0">
                <a:latin typeface="Arial" charset="0"/>
                <a:ea typeface="ＭＳ Ｐゴシック" pitchFamily="96" charset="-128"/>
              </a:rPr>
              <a:t>Students</a:t>
            </a:r>
          </a:p>
          <a:p>
            <a:pPr lvl="2" eaLnBrk="1" hangingPunct="1"/>
            <a:r>
              <a:rPr lang="en-US" dirty="0" smtClean="0">
                <a:latin typeface="Arial" charset="0"/>
                <a:ea typeface="ＭＳ Ｐゴシック" pitchFamily="96" charset="-128"/>
              </a:rPr>
              <a:t>Faculty</a:t>
            </a:r>
          </a:p>
          <a:p>
            <a:pPr lvl="2" eaLnBrk="1" hangingPunct="1"/>
            <a:r>
              <a:rPr lang="en-US" dirty="0" smtClean="0">
                <a:latin typeface="Arial" charset="0"/>
                <a:ea typeface="ＭＳ Ｐゴシック" pitchFamily="96" charset="-128"/>
              </a:rPr>
              <a:t>Staff</a:t>
            </a:r>
          </a:p>
          <a:p>
            <a:pPr lvl="1" eaLnBrk="1" hangingPunct="1"/>
            <a:r>
              <a:rPr lang="en-US" dirty="0" smtClean="0">
                <a:latin typeface="Arial" charset="0"/>
                <a:ea typeface="ＭＳ Ｐゴシック" pitchFamily="96" charset="-128"/>
              </a:rPr>
              <a:t>User Interviews</a:t>
            </a:r>
          </a:p>
          <a:p>
            <a:pPr lvl="2" eaLnBrk="1" hangingPunct="1"/>
            <a:r>
              <a:rPr lang="en-US" dirty="0" smtClean="0">
                <a:latin typeface="Arial" charset="0"/>
                <a:ea typeface="ＭＳ Ｐゴシック" pitchFamily="96" charset="-128"/>
              </a:rPr>
              <a:t>3 students</a:t>
            </a:r>
          </a:p>
          <a:p>
            <a:pPr lvl="2" eaLnBrk="1" hangingPunct="1"/>
            <a:r>
              <a:rPr lang="en-US" dirty="0" smtClean="0">
                <a:latin typeface="Arial" charset="0"/>
                <a:ea typeface="ＭＳ Ｐゴシック" pitchFamily="96" charset="-128"/>
              </a:rPr>
              <a:t>3 faculty</a:t>
            </a:r>
          </a:p>
          <a:p>
            <a:pPr lvl="2" eaLnBrk="1" hangingPunct="1"/>
            <a:r>
              <a:rPr lang="en-US" dirty="0" smtClean="0">
                <a:latin typeface="Arial" charset="0"/>
                <a:ea typeface="ＭＳ Ｐゴシック" pitchFamily="96" charset="-128"/>
              </a:rPr>
              <a:t>3 staff</a:t>
            </a:r>
          </a:p>
          <a:p>
            <a:pPr lvl="2" eaLnBrk="1" hangingPunct="1"/>
            <a:endParaRPr lang="en-US" dirty="0" smtClean="0">
              <a:latin typeface="Arial" charset="0"/>
              <a:ea typeface="ＭＳ Ｐゴシック" pitchFamily="96" charset="-128"/>
            </a:endParaRPr>
          </a:p>
        </p:txBody>
      </p:sp>
      <p:pic>
        <p:nvPicPr>
          <p:cNvPr id="44034" name="Picture 2"/>
          <p:cNvPicPr>
            <a:picLocks noChangeAspect="1" noChangeArrowheads="1"/>
          </p:cNvPicPr>
          <p:nvPr/>
        </p:nvPicPr>
        <p:blipFill>
          <a:blip r:embed="rId2"/>
          <a:srcRect/>
          <a:stretch>
            <a:fillRect/>
          </a:stretch>
        </p:blipFill>
        <p:spPr bwMode="auto">
          <a:xfrm>
            <a:off x="457200" y="2038795"/>
            <a:ext cx="4760720" cy="316820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User Centered Design</a:t>
            </a:r>
          </a:p>
        </p:txBody>
      </p:sp>
      <p:sp>
        <p:nvSpPr>
          <p:cNvPr id="16387" name="Content Placeholder 2"/>
          <p:cNvSpPr>
            <a:spLocks noGrp="1"/>
          </p:cNvSpPr>
          <p:nvPr>
            <p:ph idx="4294967295"/>
          </p:nvPr>
        </p:nvSpPr>
        <p:spPr>
          <a:xfrm>
            <a:off x="3646470" y="1493171"/>
            <a:ext cx="5116529" cy="4525963"/>
          </a:xfrm>
        </p:spPr>
        <p:txBody>
          <a:bodyPr/>
          <a:lstStyle/>
          <a:p>
            <a:pPr eaLnBrk="1" hangingPunct="1"/>
            <a:r>
              <a:rPr lang="en-US" dirty="0" smtClean="0">
                <a:latin typeface="Arial" charset="0"/>
                <a:ea typeface="ＭＳ Ｐゴシック" pitchFamily="96" charset="-128"/>
              </a:rPr>
              <a:t>Created Personas (Use Case Scenarios)</a:t>
            </a:r>
          </a:p>
          <a:p>
            <a:pPr lvl="1" eaLnBrk="1" hangingPunct="1"/>
            <a:r>
              <a:rPr lang="en-US" dirty="0" smtClean="0">
                <a:latin typeface="Arial" charset="0"/>
                <a:ea typeface="ＭＳ Ｐゴシック" pitchFamily="96" charset="-128"/>
              </a:rPr>
              <a:t>Faculty teaching with Unix tools</a:t>
            </a:r>
          </a:p>
          <a:p>
            <a:pPr lvl="1" eaLnBrk="1" hangingPunct="1"/>
            <a:r>
              <a:rPr lang="en-US" dirty="0" smtClean="0">
                <a:latin typeface="Arial" charset="0"/>
                <a:ea typeface="ＭＳ Ｐゴシック" pitchFamily="96" charset="-128"/>
              </a:rPr>
              <a:t>Faculty using Web tools in a way incompatible with CMS</a:t>
            </a:r>
          </a:p>
          <a:p>
            <a:pPr lvl="1" eaLnBrk="1" hangingPunct="1"/>
            <a:r>
              <a:rPr lang="en-US" dirty="0" smtClean="0">
                <a:latin typeface="Arial" charset="0"/>
                <a:ea typeface="ＭＳ Ｐゴシック" pitchFamily="96" charset="-128"/>
              </a:rPr>
              <a:t>Students completing assignments with Unix tools</a:t>
            </a:r>
          </a:p>
          <a:p>
            <a:pPr lvl="1" eaLnBrk="1" hangingPunct="1"/>
            <a:r>
              <a:rPr lang="en-US" dirty="0" smtClean="0">
                <a:latin typeface="Arial" charset="0"/>
                <a:ea typeface="ＭＳ Ｐゴシック" pitchFamily="96" charset="-128"/>
              </a:rPr>
              <a:t>Students turning in work incompatible with CMS</a:t>
            </a:r>
          </a:p>
          <a:p>
            <a:pPr lvl="1" eaLnBrk="1" hangingPunct="1"/>
            <a:r>
              <a:rPr lang="en-US" dirty="0" smtClean="0">
                <a:latin typeface="Arial" charset="0"/>
                <a:ea typeface="ＭＳ Ｐゴシック" pitchFamily="96" charset="-128"/>
              </a:rPr>
              <a:t>Students wanting to learn Unix for fun</a:t>
            </a:r>
          </a:p>
        </p:txBody>
      </p:sp>
      <p:pic>
        <p:nvPicPr>
          <p:cNvPr id="7" name="Picture 6" descr="personas2.wmf"/>
          <p:cNvPicPr>
            <a:picLocks noChangeAspect="1"/>
          </p:cNvPicPr>
          <p:nvPr/>
        </p:nvPicPr>
        <p:blipFill>
          <a:blip r:embed="rId2"/>
          <a:stretch>
            <a:fillRect/>
          </a:stretch>
        </p:blipFill>
        <p:spPr>
          <a:xfrm>
            <a:off x="457200" y="1493171"/>
            <a:ext cx="1396789" cy="3078829"/>
          </a:xfrm>
          <a:prstGeom prst="rect">
            <a:avLst/>
          </a:prstGeom>
        </p:spPr>
      </p:pic>
      <p:pic>
        <p:nvPicPr>
          <p:cNvPr id="8" name="Picture 7" descr="personas3.wmf"/>
          <p:cNvPicPr>
            <a:picLocks noChangeAspect="1"/>
          </p:cNvPicPr>
          <p:nvPr/>
        </p:nvPicPr>
        <p:blipFill>
          <a:blip r:embed="rId3"/>
          <a:stretch>
            <a:fillRect/>
          </a:stretch>
        </p:blipFill>
        <p:spPr>
          <a:xfrm>
            <a:off x="2047246" y="1493171"/>
            <a:ext cx="1308621" cy="989970"/>
          </a:xfrm>
          <a:prstGeom prst="rect">
            <a:avLst/>
          </a:prstGeom>
        </p:spPr>
      </p:pic>
      <p:pic>
        <p:nvPicPr>
          <p:cNvPr id="9" name="Picture 8" descr="personas5.wmf"/>
          <p:cNvPicPr>
            <a:picLocks noChangeAspect="1"/>
          </p:cNvPicPr>
          <p:nvPr/>
        </p:nvPicPr>
        <p:blipFill>
          <a:blip r:embed="rId4"/>
          <a:stretch>
            <a:fillRect/>
          </a:stretch>
        </p:blipFill>
        <p:spPr>
          <a:xfrm>
            <a:off x="355039" y="4691601"/>
            <a:ext cx="1230812" cy="864731"/>
          </a:xfrm>
          <a:prstGeom prst="rect">
            <a:avLst/>
          </a:prstGeom>
        </p:spPr>
      </p:pic>
      <p:pic>
        <p:nvPicPr>
          <p:cNvPr id="10" name="Picture 9" descr="personas6.wmf"/>
          <p:cNvPicPr>
            <a:picLocks noChangeAspect="1"/>
          </p:cNvPicPr>
          <p:nvPr/>
        </p:nvPicPr>
        <p:blipFill>
          <a:blip r:embed="rId5"/>
          <a:stretch>
            <a:fillRect/>
          </a:stretch>
        </p:blipFill>
        <p:spPr>
          <a:xfrm>
            <a:off x="2047246" y="4999907"/>
            <a:ext cx="930935" cy="1188350"/>
          </a:xfrm>
          <a:prstGeom prst="rect">
            <a:avLst/>
          </a:prstGeom>
        </p:spPr>
      </p:pic>
      <p:pic>
        <p:nvPicPr>
          <p:cNvPr id="13" name="Picture 12" descr="personas7.wmf"/>
          <p:cNvPicPr>
            <a:picLocks noChangeAspect="1"/>
          </p:cNvPicPr>
          <p:nvPr/>
        </p:nvPicPr>
        <p:blipFill>
          <a:blip r:embed="rId6"/>
          <a:stretch>
            <a:fillRect/>
          </a:stretch>
        </p:blipFill>
        <p:spPr>
          <a:xfrm>
            <a:off x="1724138" y="2483141"/>
            <a:ext cx="1922332" cy="2516766"/>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8807</TotalTime>
  <Words>651</Words>
  <Application>Microsoft Office PowerPoint</Application>
  <PresentationFormat>On-screen Show (4:3)</PresentationFormat>
  <Paragraphs>121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Evolving Academic Computing Offerings: A Successful Strategy</vt:lpstr>
      <vt:lpstr>Context @ Rice</vt:lpstr>
      <vt:lpstr>The Problems</vt:lpstr>
      <vt:lpstr>OwlNet</vt:lpstr>
      <vt:lpstr>OwlNet Habeas Corpus</vt:lpstr>
      <vt:lpstr>OwlNet, Revisited</vt:lpstr>
      <vt:lpstr>Data Gathering</vt:lpstr>
      <vt:lpstr>Data Gathering</vt:lpstr>
      <vt:lpstr>User Centered Design</vt:lpstr>
      <vt:lpstr>Formative Design Report</vt:lpstr>
      <vt:lpstr>Request for Comment 1</vt:lpstr>
      <vt:lpstr>Request for Comment 2</vt:lpstr>
      <vt:lpstr>System built according to RFC roadmap</vt:lpstr>
      <vt:lpstr>The difference is CLE@R</vt:lpstr>
      <vt:lpstr>Sunsetting OwlNet</vt:lpstr>
      <vt:lpstr>Outcomes</vt:lpstr>
      <vt:lpstr>Lessons Learned</vt:lpstr>
      <vt:lpstr>Questions</vt:lpstr>
      <vt:lpstr>THANK YOU</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Academic Computing Offerings: A Successful Strategy</dc:title>
  <dc:subject>SWRC10</dc:subject>
  <dc:creator>Gary Kidney</dc:creator>
  <cp:lastModifiedBy>gwk1</cp:lastModifiedBy>
  <cp:revision>220</cp:revision>
  <dcterms:created xsi:type="dcterms:W3CDTF">2009-07-28T17:41:50Z</dcterms:created>
  <dcterms:modified xsi:type="dcterms:W3CDTF">2010-02-03T14:51:43Z</dcterms:modified>
</cp:coreProperties>
</file>