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3" r:id="rId4"/>
    <p:sldId id="277" r:id="rId5"/>
    <p:sldId id="257" r:id="rId6"/>
    <p:sldId id="278" r:id="rId7"/>
    <p:sldId id="260" r:id="rId8"/>
    <p:sldId id="276" r:id="rId9"/>
    <p:sldId id="285" r:id="rId10"/>
    <p:sldId id="267" r:id="rId11"/>
    <p:sldId id="279" r:id="rId12"/>
    <p:sldId id="281" r:id="rId13"/>
    <p:sldId id="282" r:id="rId14"/>
    <p:sldId id="283" r:id="rId15"/>
    <p:sldId id="284" r:id="rId16"/>
    <p:sldId id="301" r:id="rId17"/>
    <p:sldId id="302" r:id="rId18"/>
    <p:sldId id="280" r:id="rId19"/>
    <p:sldId id="288" r:id="rId20"/>
    <p:sldId id="289" r:id="rId21"/>
    <p:sldId id="262" r:id="rId22"/>
    <p:sldId id="264" r:id="rId23"/>
    <p:sldId id="265" r:id="rId24"/>
    <p:sldId id="266" r:id="rId25"/>
    <p:sldId id="290" r:id="rId26"/>
    <p:sldId id="291" r:id="rId27"/>
    <p:sldId id="287" r:id="rId28"/>
    <p:sldId id="270" r:id="rId29"/>
    <p:sldId id="307" r:id="rId30"/>
    <p:sldId id="294" r:id="rId31"/>
    <p:sldId id="271" r:id="rId32"/>
    <p:sldId id="272" r:id="rId33"/>
    <p:sldId id="27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AF5F6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217" autoAdjust="0"/>
    <p:restoredTop sz="94660"/>
  </p:normalViewPr>
  <p:slideViewPr>
    <p:cSldViewPr>
      <p:cViewPr>
        <p:scale>
          <a:sx n="75" d="100"/>
          <a:sy n="75" d="100"/>
        </p:scale>
        <p:origin x="-186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IMBERLY_PERNA\Desktop\clicker%20survey%20responses%20(Fall%202008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IMBERLY_PERNA\Desktop\clicker%20survey%20responses%20(Fall%202008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IMBERLY_PERNA\Desktop\clicker%20survey%20responses%20(Fall%202008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IMBERLY_PERNA\Desktop\clicker%20survey%20responses%20(Fall%20200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Overall, I am happy with using clickers.</a:t>
            </a:r>
          </a:p>
        </c:rich>
      </c:tx>
      <c:layout>
        <c:manualLayout>
          <c:xMode val="edge"/>
          <c:yMode val="edge"/>
          <c:x val="0.20396060393440921"/>
          <c:y val="3.34190231362467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71299573889594"/>
          <c:y val="0.17994858611825237"/>
          <c:w val="0.84356517207338089"/>
          <c:h val="0.660668380462724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Sheet1!$A$208:$A$212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Sheet1!$B$202:$B$206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72</c:v>
                </c:pt>
                <c:pt idx="4">
                  <c:v>104</c:v>
                </c:pt>
              </c:numCache>
            </c:numRef>
          </c:val>
        </c:ser>
        <c:axId val="86329216"/>
        <c:axId val="111780608"/>
      </c:barChart>
      <c:catAx>
        <c:axId val="86329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780608"/>
        <c:crosses val="autoZero"/>
        <c:auto val="1"/>
        <c:lblAlgn val="ctr"/>
        <c:lblOffset val="100"/>
        <c:tickLblSkip val="1"/>
        <c:tickMarkSkip val="1"/>
      </c:catAx>
      <c:valAx>
        <c:axId val="1117806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Responses</a:t>
                </a:r>
              </a:p>
            </c:rich>
          </c:tx>
          <c:layout>
            <c:manualLayout>
              <c:xMode val="edge"/>
              <c:yMode val="edge"/>
              <c:x val="3.168316831683176E-2"/>
              <c:y val="0.3290488431876623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3292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Clickers help me to become more engaged with 
the course content.</a:t>
            </a:r>
          </a:p>
        </c:rich>
      </c:tx>
      <c:layout>
        <c:manualLayout>
          <c:xMode val="edge"/>
          <c:yMode val="edge"/>
          <c:x val="0.13861406928094383"/>
          <c:y val="3.34190231362467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71299573889594"/>
          <c:y val="0.23393316195372751"/>
          <c:w val="0.84356517207338089"/>
          <c:h val="0.606683804627249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Sheet1!$A$208:$A$212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Sheet1!$C$202:$C$206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79</c:v>
                </c:pt>
                <c:pt idx="4">
                  <c:v>92</c:v>
                </c:pt>
              </c:numCache>
            </c:numRef>
          </c:val>
        </c:ser>
        <c:axId val="119819264"/>
        <c:axId val="121517184"/>
      </c:barChart>
      <c:catAx>
        <c:axId val="119819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517184"/>
        <c:crosses val="autoZero"/>
        <c:auto val="1"/>
        <c:lblAlgn val="ctr"/>
        <c:lblOffset val="100"/>
        <c:tickLblSkip val="1"/>
        <c:tickMarkSkip val="1"/>
      </c:catAx>
      <c:valAx>
        <c:axId val="1215171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Responses</a:t>
                </a:r>
              </a:p>
            </c:rich>
          </c:tx>
          <c:layout>
            <c:manualLayout>
              <c:xMode val="edge"/>
              <c:yMode val="edge"/>
              <c:x val="3.168316831683176E-2"/>
              <c:y val="0.3573264781491017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8192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Clickers increased the frequency of my participation in the course.</a:t>
            </a:r>
          </a:p>
        </c:rich>
      </c:tx>
      <c:layout>
        <c:manualLayout>
          <c:xMode val="edge"/>
          <c:yMode val="edge"/>
          <c:x val="0.2019804059146072"/>
          <c:y val="3.34190231362467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0746292255636"/>
          <c:y val="0.24736745406824182"/>
          <c:w val="0.84356517207338089"/>
          <c:h val="0.606683804627249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Sheet1!$A$208:$A$212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Sheet1!$D$202:$D$206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22</c:v>
                </c:pt>
                <c:pt idx="3">
                  <c:v>69</c:v>
                </c:pt>
                <c:pt idx="4">
                  <c:v>86</c:v>
                </c:pt>
              </c:numCache>
            </c:numRef>
          </c:val>
        </c:ser>
        <c:axId val="144141312"/>
        <c:axId val="144281984"/>
      </c:barChart>
      <c:catAx>
        <c:axId val="144141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281984"/>
        <c:crosses val="autoZero"/>
        <c:auto val="1"/>
        <c:lblAlgn val="ctr"/>
        <c:lblOffset val="100"/>
        <c:tickLblSkip val="1"/>
        <c:tickMarkSkip val="1"/>
      </c:catAx>
      <c:valAx>
        <c:axId val="1442819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Responses</a:t>
                </a:r>
              </a:p>
            </c:rich>
          </c:tx>
          <c:layout>
            <c:manualLayout>
              <c:xMode val="edge"/>
              <c:yMode val="edge"/>
              <c:x val="2.4604876197704201E-2"/>
              <c:y val="0.3721411490230387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1413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 would take another class that used a clicker.</a:t>
            </a:r>
          </a:p>
        </c:rich>
      </c:tx>
      <c:layout>
        <c:manualLayout>
          <c:xMode val="edge"/>
          <c:yMode val="edge"/>
          <c:x val="0.15445565343935971"/>
          <c:y val="3.34190231362467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71299573889594"/>
          <c:y val="0.17994858611825237"/>
          <c:w val="0.84356517207338089"/>
          <c:h val="0.660668380462724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Sheet1!$A$208:$A$212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Sheet1!$E$202:$E$206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77</c:v>
                </c:pt>
                <c:pt idx="4">
                  <c:v>91</c:v>
                </c:pt>
              </c:numCache>
            </c:numRef>
          </c:val>
        </c:ser>
        <c:axId val="147584512"/>
        <c:axId val="147586432"/>
      </c:barChart>
      <c:catAx>
        <c:axId val="147584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586432"/>
        <c:crosses val="autoZero"/>
        <c:auto val="1"/>
        <c:lblAlgn val="ctr"/>
        <c:lblOffset val="100"/>
        <c:tickLblSkip val="1"/>
        <c:tickMarkSkip val="1"/>
      </c:catAx>
      <c:valAx>
        <c:axId val="1475864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Responses</a:t>
                </a:r>
              </a:p>
            </c:rich>
          </c:tx>
          <c:layout>
            <c:manualLayout>
              <c:xMode val="edge"/>
              <c:yMode val="edge"/>
              <c:x val="3.168316831683169E-2"/>
              <c:y val="0.3290488431876623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5845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BBE4F7-3ADC-46E2-A815-5204C6AC36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07BB2-E56C-478F-8D07-E621C85117E8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7243C-02E0-41D4-90ED-9BC48B365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274638"/>
            <a:ext cx="7086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4/13/2009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lands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redlandsapps.redlands.edu/Centennial/default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Educause%202009\Tyler-1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Educause%202009\VanVechten2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ducause%202009\Tyler-4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Educause%202009\Michael-3.wm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8686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Using Student Response Systems to Promote Student 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2500" dirty="0">
                <a:solidFill>
                  <a:schemeClr val="tx1"/>
                </a:solidFill>
              </a:rPr>
              <a:t>Kimberly </a:t>
            </a:r>
            <a:r>
              <a:rPr lang="en-US" sz="2500" dirty="0" smtClean="0">
                <a:solidFill>
                  <a:schemeClr val="tx1"/>
                </a:solidFill>
              </a:rPr>
              <a:t>Perna, Instructional Technology Services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/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Greg Thorson PhD,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Ken and Lynn Hall Endowed Chair of Public Policy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052" name="Picture 4" descr="PRS_RF_cl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680" y="1295401"/>
            <a:ext cx="4056488" cy="2286000"/>
          </a:xfrm>
          <a:prstGeom prst="rect">
            <a:avLst/>
          </a:prstGeom>
          <a:noFill/>
        </p:spPr>
      </p:pic>
      <p:pic>
        <p:nvPicPr>
          <p:cNvPr id="2054" name="Picture 6" descr="University of Redlands 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477000"/>
            <a:ext cx="16764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16" name="Group 156"/>
          <p:cNvGraphicFramePr>
            <a:graphicFrameLocks noGrp="1"/>
          </p:cNvGraphicFramePr>
          <p:nvPr>
            <p:ph sz="half" idx="1"/>
          </p:nvPr>
        </p:nvGraphicFramePr>
        <p:xfrm>
          <a:off x="838200" y="1600200"/>
          <a:ext cx="7467600" cy="381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Spring 2008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Spring 2009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faculty from Biology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faculty from Biology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faculty from Communicative Disorders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faculty from </a:t>
                      </a:r>
                      <a:b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Communicative Disorders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faculty from Math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faculty from </a:t>
                      </a:r>
                      <a:b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Environmental Studies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faculty from Government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faculty from Government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467600" cy="1143000"/>
          </a:xfrm>
        </p:spPr>
        <p:txBody>
          <a:bodyPr/>
          <a:lstStyle/>
          <a:p>
            <a:r>
              <a:rPr lang="en-US" sz="4000" dirty="0"/>
              <a:t>Faculty Representation</a:t>
            </a:r>
          </a:p>
        </p:txBody>
      </p:sp>
      <p:sp>
        <p:nvSpPr>
          <p:cNvPr id="15514" name="Text Box 154"/>
          <p:cNvSpPr txBox="1">
            <a:spLocks noChangeArrowheads="1"/>
          </p:cNvSpPr>
          <p:nvPr/>
        </p:nvSpPr>
        <p:spPr bwMode="auto">
          <a:xfrm>
            <a:off x="1371600" y="55626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Most had read about clickers, only </a:t>
            </a:r>
            <a:r>
              <a:rPr lang="en-US" dirty="0" smtClean="0"/>
              <a:t>two </a:t>
            </a:r>
            <a:r>
              <a:rPr lang="en-US" dirty="0"/>
              <a:t>had </a:t>
            </a:r>
            <a:br>
              <a:rPr lang="en-US" dirty="0"/>
            </a:br>
            <a:r>
              <a:rPr lang="en-US" dirty="0"/>
              <a:t>previous experience using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7467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Clicker project</a:t>
            </a:r>
            <a:br>
              <a:rPr lang="en-US" dirty="0" smtClean="0"/>
            </a:br>
            <a:r>
              <a:rPr lang="en-US" dirty="0" smtClean="0"/>
              <a:t>Student Satisfaction </a:t>
            </a:r>
            <a:r>
              <a:rPr lang="en-US" dirty="0"/>
              <a:t>Survey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7391400" cy="1752600"/>
          </a:xfrm>
        </p:spPr>
        <p:txBody>
          <a:bodyPr/>
          <a:lstStyle/>
          <a:p>
            <a:r>
              <a:rPr lang="en-US" dirty="0"/>
              <a:t>Survey </a:t>
            </a:r>
            <a:r>
              <a:rPr lang="en-US" dirty="0" smtClean="0"/>
              <a:t>Conducted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/>
          </p:nvPr>
        </p:nvGraphicFramePr>
        <p:xfrm>
          <a:off x="1828800" y="2362200"/>
          <a:ext cx="5257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934200" y="6491288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184 </a:t>
            </a:r>
            <a:r>
              <a:rPr lang="en-US" sz="1600" dirty="0"/>
              <a:t>respondents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334000" y="1676400"/>
            <a:ext cx="2514600" cy="4114800"/>
          </a:xfrm>
          <a:prstGeom prst="rect">
            <a:avLst/>
          </a:prstGeom>
          <a:solidFill>
            <a:srgbClr val="EAF5F6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867400" y="16764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176 Respondents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  <p:bldP spid="379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/>
          </p:nvPr>
        </p:nvGraphicFramePr>
        <p:xfrm>
          <a:off x="1828800" y="2362201"/>
          <a:ext cx="5715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934200" y="6491288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184 </a:t>
            </a:r>
            <a:r>
              <a:rPr lang="en-US" sz="1600" dirty="0"/>
              <a:t>respondents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5638800" y="1676400"/>
            <a:ext cx="2362200" cy="4572000"/>
          </a:xfrm>
          <a:prstGeom prst="rect">
            <a:avLst/>
          </a:prstGeom>
          <a:solidFill>
            <a:srgbClr val="EAF5F6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638800" y="1676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  171 Respondents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nimBg="1"/>
      <p:bldP spid="409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934200" y="6491288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184 </a:t>
            </a:r>
            <a:r>
              <a:rPr lang="en-US" sz="1600" dirty="0"/>
              <a:t>respondents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334000" y="16764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     155 </a:t>
            </a:r>
            <a:r>
              <a:rPr lang="en-US" dirty="0"/>
              <a:t>Respondents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00200" y="2438400"/>
          <a:ext cx="6019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5562600" y="1676400"/>
            <a:ext cx="2362200" cy="4572000"/>
          </a:xfrm>
          <a:prstGeom prst="rect">
            <a:avLst/>
          </a:prstGeom>
          <a:solidFill>
            <a:srgbClr val="EAF5F6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934200" y="6491288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184 </a:t>
            </a:r>
            <a:r>
              <a:rPr lang="en-US" sz="1600" dirty="0"/>
              <a:t>respondents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791200" y="1828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168 </a:t>
            </a:r>
            <a:r>
              <a:rPr lang="en-US" dirty="0"/>
              <a:t>Respondents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/>
          </p:nvPr>
        </p:nvGraphicFramePr>
        <p:xfrm>
          <a:off x="1676400" y="24384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791200" y="1828800"/>
            <a:ext cx="2362200" cy="4343400"/>
          </a:xfrm>
          <a:prstGeom prst="rect">
            <a:avLst/>
          </a:prstGeom>
          <a:solidFill>
            <a:srgbClr val="EAF5F6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543800" cy="5105400"/>
          </a:xfrm>
        </p:spPr>
        <p:txBody>
          <a:bodyPr/>
          <a:lstStyle/>
          <a:p>
            <a:r>
              <a:rPr lang="en-US" sz="2400" dirty="0"/>
              <a:t>If I had not paid any attention, than it was obvious when we used the clickers.</a:t>
            </a:r>
          </a:p>
          <a:p>
            <a:r>
              <a:rPr lang="en-US" sz="2400" dirty="0"/>
              <a:t>I enjoyed using the clickers, it was a way to question my newly learned knowledge.</a:t>
            </a:r>
          </a:p>
          <a:p>
            <a:r>
              <a:rPr lang="en-US" sz="2400" dirty="0"/>
              <a:t>I liked being able to participate and felt more involved.</a:t>
            </a:r>
          </a:p>
          <a:p>
            <a:r>
              <a:rPr lang="en-US" sz="2400" dirty="0" smtClean="0"/>
              <a:t>Helps </a:t>
            </a:r>
            <a:r>
              <a:rPr lang="en-US" sz="2400" dirty="0"/>
              <a:t>to see questions written in the same way as our tests.</a:t>
            </a:r>
          </a:p>
          <a:p>
            <a:r>
              <a:rPr lang="en-US" sz="2400" dirty="0"/>
              <a:t>Better than a teacher just asking a question because you weren’t afraid to answer it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clickers were fun, it felt like we were on a game show.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Describe your overall </a:t>
            </a:r>
            <a:br>
              <a:rPr lang="en-US" sz="4000" dirty="0"/>
            </a:br>
            <a:r>
              <a:rPr lang="en-US" sz="4000" dirty="0"/>
              <a:t>learning experience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 rot="-5400000">
            <a:off x="-450057" y="3283743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Student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848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Could </a:t>
            </a:r>
            <a:r>
              <a:rPr lang="en-US" sz="2400" dirty="0"/>
              <a:t>be used more often.</a:t>
            </a:r>
          </a:p>
          <a:p>
            <a:r>
              <a:rPr lang="en-US" sz="2400" dirty="0"/>
              <a:t>Be graded on the quiz questions.</a:t>
            </a:r>
          </a:p>
          <a:p>
            <a:r>
              <a:rPr lang="en-US" sz="2400" dirty="0"/>
              <a:t>Have a lot more clicker questions.</a:t>
            </a:r>
          </a:p>
          <a:p>
            <a:r>
              <a:rPr lang="en-US" sz="2400" dirty="0"/>
              <a:t>I strongly encourage everyone to use them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More instruction for the professor (outside of class).</a:t>
            </a:r>
          </a:p>
          <a:p>
            <a:r>
              <a:rPr lang="en-US" sz="2400" dirty="0" smtClean="0"/>
              <a:t>I would participate regardless of using a clicker.</a:t>
            </a:r>
          </a:p>
          <a:p>
            <a:r>
              <a:rPr lang="en-US" sz="2400" dirty="0" smtClean="0"/>
              <a:t>Not good for an English class.</a:t>
            </a:r>
          </a:p>
          <a:p>
            <a:pPr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Comments to improve or enhance the use of clickers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 rot="-5400000">
            <a:off x="-540543" y="3207544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Student Comments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35814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990600"/>
            <a:ext cx="7467600" cy="1470025"/>
          </a:xfrm>
        </p:spPr>
        <p:txBody>
          <a:bodyPr/>
          <a:lstStyle/>
          <a:p>
            <a:pPr algn="ctr"/>
            <a:r>
              <a:rPr lang="en-US" dirty="0"/>
              <a:t>Video Segments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038600"/>
            <a:ext cx="7391400" cy="1752600"/>
          </a:xfrm>
        </p:spPr>
        <p:txBody>
          <a:bodyPr/>
          <a:lstStyle/>
          <a:p>
            <a:r>
              <a:rPr lang="en-US" dirty="0"/>
              <a:t>Faculty Participants </a:t>
            </a:r>
            <a:br>
              <a:rPr lang="en-US" dirty="0"/>
            </a:br>
            <a:r>
              <a:rPr lang="en-US" dirty="0"/>
              <a:t>Fall/Spring </a:t>
            </a:r>
            <a:r>
              <a:rPr lang="en-US" dirty="0" smtClean="0"/>
              <a:t>08-09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Why our faculty wanted to </a:t>
            </a:r>
            <a:br>
              <a:rPr lang="en-US" sz="4000" dirty="0"/>
            </a:br>
            <a:r>
              <a:rPr lang="en-US" sz="4000" dirty="0"/>
              <a:t>use clickers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400" dirty="0"/>
              <a:t>University of Redlands is a private liberal arts and sciences university.  </a:t>
            </a:r>
            <a:br>
              <a:rPr lang="en-US" sz="2400" dirty="0"/>
            </a:br>
            <a:endParaRPr lang="en-US" sz="24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400" dirty="0"/>
              <a:t>The university also have a </a:t>
            </a:r>
            <a:r>
              <a:rPr lang="en-US" sz="2400" dirty="0" smtClean="0"/>
              <a:t>School </a:t>
            </a:r>
            <a:r>
              <a:rPr lang="en-US" sz="2400" dirty="0"/>
              <a:t>of Business </a:t>
            </a:r>
            <a:br>
              <a:rPr lang="en-US" sz="2400" dirty="0"/>
            </a:br>
            <a:r>
              <a:rPr lang="en-US" sz="2400" dirty="0"/>
              <a:t>and a School of Education.</a:t>
            </a:r>
            <a:br>
              <a:rPr lang="en-US" sz="2400" dirty="0"/>
            </a:br>
            <a:endParaRPr lang="en-US" sz="24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400" dirty="0"/>
              <a:t>There are seven </a:t>
            </a:r>
            <a:br>
              <a:rPr lang="en-US" sz="2400" dirty="0"/>
            </a:br>
            <a:r>
              <a:rPr lang="en-US" sz="2400" dirty="0"/>
              <a:t>regional campuses </a:t>
            </a:r>
            <a:br>
              <a:rPr lang="en-US" sz="2400" dirty="0"/>
            </a:br>
            <a:r>
              <a:rPr lang="en-US" sz="2400" dirty="0"/>
              <a:t>located across </a:t>
            </a:r>
            <a:br>
              <a:rPr lang="en-US" sz="2400" dirty="0"/>
            </a:br>
            <a:r>
              <a:rPr lang="en-US" sz="2400" dirty="0"/>
              <a:t>Southern California.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Who are we?</a:t>
            </a:r>
          </a:p>
        </p:txBody>
      </p:sp>
      <p:pic>
        <p:nvPicPr>
          <p:cNvPr id="4103" name="Picture 7" descr="redl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2857500" cy="1885950"/>
          </a:xfrm>
          <a:prstGeom prst="rect">
            <a:avLst/>
          </a:prstGeom>
          <a:noFill/>
        </p:spPr>
      </p:pic>
      <p:pic>
        <p:nvPicPr>
          <p:cNvPr id="4109" name="Picture 13" descr="headerHomeLef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962400"/>
            <a:ext cx="1428750" cy="1438275"/>
          </a:xfrm>
          <a:prstGeom prst="rect">
            <a:avLst/>
          </a:prstGeom>
          <a:noFill/>
        </p:spPr>
      </p:pic>
      <p:pic>
        <p:nvPicPr>
          <p:cNvPr id="4107" name="Picture 11" descr="8973169_6c9e2f9d98_m"/>
          <p:cNvPicPr>
            <a:picLocks noChangeAspect="1" noChangeArrowheads="1"/>
          </p:cNvPicPr>
          <p:nvPr/>
        </p:nvPicPr>
        <p:blipFill>
          <a:blip r:embed="rId5"/>
          <a:srcRect l="10713" t="15384" r="10715" b="3670"/>
          <a:stretch>
            <a:fillRect/>
          </a:stretch>
        </p:blipFill>
        <p:spPr bwMode="auto">
          <a:xfrm>
            <a:off x="1828800" y="4038600"/>
            <a:ext cx="1676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464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Dr. Tyler Nordgren</a:t>
            </a:r>
            <a:br>
              <a:rPr lang="en-US" sz="2400" dirty="0"/>
            </a:br>
            <a:r>
              <a:rPr lang="en-US" sz="2400" dirty="0"/>
              <a:t>Astronomy</a:t>
            </a:r>
          </a:p>
        </p:txBody>
      </p:sp>
      <p:pic>
        <p:nvPicPr>
          <p:cNvPr id="55305" name="Tyler-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447800"/>
            <a:ext cx="3810000" cy="28575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2130425"/>
            <a:ext cx="7315200" cy="1470025"/>
          </a:xfrm>
        </p:spPr>
        <p:txBody>
          <a:bodyPr/>
          <a:lstStyle/>
          <a:p>
            <a:r>
              <a:rPr lang="en-US" dirty="0"/>
              <a:t>Let’s Try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98638"/>
            <a:ext cx="7086600" cy="4525962"/>
          </a:xfrm>
        </p:spPr>
        <p:txBody>
          <a:bodyPr/>
          <a:lstStyle/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Teacher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Administrator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Staff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Business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Other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Which best describes </a:t>
            </a:r>
            <a:r>
              <a:rPr lang="en-US" sz="4000" dirty="0" smtClean="0"/>
              <a:t>your </a:t>
            </a:r>
            <a:r>
              <a:rPr lang="en-US" sz="4000" dirty="0"/>
              <a:t>position?</a:t>
            </a:r>
          </a:p>
        </p:txBody>
      </p:sp>
      <p:pic>
        <p:nvPicPr>
          <p:cNvPr id="1229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172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98638"/>
            <a:ext cx="7086600" cy="4525962"/>
          </a:xfrm>
        </p:spPr>
        <p:txBody>
          <a:bodyPr/>
          <a:lstStyle/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 dirty="0"/>
              <a:t>Public School - K-12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 dirty="0"/>
              <a:t>Private School – K-12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 dirty="0"/>
              <a:t>Community College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 dirty="0"/>
              <a:t>Public College – 4 year or more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 dirty="0"/>
              <a:t>Private College – 4 year or </a:t>
            </a:r>
            <a:r>
              <a:rPr lang="en-US" sz="2800" dirty="0" smtClean="0"/>
              <a:t>more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 dirty="0" smtClean="0"/>
              <a:t>Other</a:t>
            </a:r>
            <a:endParaRPr lang="en-US" sz="28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type of organization </a:t>
            </a:r>
            <a:r>
              <a:rPr lang="en-US" sz="4000" dirty="0" smtClean="0"/>
              <a:t>do </a:t>
            </a:r>
            <a:r>
              <a:rPr lang="en-US" sz="4000" dirty="0"/>
              <a:t>you work for?</a:t>
            </a:r>
          </a:p>
        </p:txBody>
      </p:sp>
      <p:pic>
        <p:nvPicPr>
          <p:cNvPr id="1331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98638"/>
            <a:ext cx="7086600" cy="4525962"/>
          </a:xfrm>
        </p:spPr>
        <p:txBody>
          <a:bodyPr/>
          <a:lstStyle/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None – first time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One 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Two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Three</a:t>
            </a:r>
          </a:p>
          <a:p>
            <a:pPr marL="609600" indent="-609600">
              <a:spcBef>
                <a:spcPct val="45000"/>
              </a:spcBef>
              <a:buFontTx/>
              <a:buAutoNum type="alphaUcPeriod"/>
            </a:pPr>
            <a:r>
              <a:rPr lang="en-US" sz="2800"/>
              <a:t>Four or more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many </a:t>
            </a:r>
            <a:r>
              <a:rPr lang="en-US" sz="4000" dirty="0" err="1" smtClean="0"/>
              <a:t>Educause</a:t>
            </a:r>
            <a:r>
              <a:rPr lang="en-US" sz="4000" dirty="0" smtClean="0"/>
              <a:t> </a:t>
            </a:r>
            <a:r>
              <a:rPr lang="en-US" sz="4000" dirty="0"/>
              <a:t>conferences have you attended?</a:t>
            </a:r>
          </a:p>
        </p:txBody>
      </p:sp>
      <p:pic>
        <p:nvPicPr>
          <p:cNvPr id="1434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was your best experience with the clickers?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57200" y="5638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5638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4572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Dr. </a:t>
            </a:r>
            <a:r>
              <a:rPr lang="en-US" sz="2400" dirty="0" smtClean="0"/>
              <a:t>Renee Van Vechten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Government</a:t>
            </a:r>
            <a:endParaRPr lang="en-US" sz="2400" dirty="0"/>
          </a:p>
        </p:txBody>
      </p:sp>
      <p:pic>
        <p:nvPicPr>
          <p:cNvPr id="5" name="VanVechten2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066800"/>
            <a:ext cx="42926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590800"/>
            <a:ext cx="7772400" cy="3505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In-Class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Question and Responses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Think-Pair-Share Strategy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Predictive Questioning (what happens next?)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Review Sessions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Clicker Questioning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Clickers can be used in a variety of ways: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Our faculty – questioning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Tyler-4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2055813"/>
            <a:ext cx="3810000" cy="2857500"/>
          </a:xfrm>
          <a:ln/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Our faculty – questioning strategies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52578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Dr. Tyler Nordgren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7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NoviceExpe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75" b="15825"/>
          <a:stretch>
            <a:fillRect/>
          </a:stretch>
        </p:blipFill>
        <p:spPr bwMode="auto">
          <a:xfrm>
            <a:off x="2819400" y="2362200"/>
            <a:ext cx="5029200" cy="467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09800" y="5638800"/>
            <a:ext cx="6781800" cy="10683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rebuchet MS" pitchFamily="34" charset="0"/>
              </a:rPr>
              <a:t>Without a way to reach all students, we may be unaware</a:t>
            </a:r>
            <a:r>
              <a:rPr lang="en-US" sz="3600" b="1" dirty="0">
                <a:solidFill>
                  <a:schemeClr val="accent1"/>
                </a:solidFill>
                <a:latin typeface="Trebuchet MS" pitchFamily="34" charset="0"/>
              </a:rPr>
              <a:t>.</a:t>
            </a:r>
            <a:r>
              <a:rPr lang="en-US" sz="4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1001"/>
            <a:ext cx="5410200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This may be occurring</a:t>
            </a:r>
            <a:r>
              <a:rPr lang="en-US" sz="3600" b="1" dirty="0" smtClean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7200" y="5638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Dr. Michael Groher</a:t>
            </a:r>
          </a:p>
        </p:txBody>
      </p:sp>
      <p:pic>
        <p:nvPicPr>
          <p:cNvPr id="61452" name="Michael-3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1295400"/>
            <a:ext cx="3810000" cy="28575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1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5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543800" cy="50292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sz="2800" dirty="0"/>
              <a:t>Keep question and answer options short and simple.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Avoid confusing questions/answers.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Have no more than five answer options.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Allow adequate time for discussion of the results.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Include students in the discussion of results. Ask students to discuss with a partner and then re-poll.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Best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543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Have the ability to multi-task.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Be proficiently skilled at using technology.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Allow time at the beginning of class for students to sign-in to the PRS system.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Pose questions that encourages student discussion and interaction.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Have a back-up plan when the unexpected happens.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Faculty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72400" cy="5867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Will students purchase their own clicker or will the university buy them?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If university owned, who will be responsible for checking in and checking out clickers at the beginning and end of each class?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Will the clicker system be used in one room or moved around campus?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Who will train the faculty?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/>
              <a:t>Support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rti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7239000" cy="52578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5410200" cy="5318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rebuchet MS" pitchFamily="34" charset="0"/>
              </a:rPr>
              <a:t>Clickers are not new.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7400" y="5334000"/>
            <a:ext cx="6934200" cy="10683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>
                <a:latin typeface="Trebuchet MS" pitchFamily="34" charset="0"/>
              </a:rPr>
              <a:t>But…they do provide new opportunities for engagement.</a:t>
            </a:r>
            <a:r>
              <a:rPr lang="en-US" sz="4400" b="1" dirty="0"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/>
              <a:t>What is a </a:t>
            </a:r>
            <a:r>
              <a:rPr lang="en-US" sz="2800" dirty="0" smtClean="0"/>
              <a:t>clicker and how do they work?</a:t>
            </a:r>
            <a:endParaRPr lang="en-US" sz="2800" dirty="0"/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/>
              <a:t>Five </a:t>
            </a:r>
            <a:r>
              <a:rPr lang="en-US" sz="2800" dirty="0"/>
              <a:t>good reasons to use clickers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/>
              <a:t>Clicker functionality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/>
              <a:t>Clicker project student </a:t>
            </a:r>
            <a:r>
              <a:rPr lang="en-US" sz="2800" dirty="0"/>
              <a:t>satisfaction survey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/>
              <a:t>Faculty video segments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/>
              <a:t>Questioning </a:t>
            </a:r>
            <a:r>
              <a:rPr lang="en-US" sz="2800" dirty="0"/>
              <a:t>strategies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/>
              <a:t>Best practices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/>
              <a:t>Faculty/support considerations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Hands-on demonstration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Professor </a:t>
            </a:r>
            <a:r>
              <a:rPr lang="en-US" sz="2800" smtClean="0"/>
              <a:t>Thorson’s use of clickers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467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7086600" cy="502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/>
              <a:t>A clicker is a hand-held voting device.  </a:t>
            </a:r>
          </a:p>
          <a:p>
            <a:pPr marL="0" indent="0" algn="ctr">
              <a:buFontTx/>
              <a:buNone/>
            </a:pPr>
            <a:endParaRPr lang="en-US" sz="2800" dirty="0"/>
          </a:p>
          <a:p>
            <a:pPr marL="0" indent="0" algn="ctr">
              <a:buFontTx/>
              <a:buNone/>
            </a:pPr>
            <a:endParaRPr lang="en-US" sz="2800" dirty="0"/>
          </a:p>
          <a:p>
            <a:pPr marL="0" indent="0" algn="ctr">
              <a:buFontTx/>
              <a:buNone/>
            </a:pPr>
            <a:endParaRPr lang="en-US" sz="2800" dirty="0"/>
          </a:p>
          <a:p>
            <a:pPr marL="0" indent="0" algn="ctr">
              <a:buFontTx/>
              <a:buNone/>
            </a:pPr>
            <a:endParaRPr lang="en-US" sz="2800" dirty="0"/>
          </a:p>
          <a:p>
            <a:pPr marL="0" indent="0" algn="ctr">
              <a:buFontTx/>
              <a:buNone/>
            </a:pPr>
            <a:endParaRPr lang="en-US" sz="2800" dirty="0"/>
          </a:p>
          <a:p>
            <a:pPr marL="0" indent="0" algn="ctr">
              <a:buFontTx/>
              <a:buNone/>
            </a:pPr>
            <a:r>
              <a:rPr lang="en-US" sz="2800" dirty="0"/>
              <a:t>These “remotes” send student responses by RF signal (or IR) to a computer system that displays the results instantly.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 is a clicker?</a:t>
            </a:r>
          </a:p>
        </p:txBody>
      </p:sp>
      <p:pic>
        <p:nvPicPr>
          <p:cNvPr id="31748" name="Picture 4" descr="PRS_RF_cl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7145">
            <a:off x="2991859" y="1868404"/>
            <a:ext cx="4191000" cy="236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105400"/>
            <a:ext cx="3733800" cy="1219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800000"/>
                </a:solidFill>
              </a:rPr>
              <a:t>Results are instantly made available to the students via a </a:t>
            </a:r>
            <a:br>
              <a:rPr lang="en-US" sz="1800" dirty="0">
                <a:solidFill>
                  <a:srgbClr val="800000"/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bar graph displayed on the </a:t>
            </a:r>
            <a:br>
              <a:rPr lang="en-US" sz="1800" dirty="0">
                <a:solidFill>
                  <a:srgbClr val="800000"/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projection screen.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010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How Clickers Work</a:t>
            </a:r>
          </a:p>
        </p:txBody>
      </p:sp>
      <p:pic>
        <p:nvPicPr>
          <p:cNvPr id="6150" name="Picture 6" descr="PRS clicker de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990600"/>
            <a:ext cx="1524000" cy="1265238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105400" y="541020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Instructor station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with RF Receiver and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 err="1">
                <a:solidFill>
                  <a:srgbClr val="800000"/>
                </a:solidFill>
                <a:latin typeface="+mn-lt"/>
              </a:rPr>
              <a:t>Interwrite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PRS Software.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6153" name="Picture 9" descr="RTEmagicC_DellDesktop_170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733800"/>
            <a:ext cx="2857500" cy="1685925"/>
          </a:xfrm>
          <a:prstGeom prst="rect">
            <a:avLst/>
          </a:prstGeom>
          <a:noFill/>
        </p:spPr>
      </p:pic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7391400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019800" y="2971800"/>
            <a:ext cx="2717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2-way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communication occurs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62000" y="2438400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+mn-lt"/>
              </a:rPr>
              <a:t>Instructor presents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a question to the students.</a:t>
            </a:r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1066800" y="1143000"/>
            <a:ext cx="3200400" cy="1295400"/>
            <a:chOff x="1104" y="624"/>
            <a:chExt cx="2016" cy="816"/>
          </a:xfrm>
        </p:grpSpPr>
        <p:pic>
          <p:nvPicPr>
            <p:cNvPr id="6158" name="Picture 14" descr="ssprspowerpointquestion750"/>
            <p:cNvPicPr>
              <a:picLocks noChangeAspect="1" noChangeArrowheads="1"/>
            </p:cNvPicPr>
            <p:nvPr/>
          </p:nvPicPr>
          <p:blipFill>
            <a:blip r:embed="rId4"/>
            <a:srcRect l="20132" t="22954" r="19067" b="43391"/>
            <a:stretch>
              <a:fillRect/>
            </a:stretch>
          </p:blipFill>
          <p:spPr bwMode="auto">
            <a:xfrm>
              <a:off x="1104" y="624"/>
              <a:ext cx="1968" cy="816"/>
            </a:xfrm>
            <a:prstGeom prst="rect">
              <a:avLst/>
            </a:prstGeom>
            <a:noFill/>
          </p:spPr>
        </p:pic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400" y="893"/>
              <a:ext cx="720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172200" y="24384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+mn-lt"/>
              </a:rPr>
              <a:t>Students vote using hand-held devices</a:t>
            </a:r>
            <a:r>
              <a:rPr lang="en-US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4419600" y="4419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990600" y="3505200"/>
            <a:ext cx="2743200" cy="1514475"/>
            <a:chOff x="1152" y="2448"/>
            <a:chExt cx="1818" cy="906"/>
          </a:xfrm>
        </p:grpSpPr>
        <p:pic>
          <p:nvPicPr>
            <p:cNvPr id="6164" name="Picture 20" descr="ssprshistogram7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2" y="2448"/>
              <a:ext cx="1818" cy="906"/>
            </a:xfrm>
            <a:prstGeom prst="rect">
              <a:avLst/>
            </a:prstGeom>
            <a:noFill/>
          </p:spPr>
        </p:pic>
        <p:pic>
          <p:nvPicPr>
            <p:cNvPr id="6166" name="Picture 22" descr="ssprshistogram750"/>
            <p:cNvPicPr>
              <a:picLocks noChangeAspect="1" noChangeArrowheads="1"/>
            </p:cNvPicPr>
            <p:nvPr/>
          </p:nvPicPr>
          <p:blipFill>
            <a:blip r:embed="rId5"/>
            <a:srcRect l="64851" t="52980" r="21782" b="15231"/>
            <a:stretch>
              <a:fillRect/>
            </a:stretch>
          </p:blipFill>
          <p:spPr bwMode="auto">
            <a:xfrm>
              <a:off x="1536" y="2928"/>
              <a:ext cx="243" cy="288"/>
            </a:xfrm>
            <a:prstGeom prst="rect">
              <a:avLst/>
            </a:prstGeom>
            <a:noFill/>
          </p:spPr>
        </p:pic>
        <p:pic>
          <p:nvPicPr>
            <p:cNvPr id="6167" name="Picture 23" descr="ssprshistogram750"/>
            <p:cNvPicPr>
              <a:picLocks noChangeAspect="1" noChangeArrowheads="1"/>
            </p:cNvPicPr>
            <p:nvPr/>
          </p:nvPicPr>
          <p:blipFill>
            <a:blip r:embed="rId5"/>
            <a:srcRect l="21782" t="52980" r="65677" b="15231"/>
            <a:stretch>
              <a:fillRect/>
            </a:stretch>
          </p:blipFill>
          <p:spPr bwMode="auto">
            <a:xfrm>
              <a:off x="2331" y="2928"/>
              <a:ext cx="228" cy="288"/>
            </a:xfrm>
            <a:prstGeom prst="rect">
              <a:avLst/>
            </a:prstGeom>
            <a:noFill/>
          </p:spPr>
        </p:pic>
      </p:grp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800600" y="2057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  <p:bldP spid="6154" grpId="0" animBg="1"/>
      <p:bldP spid="6155" grpId="0"/>
      <p:bldP spid="6156" grpId="0"/>
      <p:bldP spid="6161" grpId="0"/>
      <p:bldP spid="6162" grpId="0" animBg="1"/>
      <p:bldP spid="6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98638"/>
            <a:ext cx="7086600" cy="3992562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sz="2800" dirty="0"/>
              <a:t>Engage students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Promote collaboration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Provide instant feedback (Gagne)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Increase communication</a:t>
            </a:r>
          </a:p>
          <a:p>
            <a:pPr>
              <a:spcBef>
                <a:spcPct val="45000"/>
              </a:spcBef>
            </a:pPr>
            <a:r>
              <a:rPr lang="en-US" sz="2800" dirty="0"/>
              <a:t>Collect data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Five Good Reasons to </a:t>
            </a:r>
            <a:br>
              <a:rPr lang="en-US" sz="4000" dirty="0"/>
            </a:br>
            <a:r>
              <a:rPr lang="en-US" sz="4000" dirty="0"/>
              <a:t>Use Clickers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0" y="6019800"/>
            <a:ext cx="4572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Frey and Wilson (2004) </a:t>
            </a:r>
          </a:p>
          <a:p>
            <a:pPr>
              <a:spcBef>
                <a:spcPct val="50000"/>
              </a:spcBef>
            </a:pPr>
            <a:r>
              <a:rPr lang="en-US" sz="1400"/>
              <a:t>http://www.clickerclassroom.com/WhyUseClickers.html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PRS Clicker Functionality</a:t>
            </a:r>
          </a:p>
        </p:txBody>
      </p:sp>
      <p:pic>
        <p:nvPicPr>
          <p:cNvPr id="45064" name="Picture 8" descr="PRS RF Clicker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69342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Which best descr"/>
  <p:tag name="QUESTIONTYPE" val=" 0"/>
  <p:tag name="QUESTIONCHOICES" val=" 3"/>
  <p:tag name="QUESTIONANSWER" val="Any"/>
  <p:tag name="QUESTIONDIFFICULTY" val=" 0"/>
  <p:tag name="QUESTIONPOINTS" val=" 0"/>
  <p:tag name="QUESTIONCHANCES" val=" 3"/>
  <p:tag name="QUESTIONTIMER" val="01:0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What type of org"/>
  <p:tag name="QUESTIONTYPE" val=" 0"/>
  <p:tag name="QUESTIONCHOICES" val=" 4"/>
  <p:tag name="QUESTIONANSWER" val="None"/>
  <p:tag name="QUESTIONDIFFICULTY" val=" 0"/>
  <p:tag name="QUESTIONPOINTS" val=" 0"/>
  <p:tag name="QUESTIONCHANCES" val=" 3"/>
  <p:tag name="QUESTIONTIMER" val="01:00"/>
  <p:tag name="QUESTIONCHOICESTYPE" val=" 1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How many TechED"/>
  <p:tag name="QUESTIONTYPE" val=" 0"/>
  <p:tag name="QUESTIONCHOICES" val=" 3"/>
  <p:tag name="QUESTIONANSWER" val="Any"/>
  <p:tag name="QUESTIONDIFFICULTY" val=" 0"/>
  <p:tag name="QUESTIONPOINTS" val=" 0"/>
  <p:tag name="QUESTIONCHANCES" val=" 3"/>
  <p:tag name="QUESTIONTIMER" val="01:00"/>
  <p:tag name="QUESTIONCHOICESTYPE" val=" 1"/>
  <p:tag name="QUESTIONCHARTTYPE" val="0"/>
  <p:tag name="MANUALQUESTIONSTART" val="No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rgbClr val="171717"/>
      </a:dk1>
      <a:lt1>
        <a:srgbClr val="FFFFFF"/>
      </a:lt1>
      <a:dk2>
        <a:srgbClr val="702C1C"/>
      </a:dk2>
      <a:lt2>
        <a:srgbClr val="C5D1D7"/>
      </a:lt2>
      <a:accent1>
        <a:srgbClr val="702C1C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2370</TotalTime>
  <Words>757</Words>
  <Application>Microsoft Office PowerPoint</Application>
  <PresentationFormat>On-screen Show (4:3)</PresentationFormat>
  <Paragraphs>148</Paragraphs>
  <Slides>33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Using Student Response Systems to Promote Student Learning </vt:lpstr>
      <vt:lpstr>Who are we?</vt:lpstr>
      <vt:lpstr>Slide 3</vt:lpstr>
      <vt:lpstr>Slide 4</vt:lpstr>
      <vt:lpstr>Agenda</vt:lpstr>
      <vt:lpstr>What is a clicker?</vt:lpstr>
      <vt:lpstr>How Clickers Work</vt:lpstr>
      <vt:lpstr>Five Good Reasons to  Use Clickers</vt:lpstr>
      <vt:lpstr>PRS Clicker Functionality</vt:lpstr>
      <vt:lpstr>Faculty Representation</vt:lpstr>
      <vt:lpstr>Clicker project Student Satisfaction Survey</vt:lpstr>
      <vt:lpstr>Slide 12</vt:lpstr>
      <vt:lpstr>Slide 13</vt:lpstr>
      <vt:lpstr>Slide 14</vt:lpstr>
      <vt:lpstr>Slide 15</vt:lpstr>
      <vt:lpstr>Describe your overall  learning experience</vt:lpstr>
      <vt:lpstr>Comments to improve or enhance the use of clickers</vt:lpstr>
      <vt:lpstr>Video Segments</vt:lpstr>
      <vt:lpstr>Why our faculty wanted to  use clickers</vt:lpstr>
      <vt:lpstr>Slide 20</vt:lpstr>
      <vt:lpstr>Let’s Try Them</vt:lpstr>
      <vt:lpstr>Which best describes your position?</vt:lpstr>
      <vt:lpstr>What type of organization do you work for?</vt:lpstr>
      <vt:lpstr>How many Educause conferences have you attended?</vt:lpstr>
      <vt:lpstr>What was your best experience with the clickers?</vt:lpstr>
      <vt:lpstr>Slide 26</vt:lpstr>
      <vt:lpstr>Clicker Questioning Strategies</vt:lpstr>
      <vt:lpstr>Our faculty – questioning strategies</vt:lpstr>
      <vt:lpstr>Our faculty – questioning strategies</vt:lpstr>
      <vt:lpstr>Slide 30</vt:lpstr>
      <vt:lpstr>Best Practices</vt:lpstr>
      <vt:lpstr>Faculty Considerations</vt:lpstr>
      <vt:lpstr>Support Considerations</vt:lpstr>
    </vt:vector>
  </TitlesOfParts>
  <Company>University of Redlands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Clickers in the Classroom:  A Pilot Project Approach</dc:title>
  <dc:creator>UOR</dc:creator>
  <cp:lastModifiedBy>UOR</cp:lastModifiedBy>
  <cp:revision>65</cp:revision>
  <dcterms:created xsi:type="dcterms:W3CDTF">2007-03-06T22:42:05Z</dcterms:created>
  <dcterms:modified xsi:type="dcterms:W3CDTF">2009-04-13T23:24:35Z</dcterms:modified>
</cp:coreProperties>
</file>