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5"/>
  </p:notesMasterIdLst>
  <p:handoutMasterIdLst>
    <p:handoutMasterId r:id="rId46"/>
  </p:handoutMasterIdLst>
  <p:sldIdLst>
    <p:sldId id="277" r:id="rId5"/>
    <p:sldId id="325" r:id="rId6"/>
    <p:sldId id="278" r:id="rId7"/>
    <p:sldId id="279" r:id="rId8"/>
    <p:sldId id="331" r:id="rId9"/>
    <p:sldId id="332" r:id="rId10"/>
    <p:sldId id="330" r:id="rId11"/>
    <p:sldId id="327" r:id="rId12"/>
    <p:sldId id="328" r:id="rId13"/>
    <p:sldId id="283" r:id="rId14"/>
    <p:sldId id="285" r:id="rId15"/>
    <p:sldId id="286" r:id="rId16"/>
    <p:sldId id="288" r:id="rId17"/>
    <p:sldId id="291" r:id="rId18"/>
    <p:sldId id="293" r:id="rId19"/>
    <p:sldId id="296" r:id="rId20"/>
    <p:sldId id="297" r:id="rId21"/>
    <p:sldId id="298" r:id="rId22"/>
    <p:sldId id="299" r:id="rId23"/>
    <p:sldId id="300" r:id="rId24"/>
    <p:sldId id="305" r:id="rId25"/>
    <p:sldId id="301" r:id="rId26"/>
    <p:sldId id="302" r:id="rId27"/>
    <p:sldId id="303" r:id="rId28"/>
    <p:sldId id="306" r:id="rId29"/>
    <p:sldId id="307" r:id="rId30"/>
    <p:sldId id="323" r:id="rId31"/>
    <p:sldId id="322" r:id="rId32"/>
    <p:sldId id="324" r:id="rId33"/>
    <p:sldId id="308" r:id="rId34"/>
    <p:sldId id="310" r:id="rId35"/>
    <p:sldId id="312" r:id="rId36"/>
    <p:sldId id="314" r:id="rId37"/>
    <p:sldId id="316" r:id="rId38"/>
    <p:sldId id="321" r:id="rId39"/>
    <p:sldId id="320" r:id="rId40"/>
    <p:sldId id="334" r:id="rId41"/>
    <p:sldId id="333" r:id="rId42"/>
    <p:sldId id="335" r:id="rId43"/>
    <p:sldId id="336" r:id="rId44"/>
  </p:sldIdLst>
  <p:sldSz cx="9144000" cy="6858000" type="screen4x3"/>
  <p:notesSz cx="6858000" cy="9144000"/>
  <p:defaultTextStyle>
    <a:defPPr>
      <a:defRPr lang="en-US"/>
    </a:defPPr>
    <a:lvl1pPr algn="l" rtl="0" fontAlgn="base">
      <a:spcBef>
        <a:spcPct val="0"/>
      </a:spcBef>
      <a:spcAft>
        <a:spcPct val="0"/>
      </a:spcAft>
      <a:defRPr sz="3600" kern="1200">
        <a:solidFill>
          <a:schemeClr val="bg1"/>
        </a:solidFill>
        <a:latin typeface="Arial" charset="0"/>
        <a:ea typeface="ＭＳ Ｐゴシック" pitchFamily="-111" charset="-128"/>
        <a:cs typeface="+mn-cs"/>
      </a:defRPr>
    </a:lvl1pPr>
    <a:lvl2pPr marL="457200" algn="l" rtl="0" fontAlgn="base">
      <a:spcBef>
        <a:spcPct val="0"/>
      </a:spcBef>
      <a:spcAft>
        <a:spcPct val="0"/>
      </a:spcAft>
      <a:defRPr sz="3600" kern="1200">
        <a:solidFill>
          <a:schemeClr val="bg1"/>
        </a:solidFill>
        <a:latin typeface="Arial" charset="0"/>
        <a:ea typeface="ＭＳ Ｐゴシック" pitchFamily="-111" charset="-128"/>
        <a:cs typeface="+mn-cs"/>
      </a:defRPr>
    </a:lvl2pPr>
    <a:lvl3pPr marL="914400" algn="l" rtl="0" fontAlgn="base">
      <a:spcBef>
        <a:spcPct val="0"/>
      </a:spcBef>
      <a:spcAft>
        <a:spcPct val="0"/>
      </a:spcAft>
      <a:defRPr sz="3600" kern="1200">
        <a:solidFill>
          <a:schemeClr val="bg1"/>
        </a:solidFill>
        <a:latin typeface="Arial" charset="0"/>
        <a:ea typeface="ＭＳ Ｐゴシック" pitchFamily="-111" charset="-128"/>
        <a:cs typeface="+mn-cs"/>
      </a:defRPr>
    </a:lvl3pPr>
    <a:lvl4pPr marL="1371600" algn="l" rtl="0" fontAlgn="base">
      <a:spcBef>
        <a:spcPct val="0"/>
      </a:spcBef>
      <a:spcAft>
        <a:spcPct val="0"/>
      </a:spcAft>
      <a:defRPr sz="3600" kern="1200">
        <a:solidFill>
          <a:schemeClr val="bg1"/>
        </a:solidFill>
        <a:latin typeface="Arial" charset="0"/>
        <a:ea typeface="ＭＳ Ｐゴシック" pitchFamily="-111" charset="-128"/>
        <a:cs typeface="+mn-cs"/>
      </a:defRPr>
    </a:lvl4pPr>
    <a:lvl5pPr marL="1828800" algn="l" rtl="0" fontAlgn="base">
      <a:spcBef>
        <a:spcPct val="0"/>
      </a:spcBef>
      <a:spcAft>
        <a:spcPct val="0"/>
      </a:spcAft>
      <a:defRPr sz="3600" kern="1200">
        <a:solidFill>
          <a:schemeClr val="bg1"/>
        </a:solidFill>
        <a:latin typeface="Arial" charset="0"/>
        <a:ea typeface="ＭＳ Ｐゴシック" pitchFamily="-111" charset="-128"/>
        <a:cs typeface="+mn-cs"/>
      </a:defRPr>
    </a:lvl5pPr>
    <a:lvl6pPr marL="2286000" algn="l" defTabSz="914400" rtl="0" eaLnBrk="1" latinLnBrk="0" hangingPunct="1">
      <a:defRPr sz="3600" kern="1200">
        <a:solidFill>
          <a:schemeClr val="bg1"/>
        </a:solidFill>
        <a:latin typeface="Arial" charset="0"/>
        <a:ea typeface="ＭＳ Ｐゴシック" pitchFamily="-111" charset="-128"/>
        <a:cs typeface="+mn-cs"/>
      </a:defRPr>
    </a:lvl6pPr>
    <a:lvl7pPr marL="2743200" algn="l" defTabSz="914400" rtl="0" eaLnBrk="1" latinLnBrk="0" hangingPunct="1">
      <a:defRPr sz="3600" kern="1200">
        <a:solidFill>
          <a:schemeClr val="bg1"/>
        </a:solidFill>
        <a:latin typeface="Arial" charset="0"/>
        <a:ea typeface="ＭＳ Ｐゴシック" pitchFamily="-111" charset="-128"/>
        <a:cs typeface="+mn-cs"/>
      </a:defRPr>
    </a:lvl7pPr>
    <a:lvl8pPr marL="3200400" algn="l" defTabSz="914400" rtl="0" eaLnBrk="1" latinLnBrk="0" hangingPunct="1">
      <a:defRPr sz="3600" kern="1200">
        <a:solidFill>
          <a:schemeClr val="bg1"/>
        </a:solidFill>
        <a:latin typeface="Arial" charset="0"/>
        <a:ea typeface="ＭＳ Ｐゴシック" pitchFamily="-111" charset="-128"/>
        <a:cs typeface="+mn-cs"/>
      </a:defRPr>
    </a:lvl8pPr>
    <a:lvl9pPr marL="3657600" algn="l" defTabSz="914400" rtl="0" eaLnBrk="1" latinLnBrk="0" hangingPunct="1">
      <a:defRPr sz="3600" kern="1200">
        <a:solidFill>
          <a:schemeClr val="bg1"/>
        </a:solidFill>
        <a:latin typeface="Arial" charset="0"/>
        <a:ea typeface="ＭＳ Ｐゴシック" pitchFamily="-111"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3" d="100"/>
          <a:sy n="103" d="100"/>
        </p:scale>
        <p:origin x="-204" y="-96"/>
      </p:cViewPr>
      <p:guideLst>
        <p:guide orient="horz" pos="2160"/>
        <p:guide pos="2880"/>
      </p:guideLst>
    </p:cSldViewPr>
  </p:slideViewPr>
  <p:outlineViewPr>
    <p:cViewPr>
      <p:scale>
        <a:sx n="33" d="100"/>
        <a:sy n="33" d="100"/>
      </p:scale>
      <p:origin x="0" y="30318"/>
    </p:cViewPr>
  </p:outlineViewPr>
  <p:notesTextViewPr>
    <p:cViewPr>
      <p:scale>
        <a:sx n="100" d="100"/>
        <a:sy n="100" d="100"/>
      </p:scale>
      <p:origin x="0" y="0"/>
    </p:cViewPr>
  </p:notesTextViewPr>
  <p:sorterViewPr>
    <p:cViewPr>
      <p:scale>
        <a:sx n="66" d="100"/>
        <a:sy n="66" d="100"/>
      </p:scale>
      <p:origin x="0" y="43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05F7C4-D58F-4006-AE0C-F45AC06F48F5}" type="datetimeFigureOut">
              <a:rPr lang="en-US" smtClean="0"/>
              <a:pPr/>
              <a:t>4/20/2009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F799C84-4ED9-4051-94AA-662F936206A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332FD319-5D30-42A7-87C8-37AFA0CEA7E7}" type="datetime1">
              <a:rPr lang="en-US"/>
              <a:pPr/>
              <a:t>4/20/2009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132C923-1E1E-41E5-97EE-B1B7A86D86CD}"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pitchFamily="-11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a:lstStyle/>
          <a:p>
            <a:pPr eaLnBrk="1" hangingPunct="1">
              <a:spcBef>
                <a:spcPct val="0"/>
              </a:spcBef>
            </a:pPr>
            <a:r>
              <a:rPr lang="en-US" smtClean="0"/>
              <a:t>Driving Organizational Change with ITIL and a New Service Desk” has been scheduled for Wednesday, April 15, 2009 at 9:30AM.</a:t>
            </a:r>
          </a:p>
        </p:txBody>
      </p:sp>
      <p:sp>
        <p:nvSpPr>
          <p:cNvPr id="15364" name="Slide Number Placeholder 3"/>
          <p:cNvSpPr>
            <a:spLocks noGrp="1"/>
          </p:cNvSpPr>
          <p:nvPr>
            <p:ph type="sldNum" sz="quarter" idx="5"/>
          </p:nvPr>
        </p:nvSpPr>
        <p:spPr bwMode="auto">
          <a:noFill/>
          <a:ln>
            <a:miter lim="800000"/>
            <a:headEnd/>
            <a:tailEnd/>
          </a:ln>
        </p:spPr>
        <p:txBody>
          <a:bodyPr/>
          <a:lstStyle/>
          <a:p>
            <a:fld id="{52083140-506C-4554-9FBC-5E2D338BCB11}"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TextEdit="1"/>
          </p:cNvSpPr>
          <p:nvPr>
            <p:ph type="sldImg"/>
          </p:nvPr>
        </p:nvSpPr>
        <p:spPr bwMode="auto">
          <a:noFill/>
          <a:ln>
            <a:solidFill>
              <a:srgbClr val="000000"/>
            </a:solidFill>
            <a:miter lim="800000"/>
            <a:headEnd/>
            <a:tailEnd/>
          </a:ln>
        </p:spPr>
      </p:sp>
      <p:sp>
        <p:nvSpPr>
          <p:cNvPr id="36867" name="Rectangle 3"/>
          <p:cNvSpPr>
            <a:spLocks noGrp="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a:lstStyle/>
          <a:p>
            <a:pPr eaLnBrk="1" hangingPunct="1">
              <a:spcBef>
                <a:spcPct val="0"/>
              </a:spcBef>
            </a:pPr>
            <a:r>
              <a:rPr lang="en-US" smtClean="0"/>
              <a:t>Lee hands off to Setareh</a:t>
            </a:r>
          </a:p>
        </p:txBody>
      </p:sp>
      <p:sp>
        <p:nvSpPr>
          <p:cNvPr id="38916" name="Slide Number Placeholder 3"/>
          <p:cNvSpPr>
            <a:spLocks noGrp="1"/>
          </p:cNvSpPr>
          <p:nvPr>
            <p:ph type="sldNum" sz="quarter" idx="5"/>
          </p:nvPr>
        </p:nvSpPr>
        <p:spPr bwMode="auto">
          <a:noFill/>
          <a:ln>
            <a:miter lim="800000"/>
            <a:headEnd/>
            <a:tailEnd/>
          </a:ln>
        </p:spPr>
        <p:txBody>
          <a:bodyPr/>
          <a:lstStyle/>
          <a:p>
            <a:fld id="{8B2C1B57-5A95-4D2B-A103-0B4C5CAC2816}" type="slidenum">
              <a:rPr lang="en-US"/>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TextEdit="1"/>
          </p:cNvSpPr>
          <p:nvPr>
            <p:ph type="sldImg"/>
          </p:nvPr>
        </p:nvSpPr>
        <p:spPr bwMode="auto">
          <a:noFill/>
          <a:ln>
            <a:solidFill>
              <a:srgbClr val="000000"/>
            </a:solidFill>
            <a:miter lim="800000"/>
            <a:headEnd/>
            <a:tailEnd/>
          </a:ln>
        </p:spPr>
      </p:sp>
      <p:sp>
        <p:nvSpPr>
          <p:cNvPr id="40963" name="Rectangle 3"/>
          <p:cNvSpPr>
            <a:spLocks noGrp="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p:spPr>
      </p:sp>
      <p:sp>
        <p:nvSpPr>
          <p:cNvPr id="43011" name="Rectangle 3"/>
          <p:cNvSpPr>
            <a:spLocks noGrp="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p:spPr>
      </p:sp>
      <p:sp>
        <p:nvSpPr>
          <p:cNvPr id="45059" name="Rectangle 3"/>
          <p:cNvSpPr>
            <a:spLocks noGrp="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p:spPr>
      </p:sp>
      <p:sp>
        <p:nvSpPr>
          <p:cNvPr id="47107" name="Rectangle 3"/>
          <p:cNvSpPr>
            <a:spLocks noGrp="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noFill/>
        </p:spPr>
        <p:txBody>
          <a:bodyPr/>
          <a:lstStyle/>
          <a:p>
            <a:pPr eaLnBrk="1" hangingPunct="1">
              <a:spcBef>
                <a:spcPct val="0"/>
              </a:spcBef>
            </a:pPr>
            <a:r>
              <a:rPr lang="en-US" smtClean="0"/>
              <a:t>Setareh hands off to Lee</a:t>
            </a:r>
          </a:p>
        </p:txBody>
      </p:sp>
      <p:sp>
        <p:nvSpPr>
          <p:cNvPr id="49156" name="Slide Number Placeholder 3"/>
          <p:cNvSpPr>
            <a:spLocks noGrp="1"/>
          </p:cNvSpPr>
          <p:nvPr>
            <p:ph type="sldNum" sz="quarter" idx="5"/>
          </p:nvPr>
        </p:nvSpPr>
        <p:spPr bwMode="auto">
          <a:noFill/>
          <a:ln>
            <a:miter lim="800000"/>
            <a:headEnd/>
            <a:tailEnd/>
          </a:ln>
        </p:spPr>
        <p:txBody>
          <a:bodyPr/>
          <a:lstStyle/>
          <a:p>
            <a:fld id="{6B30E330-B820-4E0F-9AB5-653805077419}" type="slidenum">
              <a:rPr lang="en-US"/>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p:spPr>
      </p:sp>
      <p:sp>
        <p:nvSpPr>
          <p:cNvPr id="53251" name="Rectangle 3"/>
          <p:cNvSpPr>
            <a:spLocks noGrp="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p:spPr>
      </p:sp>
      <p:sp>
        <p:nvSpPr>
          <p:cNvPr id="55299" name="Rectangle 3"/>
          <p:cNvSpPr>
            <a:spLocks noGrp="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132C923-1E1E-41E5-97EE-B1B7A86D86CD}"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p:spPr>
      </p:sp>
      <p:sp>
        <p:nvSpPr>
          <p:cNvPr id="57347" name="Rectangle 3"/>
          <p:cNvSpPr>
            <a:spLocks noGrp="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pPr eaLnBrk="1" hangingPunct="1">
              <a:spcBef>
                <a:spcPct val="0"/>
              </a:spcBef>
            </a:pPr>
            <a:r>
              <a:rPr lang="en-US" smtClean="0"/>
              <a:t>versus</a:t>
            </a:r>
          </a:p>
        </p:txBody>
      </p:sp>
      <p:sp>
        <p:nvSpPr>
          <p:cNvPr id="59396" name="Slide Number Placeholder 3"/>
          <p:cNvSpPr>
            <a:spLocks noGrp="1"/>
          </p:cNvSpPr>
          <p:nvPr>
            <p:ph type="sldNum" sz="quarter" idx="5"/>
          </p:nvPr>
        </p:nvSpPr>
        <p:spPr bwMode="auto">
          <a:noFill/>
          <a:ln>
            <a:miter lim="800000"/>
            <a:headEnd/>
            <a:tailEnd/>
          </a:ln>
        </p:spPr>
        <p:txBody>
          <a:bodyPr/>
          <a:lstStyle/>
          <a:p>
            <a:fld id="{BF2BD87E-6A49-42C6-A027-58D027134B0B}" type="slidenum">
              <a:rPr lang="en-US"/>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a:lstStyle/>
          <a:p>
            <a:pPr eaLnBrk="1" hangingPunct="1">
              <a:spcBef>
                <a:spcPct val="0"/>
              </a:spcBef>
            </a:pPr>
            <a:r>
              <a:rPr lang="en-US" smtClean="0"/>
              <a:t>versus</a:t>
            </a:r>
          </a:p>
        </p:txBody>
      </p:sp>
      <p:sp>
        <p:nvSpPr>
          <p:cNvPr id="61444" name="Slide Number Placeholder 3"/>
          <p:cNvSpPr>
            <a:spLocks noGrp="1"/>
          </p:cNvSpPr>
          <p:nvPr>
            <p:ph type="sldNum" sz="quarter" idx="5"/>
          </p:nvPr>
        </p:nvSpPr>
        <p:spPr bwMode="auto">
          <a:noFill/>
          <a:ln>
            <a:miter lim="800000"/>
            <a:headEnd/>
            <a:tailEnd/>
          </a:ln>
        </p:spPr>
        <p:txBody>
          <a:bodyPr/>
          <a:lstStyle/>
          <a:p>
            <a:fld id="{8D12CE5B-92A7-4C90-9F94-4E057EB7ED40}" type="slidenum">
              <a:rPr lang="en-US"/>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a:lstStyle/>
          <a:p>
            <a:pPr eaLnBrk="1" hangingPunct="1">
              <a:spcBef>
                <a:spcPct val="0"/>
              </a:spcBef>
            </a:pPr>
            <a:r>
              <a:rPr lang="en-US" smtClean="0"/>
              <a:t>versus</a:t>
            </a:r>
          </a:p>
        </p:txBody>
      </p:sp>
      <p:sp>
        <p:nvSpPr>
          <p:cNvPr id="63492" name="Slide Number Placeholder 3"/>
          <p:cNvSpPr>
            <a:spLocks noGrp="1"/>
          </p:cNvSpPr>
          <p:nvPr>
            <p:ph type="sldNum" sz="quarter" idx="5"/>
          </p:nvPr>
        </p:nvSpPr>
        <p:spPr bwMode="auto">
          <a:noFill/>
          <a:ln>
            <a:miter lim="800000"/>
            <a:headEnd/>
            <a:tailEnd/>
          </a:ln>
        </p:spPr>
        <p:txBody>
          <a:bodyPr/>
          <a:lstStyle/>
          <a:p>
            <a:fld id="{134448A3-D9E3-4C04-8127-B208DFE6391E}" type="slidenum">
              <a:rPr lang="en-US"/>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a:lstStyle/>
          <a:p>
            <a:pPr eaLnBrk="1" hangingPunct="1">
              <a:spcBef>
                <a:spcPct val="0"/>
              </a:spcBef>
            </a:pPr>
            <a:r>
              <a:rPr lang="en-US" smtClean="0"/>
              <a:t>versus</a:t>
            </a:r>
          </a:p>
        </p:txBody>
      </p:sp>
      <p:sp>
        <p:nvSpPr>
          <p:cNvPr id="65540" name="Slide Number Placeholder 3"/>
          <p:cNvSpPr>
            <a:spLocks noGrp="1"/>
          </p:cNvSpPr>
          <p:nvPr>
            <p:ph type="sldNum" sz="quarter" idx="5"/>
          </p:nvPr>
        </p:nvSpPr>
        <p:spPr bwMode="auto">
          <a:noFill/>
          <a:ln>
            <a:miter lim="800000"/>
            <a:headEnd/>
            <a:tailEnd/>
          </a:ln>
        </p:spPr>
        <p:txBody>
          <a:bodyPr/>
          <a:lstStyle/>
          <a:p>
            <a:fld id="{145596DD-3BBF-434C-ABB1-2AA5BCF75220}" type="slidenum">
              <a:rPr lang="en-US"/>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noFill/>
          <a:ln>
            <a:solidFill>
              <a:srgbClr val="000000"/>
            </a:solidFill>
            <a:miter lim="800000"/>
            <a:headEnd/>
            <a:tailEnd/>
          </a:ln>
        </p:spPr>
      </p:sp>
      <p:sp>
        <p:nvSpPr>
          <p:cNvPr id="67587" name="Rectangle 3"/>
          <p:cNvSpPr>
            <a:spLocks noGrp="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p:spPr>
      </p:sp>
      <p:sp>
        <p:nvSpPr>
          <p:cNvPr id="69635" name="Rectangle 3"/>
          <p:cNvSpPr>
            <a:spLocks noGrp="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a:lstStyle/>
          <a:p>
            <a:pPr eaLnBrk="1" hangingPunct="1">
              <a:spcBef>
                <a:spcPct val="0"/>
              </a:spcBef>
            </a:pPr>
            <a:r>
              <a:rPr lang="en-US" smtClean="0"/>
              <a:t>ITIL vocabulary</a:t>
            </a:r>
          </a:p>
        </p:txBody>
      </p:sp>
      <p:sp>
        <p:nvSpPr>
          <p:cNvPr id="73732" name="Slide Number Placeholder 3"/>
          <p:cNvSpPr>
            <a:spLocks noGrp="1"/>
          </p:cNvSpPr>
          <p:nvPr>
            <p:ph type="sldNum" sz="quarter" idx="5"/>
          </p:nvPr>
        </p:nvSpPr>
        <p:spPr bwMode="auto">
          <a:noFill/>
          <a:ln>
            <a:miter lim="800000"/>
            <a:headEnd/>
            <a:tailEnd/>
          </a:ln>
        </p:spPr>
        <p:txBody>
          <a:bodyPr/>
          <a:lstStyle/>
          <a:p>
            <a:fld id="{84672AD1-C0C3-4471-A899-FA570DF877C7}" type="slidenum">
              <a:rPr lang="en-US"/>
              <a:pPr/>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TextEdit="1"/>
          </p:cNvSpPr>
          <p:nvPr>
            <p:ph type="sldImg"/>
          </p:nvPr>
        </p:nvSpPr>
        <p:spPr bwMode="auto">
          <a:noFill/>
          <a:ln>
            <a:solidFill>
              <a:srgbClr val="000000"/>
            </a:solidFill>
            <a:miter lim="800000"/>
            <a:headEnd/>
            <a:tailEnd/>
          </a:ln>
        </p:spPr>
      </p:sp>
      <p:sp>
        <p:nvSpPr>
          <p:cNvPr id="75779" name="Rectangle 3"/>
          <p:cNvSpPr>
            <a:spLocks noGrp="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18436" name="Slide Number Placeholder 3"/>
          <p:cNvSpPr>
            <a:spLocks noGrp="1"/>
          </p:cNvSpPr>
          <p:nvPr>
            <p:ph type="sldNum" sz="quarter" idx="5"/>
          </p:nvPr>
        </p:nvSpPr>
        <p:spPr bwMode="auto">
          <a:noFill/>
          <a:ln>
            <a:miter lim="800000"/>
            <a:headEnd/>
            <a:tailEnd/>
          </a:ln>
        </p:spPr>
        <p:txBody>
          <a:bodyPr/>
          <a:lstStyle/>
          <a:p>
            <a:fld id="{32164D57-45B1-4869-8B64-A7DD7EC9656F}" type="slidenum">
              <a:rPr lang="en-US"/>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TextEdit="1"/>
          </p:cNvSpPr>
          <p:nvPr>
            <p:ph type="sldImg"/>
          </p:nvPr>
        </p:nvSpPr>
        <p:spPr bwMode="auto">
          <a:noFill/>
          <a:ln>
            <a:solidFill>
              <a:srgbClr val="000000"/>
            </a:solidFill>
            <a:miter lim="800000"/>
            <a:headEnd/>
            <a:tailEnd/>
          </a:ln>
        </p:spPr>
      </p:sp>
      <p:sp>
        <p:nvSpPr>
          <p:cNvPr id="77827" name="Rectangle 3"/>
          <p:cNvSpPr>
            <a:spLocks noGrp="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TextEdit="1"/>
          </p:cNvSpPr>
          <p:nvPr>
            <p:ph type="sldImg"/>
          </p:nvPr>
        </p:nvSpPr>
        <p:spPr bwMode="auto">
          <a:noFill/>
          <a:ln>
            <a:solidFill>
              <a:srgbClr val="000000"/>
            </a:solidFill>
            <a:miter lim="800000"/>
            <a:headEnd/>
            <a:tailEnd/>
          </a:ln>
        </p:spPr>
      </p:sp>
      <p:sp>
        <p:nvSpPr>
          <p:cNvPr id="79875" name="Rectangle 3"/>
          <p:cNvSpPr>
            <a:spLocks noGrp="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a:lstStyle/>
          <a:p>
            <a:pPr eaLnBrk="1" hangingPunct="1">
              <a:spcBef>
                <a:spcPct val="0"/>
              </a:spcBef>
            </a:pPr>
            <a:endParaRPr lang="en-US" smtClean="0"/>
          </a:p>
        </p:txBody>
      </p:sp>
      <p:sp>
        <p:nvSpPr>
          <p:cNvPr id="20484" name="Slide Number Placeholder 3"/>
          <p:cNvSpPr>
            <a:spLocks noGrp="1"/>
          </p:cNvSpPr>
          <p:nvPr>
            <p:ph type="sldNum" sz="quarter" idx="5"/>
          </p:nvPr>
        </p:nvSpPr>
        <p:spPr bwMode="auto">
          <a:noFill/>
          <a:ln>
            <a:miter lim="800000"/>
            <a:headEnd/>
            <a:tailEnd/>
          </a:ln>
        </p:spPr>
        <p:txBody>
          <a:bodyPr/>
          <a:lstStyle/>
          <a:p>
            <a:fld id="{1B75BF26-5A27-41F9-A4E4-9B1F79373595}"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TextEdit="1"/>
          </p:cNvSpPr>
          <p:nvPr>
            <p:ph type="sldImg"/>
          </p:nvPr>
        </p:nvSpPr>
        <p:spPr bwMode="auto">
          <a:noFill/>
          <a:ln>
            <a:solidFill>
              <a:srgbClr val="000000"/>
            </a:solidFill>
            <a:miter lim="800000"/>
            <a:headEnd/>
            <a:tailEnd/>
          </a:ln>
        </p:spPr>
      </p:sp>
      <p:sp>
        <p:nvSpPr>
          <p:cNvPr id="26627" name="Rectangle 3"/>
          <p:cNvSpPr>
            <a:spLocks noGrp="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Rot="1" noChangeAspect="1" noTextEdit="1"/>
          </p:cNvSpPr>
          <p:nvPr>
            <p:ph type="sldImg"/>
          </p:nvPr>
        </p:nvSpPr>
        <p:spPr bwMode="auto">
          <a:noFill/>
          <a:ln>
            <a:solidFill>
              <a:srgbClr val="000000"/>
            </a:solidFill>
            <a:miter lim="800000"/>
            <a:headEnd/>
            <a:tailEnd/>
          </a:ln>
        </p:spPr>
      </p:sp>
      <p:sp>
        <p:nvSpPr>
          <p:cNvPr id="28675" name="Rectangle 3"/>
          <p:cNvSpPr>
            <a:spLocks noGrp="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TextEdit="1"/>
          </p:cNvSpPr>
          <p:nvPr>
            <p:ph type="sldImg"/>
          </p:nvPr>
        </p:nvSpPr>
        <p:spPr bwMode="auto">
          <a:noFill/>
          <a:ln>
            <a:solidFill>
              <a:srgbClr val="000000"/>
            </a:solidFill>
            <a:miter lim="800000"/>
            <a:headEnd/>
            <a:tailEnd/>
          </a:ln>
        </p:spPr>
      </p:sp>
      <p:sp>
        <p:nvSpPr>
          <p:cNvPr id="30723" name="Rectangle 3"/>
          <p:cNvSpPr>
            <a:spLocks noGrp="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TextEdit="1"/>
          </p:cNvSpPr>
          <p:nvPr>
            <p:ph type="sldImg"/>
          </p:nvPr>
        </p:nvSpPr>
        <p:spPr bwMode="auto">
          <a:noFill/>
          <a:ln>
            <a:solidFill>
              <a:srgbClr val="000000"/>
            </a:solidFill>
            <a:miter lim="800000"/>
            <a:headEnd/>
            <a:tailEnd/>
          </a:ln>
        </p:spPr>
      </p:sp>
      <p:sp>
        <p:nvSpPr>
          <p:cNvPr id="32771" name="Rectangle 3"/>
          <p:cNvSpPr>
            <a:spLocks noGrp="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TextEdit="1"/>
          </p:cNvSpPr>
          <p:nvPr>
            <p:ph type="sldImg"/>
          </p:nvPr>
        </p:nvSpPr>
        <p:spPr bwMode="auto">
          <a:noFill/>
          <a:ln>
            <a:solidFill>
              <a:srgbClr val="000000"/>
            </a:solidFill>
            <a:miter lim="800000"/>
            <a:headEnd/>
            <a:tailEnd/>
          </a:ln>
        </p:spPr>
      </p:sp>
      <p:sp>
        <p:nvSpPr>
          <p:cNvPr id="34819" name="Rectangle 3"/>
          <p:cNvSpPr>
            <a:spLocks noGrp="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038"/>
          <p:cNvSpPr>
            <a:spLocks noChangeArrowheads="1"/>
          </p:cNvSpPr>
          <p:nvPr userDrawn="1"/>
        </p:nvSpPr>
        <p:spPr bwMode="auto">
          <a:xfrm>
            <a:off x="0" y="0"/>
            <a:ext cx="9144000" cy="6858000"/>
          </a:xfrm>
          <a:prstGeom prst="rect">
            <a:avLst/>
          </a:prstGeom>
          <a:solidFill>
            <a:schemeClr val="tx1"/>
          </a:solidFill>
          <a:ln w="9525" algn="ctr">
            <a:noFill/>
            <a:miter lim="800000"/>
            <a:headEnd/>
            <a:tailEnd/>
          </a:ln>
          <a:effectLst/>
        </p:spPr>
        <p:txBody>
          <a:bodyPr wrap="none" anchor="ctr"/>
          <a:lstStyle/>
          <a:p>
            <a:endParaRPr lang="en-US"/>
          </a:p>
        </p:txBody>
      </p:sp>
      <p:pic>
        <p:nvPicPr>
          <p:cNvPr id="5" name="Picture 1036" descr="CSUEB_SealLogoCmbo_CMYK_OnBlack [Converted]"/>
          <p:cNvPicPr>
            <a:picLocks noChangeAspect="1" noChangeArrowheads="1"/>
          </p:cNvPicPr>
          <p:nvPr userDrawn="1"/>
        </p:nvPicPr>
        <p:blipFill>
          <a:blip r:embed="rId2"/>
          <a:srcRect/>
          <a:stretch>
            <a:fillRect/>
          </a:stretch>
        </p:blipFill>
        <p:spPr bwMode="auto">
          <a:xfrm>
            <a:off x="304800" y="363538"/>
            <a:ext cx="8513763" cy="2532062"/>
          </a:xfrm>
          <a:prstGeom prst="rect">
            <a:avLst/>
          </a:prstGeom>
          <a:noFill/>
          <a:ln w="9525">
            <a:noFill/>
            <a:miter lim="800000"/>
            <a:headEnd/>
            <a:tailEnd/>
          </a:ln>
        </p:spPr>
      </p:pic>
      <p:sp>
        <p:nvSpPr>
          <p:cNvPr id="6" name="Rectangle 1037"/>
          <p:cNvSpPr>
            <a:spLocks noChangeArrowheads="1"/>
          </p:cNvSpPr>
          <p:nvPr userDrawn="1"/>
        </p:nvSpPr>
        <p:spPr bwMode="auto">
          <a:xfrm>
            <a:off x="2895600" y="3124200"/>
            <a:ext cx="914400" cy="914400"/>
          </a:xfrm>
          <a:prstGeom prst="rect">
            <a:avLst/>
          </a:prstGeom>
          <a:noFill/>
          <a:ln w="9525" algn="ctr">
            <a:noFill/>
            <a:miter lim="800000"/>
            <a:headEnd/>
            <a:tailEnd/>
          </a:ln>
          <a:effectLst/>
        </p:spPr>
        <p:txBody>
          <a:bodyPr wrap="none" anchor="ctr"/>
          <a:lstStyle/>
          <a:p>
            <a:endParaRPr lang="en-US"/>
          </a:p>
        </p:txBody>
      </p:sp>
      <p:sp>
        <p:nvSpPr>
          <p:cNvPr id="4098" name="Rectangle 1026"/>
          <p:cNvSpPr>
            <a:spLocks noGrp="1" noChangeArrowheads="1"/>
          </p:cNvSpPr>
          <p:nvPr>
            <p:ph type="ctrTitle"/>
          </p:nvPr>
        </p:nvSpPr>
        <p:spPr>
          <a:xfrm>
            <a:off x="685800" y="3505200"/>
            <a:ext cx="7772400" cy="1470025"/>
          </a:xfrm>
        </p:spPr>
        <p:txBody>
          <a:bodyPr/>
          <a:lstStyle>
            <a:lvl1pPr algn="ctr">
              <a:defRPr sz="3600"/>
            </a:lvl1pPr>
          </a:lstStyle>
          <a:p>
            <a:r>
              <a:rPr lang="en-US"/>
              <a:t>Click to edit Master title style</a:t>
            </a:r>
          </a:p>
        </p:txBody>
      </p:sp>
      <p:sp>
        <p:nvSpPr>
          <p:cNvPr id="4099" name="Rectangle 1027"/>
          <p:cNvSpPr>
            <a:spLocks noGrp="1" noChangeArrowheads="1"/>
          </p:cNvSpPr>
          <p:nvPr>
            <p:ph type="subTitle" idx="1"/>
          </p:nvPr>
        </p:nvSpPr>
        <p:spPr>
          <a:xfrm>
            <a:off x="3352800" y="5867400"/>
            <a:ext cx="5791200" cy="990600"/>
          </a:xfrm>
        </p:spPr>
        <p:txBody>
          <a:bodyPr/>
          <a:lstStyle>
            <a:lvl1pPr marL="0" indent="0">
              <a:buFontTx/>
              <a:buNone/>
              <a:defRPr sz="1800">
                <a:solidFill>
                  <a:schemeClr val="bg1"/>
                </a:solidFill>
              </a:defRPr>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0400" y="0"/>
            <a:ext cx="213360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0"/>
            <a:ext cx="624840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295400"/>
            <a:ext cx="39624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1295400"/>
            <a:ext cx="39624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1295400"/>
            <a:ext cx="80772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6" name="Rectangle 12"/>
          <p:cNvSpPr>
            <a:spLocks noChangeArrowheads="1"/>
          </p:cNvSpPr>
          <p:nvPr userDrawn="1"/>
        </p:nvSpPr>
        <p:spPr bwMode="auto">
          <a:xfrm>
            <a:off x="0" y="0"/>
            <a:ext cx="9144000" cy="990600"/>
          </a:xfrm>
          <a:prstGeom prst="rect">
            <a:avLst/>
          </a:prstGeom>
          <a:solidFill>
            <a:schemeClr val="tx1"/>
          </a:solidFill>
          <a:ln w="9525" algn="ctr">
            <a:noFill/>
            <a:miter lim="800000"/>
            <a:headEnd/>
            <a:tailEnd/>
          </a:ln>
          <a:effectLst/>
        </p:spPr>
        <p:txBody>
          <a:bodyPr wrap="none" anchor="ctr"/>
          <a:lstStyle/>
          <a:p>
            <a:endParaRPr lang="en-US"/>
          </a:p>
        </p:txBody>
      </p:sp>
      <p:sp>
        <p:nvSpPr>
          <p:cNvPr id="1028" name="Rectangle 2"/>
          <p:cNvSpPr>
            <a:spLocks noGrp="1" noChangeArrowheads="1"/>
          </p:cNvSpPr>
          <p:nvPr>
            <p:ph type="title"/>
          </p:nvPr>
        </p:nvSpPr>
        <p:spPr bwMode="auto">
          <a:xfrm>
            <a:off x="1752600" y="0"/>
            <a:ext cx="7391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35" name="Rectangle 11"/>
          <p:cNvSpPr>
            <a:spLocks noChangeArrowheads="1"/>
          </p:cNvSpPr>
          <p:nvPr userDrawn="1"/>
        </p:nvSpPr>
        <p:spPr bwMode="auto">
          <a:xfrm>
            <a:off x="0" y="6629400"/>
            <a:ext cx="9144000" cy="228600"/>
          </a:xfrm>
          <a:prstGeom prst="rect">
            <a:avLst/>
          </a:prstGeom>
          <a:solidFill>
            <a:schemeClr val="tx1"/>
          </a:solidFill>
          <a:ln w="9525" algn="ctr">
            <a:noFill/>
            <a:miter lim="800000"/>
            <a:headEnd/>
            <a:tailEnd/>
          </a:ln>
          <a:effectLst/>
        </p:spPr>
        <p:txBody>
          <a:bodyPr wrap="none" anchor="ctr"/>
          <a:lstStyle/>
          <a:p>
            <a:pPr algn="r"/>
            <a:r>
              <a:rPr lang="en-US" sz="900" b="1"/>
              <a:t>© 2009 California State University, East Bay</a:t>
            </a:r>
          </a:p>
        </p:txBody>
      </p:sp>
      <p:pic>
        <p:nvPicPr>
          <p:cNvPr id="1030" name="Picture 13" descr="NewCSUEBLogo_blckbckgrd"/>
          <p:cNvPicPr>
            <a:picLocks noChangeAspect="1" noChangeArrowheads="1"/>
          </p:cNvPicPr>
          <p:nvPr userDrawn="1"/>
        </p:nvPicPr>
        <p:blipFill>
          <a:blip r:embed="rId13"/>
          <a:srcRect/>
          <a:stretch>
            <a:fillRect/>
          </a:stretch>
        </p:blipFill>
        <p:spPr bwMode="auto">
          <a:xfrm>
            <a:off x="142875" y="152400"/>
            <a:ext cx="1447800" cy="584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3"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hdr="0" dt="0"/>
  <p:txStyles>
    <p:titleStyle>
      <a:lvl1pPr algn="l" rtl="0" eaLnBrk="0" fontAlgn="base" hangingPunct="0">
        <a:spcBef>
          <a:spcPct val="0"/>
        </a:spcBef>
        <a:spcAft>
          <a:spcPct val="0"/>
        </a:spcAft>
        <a:defRPr sz="3200">
          <a:solidFill>
            <a:schemeClr val="bg1"/>
          </a:solidFill>
          <a:latin typeface="+mj-lt"/>
          <a:ea typeface="ＭＳ Ｐゴシック" pitchFamily="-111" charset="-128"/>
          <a:cs typeface="+mj-cs"/>
        </a:defRPr>
      </a:lvl1pPr>
      <a:lvl2pPr algn="l" rtl="0" eaLnBrk="0" fontAlgn="base" hangingPunct="0">
        <a:spcBef>
          <a:spcPct val="0"/>
        </a:spcBef>
        <a:spcAft>
          <a:spcPct val="0"/>
        </a:spcAft>
        <a:defRPr sz="3200">
          <a:solidFill>
            <a:schemeClr val="bg1"/>
          </a:solidFill>
          <a:latin typeface="Arial" charset="0"/>
          <a:ea typeface="ＭＳ Ｐゴシック" pitchFamily="-111" charset="-128"/>
        </a:defRPr>
      </a:lvl2pPr>
      <a:lvl3pPr algn="l" rtl="0" eaLnBrk="0" fontAlgn="base" hangingPunct="0">
        <a:spcBef>
          <a:spcPct val="0"/>
        </a:spcBef>
        <a:spcAft>
          <a:spcPct val="0"/>
        </a:spcAft>
        <a:defRPr sz="3200">
          <a:solidFill>
            <a:schemeClr val="bg1"/>
          </a:solidFill>
          <a:latin typeface="Arial" charset="0"/>
          <a:ea typeface="ＭＳ Ｐゴシック" pitchFamily="-111" charset="-128"/>
        </a:defRPr>
      </a:lvl3pPr>
      <a:lvl4pPr algn="l" rtl="0" eaLnBrk="0" fontAlgn="base" hangingPunct="0">
        <a:spcBef>
          <a:spcPct val="0"/>
        </a:spcBef>
        <a:spcAft>
          <a:spcPct val="0"/>
        </a:spcAft>
        <a:defRPr sz="3200">
          <a:solidFill>
            <a:schemeClr val="bg1"/>
          </a:solidFill>
          <a:latin typeface="Arial" charset="0"/>
          <a:ea typeface="ＭＳ Ｐゴシック" pitchFamily="-111" charset="-128"/>
        </a:defRPr>
      </a:lvl4pPr>
      <a:lvl5pPr algn="l" rtl="0" eaLnBrk="0" fontAlgn="base" hangingPunct="0">
        <a:spcBef>
          <a:spcPct val="0"/>
        </a:spcBef>
        <a:spcAft>
          <a:spcPct val="0"/>
        </a:spcAft>
        <a:defRPr sz="3200">
          <a:solidFill>
            <a:schemeClr val="bg1"/>
          </a:solidFill>
          <a:latin typeface="Arial" charset="0"/>
          <a:ea typeface="ＭＳ Ｐゴシック" pitchFamily="-111" charset="-128"/>
        </a:defRPr>
      </a:lvl5pPr>
      <a:lvl6pPr marL="457200" algn="l" rtl="0" fontAlgn="base">
        <a:spcBef>
          <a:spcPct val="0"/>
        </a:spcBef>
        <a:spcAft>
          <a:spcPct val="0"/>
        </a:spcAft>
        <a:defRPr sz="3200">
          <a:solidFill>
            <a:schemeClr val="bg1"/>
          </a:solidFill>
          <a:latin typeface="Arial" charset="0"/>
        </a:defRPr>
      </a:lvl6pPr>
      <a:lvl7pPr marL="914400" algn="l" rtl="0" fontAlgn="base">
        <a:spcBef>
          <a:spcPct val="0"/>
        </a:spcBef>
        <a:spcAft>
          <a:spcPct val="0"/>
        </a:spcAft>
        <a:defRPr sz="3200">
          <a:solidFill>
            <a:schemeClr val="bg1"/>
          </a:solidFill>
          <a:latin typeface="Arial" charset="0"/>
        </a:defRPr>
      </a:lvl7pPr>
      <a:lvl8pPr marL="1371600" algn="l" rtl="0" fontAlgn="base">
        <a:spcBef>
          <a:spcPct val="0"/>
        </a:spcBef>
        <a:spcAft>
          <a:spcPct val="0"/>
        </a:spcAft>
        <a:defRPr sz="3200">
          <a:solidFill>
            <a:schemeClr val="bg1"/>
          </a:solidFill>
          <a:latin typeface="Arial" charset="0"/>
        </a:defRPr>
      </a:lvl8pPr>
      <a:lvl9pPr marL="1828800" algn="l" rtl="0" fontAlgn="base">
        <a:spcBef>
          <a:spcPct val="0"/>
        </a:spcBef>
        <a:spcAft>
          <a:spcPct val="0"/>
        </a:spcAft>
        <a:defRPr sz="3200">
          <a:solidFill>
            <a:schemeClr val="bg1"/>
          </a:solidFill>
          <a:latin typeface="Arial" charset="0"/>
        </a:defRPr>
      </a:lvl9pPr>
    </p:titleStyle>
    <p:bodyStyle>
      <a:lvl1pPr marL="342900" indent="-342900" algn="l" rtl="0" eaLnBrk="0" fontAlgn="base" hangingPunct="0">
        <a:spcBef>
          <a:spcPct val="40000"/>
        </a:spcBef>
        <a:spcAft>
          <a:spcPct val="0"/>
        </a:spcAft>
        <a:buChar char="•"/>
        <a:defRPr sz="2400">
          <a:solidFill>
            <a:schemeClr val="tx1"/>
          </a:solidFill>
          <a:latin typeface="+mn-lt"/>
          <a:ea typeface="ＭＳ Ｐゴシック" pitchFamily="-111" charset="-128"/>
          <a:cs typeface="+mn-cs"/>
        </a:defRPr>
      </a:lvl1pPr>
      <a:lvl2pPr marL="742950" indent="-285750" algn="l" rtl="0" eaLnBrk="0" fontAlgn="base" hangingPunct="0">
        <a:spcBef>
          <a:spcPct val="20000"/>
        </a:spcBef>
        <a:spcAft>
          <a:spcPct val="0"/>
        </a:spcAft>
        <a:buChar char="–"/>
        <a:defRPr sz="20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pitchFamily="-111" charset="-128"/>
        </a:defRPr>
      </a:lvl3pPr>
      <a:lvl4pPr marL="1600200" indent="-228600" algn="l" rtl="0" eaLnBrk="0" fontAlgn="base" hangingPunct="0">
        <a:spcBef>
          <a:spcPct val="20000"/>
        </a:spcBef>
        <a:spcAft>
          <a:spcPct val="0"/>
        </a:spcAft>
        <a:buChar char="–"/>
        <a:defRPr sz="1400">
          <a:solidFill>
            <a:schemeClr val="tx1"/>
          </a:solidFill>
          <a:latin typeface="+mn-lt"/>
          <a:ea typeface="ＭＳ Ｐゴシック" pitchFamily="-111" charset="-128"/>
        </a:defRPr>
      </a:lvl4pPr>
      <a:lvl5pPr marL="2057400" indent="-228600" algn="l" rtl="0" eaLnBrk="0" fontAlgn="base" hangingPunct="0">
        <a:spcBef>
          <a:spcPct val="20000"/>
        </a:spcBef>
        <a:spcAft>
          <a:spcPct val="0"/>
        </a:spcAft>
        <a:buChar char="»"/>
        <a:defRPr sz="1200">
          <a:solidFill>
            <a:schemeClr val="tx1"/>
          </a:solidFill>
          <a:latin typeface="+mn-lt"/>
          <a:ea typeface="ＭＳ Ｐゴシック" pitchFamily="-111" charset="-128"/>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package" Target="../embeddings/Microsoft_Office_Excel_Worksheet1.xlsx"/></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package" Target="../embeddings/Microsoft_Office_Excel_Worksheet2.xlsx"/></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lee.thompson@csueastbay.edu"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hyperlink" Target="http://www.educause.edu/WRC08/Program/14068?PRODUCT_CODE=WRC08/SESS11" TargetMode="External"/><Relationship Id="rId5" Type="http://schemas.openxmlformats.org/officeDocument/2006/relationships/hyperlink" Target="mailto:john.charles@csueastbay.edu" TargetMode="External"/><Relationship Id="rId4" Type="http://schemas.openxmlformats.org/officeDocument/2006/relationships/hyperlink" Target="mailto:setareh.sarrafan@csueastbay.edu"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subTitle" idx="1"/>
          </p:nvPr>
        </p:nvSpPr>
        <p:spPr>
          <a:xfrm>
            <a:off x="533400" y="3505200"/>
            <a:ext cx="8382000" cy="1981200"/>
          </a:xfrm>
        </p:spPr>
        <p:txBody>
          <a:bodyPr/>
          <a:lstStyle/>
          <a:p>
            <a:pPr algn="ctr" eaLnBrk="1" hangingPunct="1"/>
            <a:r>
              <a:rPr lang="en-US" sz="3600" dirty="0" smtClean="0"/>
              <a:t>Driving Organizational Change with ITIL </a:t>
            </a:r>
            <a:br>
              <a:rPr lang="en-US" sz="3600" dirty="0" smtClean="0"/>
            </a:br>
            <a:r>
              <a:rPr lang="en-US" sz="3600" dirty="0" smtClean="0"/>
              <a:t>and a New Service Desk</a:t>
            </a:r>
          </a:p>
          <a:p>
            <a:pPr eaLnBrk="1" hangingPunct="1"/>
            <a:endParaRPr lang="en-US" sz="1000" dirty="0" smtClean="0"/>
          </a:p>
          <a:p>
            <a:pPr eaLnBrk="1" hangingPunct="1"/>
            <a:endParaRPr lang="en-US" dirty="0" smtClean="0"/>
          </a:p>
        </p:txBody>
      </p:sp>
      <p:sp>
        <p:nvSpPr>
          <p:cNvPr id="14340" name="Rectangle 5"/>
          <p:cNvSpPr txBox="1">
            <a:spLocks noChangeArrowheads="1"/>
          </p:cNvSpPr>
          <p:nvPr/>
        </p:nvSpPr>
        <p:spPr bwMode="auto">
          <a:xfrm>
            <a:off x="3352800" y="5867400"/>
            <a:ext cx="5791200" cy="990600"/>
          </a:xfrm>
          <a:prstGeom prst="rect">
            <a:avLst/>
          </a:prstGeom>
          <a:noFill/>
          <a:ln w="9525">
            <a:noFill/>
            <a:miter lim="800000"/>
            <a:headEnd/>
            <a:tailEnd/>
          </a:ln>
        </p:spPr>
        <p:txBody>
          <a:bodyPr/>
          <a:lstStyle/>
          <a:p>
            <a:pPr algn="r">
              <a:spcBef>
                <a:spcPct val="40000"/>
              </a:spcBef>
            </a:pPr>
            <a:r>
              <a:rPr lang="en-US" sz="1800"/>
              <a:t>EDUCAUSE Western Regional Conference</a:t>
            </a:r>
            <a:br>
              <a:rPr lang="en-US" sz="1800"/>
            </a:br>
            <a:r>
              <a:rPr lang="en-US" sz="1800"/>
              <a:t>April 15, 2009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ctr" eaLnBrk="1" hangingPunct="1"/>
            <a:r>
              <a:rPr lang="en-US" i="1" smtClean="0"/>
              <a:t>Pre-2007 – 12+ IT Teams</a:t>
            </a:r>
            <a:endParaRPr lang="en-US" smtClean="0"/>
          </a:p>
        </p:txBody>
      </p:sp>
      <p:sp>
        <p:nvSpPr>
          <p:cNvPr id="25603" name="Content Placeholder 2"/>
          <p:cNvSpPr>
            <a:spLocks noGrp="1"/>
          </p:cNvSpPr>
          <p:nvPr>
            <p:ph idx="1"/>
          </p:nvPr>
        </p:nvSpPr>
        <p:spPr/>
        <p:txBody>
          <a:bodyPr/>
          <a:lstStyle/>
          <a:p>
            <a:pPr eaLnBrk="1" hangingPunct="1">
              <a:buFontTx/>
              <a:buNone/>
            </a:pPr>
            <a:r>
              <a:rPr lang="en-US" sz="3200" dirty="0" smtClean="0">
                <a:solidFill>
                  <a:schemeClr val="tx2"/>
                </a:solidFill>
              </a:rPr>
              <a:t>Significant </a:t>
            </a:r>
          </a:p>
          <a:p>
            <a:pPr lvl="2" eaLnBrk="1" hangingPunct="1"/>
            <a:r>
              <a:rPr lang="en-US" sz="2400" dirty="0" smtClean="0">
                <a:solidFill>
                  <a:schemeClr val="tx2"/>
                </a:solidFill>
              </a:rPr>
              <a:t>Redundancies in technology and infrastructure</a:t>
            </a:r>
          </a:p>
          <a:p>
            <a:pPr lvl="2" eaLnBrk="1" hangingPunct="1"/>
            <a:r>
              <a:rPr lang="en-US" sz="2400" dirty="0" smtClean="0">
                <a:solidFill>
                  <a:schemeClr val="tx2"/>
                </a:solidFill>
              </a:rPr>
              <a:t>Inefficiencies in resource utilization</a:t>
            </a:r>
          </a:p>
          <a:p>
            <a:pPr lvl="2" eaLnBrk="1" hangingPunct="1"/>
            <a:r>
              <a:rPr lang="en-US" sz="2400" dirty="0" smtClean="0">
                <a:solidFill>
                  <a:schemeClr val="tx2"/>
                </a:solidFill>
              </a:rPr>
              <a:t>Disparities in technical ability, </a:t>
            </a:r>
            <a:r>
              <a:rPr lang="en-US" sz="2400" dirty="0" smtClean="0"/>
              <a:t>standards, and support </a:t>
            </a:r>
          </a:p>
          <a:p>
            <a:pPr lvl="2" eaLnBrk="1" hangingPunct="1">
              <a:buFontTx/>
              <a:buNone/>
            </a:pPr>
            <a:r>
              <a:rPr lang="en-US" sz="2400" dirty="0" smtClean="0"/>
              <a:t> </a:t>
            </a:r>
          </a:p>
          <a:p>
            <a:pPr lvl="1" eaLnBrk="1" hangingPunct="1">
              <a:buFontTx/>
              <a:buNone/>
            </a:pPr>
            <a:r>
              <a:rPr lang="en-US" sz="2400" dirty="0" smtClean="0"/>
              <a:t>But each administrative unit enjoyed </a:t>
            </a:r>
          </a:p>
          <a:p>
            <a:pPr lvl="2" eaLnBrk="1" hangingPunct="1"/>
            <a:r>
              <a:rPr lang="en-US" sz="2400" dirty="0" smtClean="0"/>
              <a:t> Direct contact with</a:t>
            </a:r>
          </a:p>
          <a:p>
            <a:pPr lvl="2" eaLnBrk="1" hangingPunct="1"/>
            <a:r>
              <a:rPr lang="en-US" sz="2400" dirty="0" smtClean="0"/>
              <a:t> Direct control over </a:t>
            </a:r>
          </a:p>
          <a:p>
            <a:pPr lvl="1" algn="ctr" eaLnBrk="1" hangingPunct="1">
              <a:buFontTx/>
              <a:buNone/>
            </a:pPr>
            <a:r>
              <a:rPr lang="en-US" sz="2400" dirty="0" smtClean="0"/>
              <a:t>its own IT resources</a:t>
            </a:r>
          </a:p>
          <a:p>
            <a:pPr lvl="1" eaLnBrk="1" hangingPunct="1"/>
            <a:endParaRPr lang="en-US" sz="2800"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algn="ctr" eaLnBrk="1" hangingPunct="1"/>
            <a:r>
              <a:rPr lang="en-US" smtClean="0"/>
              <a:t>Post 2007 in New Organization</a:t>
            </a:r>
          </a:p>
        </p:txBody>
      </p:sp>
      <p:sp>
        <p:nvSpPr>
          <p:cNvPr id="27651" name="Content Placeholder 2"/>
          <p:cNvSpPr>
            <a:spLocks noGrp="1"/>
          </p:cNvSpPr>
          <p:nvPr>
            <p:ph idx="1"/>
          </p:nvPr>
        </p:nvSpPr>
        <p:spPr/>
        <p:txBody>
          <a:bodyPr/>
          <a:lstStyle/>
          <a:p>
            <a:pPr marL="0" indent="0" eaLnBrk="1" hangingPunct="1">
              <a:spcBef>
                <a:spcPct val="0"/>
              </a:spcBef>
              <a:buFontTx/>
              <a:buNone/>
            </a:pPr>
            <a:r>
              <a:rPr lang="en-US" sz="3200" smtClean="0">
                <a:solidFill>
                  <a:schemeClr val="tx2"/>
                </a:solidFill>
              </a:rPr>
              <a:t>Improvements in the quality of technical support</a:t>
            </a:r>
          </a:p>
          <a:p>
            <a:pPr marL="0" indent="0" eaLnBrk="1" hangingPunct="1">
              <a:spcBef>
                <a:spcPct val="0"/>
              </a:spcBef>
              <a:buFontTx/>
              <a:buNone/>
            </a:pPr>
            <a:endParaRPr lang="en-US" sz="3600" smtClean="0">
              <a:solidFill>
                <a:schemeClr val="tx2"/>
              </a:solidFill>
            </a:endParaRPr>
          </a:p>
          <a:p>
            <a:pPr marL="0" indent="0" eaLnBrk="1" hangingPunct="1">
              <a:spcBef>
                <a:spcPct val="0"/>
              </a:spcBef>
              <a:buFontTx/>
              <a:buNone/>
            </a:pPr>
            <a:endParaRPr lang="en-US" sz="3600" smtClean="0">
              <a:solidFill>
                <a:schemeClr val="tx2"/>
              </a:solidFill>
            </a:endParaRPr>
          </a:p>
          <a:p>
            <a:pPr marL="0" indent="0" eaLnBrk="1" hangingPunct="1">
              <a:spcBef>
                <a:spcPct val="0"/>
              </a:spcBef>
              <a:buFontTx/>
              <a:buNone/>
            </a:pPr>
            <a:r>
              <a:rPr lang="en-US" sz="3200" smtClean="0">
                <a:solidFill>
                  <a:schemeClr val="tx2"/>
                </a:solidFill>
              </a:rPr>
              <a:t>Satisfaction with IT services declining</a:t>
            </a:r>
          </a:p>
          <a:p>
            <a:pPr marL="400050" lvl="1" indent="0" eaLnBrk="1" hangingPunct="1">
              <a:spcBef>
                <a:spcPct val="0"/>
              </a:spcBef>
            </a:pPr>
            <a:endParaRPr lang="en-US" sz="3200" smtClean="0">
              <a:solidFill>
                <a:schemeClr val="tx2"/>
              </a:solidFill>
            </a:endParaRPr>
          </a:p>
          <a:p>
            <a:pPr marL="400050" lvl="1" indent="0" eaLnBrk="1" hangingPunct="1">
              <a:spcBef>
                <a:spcPct val="0"/>
              </a:spcBef>
            </a:pPr>
            <a:endParaRPr lang="en-US" sz="3200" smtClean="0">
              <a:solidFill>
                <a:schemeClr val="tx2"/>
              </a:solidFill>
            </a:endParaRPr>
          </a:p>
          <a:p>
            <a:pPr marL="400050" lvl="1" indent="0" eaLnBrk="1" hangingPunct="1">
              <a:spcBef>
                <a:spcPct val="0"/>
              </a:spcBef>
            </a:pPr>
            <a:endParaRPr lang="en-US" sz="3200" smtClean="0">
              <a:solidFill>
                <a:schemeClr val="tx2"/>
              </a:solidFill>
            </a:endParaRPr>
          </a:p>
          <a:p>
            <a:pPr marL="800100" lvl="2" indent="0" eaLnBrk="1" hangingPunct="1">
              <a:spcBef>
                <a:spcPct val="0"/>
              </a:spcBef>
              <a:buFontTx/>
              <a:buNone/>
            </a:pPr>
            <a:r>
              <a:rPr lang="en-US" sz="3200" smtClean="0">
                <a:solidFill>
                  <a:schemeClr val="tx2"/>
                </a:solidFill>
              </a:rPr>
              <a:t>				What’s wrong here?</a:t>
            </a:r>
          </a:p>
        </p:txBody>
      </p:sp>
      <p:sp>
        <p:nvSpPr>
          <p:cNvPr id="4" name="Down Arrow 3"/>
          <p:cNvSpPr/>
          <p:nvPr/>
        </p:nvSpPr>
        <p:spPr>
          <a:xfrm>
            <a:off x="7772400" y="3505200"/>
            <a:ext cx="990600" cy="97790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pitchFamily="-111" charset="-128"/>
            </a:endParaRPr>
          </a:p>
        </p:txBody>
      </p:sp>
      <p:sp>
        <p:nvSpPr>
          <p:cNvPr id="5" name="Down Arrow 4"/>
          <p:cNvSpPr/>
          <p:nvPr/>
        </p:nvSpPr>
        <p:spPr>
          <a:xfrm rot="10800000">
            <a:off x="2514600" y="1981200"/>
            <a:ext cx="1219200" cy="977900"/>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a:solidFill>
                <a:srgbClr val="FFFFFF"/>
              </a:solidFill>
              <a:ea typeface="ＭＳ Ｐゴシック" pitchFamily="-111" charset="-128"/>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algn="ctr" eaLnBrk="1" hangingPunct="1"/>
            <a:r>
              <a:rPr lang="en-US" smtClean="0"/>
              <a:t>Frustration</a:t>
            </a:r>
          </a:p>
        </p:txBody>
      </p:sp>
      <p:sp>
        <p:nvSpPr>
          <p:cNvPr id="29699" name="Content Placeholder 2"/>
          <p:cNvSpPr>
            <a:spLocks noGrp="1"/>
          </p:cNvSpPr>
          <p:nvPr>
            <p:ph idx="1"/>
          </p:nvPr>
        </p:nvSpPr>
        <p:spPr/>
        <p:txBody>
          <a:bodyPr/>
          <a:lstStyle/>
          <a:p>
            <a:pPr lvl="1" eaLnBrk="1" hangingPunct="1"/>
            <a:r>
              <a:rPr lang="en-US" sz="2400" smtClean="0">
                <a:solidFill>
                  <a:schemeClr val="tx2"/>
                </a:solidFill>
              </a:rPr>
              <a:t>Feedback from </a:t>
            </a:r>
          </a:p>
          <a:p>
            <a:pPr lvl="3" eaLnBrk="1" hangingPunct="1"/>
            <a:r>
              <a:rPr lang="en-US" sz="1800" smtClean="0">
                <a:solidFill>
                  <a:schemeClr val="tx2"/>
                </a:solidFill>
              </a:rPr>
              <a:t>VPs </a:t>
            </a:r>
          </a:p>
          <a:p>
            <a:pPr lvl="3" eaLnBrk="1" hangingPunct="1"/>
            <a:r>
              <a:rPr lang="en-US" sz="1800" smtClean="0">
                <a:solidFill>
                  <a:schemeClr val="tx2"/>
                </a:solidFill>
              </a:rPr>
              <a:t>Deans </a:t>
            </a:r>
          </a:p>
          <a:p>
            <a:pPr lvl="3" eaLnBrk="1" hangingPunct="1"/>
            <a:r>
              <a:rPr lang="en-US" sz="1800" smtClean="0">
                <a:solidFill>
                  <a:schemeClr val="tx2"/>
                </a:solidFill>
              </a:rPr>
              <a:t>IT staff in a town hall</a:t>
            </a:r>
          </a:p>
          <a:p>
            <a:pPr lvl="1" eaLnBrk="1" hangingPunct="1"/>
            <a:r>
              <a:rPr lang="en-US" sz="2400" i="1" smtClean="0">
                <a:solidFill>
                  <a:schemeClr val="tx2"/>
                </a:solidFill>
              </a:rPr>
              <a:t> </a:t>
            </a:r>
            <a:r>
              <a:rPr lang="en-US" sz="2400" smtClean="0"/>
              <a:t>Clients didn’t know: </a:t>
            </a:r>
          </a:p>
          <a:p>
            <a:pPr lvl="2" eaLnBrk="1" hangingPunct="1"/>
            <a:r>
              <a:rPr lang="en-US" sz="1800" smtClean="0"/>
              <a:t>Who to contact </a:t>
            </a:r>
          </a:p>
          <a:p>
            <a:pPr lvl="2" eaLnBrk="1" hangingPunct="1"/>
            <a:r>
              <a:rPr lang="en-US" sz="1800" smtClean="0"/>
              <a:t>For what service </a:t>
            </a:r>
          </a:p>
          <a:p>
            <a:pPr lvl="2" eaLnBrk="1" hangingPunct="1"/>
            <a:r>
              <a:rPr lang="en-US" sz="1800" smtClean="0"/>
              <a:t>Were confused by ITS organizational structure</a:t>
            </a:r>
          </a:p>
          <a:p>
            <a:pPr lvl="1" eaLnBrk="1" hangingPunct="1"/>
            <a:r>
              <a:rPr lang="en-US" sz="2400" smtClean="0"/>
              <a:t> IT staff felt: </a:t>
            </a:r>
          </a:p>
          <a:p>
            <a:pPr lvl="2" eaLnBrk="1" hangingPunct="1"/>
            <a:r>
              <a:rPr lang="en-US" sz="1800" smtClean="0"/>
              <a:t>‘Homeless’</a:t>
            </a:r>
          </a:p>
          <a:p>
            <a:pPr lvl="2" eaLnBrk="1" hangingPunct="1"/>
            <a:r>
              <a:rPr lang="en-US" sz="1800" smtClean="0"/>
              <a:t>Were confused about who they reported to </a:t>
            </a:r>
          </a:p>
          <a:p>
            <a:pPr lvl="3" eaLnBrk="1" hangingPunct="1">
              <a:buFontTx/>
              <a:buNone/>
            </a:pPr>
            <a:r>
              <a:rPr lang="en-US" sz="1800" smtClean="0"/>
              <a:t>The client?</a:t>
            </a:r>
          </a:p>
          <a:p>
            <a:pPr lvl="3" eaLnBrk="1" hangingPunct="1">
              <a:buFontTx/>
              <a:buNone/>
            </a:pPr>
            <a:r>
              <a:rPr lang="en-US" sz="1800" smtClean="0"/>
              <a:t>IT management?</a:t>
            </a:r>
          </a:p>
          <a:p>
            <a:pPr lvl="1" eaLnBrk="1" hangingPunct="1">
              <a:buFontTx/>
              <a:buNone/>
            </a:pPr>
            <a:r>
              <a:rPr lang="en-US" sz="3000" i="1" smtClean="0">
                <a:solidFill>
                  <a:schemeClr val="tx2"/>
                </a:solidFill>
              </a:rPr>
              <a:t>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ctr" eaLnBrk="1" hangingPunct="1"/>
            <a:r>
              <a:rPr lang="en-US" smtClean="0"/>
              <a:t>Frustration</a:t>
            </a:r>
          </a:p>
        </p:txBody>
      </p:sp>
      <p:sp>
        <p:nvSpPr>
          <p:cNvPr id="31747" name="Content Placeholder 2"/>
          <p:cNvSpPr>
            <a:spLocks noGrp="1"/>
          </p:cNvSpPr>
          <p:nvPr>
            <p:ph idx="1"/>
          </p:nvPr>
        </p:nvSpPr>
        <p:spPr/>
        <p:txBody>
          <a:bodyPr/>
          <a:lstStyle/>
          <a:p>
            <a:pPr eaLnBrk="1" hangingPunct="1"/>
            <a:r>
              <a:rPr lang="en-US" dirty="0" smtClean="0"/>
              <a:t>Processes and service levels </a:t>
            </a:r>
          </a:p>
          <a:p>
            <a:pPr lvl="1" eaLnBrk="1" hangingPunct="1"/>
            <a:r>
              <a:rPr lang="en-US" sz="1800" dirty="0" smtClean="0"/>
              <a:t>Previously defined per unit / not defined at all </a:t>
            </a:r>
          </a:p>
          <a:p>
            <a:pPr lvl="1" eaLnBrk="1" hangingPunct="1"/>
            <a:r>
              <a:rPr lang="en-US" sz="1800" dirty="0" smtClean="0"/>
              <a:t>Same processes different across the legacy units</a:t>
            </a:r>
          </a:p>
          <a:p>
            <a:pPr lvl="1" eaLnBrk="1" hangingPunct="1"/>
            <a:r>
              <a:rPr lang="en-US" sz="1800" dirty="0" smtClean="0"/>
              <a:t>Service levels different across the legacy units </a:t>
            </a:r>
          </a:p>
          <a:p>
            <a:pPr eaLnBrk="1" hangingPunct="1">
              <a:buFont typeface="Arial" charset="0"/>
              <a:buChar char="•"/>
            </a:pPr>
            <a:r>
              <a:rPr lang="en-US" dirty="0" smtClean="0"/>
              <a:t>Need to review and redefine with clients</a:t>
            </a:r>
          </a:p>
          <a:p>
            <a:pPr eaLnBrk="1" hangingPunct="1"/>
            <a:r>
              <a:rPr lang="en-US" dirty="0" smtClean="0"/>
              <a:t>Communications about IT services and projects</a:t>
            </a:r>
          </a:p>
          <a:p>
            <a:pPr lvl="1" eaLnBrk="1" hangingPunct="1"/>
            <a:r>
              <a:rPr lang="en-US" sz="1800" dirty="0" smtClean="0"/>
              <a:t>Not particularly effective prior to the reorganization </a:t>
            </a:r>
          </a:p>
          <a:p>
            <a:pPr lvl="1" eaLnBrk="1" hangingPunct="1"/>
            <a:r>
              <a:rPr lang="en-US" sz="1800" dirty="0" smtClean="0"/>
              <a:t>Now perceived as needing effective communication internally and externally</a:t>
            </a:r>
          </a:p>
          <a:p>
            <a:pPr eaLnBrk="1" hangingPunct="1"/>
            <a:r>
              <a:rPr lang="en-US" dirty="0" smtClean="0"/>
              <a:t>No consistency </a:t>
            </a:r>
          </a:p>
          <a:p>
            <a:pPr lvl="1" eaLnBrk="1" hangingPunct="1"/>
            <a:r>
              <a:rPr lang="en-US" sz="1800" dirty="0" smtClean="0"/>
              <a:t>Level of accountability</a:t>
            </a:r>
          </a:p>
          <a:p>
            <a:pPr lvl="1" eaLnBrk="1" hangingPunct="1"/>
            <a:r>
              <a:rPr lang="en-US" sz="1800" dirty="0" smtClean="0"/>
              <a:t>Measure for accountability</a:t>
            </a:r>
          </a:p>
          <a:p>
            <a:pPr lvl="1" eaLnBrk="1" hangingPunct="1">
              <a:buFontTx/>
              <a:buNone/>
            </a:pPr>
            <a:endParaRPr lang="en-US" sz="2400" dirty="0" smtClean="0"/>
          </a:p>
          <a:p>
            <a:pPr lvl="1" eaLnBrk="1" hangingPunct="1">
              <a:buFont typeface="Arial" charset="0"/>
              <a:buChar char="•"/>
            </a:pPr>
            <a:endParaRPr lang="en-US" sz="3200"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ctr" eaLnBrk="1" hangingPunct="1"/>
            <a:r>
              <a:rPr lang="en-US" smtClean="0"/>
              <a:t>New Concepts Born</a:t>
            </a:r>
          </a:p>
        </p:txBody>
      </p:sp>
      <p:sp>
        <p:nvSpPr>
          <p:cNvPr id="33795" name="Content Placeholder 2"/>
          <p:cNvSpPr>
            <a:spLocks noGrp="1"/>
          </p:cNvSpPr>
          <p:nvPr>
            <p:ph idx="1"/>
          </p:nvPr>
        </p:nvSpPr>
        <p:spPr/>
        <p:txBody>
          <a:bodyPr/>
          <a:lstStyle/>
          <a:p>
            <a:pPr marL="457200" indent="-457200" eaLnBrk="1" hangingPunct="1">
              <a:buFontTx/>
              <a:buAutoNum type="arabicPeriod"/>
            </a:pPr>
            <a:r>
              <a:rPr lang="en-US" dirty="0" smtClean="0"/>
              <a:t>Relationship Management role</a:t>
            </a:r>
          </a:p>
          <a:p>
            <a:pPr marL="457200" indent="-457200" eaLnBrk="1" hangingPunct="1">
              <a:buFontTx/>
              <a:buAutoNum type="arabicPeriod"/>
            </a:pPr>
            <a:r>
              <a:rPr lang="en-US" dirty="0" smtClean="0">
                <a:solidFill>
                  <a:srgbClr val="0070C0"/>
                </a:solidFill>
              </a:rPr>
              <a:t>Creation of a Service Desk uniting disparate help and service processes</a:t>
            </a:r>
          </a:p>
          <a:p>
            <a:pPr marL="457200" indent="-457200" eaLnBrk="1" hangingPunct="1">
              <a:buFontTx/>
              <a:buAutoNum type="arabicPeriod"/>
            </a:pPr>
            <a:r>
              <a:rPr lang="en-US" dirty="0" smtClean="0">
                <a:solidFill>
                  <a:srgbClr val="0070C0"/>
                </a:solidFill>
              </a:rPr>
              <a:t>Use of a common framework and vocabulary around IT processes based on ITIL</a:t>
            </a:r>
          </a:p>
          <a:p>
            <a:pPr marL="457200" indent="-457200" eaLnBrk="1" hangingPunct="1">
              <a:buFontTx/>
              <a:buAutoNum type="arabicPeriod"/>
            </a:pPr>
            <a:r>
              <a:rPr lang="en-US" dirty="0" smtClean="0"/>
              <a:t>Change Management </a:t>
            </a:r>
          </a:p>
          <a:p>
            <a:pPr marL="457200" indent="-457200" eaLnBrk="1" hangingPunct="1">
              <a:buFontTx/>
              <a:buNone/>
            </a:pPr>
            <a:r>
              <a:rPr lang="en-US" dirty="0" smtClean="0">
                <a:solidFill>
                  <a:schemeClr val="tx2"/>
                </a:solidFill>
              </a:rPr>
              <a:t>This presentation addresses numbers two &amp; three: </a:t>
            </a:r>
          </a:p>
          <a:p>
            <a:pPr marL="457200" indent="-457200" eaLnBrk="1" hangingPunct="1">
              <a:buFontTx/>
              <a:buNone/>
            </a:pPr>
            <a:endParaRPr lang="en-US" sz="1600" dirty="0" smtClean="0">
              <a:solidFill>
                <a:schemeClr val="tx2"/>
              </a:solidFill>
            </a:endParaRPr>
          </a:p>
          <a:p>
            <a:pPr marL="457200" indent="-457200" eaLnBrk="1" hangingPunct="1">
              <a:spcBef>
                <a:spcPct val="0"/>
              </a:spcBef>
            </a:pPr>
            <a:r>
              <a:rPr lang="en-US" sz="1800" dirty="0" smtClean="0">
                <a:solidFill>
                  <a:schemeClr val="tx2"/>
                </a:solidFill>
              </a:rPr>
              <a:t>There was a presentation yesterday addressing relationship management…</a:t>
            </a:r>
            <a:endParaRPr lang="en-US" sz="1800" i="1" dirty="0" smtClean="0">
              <a:solidFill>
                <a:schemeClr val="tx2"/>
              </a:solidFill>
            </a:endParaRPr>
          </a:p>
          <a:p>
            <a:pPr marL="400050" lvl="1" indent="0" eaLnBrk="1" hangingPunct="1">
              <a:buFontTx/>
              <a:buNone/>
            </a:pPr>
            <a:r>
              <a:rPr lang="en-US" sz="1600" dirty="0" smtClean="0"/>
              <a:t>“</a:t>
            </a:r>
            <a:r>
              <a:rPr lang="en-US" sz="1600" i="1" dirty="0" smtClean="0"/>
              <a:t>An IT Relationship Management Roadmap</a:t>
            </a:r>
            <a:r>
              <a:rPr lang="en-US" sz="1600" dirty="0" smtClean="0"/>
              <a:t>” Raechelle Clemmons CSUEB</a:t>
            </a:r>
          </a:p>
          <a:p>
            <a:pPr marL="0" indent="0" eaLnBrk="1" hangingPunct="1"/>
            <a:r>
              <a:rPr lang="en-US" sz="1800" dirty="0" smtClean="0"/>
              <a:t>      Thursday morning there is a presentation on change management</a:t>
            </a:r>
          </a:p>
          <a:p>
            <a:pPr marL="400050" lvl="1" indent="0" eaLnBrk="1" hangingPunct="1">
              <a:buNone/>
            </a:pPr>
            <a:r>
              <a:rPr lang="en-US" sz="1600" dirty="0" smtClean="0"/>
              <a:t>“</a:t>
            </a:r>
            <a:r>
              <a:rPr lang="en-US" sz="1600" i="1" dirty="0" smtClean="0"/>
              <a:t>Successfully Implementing Change Management” </a:t>
            </a:r>
            <a:r>
              <a:rPr lang="en-US" sz="1600" dirty="0" smtClean="0"/>
              <a:t>Charles McIntyre, UC Santa Cruz</a:t>
            </a:r>
          </a:p>
          <a:p>
            <a:pPr marL="400050" lvl="1" indent="0" eaLnBrk="1" hangingPunct="1">
              <a:buFontTx/>
              <a:buNone/>
            </a:pPr>
            <a:endParaRPr lang="en-US" sz="1800" dirty="0" smtClean="0"/>
          </a:p>
          <a:p>
            <a:pPr marL="400050" lvl="1" indent="0" eaLnBrk="1" hangingPunct="1">
              <a:buFontTx/>
              <a:buNone/>
            </a:pPr>
            <a:r>
              <a:rPr lang="en-US" sz="2400" dirty="0" smtClean="0">
                <a:solidFill>
                  <a:schemeClr val="tx2"/>
                </a:solidFill>
              </a:rPr>
              <a:t> </a:t>
            </a:r>
          </a:p>
          <a:p>
            <a:pPr marL="400050" lvl="1" indent="0" eaLnBrk="1" hangingPunct="1">
              <a:buFontTx/>
              <a:buNone/>
            </a:pPr>
            <a:endParaRPr lang="en-US" sz="24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algn="ctr" eaLnBrk="1" hangingPunct="1"/>
            <a:r>
              <a:rPr lang="en-US" smtClean="0"/>
              <a:t>To Address Confusion </a:t>
            </a:r>
          </a:p>
        </p:txBody>
      </p:sp>
      <p:sp>
        <p:nvSpPr>
          <p:cNvPr id="35843" name="Content Placeholder 2"/>
          <p:cNvSpPr>
            <a:spLocks noGrp="1"/>
          </p:cNvSpPr>
          <p:nvPr>
            <p:ph idx="1"/>
          </p:nvPr>
        </p:nvSpPr>
        <p:spPr/>
        <p:txBody>
          <a:bodyPr/>
          <a:lstStyle/>
          <a:p>
            <a:pPr marL="0" indent="0" eaLnBrk="1" hangingPunct="1">
              <a:spcBef>
                <a:spcPct val="0"/>
              </a:spcBef>
              <a:buFontTx/>
              <a:buNone/>
            </a:pPr>
            <a:r>
              <a:rPr lang="en-US" smtClean="0">
                <a:solidFill>
                  <a:schemeClr val="tx2"/>
                </a:solidFill>
              </a:rPr>
              <a:t>New Service Desk Concept</a:t>
            </a:r>
          </a:p>
          <a:p>
            <a:pPr lvl="1" eaLnBrk="1" hangingPunct="1"/>
            <a:r>
              <a:rPr lang="en-US" sz="2400" smtClean="0">
                <a:solidFill>
                  <a:schemeClr val="tx2"/>
                </a:solidFill>
              </a:rPr>
              <a:t>To make this transformation </a:t>
            </a:r>
          </a:p>
          <a:p>
            <a:pPr lvl="1" eaLnBrk="1" hangingPunct="1">
              <a:buFontTx/>
              <a:buNone/>
            </a:pPr>
            <a:r>
              <a:rPr lang="en-US" sz="2400" smtClean="0">
                <a:solidFill>
                  <a:schemeClr val="tx2"/>
                </a:solidFill>
              </a:rPr>
              <a:t>	</a:t>
            </a:r>
            <a:r>
              <a:rPr lang="en-US" sz="1800" smtClean="0">
                <a:solidFill>
                  <a:schemeClr val="tx2"/>
                </a:solidFill>
              </a:rPr>
              <a:t>We turned to the Information Technology Infrastructure Library (ITIL) </a:t>
            </a:r>
          </a:p>
          <a:p>
            <a:pPr lvl="1" eaLnBrk="1" hangingPunct="1"/>
            <a:r>
              <a:rPr lang="en-US" sz="2400" smtClean="0">
                <a:solidFill>
                  <a:schemeClr val="tx2"/>
                </a:solidFill>
              </a:rPr>
              <a:t>ITIL </a:t>
            </a:r>
            <a:r>
              <a:rPr lang="en-US" sz="2400" smtClean="0"/>
              <a:t>at Cal State East Bay</a:t>
            </a:r>
          </a:p>
          <a:p>
            <a:pPr lvl="3" eaLnBrk="1" hangingPunct="1"/>
            <a:r>
              <a:rPr lang="en-US" sz="1800" smtClean="0"/>
              <a:t>ITIL was introduced by our user support area to solve local problems before it caught on with our management team, or how we got from there to here… </a:t>
            </a:r>
          </a:p>
          <a:p>
            <a:pPr lvl="3" eaLnBrk="1" hangingPunct="1">
              <a:buFontTx/>
              <a:buNone/>
            </a:pPr>
            <a:endParaRPr lang="en-US" sz="1800" smtClean="0"/>
          </a:p>
          <a:p>
            <a:pPr lvl="3" eaLnBrk="1" hangingPunct="1">
              <a:buFontTx/>
              <a:buNone/>
            </a:pPr>
            <a:r>
              <a:rPr lang="en-US" sz="1800" smtClean="0"/>
              <a:t>I hand off to Setareh </a:t>
            </a:r>
          </a:p>
          <a:p>
            <a:pPr lvl="1" eaLnBrk="1" hangingPunct="1">
              <a:buFontTx/>
              <a:buNone/>
            </a:pPr>
            <a:r>
              <a:rPr lang="en-US" sz="2400" smtClean="0">
                <a:solidFill>
                  <a:schemeClr val="tx2"/>
                </a:solidFill>
              </a:rPr>
              <a:t>	</a:t>
            </a:r>
          </a:p>
          <a:p>
            <a:pPr lvl="1" eaLnBrk="1" hangingPunct="1">
              <a:spcBef>
                <a:spcPct val="0"/>
              </a:spcBef>
            </a:pPr>
            <a:endParaRPr lang="en-US" sz="2400" smtClean="0">
              <a:solidFill>
                <a:schemeClr val="tx2"/>
              </a:solidFill>
            </a:endParaRPr>
          </a:p>
          <a:p>
            <a:pPr marL="0" indent="0" eaLnBrk="1" hangingPunct="1"/>
            <a:endParaRPr lang="en-US" smtClean="0"/>
          </a:p>
        </p:txBody>
      </p:sp>
      <p:pic>
        <p:nvPicPr>
          <p:cNvPr id="35844" name="Picture 5" descr="\\adhayfnp01\home\users\wq3385\My Pictures\Microsoft Clip Organizer\j0424394.jpg"/>
          <p:cNvPicPr>
            <a:picLocks noChangeAspect="1" noChangeArrowheads="1"/>
          </p:cNvPicPr>
          <p:nvPr/>
        </p:nvPicPr>
        <p:blipFill>
          <a:blip r:embed="rId3"/>
          <a:srcRect/>
          <a:stretch>
            <a:fillRect/>
          </a:stretch>
        </p:blipFill>
        <p:spPr bwMode="auto">
          <a:xfrm>
            <a:off x="6934200" y="5181600"/>
            <a:ext cx="2057400" cy="13700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adhayfnp01\home\users\wq3385\My Pictures\Microsoft Clip Organizer\j0424394.jpg"/>
          <p:cNvPicPr>
            <a:picLocks noChangeAspect="1" noChangeArrowheads="1"/>
          </p:cNvPicPr>
          <p:nvPr/>
        </p:nvPicPr>
        <p:blipFill>
          <a:blip r:embed="rId3"/>
          <a:srcRect/>
          <a:stretch>
            <a:fillRect/>
          </a:stretch>
        </p:blipFill>
        <p:spPr bwMode="auto">
          <a:xfrm>
            <a:off x="533400" y="990600"/>
            <a:ext cx="8231188" cy="54848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ctr" eaLnBrk="1" hangingPunct="1"/>
            <a:r>
              <a:rPr lang="en-US" smtClean="0"/>
              <a:t>Why ITIL</a:t>
            </a:r>
          </a:p>
        </p:txBody>
      </p:sp>
      <p:sp>
        <p:nvSpPr>
          <p:cNvPr id="39939" name="Content Placeholder 2"/>
          <p:cNvSpPr>
            <a:spLocks noGrp="1"/>
          </p:cNvSpPr>
          <p:nvPr>
            <p:ph idx="1"/>
          </p:nvPr>
        </p:nvSpPr>
        <p:spPr/>
        <p:txBody>
          <a:bodyPr/>
          <a:lstStyle/>
          <a:p>
            <a:pPr eaLnBrk="1" hangingPunct="1"/>
            <a:r>
              <a:rPr lang="en-US" smtClean="0"/>
              <a:t>Why ITIL?</a:t>
            </a:r>
          </a:p>
          <a:p>
            <a:pPr lvl="1" eaLnBrk="1" hangingPunct="1"/>
            <a:r>
              <a:rPr lang="en-US" sz="1800" smtClean="0"/>
              <a:t>Staff from five++ different units, supporting users in at least five different ways</a:t>
            </a:r>
          </a:p>
          <a:p>
            <a:pPr lvl="1" eaLnBrk="1" hangingPunct="1"/>
            <a:r>
              <a:rPr lang="en-US" sz="1800" smtClean="0"/>
              <a:t>We needed a common language</a:t>
            </a:r>
          </a:p>
          <a:p>
            <a:pPr lvl="1" eaLnBrk="1" hangingPunct="1"/>
            <a:r>
              <a:rPr lang="en-US" sz="1800" smtClean="0"/>
              <a:t>Other ideas:  teamwork training, ideas to build morale, TLC groups (Technology Leadership &amp; Coordination)</a:t>
            </a:r>
          </a:p>
          <a:p>
            <a:pPr eaLnBrk="1" hangingPunct="1"/>
            <a:r>
              <a:rPr lang="en-US" smtClean="0"/>
              <a:t>How we learned about it</a:t>
            </a:r>
          </a:p>
          <a:p>
            <a:pPr lvl="1" eaLnBrk="1" hangingPunct="1"/>
            <a:r>
              <a:rPr lang="en-US" sz="1800" smtClean="0"/>
              <a:t>Conferences, websites, forums, mailing lists on support and help desk issues</a:t>
            </a:r>
          </a:p>
          <a:p>
            <a:pPr lvl="1" eaLnBrk="1" hangingPunct="1"/>
            <a:r>
              <a:rPr lang="en-US" sz="1800" smtClean="0"/>
              <a:t>Brought up as an idea at the beginning of ‘centralization’ </a:t>
            </a:r>
          </a:p>
        </p:txBody>
      </p:sp>
      <p:pic>
        <p:nvPicPr>
          <p:cNvPr id="39940" name="Picture 5" descr="\\adhayfnp01\home\users\wq3385\My Pictures\Microsoft Clip Organizer\j0424394.jpg"/>
          <p:cNvPicPr>
            <a:picLocks noChangeAspect="1" noChangeArrowheads="1"/>
          </p:cNvPicPr>
          <p:nvPr/>
        </p:nvPicPr>
        <p:blipFill>
          <a:blip r:embed="rId3"/>
          <a:srcRect/>
          <a:stretch>
            <a:fillRect/>
          </a:stretch>
        </p:blipFill>
        <p:spPr bwMode="auto">
          <a:xfrm>
            <a:off x="7848600" y="152400"/>
            <a:ext cx="11430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lgn="ctr" eaLnBrk="1" hangingPunct="1"/>
            <a:r>
              <a:rPr lang="en-US" smtClean="0"/>
              <a:t>Why Needed</a:t>
            </a:r>
          </a:p>
        </p:txBody>
      </p:sp>
      <p:sp>
        <p:nvSpPr>
          <p:cNvPr id="41987" name="Content Placeholder 2"/>
          <p:cNvSpPr>
            <a:spLocks noGrp="1"/>
          </p:cNvSpPr>
          <p:nvPr>
            <p:ph idx="1"/>
          </p:nvPr>
        </p:nvSpPr>
        <p:spPr>
          <a:xfrm>
            <a:off x="457200" y="1295400"/>
            <a:ext cx="8229600" cy="4525963"/>
          </a:xfrm>
        </p:spPr>
        <p:txBody>
          <a:bodyPr/>
          <a:lstStyle/>
          <a:p>
            <a:pPr eaLnBrk="1" hangingPunct="1"/>
            <a:r>
              <a:rPr lang="en-US" smtClean="0"/>
              <a:t>Why needed</a:t>
            </a:r>
          </a:p>
          <a:p>
            <a:pPr lvl="1" eaLnBrk="1" hangingPunct="1"/>
            <a:r>
              <a:rPr lang="en-US" sz="1800" smtClean="0"/>
              <a:t>We needed standards</a:t>
            </a:r>
          </a:p>
          <a:p>
            <a:pPr lvl="1" eaLnBrk="1" hangingPunct="1"/>
            <a:r>
              <a:rPr lang="en-US" sz="1800" smtClean="0"/>
              <a:t>Everyone wanted to do things their way</a:t>
            </a:r>
          </a:p>
          <a:p>
            <a:pPr lvl="1" eaLnBrk="1" hangingPunct="1"/>
            <a:r>
              <a:rPr lang="en-US" sz="1800" smtClean="0"/>
              <a:t>Increased professionalism</a:t>
            </a:r>
          </a:p>
          <a:p>
            <a:pPr eaLnBrk="1" hangingPunct="1"/>
            <a:r>
              <a:rPr lang="en-US" smtClean="0"/>
              <a:t>Expectations</a:t>
            </a:r>
          </a:p>
          <a:p>
            <a:pPr lvl="1" eaLnBrk="1" hangingPunct="1"/>
            <a:r>
              <a:rPr lang="en-US" sz="1800" smtClean="0"/>
              <a:t>To provide a framework for team members to share a common philosophy about how we support the university</a:t>
            </a:r>
          </a:p>
          <a:p>
            <a:pPr lvl="1" eaLnBrk="1" hangingPunct="1"/>
            <a:r>
              <a:rPr lang="en-US" sz="1800" smtClean="0"/>
              <a:t>To highlight the connection between the needs of the users and the university and our day-to-day services </a:t>
            </a:r>
          </a:p>
          <a:p>
            <a:pPr lvl="1" eaLnBrk="1" hangingPunct="1"/>
            <a:r>
              <a:rPr lang="en-US" sz="1800" smtClean="0"/>
              <a:t>Moving away from technology for technology sake (just because it’s cool!)</a:t>
            </a:r>
          </a:p>
          <a:p>
            <a:pPr eaLnBrk="1" hangingPunct="1"/>
            <a:endParaRPr lang="en-US" smtClean="0"/>
          </a:p>
        </p:txBody>
      </p:sp>
      <p:pic>
        <p:nvPicPr>
          <p:cNvPr id="41988" name="Picture 5" descr="\\adhayfnp01\home\users\wq3385\My Pictures\Microsoft Clip Organizer\j0424394.jpg"/>
          <p:cNvPicPr>
            <a:picLocks noChangeAspect="1" noChangeArrowheads="1"/>
          </p:cNvPicPr>
          <p:nvPr/>
        </p:nvPicPr>
        <p:blipFill>
          <a:blip r:embed="rId3"/>
          <a:srcRect/>
          <a:stretch>
            <a:fillRect/>
          </a:stretch>
        </p:blipFill>
        <p:spPr bwMode="auto">
          <a:xfrm>
            <a:off x="7848600" y="152400"/>
            <a:ext cx="11430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gn="ctr" eaLnBrk="1" hangingPunct="1"/>
            <a:r>
              <a:rPr lang="en-US" smtClean="0"/>
              <a:t>Effects</a:t>
            </a:r>
          </a:p>
        </p:txBody>
      </p:sp>
      <p:sp>
        <p:nvSpPr>
          <p:cNvPr id="44035" name="Content Placeholder 2"/>
          <p:cNvSpPr>
            <a:spLocks noGrp="1"/>
          </p:cNvSpPr>
          <p:nvPr>
            <p:ph idx="1"/>
          </p:nvPr>
        </p:nvSpPr>
        <p:spPr/>
        <p:txBody>
          <a:bodyPr/>
          <a:lstStyle/>
          <a:p>
            <a:pPr eaLnBrk="1" hangingPunct="1"/>
            <a:r>
              <a:rPr lang="en-US" smtClean="0"/>
              <a:t>Effect on team</a:t>
            </a:r>
          </a:p>
          <a:p>
            <a:pPr lvl="1" eaLnBrk="1" hangingPunct="1"/>
            <a:r>
              <a:rPr lang="en-US" sz="1800" smtClean="0"/>
              <a:t>Increase in professionalism</a:t>
            </a:r>
          </a:p>
          <a:p>
            <a:pPr lvl="1" eaLnBrk="1" hangingPunct="1"/>
            <a:r>
              <a:rPr lang="en-US" sz="1800" smtClean="0"/>
              <a:t>Increase in respect for following procedures and seeing the benefit of standards</a:t>
            </a:r>
          </a:p>
          <a:p>
            <a:pPr lvl="1" eaLnBrk="1" hangingPunct="1"/>
            <a:r>
              <a:rPr lang="en-US" sz="1800" smtClean="0"/>
              <a:t>Morale and teamwork (studying, test)</a:t>
            </a:r>
          </a:p>
          <a:p>
            <a:pPr lvl="1" eaLnBrk="1" hangingPunct="1"/>
            <a:r>
              <a:rPr lang="en-US" sz="1800" smtClean="0"/>
              <a:t>Appreciation of learning new theories (being a ‘student’ at an educational institution)</a:t>
            </a:r>
          </a:p>
          <a:p>
            <a:pPr eaLnBrk="1" hangingPunct="1"/>
            <a:r>
              <a:rPr lang="en-US" smtClean="0"/>
              <a:t>Service Desk options and go-live</a:t>
            </a:r>
          </a:p>
          <a:p>
            <a:pPr lvl="1" eaLnBrk="1" hangingPunct="1"/>
            <a:r>
              <a:rPr lang="en-US" sz="1800" smtClean="0"/>
              <a:t>Currently we use self help ticketing system, voicemail, chat, and e-mail.  </a:t>
            </a:r>
          </a:p>
          <a:p>
            <a:pPr lvl="1" eaLnBrk="1" hangingPunct="1"/>
            <a:r>
              <a:rPr lang="en-US" sz="1800" smtClean="0"/>
              <a:t>New tool go-live:  October 31, 2008 -- Trick or Treat!</a:t>
            </a:r>
          </a:p>
          <a:p>
            <a:pPr lvl="1" eaLnBrk="1" hangingPunct="1"/>
            <a:r>
              <a:rPr lang="en-US" sz="1800" smtClean="0"/>
              <a:t>Answering phones go-live:  Summer 2009 (tentative…)</a:t>
            </a:r>
          </a:p>
          <a:p>
            <a:pPr eaLnBrk="1" hangingPunct="1"/>
            <a:endParaRPr lang="en-US" smtClean="0"/>
          </a:p>
        </p:txBody>
      </p:sp>
      <p:pic>
        <p:nvPicPr>
          <p:cNvPr id="44036" name="Picture 5" descr="\\adhayfnp01\home\users\wq3385\My Pictures\Microsoft Clip Organizer\j0424394.jpg"/>
          <p:cNvPicPr>
            <a:picLocks noChangeAspect="1" noChangeArrowheads="1"/>
          </p:cNvPicPr>
          <p:nvPr/>
        </p:nvPicPr>
        <p:blipFill>
          <a:blip r:embed="rId3"/>
          <a:srcRect/>
          <a:stretch>
            <a:fillRect/>
          </a:stretch>
        </p:blipFill>
        <p:spPr bwMode="auto">
          <a:xfrm>
            <a:off x="7848600" y="152400"/>
            <a:ext cx="11430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ctr"/>
            <a:r>
              <a:rPr lang="en-US" smtClean="0"/>
              <a:t>Copyright</a:t>
            </a:r>
          </a:p>
        </p:txBody>
      </p:sp>
      <p:sp>
        <p:nvSpPr>
          <p:cNvPr id="16387" name="Content Placeholder 2"/>
          <p:cNvSpPr>
            <a:spLocks noGrp="1"/>
          </p:cNvSpPr>
          <p:nvPr>
            <p:ph idx="1"/>
          </p:nvPr>
        </p:nvSpPr>
        <p:spPr/>
        <p:txBody>
          <a:bodyPr/>
          <a:lstStyle/>
          <a:p>
            <a:pPr marL="0" indent="0">
              <a:buFontTx/>
              <a:buNone/>
            </a:pPr>
            <a:r>
              <a:rPr lang="en-US" i="1" smtClean="0"/>
              <a:t>Copyright 2009 California State University, East Bay</a:t>
            </a:r>
          </a:p>
          <a:p>
            <a:pPr marL="0" indent="0">
              <a:buFontTx/>
              <a:buNone/>
            </a:pPr>
            <a:r>
              <a:rPr lang="en-US" i="1" smtClean="0"/>
              <a:t>This work is the intellectual property of the authors. Permission is granted for this material to be shared for non-commercial, educational purposes, provided that this copyright statement appears on the reproduced materials and notice is given that the copying is by permission of the authors. To disseminate otherwise or to republish requires written permission from the authors.</a:t>
            </a:r>
            <a:endParaRPr lang="en-US" smtClean="0"/>
          </a:p>
          <a:p>
            <a:pPr marL="0" indent="0"/>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algn="ctr" eaLnBrk="1" hangingPunct="1"/>
            <a:r>
              <a:rPr lang="en-US" smtClean="0"/>
              <a:t>From Help to Service</a:t>
            </a:r>
          </a:p>
        </p:txBody>
      </p:sp>
      <p:sp>
        <p:nvSpPr>
          <p:cNvPr id="46083" name="Content Placeholder 2"/>
          <p:cNvSpPr>
            <a:spLocks noGrp="1"/>
          </p:cNvSpPr>
          <p:nvPr>
            <p:ph idx="1"/>
          </p:nvPr>
        </p:nvSpPr>
        <p:spPr/>
        <p:txBody>
          <a:bodyPr/>
          <a:lstStyle/>
          <a:p>
            <a:pPr eaLnBrk="1" hangingPunct="1"/>
            <a:r>
              <a:rPr lang="en-US" dirty="0" smtClean="0"/>
              <a:t>From help desk to service desk</a:t>
            </a:r>
          </a:p>
          <a:p>
            <a:pPr lvl="1" eaLnBrk="1" hangingPunct="1"/>
            <a:r>
              <a:rPr lang="en-US" dirty="0" smtClean="0"/>
              <a:t>Combined various IT help desks</a:t>
            </a:r>
          </a:p>
          <a:p>
            <a:pPr lvl="1" eaLnBrk="1" hangingPunct="1"/>
            <a:r>
              <a:rPr lang="en-US" dirty="0" smtClean="0"/>
              <a:t>Added functional requests, particularly for division of Planning and Enrollment Management</a:t>
            </a:r>
          </a:p>
          <a:p>
            <a:pPr lvl="1" eaLnBrk="1" hangingPunct="1"/>
            <a:r>
              <a:rPr lang="en-US" dirty="0" smtClean="0"/>
              <a:t>Now it’s also being used by division of Administration and Finance</a:t>
            </a:r>
          </a:p>
          <a:p>
            <a:pPr eaLnBrk="1" hangingPunct="1"/>
            <a:r>
              <a:rPr lang="en-US" dirty="0" smtClean="0"/>
              <a:t>The Tool</a:t>
            </a:r>
          </a:p>
          <a:p>
            <a:pPr lvl="1" eaLnBrk="1" hangingPunct="1"/>
            <a:r>
              <a:rPr lang="en-US" dirty="0" smtClean="0"/>
              <a:t>Integrated with LDAP</a:t>
            </a:r>
          </a:p>
          <a:p>
            <a:pPr lvl="1" eaLnBrk="1" hangingPunct="1"/>
            <a:r>
              <a:rPr lang="en-US" dirty="0" smtClean="0"/>
              <a:t>Self service available and easy to use for ALL users (staff, faculty and students)</a:t>
            </a:r>
          </a:p>
          <a:p>
            <a:pPr lvl="1" eaLnBrk="1" hangingPunct="1"/>
            <a:r>
              <a:rPr lang="en-US" dirty="0" smtClean="0"/>
              <a:t>Ability to add and integrate more modules as needed</a:t>
            </a:r>
          </a:p>
          <a:p>
            <a:pPr lvl="2" eaLnBrk="1" hangingPunct="1"/>
            <a:r>
              <a:rPr lang="en-US" sz="1800" dirty="0" smtClean="0"/>
              <a:t>Change Management</a:t>
            </a:r>
          </a:p>
          <a:p>
            <a:pPr lvl="2" eaLnBrk="1" hangingPunct="1"/>
            <a:r>
              <a:rPr lang="en-US" sz="1800" dirty="0" smtClean="0"/>
              <a:t>Configuration Management Database (CMDB)</a:t>
            </a:r>
          </a:p>
          <a:p>
            <a:pPr lvl="2" eaLnBrk="1" hangingPunct="1">
              <a:buFontTx/>
              <a:buNone/>
            </a:pPr>
            <a:endParaRPr lang="en-US" sz="1800" dirty="0" smtClean="0"/>
          </a:p>
          <a:p>
            <a:pPr lvl="2" eaLnBrk="1" hangingPunct="1"/>
            <a:endParaRPr lang="en-US" sz="1800" dirty="0" smtClean="0"/>
          </a:p>
        </p:txBody>
      </p:sp>
      <p:pic>
        <p:nvPicPr>
          <p:cNvPr id="46084" name="Picture 5" descr="\\adhayfnp01\home\users\wq3385\My Pictures\Microsoft Clip Organizer\j0424394.jpg"/>
          <p:cNvPicPr>
            <a:picLocks noChangeAspect="1" noChangeArrowheads="1"/>
          </p:cNvPicPr>
          <p:nvPr/>
        </p:nvPicPr>
        <p:blipFill>
          <a:blip r:embed="rId3"/>
          <a:srcRect/>
          <a:stretch>
            <a:fillRect/>
          </a:stretch>
        </p:blipFill>
        <p:spPr bwMode="auto">
          <a:xfrm>
            <a:off x="7848600" y="152400"/>
            <a:ext cx="11430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algn="ctr" eaLnBrk="1" hangingPunct="1"/>
            <a:r>
              <a:rPr lang="en-US" smtClean="0"/>
              <a:t>Who We Trained in ITIL</a:t>
            </a:r>
          </a:p>
        </p:txBody>
      </p:sp>
      <p:sp>
        <p:nvSpPr>
          <p:cNvPr id="50179" name="Content Placeholder 2"/>
          <p:cNvSpPr>
            <a:spLocks noGrp="1"/>
          </p:cNvSpPr>
          <p:nvPr>
            <p:ph idx="1"/>
          </p:nvPr>
        </p:nvSpPr>
        <p:spPr/>
        <p:txBody>
          <a:bodyPr/>
          <a:lstStyle/>
          <a:p>
            <a:pPr eaLnBrk="1" hangingPunct="1"/>
            <a:r>
              <a:rPr lang="en-US" dirty="0" smtClean="0"/>
              <a:t>Initially aimed at User Support Services – help desk staff</a:t>
            </a:r>
          </a:p>
          <a:p>
            <a:pPr eaLnBrk="1" hangingPunct="1"/>
            <a:r>
              <a:rPr lang="en-US" dirty="0" smtClean="0"/>
              <a:t>All could NOT stop work for a three-day course, so</a:t>
            </a:r>
          </a:p>
          <a:p>
            <a:pPr lvl="1" eaLnBrk="1" hangingPunct="1"/>
            <a:r>
              <a:rPr lang="en-US" sz="1800" dirty="0" smtClean="0"/>
              <a:t>50% USS staff</a:t>
            </a:r>
          </a:p>
          <a:p>
            <a:pPr lvl="1" eaLnBrk="1" hangingPunct="1"/>
            <a:r>
              <a:rPr lang="en-US" sz="1800" dirty="0" smtClean="0"/>
              <a:t>25% Service unit supervisors</a:t>
            </a:r>
          </a:p>
          <a:p>
            <a:pPr lvl="1" eaLnBrk="1" hangingPunct="1"/>
            <a:r>
              <a:rPr lang="en-US" sz="1800" dirty="0" smtClean="0"/>
              <a:t>25% Management</a:t>
            </a:r>
          </a:p>
          <a:p>
            <a:pPr eaLnBrk="1" hangingPunct="1"/>
            <a:r>
              <a:rPr lang="en-US" dirty="0" smtClean="0"/>
              <a:t>The Fortuitous Accident</a:t>
            </a:r>
          </a:p>
          <a:p>
            <a:pPr lvl="1" eaLnBrk="1" hangingPunct="1"/>
            <a:r>
              <a:rPr lang="en-US" sz="1800" dirty="0" smtClean="0"/>
              <a:t>Asked others outside of CSUEB:</a:t>
            </a:r>
          </a:p>
          <a:p>
            <a:pPr lvl="2" eaLnBrk="1" hangingPunct="1"/>
            <a:r>
              <a:rPr lang="en-US" sz="1800" dirty="0" smtClean="0"/>
              <a:t>Training is good but “make sure executive management is involved”</a:t>
            </a:r>
          </a:p>
          <a:p>
            <a:pPr lvl="1" eaLnBrk="1" hangingPunct="1"/>
            <a:r>
              <a:rPr lang="en-US" sz="1800" dirty="0" smtClean="0"/>
              <a:t>Class of 16</a:t>
            </a:r>
          </a:p>
          <a:p>
            <a:pPr lvl="1" eaLnBrk="1" hangingPunct="1"/>
            <a:r>
              <a:rPr lang="en-US" sz="1800" dirty="0" smtClean="0"/>
              <a:t>4 managers (1/3 of total)</a:t>
            </a:r>
          </a:p>
          <a:p>
            <a:pPr lvl="1" eaLnBrk="1" hangingPunct="1"/>
            <a:endParaRPr lang="en-US" sz="1800" dirty="0" smtClean="0"/>
          </a:p>
          <a:p>
            <a:pPr lvl="5">
              <a:buNone/>
            </a:pPr>
            <a:r>
              <a:rPr lang="en-US" sz="1800" dirty="0" smtClean="0"/>
              <a:t>And back to Lee</a:t>
            </a:r>
          </a:p>
          <a:p>
            <a:pPr lvl="1" eaLnBrk="1" hangingPunct="1"/>
            <a:endParaRPr lang="en-US" sz="1800" dirty="0" smtClean="0"/>
          </a:p>
        </p:txBody>
      </p:sp>
      <p:pic>
        <p:nvPicPr>
          <p:cNvPr id="4" name="Picture 5" descr="\\adhayfnp01\home\users\wq3385\My Pictures\Microsoft Clip Organizer\j0424394.jpg"/>
          <p:cNvPicPr>
            <a:picLocks noChangeAspect="1" noChangeArrowheads="1"/>
          </p:cNvPicPr>
          <p:nvPr/>
        </p:nvPicPr>
        <p:blipFill>
          <a:blip r:embed="rId3"/>
          <a:srcRect/>
          <a:stretch>
            <a:fillRect/>
          </a:stretch>
        </p:blipFill>
        <p:spPr bwMode="auto">
          <a:xfrm>
            <a:off x="7848600" y="152400"/>
            <a:ext cx="11430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adhayfnp01\home\users\wq3385\My Pictures\Microsoft Clip Organizer\j0424394.jpg"/>
          <p:cNvPicPr>
            <a:picLocks noChangeAspect="1" noChangeArrowheads="1"/>
          </p:cNvPicPr>
          <p:nvPr/>
        </p:nvPicPr>
        <p:blipFill>
          <a:blip r:embed="rId3"/>
          <a:srcRect/>
          <a:stretch>
            <a:fillRect/>
          </a:stretch>
        </p:blipFill>
        <p:spPr bwMode="auto">
          <a:xfrm>
            <a:off x="685800" y="1066800"/>
            <a:ext cx="7661275"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algn="ctr" eaLnBrk="1" hangingPunct="1"/>
            <a:r>
              <a:rPr lang="en-US" smtClean="0"/>
              <a:t>Mid Fall 2008</a:t>
            </a:r>
          </a:p>
        </p:txBody>
      </p:sp>
      <p:sp>
        <p:nvSpPr>
          <p:cNvPr id="52227" name="Content Placeholder 2"/>
          <p:cNvSpPr>
            <a:spLocks noGrp="1"/>
          </p:cNvSpPr>
          <p:nvPr>
            <p:ph idx="1"/>
          </p:nvPr>
        </p:nvSpPr>
        <p:spPr/>
        <p:txBody>
          <a:bodyPr/>
          <a:lstStyle/>
          <a:p>
            <a:pPr eaLnBrk="1" hangingPunct="1"/>
            <a:r>
              <a:rPr lang="en-US" dirty="0" smtClean="0"/>
              <a:t>ITIL training in-house </a:t>
            </a:r>
          </a:p>
          <a:p>
            <a:pPr lvl="1" eaLnBrk="1" hangingPunct="1"/>
            <a:r>
              <a:rPr lang="en-US" sz="1800" dirty="0" smtClean="0"/>
              <a:t>35 managers and staff completed ITIL v.3 Foundation</a:t>
            </a:r>
          </a:p>
          <a:p>
            <a:pPr lvl="1" eaLnBrk="1" hangingPunct="1"/>
            <a:r>
              <a:rPr lang="en-US" sz="1800" dirty="0" smtClean="0"/>
              <a:t>2 half-day ITIL overviews for all IT staff</a:t>
            </a:r>
          </a:p>
          <a:p>
            <a:pPr eaLnBrk="1" hangingPunct="1"/>
            <a:r>
              <a:rPr lang="en-US" dirty="0" smtClean="0"/>
              <a:t>2 Half-day ITIL overviews geared for Executive Management (IT and non-IT)</a:t>
            </a:r>
          </a:p>
          <a:p>
            <a:pPr lvl="2" eaLnBrk="1" hangingPunct="1"/>
            <a:r>
              <a:rPr lang="en-US" sz="1800" dirty="0" smtClean="0"/>
              <a:t>Included President</a:t>
            </a:r>
          </a:p>
          <a:p>
            <a:pPr lvl="2" eaLnBrk="1" hangingPunct="1"/>
            <a:r>
              <a:rPr lang="en-US" sz="1800" dirty="0" smtClean="0"/>
              <a:t>Obtained Cabinet support</a:t>
            </a:r>
          </a:p>
          <a:p>
            <a:pPr eaLnBrk="1" hangingPunct="1"/>
            <a:r>
              <a:rPr lang="en-US" dirty="0" smtClean="0"/>
              <a:t>Senior Executives	</a:t>
            </a:r>
          </a:p>
          <a:p>
            <a:pPr lvl="1" eaLnBrk="1" hangingPunct="1"/>
            <a:r>
              <a:rPr lang="en-US" sz="1800" dirty="0" smtClean="0"/>
              <a:t>See &amp; understand the path we are taking</a:t>
            </a:r>
          </a:p>
          <a:p>
            <a:pPr lvl="1" eaLnBrk="1" hangingPunct="1"/>
            <a:r>
              <a:rPr lang="en-US" sz="1800" dirty="0" smtClean="0"/>
              <a:t>Become more patient with our progress</a:t>
            </a:r>
          </a:p>
          <a:p>
            <a:pPr lvl="1" eaLnBrk="1" hangingPunct="1"/>
            <a:r>
              <a:rPr lang="en-US" sz="1800" dirty="0" smtClean="0"/>
              <a:t>May (in time) adopt such things as SLAs…</a:t>
            </a:r>
          </a:p>
          <a:p>
            <a:pPr eaLnBrk="1" hangingPunct="1"/>
            <a:endParaRPr lang="en-US" sz="2600" dirty="0" smtClean="0"/>
          </a:p>
          <a:p>
            <a:pPr eaLnBrk="1" hangingPunct="1"/>
            <a:endParaRPr lang="en-US" sz="2200"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algn="ctr" eaLnBrk="1" hangingPunct="1"/>
            <a:r>
              <a:rPr lang="en-US" smtClean="0"/>
              <a:t>January to July 2009</a:t>
            </a:r>
          </a:p>
        </p:txBody>
      </p:sp>
      <p:sp>
        <p:nvSpPr>
          <p:cNvPr id="54275" name="Content Placeholder 2"/>
          <p:cNvSpPr>
            <a:spLocks noGrp="1"/>
          </p:cNvSpPr>
          <p:nvPr>
            <p:ph idx="1"/>
          </p:nvPr>
        </p:nvSpPr>
        <p:spPr/>
        <p:txBody>
          <a:bodyPr/>
          <a:lstStyle/>
          <a:p>
            <a:pPr eaLnBrk="1" hangingPunct="1"/>
            <a:r>
              <a:rPr lang="en-US" sz="1800" smtClean="0"/>
              <a:t>Additional Classes January and February</a:t>
            </a:r>
          </a:p>
          <a:p>
            <a:pPr lvl="2" eaLnBrk="1" hangingPunct="1"/>
            <a:r>
              <a:rPr lang="en-US" sz="1800" smtClean="0"/>
              <a:t>Total of 59 managers and staff completed ITIL v.3 Foundation</a:t>
            </a:r>
          </a:p>
          <a:p>
            <a:pPr eaLnBrk="1" hangingPunct="1"/>
            <a:r>
              <a:rPr lang="en-US" sz="1800" smtClean="0"/>
              <a:t>11 Managers and staff taken:</a:t>
            </a:r>
          </a:p>
          <a:p>
            <a:pPr lvl="2" eaLnBrk="1" hangingPunct="1"/>
            <a:r>
              <a:rPr lang="en-US" sz="1800" smtClean="0"/>
              <a:t>ITIL Intermediate: Release, Control &amp; Validation</a:t>
            </a:r>
          </a:p>
          <a:p>
            <a:pPr eaLnBrk="1" hangingPunct="1"/>
            <a:r>
              <a:rPr lang="en-US" sz="1800" smtClean="0"/>
              <a:t>24 Staff and remaining 1 manager 	</a:t>
            </a:r>
          </a:p>
          <a:p>
            <a:pPr lvl="2" eaLnBrk="1" hangingPunct="1"/>
            <a:r>
              <a:rPr lang="en-US" sz="1800" smtClean="0"/>
              <a:t>ITIL Foundations v3 scheduled April 22-24</a:t>
            </a:r>
          </a:p>
          <a:p>
            <a:pPr lvl="2" eaLnBrk="1" hangingPunct="1"/>
            <a:r>
              <a:rPr lang="en-US" sz="1800" smtClean="0"/>
              <a:t>Next week!!</a:t>
            </a:r>
          </a:p>
          <a:p>
            <a:pPr eaLnBrk="1" hangingPunct="1"/>
            <a:r>
              <a:rPr lang="en-US" sz="1800" smtClean="0"/>
              <a:t>12 Managers and staff will take:</a:t>
            </a:r>
          </a:p>
          <a:p>
            <a:pPr lvl="2" eaLnBrk="1" hangingPunct="1"/>
            <a:r>
              <a:rPr lang="en-US" sz="1800" smtClean="0"/>
              <a:t>ITIL Intermediate: Release, Control &amp; Validation</a:t>
            </a:r>
          </a:p>
          <a:p>
            <a:pPr lvl="2" eaLnBrk="1" hangingPunct="1"/>
            <a:r>
              <a:rPr lang="en-US" sz="1800" smtClean="0"/>
              <a:t>Second RCV course planned for July 2009</a:t>
            </a:r>
          </a:p>
          <a:p>
            <a:pPr eaLnBrk="1" hangingPunct="1"/>
            <a:r>
              <a:rPr lang="en-US" sz="1800" smtClean="0"/>
              <a:t>12 Managers and staff will take:</a:t>
            </a:r>
          </a:p>
          <a:p>
            <a:pPr lvl="2" eaLnBrk="1" hangingPunct="1"/>
            <a:r>
              <a:rPr lang="en-US" sz="1800" smtClean="0"/>
              <a:t>ITIL Intermediate: Operational Support &amp; Analysis</a:t>
            </a:r>
          </a:p>
          <a:p>
            <a:pPr lvl="2" eaLnBrk="1" hangingPunct="1"/>
            <a:r>
              <a:rPr lang="en-US" sz="1800" smtClean="0"/>
              <a:t>Planned for June 2009</a:t>
            </a:r>
          </a:p>
          <a:p>
            <a:pPr eaLnBrk="1" hangingPunct="1"/>
            <a:endParaRPr lang="en-US" sz="2600" smtClean="0"/>
          </a:p>
          <a:p>
            <a:pPr lvl="2" eaLnBrk="1" hangingPunct="1"/>
            <a:endParaRPr lang="en-US"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algn="ctr" eaLnBrk="1" hangingPunct="1"/>
            <a:r>
              <a:rPr lang="en-US" smtClean="0"/>
              <a:t>Putting ITIL in Action</a:t>
            </a:r>
          </a:p>
        </p:txBody>
      </p:sp>
      <p:sp>
        <p:nvSpPr>
          <p:cNvPr id="56323" name="Content Placeholder 2"/>
          <p:cNvSpPr>
            <a:spLocks noGrp="1"/>
          </p:cNvSpPr>
          <p:nvPr>
            <p:ph idx="1"/>
          </p:nvPr>
        </p:nvSpPr>
        <p:spPr/>
        <p:txBody>
          <a:bodyPr/>
          <a:lstStyle/>
          <a:p>
            <a:pPr eaLnBrk="1" hangingPunct="1"/>
            <a:r>
              <a:rPr lang="en-US" smtClean="0"/>
              <a:t>Service Desk go live October 2008 - Wins</a:t>
            </a:r>
          </a:p>
          <a:p>
            <a:pPr lvl="1" eaLnBrk="1" hangingPunct="1"/>
            <a:r>
              <a:rPr lang="en-US" smtClean="0"/>
              <a:t>Single point of contact</a:t>
            </a:r>
          </a:p>
          <a:p>
            <a:pPr lvl="1" eaLnBrk="1" hangingPunct="1"/>
            <a:r>
              <a:rPr lang="en-US" smtClean="0"/>
              <a:t>Replacing some 15 or more ‘help desks’</a:t>
            </a:r>
          </a:p>
          <a:p>
            <a:pPr lvl="1" eaLnBrk="1" hangingPunct="1"/>
            <a:r>
              <a:rPr lang="en-US" smtClean="0"/>
              <a:t>Vendor product ‘certified’ as ITIL compliant</a:t>
            </a:r>
          </a:p>
          <a:p>
            <a:pPr lvl="1" eaLnBrk="1" hangingPunct="1"/>
            <a:r>
              <a:rPr lang="en-US" smtClean="0"/>
              <a:t>SLAs being developed</a:t>
            </a:r>
          </a:p>
          <a:p>
            <a:pPr lvl="2" eaLnBrk="1" hangingPunct="1"/>
            <a:r>
              <a:rPr lang="en-US" sz="1800" smtClean="0"/>
              <a:t>Measuring</a:t>
            </a:r>
          </a:p>
          <a:p>
            <a:pPr lvl="2" eaLnBrk="1" hangingPunct="1"/>
            <a:r>
              <a:rPr lang="en-US" sz="1800" smtClean="0"/>
              <a:t>Communicating</a:t>
            </a:r>
          </a:p>
          <a:p>
            <a:pPr eaLnBrk="1" hangingPunct="1"/>
            <a:endParaRPr lang="en-US"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algn="ctr" eaLnBrk="1" hangingPunct="1"/>
            <a:r>
              <a:rPr lang="en-US" smtClean="0"/>
              <a:t>Professional Development (?)</a:t>
            </a:r>
          </a:p>
        </p:txBody>
      </p:sp>
      <p:sp>
        <p:nvSpPr>
          <p:cNvPr id="58371" name="Content Placeholder 2"/>
          <p:cNvSpPr>
            <a:spLocks noGrp="1"/>
          </p:cNvSpPr>
          <p:nvPr>
            <p:ph idx="1"/>
          </p:nvPr>
        </p:nvSpPr>
        <p:spPr/>
        <p:txBody>
          <a:bodyPr/>
          <a:lstStyle/>
          <a:p>
            <a:pPr eaLnBrk="1" hangingPunct="1"/>
            <a:r>
              <a:rPr lang="en-US" smtClean="0"/>
              <a:t>Traditional Higher Ed training</a:t>
            </a:r>
          </a:p>
          <a:p>
            <a:pPr lvl="1" eaLnBrk="1" hangingPunct="1"/>
            <a:r>
              <a:rPr lang="en-US" sz="1800" smtClean="0"/>
              <a:t>Proficiency with tools</a:t>
            </a:r>
          </a:p>
          <a:p>
            <a:pPr lvl="2" eaLnBrk="1" hangingPunct="1"/>
            <a:r>
              <a:rPr lang="en-US" sz="1800" smtClean="0"/>
              <a:t>Certification</a:t>
            </a:r>
          </a:p>
          <a:p>
            <a:pPr lvl="3" eaLnBrk="1" hangingPunct="1"/>
            <a:r>
              <a:rPr lang="en-US" smtClean="0"/>
              <a:t>Microsoft, Oracle, PeopleSoft, Java, Perl, ColdFusion, and the list goes on…</a:t>
            </a:r>
          </a:p>
          <a:p>
            <a:pPr lvl="1" eaLnBrk="1" hangingPunct="1"/>
            <a:r>
              <a:rPr lang="en-US" sz="1800" smtClean="0"/>
              <a:t>Or remedial for social or performance concerns…</a:t>
            </a:r>
          </a:p>
          <a:p>
            <a:pPr eaLnBrk="1" hangingPunct="1"/>
            <a:r>
              <a:rPr lang="en-US" smtClean="0"/>
              <a:t>ITIL training is tool agnostic</a:t>
            </a:r>
          </a:p>
          <a:p>
            <a:pPr lvl="1" eaLnBrk="1" hangingPunct="1"/>
            <a:r>
              <a:rPr lang="en-US" sz="1800" smtClean="0"/>
              <a:t>Works on the ‘how we use the tools’</a:t>
            </a:r>
          </a:p>
          <a:p>
            <a:pPr lvl="1" eaLnBrk="1" hangingPunct="1"/>
            <a:r>
              <a:rPr lang="en-US" sz="1800" smtClean="0"/>
              <a:t>Focuses on professional processes </a:t>
            </a:r>
          </a:p>
          <a:p>
            <a:pPr lvl="1" eaLnBrk="1" hangingPunct="1"/>
            <a:r>
              <a:rPr lang="en-US" sz="1800" smtClean="0"/>
              <a:t>Develops employees as professionals in IT</a:t>
            </a:r>
          </a:p>
          <a:p>
            <a:pPr lvl="1" eaLnBrk="1" hangingPunct="1"/>
            <a:r>
              <a:rPr lang="en-US" sz="1800" smtClean="0"/>
              <a:t>Instills a sense of pride in how we do business</a:t>
            </a:r>
          </a:p>
          <a:p>
            <a:pPr lvl="1" eaLnBrk="1" hangingPunct="1"/>
            <a:r>
              <a:rPr lang="en-US" sz="1800" smtClean="0"/>
              <a:t>Certification is valuable on resumes</a:t>
            </a:r>
          </a:p>
          <a:p>
            <a:pPr eaLnBrk="1" hangingPunct="1"/>
            <a:endParaRPr lang="en-US" sz="26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pPr algn="ctr" eaLnBrk="1" hangingPunct="1"/>
            <a:r>
              <a:rPr lang="en-US" smtClean="0"/>
              <a:t>ITIL Funding</a:t>
            </a:r>
          </a:p>
        </p:txBody>
      </p:sp>
      <p:sp>
        <p:nvSpPr>
          <p:cNvPr id="60419" name="Content Placeholder 2"/>
          <p:cNvSpPr>
            <a:spLocks noGrp="1"/>
          </p:cNvSpPr>
          <p:nvPr>
            <p:ph idx="1"/>
          </p:nvPr>
        </p:nvSpPr>
        <p:spPr/>
        <p:txBody>
          <a:bodyPr/>
          <a:lstStyle/>
          <a:p>
            <a:pPr eaLnBrk="1" hangingPunct="1"/>
            <a:r>
              <a:rPr lang="en-US" smtClean="0"/>
              <a:t>Pooled all IT travel and training funding</a:t>
            </a:r>
          </a:p>
          <a:p>
            <a:pPr lvl="1" eaLnBrk="1" hangingPunct="1"/>
            <a:r>
              <a:rPr lang="en-US" sz="1800" smtClean="0"/>
              <a:t>Greatly reduced conference attendance</a:t>
            </a:r>
          </a:p>
          <a:p>
            <a:pPr lvl="1" eaLnBrk="1" hangingPunct="1"/>
            <a:r>
              <a:rPr lang="en-US" sz="1800" smtClean="0"/>
              <a:t>Greatly reduced all travel and per diem costs</a:t>
            </a:r>
            <a:endParaRPr lang="en-US" sz="2200" smtClean="0"/>
          </a:p>
          <a:p>
            <a:pPr eaLnBrk="1" hangingPunct="1"/>
            <a:r>
              <a:rPr lang="en-US" smtClean="0"/>
              <a:t>Estimated year’s training cost</a:t>
            </a:r>
          </a:p>
          <a:p>
            <a:pPr lvl="1" eaLnBrk="1" hangingPunct="1"/>
            <a:r>
              <a:rPr lang="en-US" smtClean="0"/>
              <a:t>Decided who and which courses in year 1</a:t>
            </a:r>
          </a:p>
          <a:p>
            <a:pPr lvl="1" eaLnBrk="1" hangingPunct="1"/>
            <a:r>
              <a:rPr lang="en-US" smtClean="0"/>
              <a:t>Total ~$150,000</a:t>
            </a:r>
          </a:p>
          <a:p>
            <a:pPr eaLnBrk="1" hangingPunct="1"/>
            <a:r>
              <a:rPr lang="en-US" smtClean="0"/>
              <a:t>ITIL training in-house</a:t>
            </a:r>
          </a:p>
          <a:p>
            <a:pPr eaLnBrk="1" hangingPunct="1">
              <a:buFontTx/>
              <a:buNone/>
            </a:pPr>
            <a:endParaRPr lang="en-US" sz="26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Title 1"/>
          <p:cNvSpPr>
            <a:spLocks noGrp="1"/>
          </p:cNvSpPr>
          <p:nvPr>
            <p:ph type="title"/>
          </p:nvPr>
        </p:nvSpPr>
        <p:spPr/>
        <p:txBody>
          <a:bodyPr/>
          <a:lstStyle/>
          <a:p>
            <a:pPr algn="ctr" eaLnBrk="1" hangingPunct="1"/>
            <a:r>
              <a:rPr lang="en-US" smtClean="0"/>
              <a:t>Funding ITIL </a:t>
            </a:r>
          </a:p>
        </p:txBody>
      </p:sp>
      <p:graphicFrame>
        <p:nvGraphicFramePr>
          <p:cNvPr id="62466" name="Object 2"/>
          <p:cNvGraphicFramePr>
            <a:graphicFrameLocks noChangeAspect="1"/>
          </p:cNvGraphicFramePr>
          <p:nvPr/>
        </p:nvGraphicFramePr>
        <p:xfrm>
          <a:off x="360363" y="1911350"/>
          <a:ext cx="7505700" cy="3803650"/>
        </p:xfrm>
        <a:graphic>
          <a:graphicData uri="http://schemas.openxmlformats.org/presentationml/2006/ole">
            <p:oleObj spid="_x0000_s62466" name="Worksheet" r:id="rId4" imgW="5989150" imgH="3035919" progId="Excel.Sheet.12">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Title 1"/>
          <p:cNvSpPr>
            <a:spLocks noGrp="1"/>
          </p:cNvSpPr>
          <p:nvPr>
            <p:ph type="title"/>
          </p:nvPr>
        </p:nvSpPr>
        <p:spPr/>
        <p:txBody>
          <a:bodyPr/>
          <a:lstStyle/>
          <a:p>
            <a:pPr algn="ctr" eaLnBrk="1" hangingPunct="1"/>
            <a:r>
              <a:rPr lang="en-US" smtClean="0"/>
              <a:t>Funding ITIL </a:t>
            </a:r>
          </a:p>
        </p:txBody>
      </p:sp>
      <p:graphicFrame>
        <p:nvGraphicFramePr>
          <p:cNvPr id="64514" name="Object 3"/>
          <p:cNvGraphicFramePr>
            <a:graphicFrameLocks noChangeAspect="1"/>
          </p:cNvGraphicFramePr>
          <p:nvPr/>
        </p:nvGraphicFramePr>
        <p:xfrm>
          <a:off x="990600" y="1141413"/>
          <a:ext cx="6600825" cy="5000625"/>
        </p:xfrm>
        <a:graphic>
          <a:graphicData uri="http://schemas.openxmlformats.org/presentationml/2006/ole">
            <p:oleObj spid="_x0000_s64514" name="Worksheet" r:id="rId4" imgW="5619699" imgH="4724319" progId="Excel.Sheet.12">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ctr" eaLnBrk="1" hangingPunct="1"/>
            <a:r>
              <a:rPr lang="en-US" smtClean="0"/>
              <a:t>About Us</a:t>
            </a:r>
          </a:p>
        </p:txBody>
      </p:sp>
      <p:sp>
        <p:nvSpPr>
          <p:cNvPr id="17411" name="Content Placeholder 2"/>
          <p:cNvSpPr>
            <a:spLocks noGrp="1"/>
          </p:cNvSpPr>
          <p:nvPr>
            <p:ph idx="1"/>
          </p:nvPr>
        </p:nvSpPr>
        <p:spPr/>
        <p:txBody>
          <a:bodyPr/>
          <a:lstStyle/>
          <a:p>
            <a:pPr eaLnBrk="1" hangingPunct="1"/>
            <a:r>
              <a:rPr lang="en-US" smtClean="0"/>
              <a:t>About Us…</a:t>
            </a:r>
          </a:p>
          <a:p>
            <a:pPr lvl="1" eaLnBrk="1" hangingPunct="1"/>
            <a:r>
              <a:rPr lang="en-US" smtClean="0"/>
              <a:t>Lee Thompson</a:t>
            </a:r>
          </a:p>
          <a:p>
            <a:pPr lvl="1" eaLnBrk="1" hangingPunct="1">
              <a:buFontTx/>
              <a:buNone/>
            </a:pPr>
            <a:r>
              <a:rPr lang="en-US" smtClean="0"/>
              <a:t>	Deputy Chief Information Officer </a:t>
            </a:r>
          </a:p>
          <a:p>
            <a:pPr lvl="1" eaLnBrk="1" hangingPunct="1"/>
            <a:r>
              <a:rPr lang="en-US" smtClean="0"/>
              <a:t>Setareh Sarrafan</a:t>
            </a:r>
            <a:br>
              <a:rPr lang="en-US" smtClean="0"/>
            </a:br>
            <a:r>
              <a:rPr lang="en-US" smtClean="0"/>
              <a:t>Director, User Support Services</a:t>
            </a:r>
          </a:p>
          <a:p>
            <a:pPr lvl="1" eaLnBrk="1" hangingPunct="1"/>
            <a:r>
              <a:rPr lang="en-US" smtClean="0"/>
              <a:t>John Charles</a:t>
            </a:r>
            <a:br>
              <a:rPr lang="en-US" smtClean="0"/>
            </a:br>
            <a:r>
              <a:rPr lang="en-US" smtClean="0"/>
              <a:t>Chief Information Officer</a:t>
            </a:r>
          </a:p>
          <a:p>
            <a:pPr eaLnBrk="1" hangingPunct="1"/>
            <a:r>
              <a:rPr lang="en-US" smtClean="0"/>
              <a:t>…And Our institution</a:t>
            </a:r>
          </a:p>
          <a:p>
            <a:pPr lvl="1" eaLnBrk="1" hangingPunct="1"/>
            <a:r>
              <a:rPr lang="en-US" smtClean="0"/>
              <a:t>California State University, East Bay</a:t>
            </a:r>
          </a:p>
          <a:p>
            <a:pPr lvl="1" eaLnBrk="1" hangingPunct="1"/>
            <a:r>
              <a:rPr lang="en-US" smtClean="0"/>
              <a:t>Master’s granting institution with ~14,000 students</a:t>
            </a:r>
          </a:p>
          <a:p>
            <a:pPr lvl="1" eaLnBrk="1" hangingPunct="1"/>
            <a:r>
              <a:rPr lang="en-US" smtClean="0"/>
              <a:t>Four locations in the East Bay Area: Hayward, Concord, Oakland, and Online</a:t>
            </a:r>
          </a:p>
          <a:p>
            <a:pPr lvl="1" eaLnBrk="1" hangingPunct="1"/>
            <a:r>
              <a:rPr lang="en-US" smtClean="0"/>
              <a:t>Part of the 23-campus CSU system</a:t>
            </a:r>
          </a:p>
          <a:p>
            <a:pPr eaLnBrk="1" hangingPunct="1">
              <a:buFontTx/>
              <a:buNone/>
            </a:pPr>
            <a:endParaRPr lang="en-US"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pPr algn="ctr" eaLnBrk="1" hangingPunct="1"/>
            <a:r>
              <a:rPr lang="en-US" smtClean="0"/>
              <a:t>Staff Morale &amp; Teamwork	</a:t>
            </a:r>
          </a:p>
        </p:txBody>
      </p:sp>
      <p:sp>
        <p:nvSpPr>
          <p:cNvPr id="66563" name="Content Placeholder 2"/>
          <p:cNvSpPr>
            <a:spLocks noGrp="1"/>
          </p:cNvSpPr>
          <p:nvPr>
            <p:ph idx="1"/>
          </p:nvPr>
        </p:nvSpPr>
        <p:spPr/>
        <p:txBody>
          <a:bodyPr/>
          <a:lstStyle/>
          <a:p>
            <a:pPr eaLnBrk="1" hangingPunct="1"/>
            <a:r>
              <a:rPr lang="en-US" smtClean="0"/>
              <a:t>No hard data</a:t>
            </a:r>
          </a:p>
          <a:p>
            <a:pPr eaLnBrk="1" hangingPunct="1"/>
            <a:r>
              <a:rPr lang="en-US" smtClean="0"/>
              <a:t>Visible enthusiasm in professional development of this kind </a:t>
            </a:r>
          </a:p>
          <a:p>
            <a:pPr lvl="1" eaLnBrk="1" hangingPunct="1"/>
            <a:r>
              <a:rPr lang="en-US" sz="1800" smtClean="0"/>
              <a:t>That is: not Microsoft specific for example</a:t>
            </a:r>
          </a:p>
          <a:p>
            <a:pPr lvl="1" eaLnBrk="1" hangingPunct="1"/>
            <a:r>
              <a:rPr lang="en-US" sz="1800" smtClean="0"/>
              <a:t>More staff requesting </a:t>
            </a:r>
          </a:p>
          <a:p>
            <a:pPr lvl="2" eaLnBrk="1" hangingPunct="1"/>
            <a:r>
              <a:rPr lang="en-US" sz="1800" smtClean="0"/>
              <a:t>Follow up books (or buying their own!)</a:t>
            </a:r>
          </a:p>
          <a:p>
            <a:pPr lvl="2" eaLnBrk="1" hangingPunct="1"/>
            <a:r>
              <a:rPr lang="en-US" sz="1800" smtClean="0"/>
              <a:t>More training</a:t>
            </a:r>
          </a:p>
          <a:p>
            <a:pPr lvl="1" eaLnBrk="1" hangingPunct="1"/>
            <a:r>
              <a:rPr lang="en-US" sz="1800" smtClean="0"/>
              <a:t>Staff not included in first rounds asking to be included in future training</a:t>
            </a:r>
          </a:p>
          <a:p>
            <a:pPr lvl="1" eaLnBrk="1" hangingPunct="1"/>
            <a:endParaRPr 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pPr algn="ctr" eaLnBrk="1" hangingPunct="1"/>
            <a:r>
              <a:rPr lang="en-US" smtClean="0"/>
              <a:t>Organizational Change</a:t>
            </a:r>
          </a:p>
        </p:txBody>
      </p:sp>
      <p:sp>
        <p:nvSpPr>
          <p:cNvPr id="68611" name="Content Placeholder 2"/>
          <p:cNvSpPr>
            <a:spLocks noGrp="1"/>
          </p:cNvSpPr>
          <p:nvPr>
            <p:ph idx="1"/>
          </p:nvPr>
        </p:nvSpPr>
        <p:spPr/>
        <p:txBody>
          <a:bodyPr/>
          <a:lstStyle/>
          <a:p>
            <a:pPr eaLnBrk="1" hangingPunct="1"/>
            <a:r>
              <a:rPr lang="en-US" smtClean="0">
                <a:solidFill>
                  <a:schemeClr val="tx2"/>
                </a:solidFill>
              </a:rPr>
              <a:t>Staff have taken well to</a:t>
            </a:r>
          </a:p>
          <a:p>
            <a:pPr lvl="1" eaLnBrk="1" hangingPunct="1"/>
            <a:r>
              <a:rPr lang="en-US" smtClean="0"/>
              <a:t>New set of processes </a:t>
            </a:r>
          </a:p>
          <a:p>
            <a:pPr lvl="1" eaLnBrk="1" hangingPunct="1"/>
            <a:r>
              <a:rPr lang="en-US" smtClean="0"/>
              <a:t>More precise and consistent language</a:t>
            </a:r>
          </a:p>
          <a:p>
            <a:pPr lvl="1" eaLnBrk="1" hangingPunct="1"/>
            <a:r>
              <a:rPr lang="en-US" smtClean="0"/>
              <a:t>Framework for communicating </a:t>
            </a:r>
          </a:p>
          <a:p>
            <a:pPr eaLnBrk="1" hangingPunct="1"/>
            <a:r>
              <a:rPr lang="en-US" smtClean="0"/>
              <a:t>Overall ITIL has had a clear effect</a:t>
            </a:r>
          </a:p>
          <a:p>
            <a:pPr lvl="1" eaLnBrk="1" hangingPunct="1"/>
            <a:r>
              <a:rPr lang="en-US" smtClean="0"/>
              <a:t>Positive attitude / teamwork in areas where we have trained</a:t>
            </a:r>
          </a:p>
          <a:p>
            <a:pPr lvl="1" eaLnBrk="1" hangingPunct="1"/>
            <a:r>
              <a:rPr lang="en-US" smtClean="0"/>
              <a:t>Issues in areas where we have not yet had staff trained in ITIL Foundations</a:t>
            </a:r>
          </a:p>
          <a:p>
            <a:pPr eaLnBrk="1" hangingPunct="1"/>
            <a:r>
              <a:rPr lang="en-US" smtClean="0"/>
              <a:t>New culture of accountability</a:t>
            </a:r>
          </a:p>
          <a:p>
            <a:pPr lvl="1" eaLnBrk="1" hangingPunct="1"/>
            <a:r>
              <a:rPr lang="en-US" smtClean="0"/>
              <a:t>Service Desk</a:t>
            </a:r>
          </a:p>
          <a:p>
            <a:pPr lvl="1" eaLnBrk="1" hangingPunct="1"/>
            <a:r>
              <a:rPr lang="en-US" smtClean="0"/>
              <a:t>Service / Operational  Level Agreements (SLAs) / (OLAs)</a:t>
            </a:r>
          </a:p>
          <a:p>
            <a:pPr lvl="1" eaLnBrk="1" hangingPunct="1"/>
            <a:r>
              <a:rPr lang="en-US" smtClean="0"/>
              <a:t>Change Management</a:t>
            </a:r>
          </a:p>
          <a:p>
            <a:pPr lvl="1" eaLnBrk="1" hangingPunct="1"/>
            <a:r>
              <a:rPr lang="en-US" smtClean="0"/>
              <a:t>Configuration Management Database (CMDB)</a:t>
            </a:r>
          </a:p>
          <a:p>
            <a:pPr eaLnBrk="1" hangingPunct="1"/>
            <a:endParaRPr lang="en-US"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pPr algn="ctr" eaLnBrk="1" hangingPunct="1"/>
            <a:r>
              <a:rPr lang="en-US" smtClean="0"/>
              <a:t>Our Clients?</a:t>
            </a:r>
          </a:p>
        </p:txBody>
      </p:sp>
      <p:sp>
        <p:nvSpPr>
          <p:cNvPr id="70659" name="Content Placeholder 2"/>
          <p:cNvSpPr>
            <a:spLocks noGrp="1"/>
          </p:cNvSpPr>
          <p:nvPr>
            <p:ph idx="1"/>
          </p:nvPr>
        </p:nvSpPr>
        <p:spPr/>
        <p:txBody>
          <a:bodyPr/>
          <a:lstStyle/>
          <a:p>
            <a:pPr eaLnBrk="1" hangingPunct="1">
              <a:buFontTx/>
              <a:buNone/>
            </a:pPr>
            <a:r>
              <a:rPr lang="en-US" dirty="0" smtClean="0"/>
              <a:t>Clear message to Administrative Side</a:t>
            </a:r>
          </a:p>
          <a:p>
            <a:pPr eaLnBrk="1" hangingPunct="1"/>
            <a:r>
              <a:rPr lang="en-US" dirty="0" smtClean="0"/>
              <a:t>By using the ITIL processes</a:t>
            </a:r>
          </a:p>
          <a:p>
            <a:pPr lvl="1" eaLnBrk="1" hangingPunct="1"/>
            <a:r>
              <a:rPr lang="en-US" dirty="0" smtClean="0"/>
              <a:t> </a:t>
            </a:r>
            <a:r>
              <a:rPr lang="en-US" sz="1800" dirty="0" smtClean="0"/>
              <a:t>We clearly and demonstrably tie IT to the administrative side of our institution </a:t>
            </a:r>
          </a:p>
          <a:p>
            <a:pPr lvl="1" eaLnBrk="1" hangingPunct="1"/>
            <a:r>
              <a:rPr lang="en-US" sz="1800" dirty="0" smtClean="0"/>
              <a:t>Clear business binding is vital to all universities – especially in times of financial uncertainty</a:t>
            </a:r>
          </a:p>
          <a:p>
            <a:pPr lvl="1" eaLnBrk="1" hangingPunct="1"/>
            <a:r>
              <a:rPr lang="en-US" sz="1800" dirty="0" smtClean="0"/>
              <a:t>How?</a:t>
            </a:r>
          </a:p>
          <a:p>
            <a:pPr eaLnBrk="1" hangingPunct="1"/>
            <a:r>
              <a:rPr lang="en-US" dirty="0" smtClean="0"/>
              <a:t>A Definition of Service from ITIL </a:t>
            </a:r>
          </a:p>
          <a:p>
            <a:pPr lvl="1" eaLnBrk="1" hangingPunct="1"/>
            <a:r>
              <a:rPr lang="en-US" sz="1800" dirty="0" smtClean="0"/>
              <a:t>“A ‘service’ is a means of delivering value to customers by facilitating outcomes customers want to achieve without the ownership of specific costs and risks.”</a:t>
            </a:r>
          </a:p>
          <a:p>
            <a:pPr eaLnBrk="1" hangingPunct="1"/>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algn="ctr" eaLnBrk="1" hangingPunct="1"/>
            <a:r>
              <a:rPr lang="en-US" dirty="0" smtClean="0"/>
              <a:t>Benefits to the Administration</a:t>
            </a:r>
          </a:p>
        </p:txBody>
      </p:sp>
      <p:sp>
        <p:nvSpPr>
          <p:cNvPr id="72707" name="Content Placeholder 2"/>
          <p:cNvSpPr>
            <a:spLocks noGrp="1"/>
          </p:cNvSpPr>
          <p:nvPr>
            <p:ph idx="1"/>
          </p:nvPr>
        </p:nvSpPr>
        <p:spPr/>
        <p:txBody>
          <a:bodyPr/>
          <a:lstStyle/>
          <a:p>
            <a:pPr eaLnBrk="1" hangingPunct="1"/>
            <a:r>
              <a:rPr lang="en-US" smtClean="0"/>
              <a:t>Two main characteristics of a service</a:t>
            </a:r>
          </a:p>
          <a:p>
            <a:pPr lvl="1" eaLnBrk="1" hangingPunct="1"/>
            <a:r>
              <a:rPr lang="en-US" sz="2400" smtClean="0"/>
              <a:t>Utility (what the customer gets)</a:t>
            </a:r>
          </a:p>
          <a:p>
            <a:pPr lvl="2" eaLnBrk="1" hangingPunct="1"/>
            <a:r>
              <a:rPr lang="en-US" sz="2400" smtClean="0"/>
              <a:t>Improves performance or removes constraints</a:t>
            </a:r>
          </a:p>
          <a:p>
            <a:pPr lvl="1" eaLnBrk="1" hangingPunct="1"/>
            <a:r>
              <a:rPr lang="en-US" sz="2400" smtClean="0"/>
              <a:t>Warranty (how the customer gets it)</a:t>
            </a:r>
          </a:p>
          <a:p>
            <a:pPr lvl="2" eaLnBrk="1" hangingPunct="1"/>
            <a:r>
              <a:rPr lang="en-US" sz="2400" smtClean="0"/>
              <a:t>Available when needed</a:t>
            </a:r>
          </a:p>
          <a:p>
            <a:pPr lvl="2" eaLnBrk="1" hangingPunct="1"/>
            <a:r>
              <a:rPr lang="en-US" sz="2400" smtClean="0"/>
              <a:t>Sufficient capacity / magnitude / scalability</a:t>
            </a:r>
          </a:p>
          <a:p>
            <a:pPr lvl="2" eaLnBrk="1" hangingPunct="1"/>
            <a:r>
              <a:rPr lang="en-US" sz="2400" smtClean="0"/>
              <a:t>Dependable in terms of</a:t>
            </a:r>
          </a:p>
          <a:p>
            <a:pPr lvl="3" eaLnBrk="1" hangingPunct="1"/>
            <a:r>
              <a:rPr lang="en-US" sz="2400" smtClean="0"/>
              <a:t>Continuity</a:t>
            </a:r>
          </a:p>
          <a:p>
            <a:pPr lvl="3" eaLnBrk="1" hangingPunct="1"/>
            <a:r>
              <a:rPr lang="en-US" sz="2400" smtClean="0"/>
              <a:t>Security</a:t>
            </a:r>
          </a:p>
          <a:p>
            <a:pPr eaLnBrk="1" hangingPunct="1"/>
            <a:endParaRPr lang="en-US" sz="340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algn="ctr" eaLnBrk="1" hangingPunct="1"/>
            <a:r>
              <a:rPr lang="en-US" smtClean="0"/>
              <a:t>In Sum: Adopting The ITIL Framework</a:t>
            </a:r>
            <a:endParaRPr lang="en-US" sz="3600" smtClean="0"/>
          </a:p>
        </p:txBody>
      </p:sp>
      <p:sp>
        <p:nvSpPr>
          <p:cNvPr id="74755" name="Content Placeholder 2"/>
          <p:cNvSpPr>
            <a:spLocks noGrp="1"/>
          </p:cNvSpPr>
          <p:nvPr>
            <p:ph idx="1"/>
          </p:nvPr>
        </p:nvSpPr>
        <p:spPr/>
        <p:txBody>
          <a:bodyPr/>
          <a:lstStyle/>
          <a:p>
            <a:pPr eaLnBrk="1" hangingPunct="1"/>
            <a:r>
              <a:rPr lang="en-US" dirty="0" smtClean="0"/>
              <a:t>Using service strategy to drive organizational change</a:t>
            </a:r>
          </a:p>
          <a:p>
            <a:pPr lvl="1" eaLnBrk="1" hangingPunct="1"/>
            <a:r>
              <a:rPr lang="en-US" sz="1800" dirty="0" smtClean="0"/>
              <a:t>Moving from highly distributed IT organization to centralized </a:t>
            </a:r>
          </a:p>
          <a:p>
            <a:pPr lvl="2" eaLnBrk="1" hangingPunct="1"/>
            <a:r>
              <a:rPr lang="en-US" sz="1800" dirty="0" smtClean="0"/>
              <a:t>Making “centrally coordinated, locally directed” successful</a:t>
            </a:r>
          </a:p>
          <a:p>
            <a:pPr lvl="1" eaLnBrk="1" hangingPunct="1"/>
            <a:r>
              <a:rPr lang="en-US" sz="1800" dirty="0" smtClean="0"/>
              <a:t>Bridging the gap between administration and IT</a:t>
            </a:r>
          </a:p>
          <a:p>
            <a:pPr lvl="1" eaLnBrk="1" hangingPunct="1"/>
            <a:r>
              <a:rPr lang="en-US" sz="1800" dirty="0" smtClean="0"/>
              <a:t>Driving a higher level of internal and external</a:t>
            </a:r>
          </a:p>
          <a:p>
            <a:pPr lvl="2" eaLnBrk="1" hangingPunct="1"/>
            <a:r>
              <a:rPr lang="en-US" sz="1800" dirty="0" smtClean="0"/>
              <a:t>Coordination</a:t>
            </a:r>
          </a:p>
          <a:p>
            <a:pPr lvl="2" eaLnBrk="1" hangingPunct="1"/>
            <a:r>
              <a:rPr lang="en-US" sz="1800" dirty="0" smtClean="0"/>
              <a:t>Communication</a:t>
            </a:r>
          </a:p>
          <a:p>
            <a:pPr lvl="2" eaLnBrk="1" hangingPunct="1"/>
            <a:r>
              <a:rPr lang="en-US" sz="1800" dirty="0" smtClean="0"/>
              <a:t>Understanding </a:t>
            </a:r>
          </a:p>
          <a:p>
            <a:pPr eaLnBrk="1" hangingPunct="1"/>
            <a:r>
              <a:rPr lang="en-US" dirty="0" smtClean="0"/>
              <a:t>Tying the Change to a new Service Desk</a:t>
            </a:r>
          </a:p>
          <a:p>
            <a:pPr lvl="1" eaLnBrk="1" hangingPunct="1"/>
            <a:r>
              <a:rPr lang="en-US" sz="1800" dirty="0" smtClean="0"/>
              <a:t>Giving us the opportunity to make change </a:t>
            </a:r>
          </a:p>
          <a:p>
            <a:pPr lvl="2" eaLnBrk="1" hangingPunct="1"/>
            <a:r>
              <a:rPr lang="en-US" sz="1800" dirty="0" smtClean="0"/>
              <a:t>Visible</a:t>
            </a:r>
          </a:p>
          <a:p>
            <a:pPr lvl="2" eaLnBrk="1" hangingPunct="1"/>
            <a:r>
              <a:rPr lang="en-US" sz="1800" dirty="0" smtClean="0"/>
              <a:t>Reportable</a:t>
            </a:r>
          </a:p>
          <a:p>
            <a:pPr lvl="2" eaLnBrk="1" hangingPunct="1"/>
            <a:r>
              <a:rPr lang="en-US" sz="1800" dirty="0" smtClean="0"/>
              <a:t>Measurable</a:t>
            </a:r>
          </a:p>
          <a:p>
            <a:pPr eaLnBrk="1" hangingPunct="1"/>
            <a:r>
              <a:rPr lang="en-US" sz="2600" dirty="0" smtClean="0"/>
              <a:t>Benefiting both IT and the administration</a:t>
            </a:r>
          </a:p>
          <a:p>
            <a:pPr lvl="2" eaLnBrk="1" hangingPunct="1"/>
            <a:endParaRPr lang="en-US" sz="1800" dirty="0" smtClean="0"/>
          </a:p>
          <a:p>
            <a:pPr eaLnBrk="1" hangingPunct="1"/>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lgn="ctr" eaLnBrk="1" hangingPunct="1"/>
            <a:r>
              <a:rPr lang="en-US" smtClean="0"/>
              <a:t>What did you think?</a:t>
            </a:r>
          </a:p>
        </p:txBody>
      </p:sp>
      <p:sp>
        <p:nvSpPr>
          <p:cNvPr id="76803" name="Rectangle 3"/>
          <p:cNvSpPr>
            <a:spLocks noGrp="1" noChangeArrowheads="1"/>
          </p:cNvSpPr>
          <p:nvPr>
            <p:ph type="body" idx="1"/>
          </p:nvPr>
        </p:nvSpPr>
        <p:spPr/>
        <p:txBody>
          <a:bodyPr/>
          <a:lstStyle/>
          <a:p>
            <a:pPr eaLnBrk="1" hangingPunct="1"/>
            <a:endParaRPr lang="en-US" smtClean="0"/>
          </a:p>
          <a:p>
            <a:pPr eaLnBrk="1" hangingPunct="1"/>
            <a:r>
              <a:rPr lang="en-US" smtClean="0"/>
              <a:t>Your input is important to us!</a:t>
            </a:r>
          </a:p>
          <a:p>
            <a:pPr eaLnBrk="1" hangingPunct="1">
              <a:buFontTx/>
              <a:buNone/>
            </a:pPr>
            <a:endParaRPr lang="en-US" sz="1400" smtClean="0"/>
          </a:p>
          <a:p>
            <a:pPr eaLnBrk="1" hangingPunct="1"/>
            <a:r>
              <a:rPr lang="en-US" smtClean="0"/>
              <a:t>Click on “Evaluate This Session” on the Western Regional program page.</a:t>
            </a:r>
          </a:p>
          <a:p>
            <a:pPr eaLnBrk="1" hangingPunct="1"/>
            <a:endParaRPr 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pPr algn="ctr" eaLnBrk="1" hangingPunct="1"/>
            <a:r>
              <a:rPr lang="en-US" smtClean="0"/>
              <a:t>Q &amp; A</a:t>
            </a:r>
          </a:p>
        </p:txBody>
      </p:sp>
      <p:sp>
        <p:nvSpPr>
          <p:cNvPr id="78851" name="Content Placeholder 2"/>
          <p:cNvSpPr>
            <a:spLocks noGrp="1"/>
          </p:cNvSpPr>
          <p:nvPr>
            <p:ph idx="1"/>
          </p:nvPr>
        </p:nvSpPr>
        <p:spPr/>
        <p:txBody>
          <a:bodyPr/>
          <a:lstStyle/>
          <a:p>
            <a:pPr eaLnBrk="1" hangingPunct="1"/>
            <a:r>
              <a:rPr lang="en-US" smtClean="0"/>
              <a:t>Lee Thompson, Deputy CIO</a:t>
            </a:r>
          </a:p>
          <a:p>
            <a:pPr lvl="1" eaLnBrk="1" hangingPunct="1"/>
            <a:r>
              <a:rPr lang="en-US" sz="2400" smtClean="0">
                <a:hlinkClick r:id="rId3"/>
              </a:rPr>
              <a:t>lee.thompson@csueastbay.edu</a:t>
            </a:r>
            <a:endParaRPr lang="en-US" sz="2400" smtClean="0"/>
          </a:p>
          <a:p>
            <a:pPr eaLnBrk="1" hangingPunct="1"/>
            <a:r>
              <a:rPr lang="en-US" smtClean="0"/>
              <a:t>Setareh Sarrafan, Director USS</a:t>
            </a:r>
          </a:p>
          <a:p>
            <a:pPr lvl="1" eaLnBrk="1" hangingPunct="1"/>
            <a:r>
              <a:rPr lang="en-US" sz="2400" smtClean="0">
                <a:hlinkClick r:id="rId4"/>
              </a:rPr>
              <a:t>setareh.sarrafan@csueastbay.edu</a:t>
            </a:r>
            <a:endParaRPr lang="en-US" sz="2400" smtClean="0"/>
          </a:p>
          <a:p>
            <a:pPr eaLnBrk="1" hangingPunct="1"/>
            <a:r>
              <a:rPr lang="en-US" smtClean="0"/>
              <a:t>John Charles, CIO</a:t>
            </a:r>
          </a:p>
          <a:p>
            <a:pPr lvl="1" eaLnBrk="1" hangingPunct="1"/>
            <a:r>
              <a:rPr lang="en-US" sz="2400" smtClean="0">
                <a:hlinkClick r:id="rId5"/>
              </a:rPr>
              <a:t>john.charles@csueastbay.edu</a:t>
            </a:r>
            <a:endParaRPr lang="en-US" sz="2400" smtClean="0"/>
          </a:p>
          <a:p>
            <a:pPr eaLnBrk="1" hangingPunct="1">
              <a:buFontTx/>
              <a:buNone/>
            </a:pPr>
            <a:endParaRPr lang="en-US" smtClean="0"/>
          </a:p>
          <a:p>
            <a:pPr eaLnBrk="1" hangingPunct="1">
              <a:buFontTx/>
              <a:buNone/>
            </a:pPr>
            <a:r>
              <a:rPr lang="en-US" sz="1800" smtClean="0"/>
              <a:t>Western Regional Conference 2008 – by John Charles</a:t>
            </a:r>
          </a:p>
          <a:p>
            <a:pPr eaLnBrk="1" hangingPunct="1">
              <a:buFontTx/>
              <a:buNone/>
            </a:pPr>
            <a:r>
              <a:rPr lang="en-US" sz="1800" smtClean="0">
                <a:hlinkClick r:id="rId6"/>
              </a:rPr>
              <a:t>Centrally Coordinated/Locally Directed: An Innovative IT Management Model for Decentralized Institutions</a:t>
            </a:r>
            <a:endParaRPr lang="en-US" sz="180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&amp; Answers (1)</a:t>
            </a:r>
            <a:endParaRPr lang="en-US" dirty="0"/>
          </a:p>
        </p:txBody>
      </p:sp>
      <p:sp>
        <p:nvSpPr>
          <p:cNvPr id="3" name="Content Placeholder 2"/>
          <p:cNvSpPr>
            <a:spLocks noGrp="1"/>
          </p:cNvSpPr>
          <p:nvPr>
            <p:ph idx="1"/>
          </p:nvPr>
        </p:nvSpPr>
        <p:spPr/>
        <p:txBody>
          <a:bodyPr/>
          <a:lstStyle/>
          <a:p>
            <a:r>
              <a:rPr lang="en-US" dirty="0" smtClean="0"/>
              <a:t>Path to ITIL?</a:t>
            </a:r>
          </a:p>
          <a:p>
            <a:pPr lvl="1"/>
            <a:r>
              <a:rPr lang="en-US" dirty="0" smtClean="0"/>
              <a:t>User support team was looking for a way to build a team out of staff who had never worked together and had different work processes. </a:t>
            </a:r>
          </a:p>
          <a:p>
            <a:pPr lvl="1"/>
            <a:r>
              <a:rPr lang="en-US" dirty="0" smtClean="0"/>
              <a:t>Had heard of ITIL at conferences, industry literature, etc. </a:t>
            </a:r>
          </a:p>
          <a:p>
            <a:pPr lvl="1"/>
            <a:r>
              <a:rPr lang="en-US" dirty="0" smtClean="0"/>
              <a:t>ITIL viewed as a means of team building. It spread from this beginning.</a:t>
            </a:r>
          </a:p>
          <a:p>
            <a:r>
              <a:rPr lang="en-US" dirty="0" smtClean="0"/>
              <a:t>Change from help desk to service desk?</a:t>
            </a:r>
          </a:p>
          <a:p>
            <a:pPr lvl="1"/>
            <a:r>
              <a:rPr lang="en-US" dirty="0" smtClean="0"/>
              <a:t>One of the divisions already had a ticketing system that was used for requests, tasks as well as IT incidents; we needed to recreate that.</a:t>
            </a:r>
          </a:p>
          <a:p>
            <a:pPr lvl="1"/>
            <a:r>
              <a:rPr lang="en-US" dirty="0" smtClean="0"/>
              <a:t>We had first our ITIL classes – with the idea that the service desk as central –while we were in the process of planning and Implementing the new ticketing system thus cementing our shift from a help desk to a service desk.</a:t>
            </a:r>
          </a:p>
          <a:p>
            <a:pPr lvl="1"/>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&amp; Answers (2)</a:t>
            </a:r>
            <a:endParaRPr lang="en-US" dirty="0"/>
          </a:p>
        </p:txBody>
      </p:sp>
      <p:sp>
        <p:nvSpPr>
          <p:cNvPr id="3" name="Content Placeholder 2"/>
          <p:cNvSpPr>
            <a:spLocks noGrp="1"/>
          </p:cNvSpPr>
          <p:nvPr>
            <p:ph idx="1"/>
          </p:nvPr>
        </p:nvSpPr>
        <p:spPr/>
        <p:txBody>
          <a:bodyPr/>
          <a:lstStyle/>
          <a:p>
            <a:r>
              <a:rPr lang="en-US" dirty="0" smtClean="0"/>
              <a:t>Lessons Learned? The good</a:t>
            </a:r>
          </a:p>
          <a:p>
            <a:pPr lvl="1"/>
            <a:r>
              <a:rPr lang="en-US" dirty="0" smtClean="0"/>
              <a:t>Executive management crucial; tie change to strategy</a:t>
            </a:r>
          </a:p>
          <a:p>
            <a:pPr lvl="1"/>
            <a:r>
              <a:rPr lang="en-US" dirty="0" smtClean="0"/>
              <a:t>Bite off as much as you can – and then a little more</a:t>
            </a:r>
          </a:p>
          <a:p>
            <a:pPr lvl="1"/>
            <a:r>
              <a:rPr lang="en-US" dirty="0" smtClean="0"/>
              <a:t>Move as fast as you can – and then a little faster</a:t>
            </a:r>
          </a:p>
          <a:p>
            <a:pPr lvl="1"/>
            <a:r>
              <a:rPr lang="en-US" dirty="0" smtClean="0"/>
              <a:t>Change is painful: pulling the tooth out slowly doesn’t lessen the pain…</a:t>
            </a:r>
          </a:p>
          <a:p>
            <a:pPr lvl="1"/>
            <a:r>
              <a:rPr lang="en-US" dirty="0" smtClean="0"/>
              <a:t>Tying change to the concrete (new ticketing system morphing to service desk) gives staff and clients something tangible</a:t>
            </a:r>
          </a:p>
          <a:p>
            <a:r>
              <a:rPr lang="en-US" dirty="0" smtClean="0"/>
              <a:t>Lessons Learned? The not so good</a:t>
            </a:r>
          </a:p>
          <a:p>
            <a:pPr lvl="1"/>
            <a:r>
              <a:rPr lang="en-US" dirty="0" smtClean="0"/>
              <a:t>Communicate, communicate, communicate</a:t>
            </a:r>
          </a:p>
          <a:p>
            <a:pPr lvl="1"/>
            <a:r>
              <a:rPr lang="en-US" dirty="0" smtClean="0"/>
              <a:t>Be prepared for the emotional pain of change: hard on staff, hard on managers, hard on clients</a:t>
            </a:r>
          </a:p>
          <a:p>
            <a:pPr lvl="1"/>
            <a:r>
              <a:rPr lang="en-US" dirty="0" smtClean="0"/>
              <a:t>Don’t move too slowly: it’s still the tooth that has to come out</a:t>
            </a:r>
          </a:p>
          <a:p>
            <a:pPr lvl="1"/>
            <a:endParaRPr 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&amp; Answers (3)</a:t>
            </a:r>
            <a:endParaRPr lang="en-US" dirty="0"/>
          </a:p>
        </p:txBody>
      </p:sp>
      <p:sp>
        <p:nvSpPr>
          <p:cNvPr id="3" name="Content Placeholder 2"/>
          <p:cNvSpPr>
            <a:spLocks noGrp="1"/>
          </p:cNvSpPr>
          <p:nvPr>
            <p:ph idx="1"/>
          </p:nvPr>
        </p:nvSpPr>
        <p:spPr/>
        <p:txBody>
          <a:bodyPr/>
          <a:lstStyle/>
          <a:p>
            <a:r>
              <a:rPr lang="en-US" dirty="0" smtClean="0"/>
              <a:t>Costs?</a:t>
            </a:r>
          </a:p>
          <a:p>
            <a:pPr lvl="1"/>
            <a:r>
              <a:rPr lang="en-US" dirty="0" smtClean="0"/>
              <a:t>Reflected in slides; contact us if you wish more details</a:t>
            </a:r>
          </a:p>
          <a:p>
            <a:r>
              <a:rPr lang="en-US" dirty="0" smtClean="0"/>
              <a:t>Faculty response?</a:t>
            </a:r>
          </a:p>
          <a:p>
            <a:pPr lvl="1"/>
            <a:r>
              <a:rPr lang="en-US" dirty="0" smtClean="0"/>
              <a:t>We began on administrative side; just beginning on academic side</a:t>
            </a:r>
          </a:p>
          <a:p>
            <a:pPr lvl="1"/>
            <a:r>
              <a:rPr lang="en-US" dirty="0" smtClean="0"/>
              <a:t>Wanted to get it right before moving to colleges</a:t>
            </a:r>
          </a:p>
          <a:p>
            <a:pPr lvl="1"/>
            <a:r>
              <a:rPr lang="en-US" dirty="0" smtClean="0"/>
              <a:t>Good decision as we learned a lot – but now we have to go through the pain again.</a:t>
            </a:r>
          </a:p>
          <a:p>
            <a:r>
              <a:rPr lang="en-US" dirty="0" smtClean="0"/>
              <a:t>Staff reaction to centralizing?</a:t>
            </a:r>
          </a:p>
          <a:p>
            <a:pPr lvl="1"/>
            <a:r>
              <a:rPr lang="en-US" dirty="0" smtClean="0"/>
              <a:t>Hard to move beyond history</a:t>
            </a:r>
          </a:p>
          <a:p>
            <a:pPr lvl="1"/>
            <a:r>
              <a:rPr lang="en-US" dirty="0" smtClean="0"/>
              <a:t>Focusing on ITIL training and processes, new service desk / ticketing system helps them adapt to new world</a:t>
            </a:r>
          </a:p>
          <a:p>
            <a:pPr lvl="1"/>
            <a:r>
              <a:rPr lang="en-US" dirty="0" smtClean="0"/>
              <a:t>Communicate, communicate, communicate</a:t>
            </a:r>
          </a:p>
          <a:p>
            <a:pPr lvl="1"/>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eaLnBrk="1" hangingPunct="1"/>
            <a:r>
              <a:rPr lang="en-US" smtClean="0"/>
              <a:t>Session Abstract</a:t>
            </a:r>
          </a:p>
        </p:txBody>
      </p:sp>
      <p:sp>
        <p:nvSpPr>
          <p:cNvPr id="19459" name="Content Placeholder 2"/>
          <p:cNvSpPr>
            <a:spLocks noGrp="1"/>
          </p:cNvSpPr>
          <p:nvPr>
            <p:ph idx="1"/>
          </p:nvPr>
        </p:nvSpPr>
        <p:spPr/>
        <p:txBody>
          <a:bodyPr/>
          <a:lstStyle/>
          <a:p>
            <a:pPr eaLnBrk="1" hangingPunct="1"/>
            <a:r>
              <a:rPr lang="en-US" smtClean="0"/>
              <a:t>Driving Organizational Change with ITIL and a new Service Desk</a:t>
            </a:r>
          </a:p>
          <a:p>
            <a:pPr eaLnBrk="1" hangingPunct="1"/>
            <a:r>
              <a:rPr lang="en-US" smtClean="0"/>
              <a:t>This presentation reflects on how Cal State East Bay seized the opportunity of centralization during dire economic straits to create a new service-oriented culture. This change of direction used ITIL best practices to drive substantive change through our new IT division and helped move the university towards a culture of efficiency and accountability.</a:t>
            </a:r>
          </a:p>
          <a:p>
            <a:pPr eaLnBrk="1" hangingPunct="1"/>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&amp; Answers (4)</a:t>
            </a:r>
            <a:endParaRPr lang="en-US" dirty="0"/>
          </a:p>
        </p:txBody>
      </p:sp>
      <p:sp>
        <p:nvSpPr>
          <p:cNvPr id="3" name="Content Placeholder 2"/>
          <p:cNvSpPr>
            <a:spLocks noGrp="1"/>
          </p:cNvSpPr>
          <p:nvPr>
            <p:ph idx="1"/>
          </p:nvPr>
        </p:nvSpPr>
        <p:spPr/>
        <p:txBody>
          <a:bodyPr/>
          <a:lstStyle/>
          <a:p>
            <a:r>
              <a:rPr lang="en-US" dirty="0" smtClean="0"/>
              <a:t>Certification?</a:t>
            </a:r>
          </a:p>
          <a:p>
            <a:pPr lvl="1"/>
            <a:r>
              <a:rPr lang="en-US" dirty="0" smtClean="0"/>
              <a:t>We required certification testing</a:t>
            </a:r>
          </a:p>
          <a:p>
            <a:pPr lvl="1"/>
            <a:r>
              <a:rPr lang="en-US" dirty="0" smtClean="0"/>
              <a:t>We paid for study materials and second test cost if needed</a:t>
            </a:r>
          </a:p>
          <a:p>
            <a:pPr lvl="1"/>
            <a:r>
              <a:rPr lang="en-US" dirty="0" smtClean="0"/>
              <a:t>We encouraged study groups</a:t>
            </a:r>
          </a:p>
          <a:p>
            <a:pPr lvl="1"/>
            <a:r>
              <a:rPr lang="en-US" dirty="0" smtClean="0"/>
              <a:t>We purchased picture frames for ITIL certificates </a:t>
            </a:r>
          </a:p>
          <a:p>
            <a:r>
              <a:rPr lang="en-US" dirty="0" smtClean="0"/>
              <a:t>Metric Modifications – ITIL metrics?</a:t>
            </a:r>
          </a:p>
          <a:p>
            <a:pPr lvl="1"/>
            <a:r>
              <a:rPr lang="en-US" dirty="0" smtClean="0"/>
              <a:t>Ticketing system supports SLAs, etc.</a:t>
            </a:r>
          </a:p>
          <a:p>
            <a:pPr lvl="1"/>
            <a:r>
              <a:rPr lang="en-US" dirty="0" smtClean="0"/>
              <a:t>We are developing metrics</a:t>
            </a:r>
          </a:p>
          <a:p>
            <a:pPr lvl="1"/>
            <a:r>
              <a:rPr lang="en-US" dirty="0" smtClean="0"/>
              <a:t>Old metrics varied by area with no consistency</a:t>
            </a:r>
          </a:p>
          <a:p>
            <a:pPr lvl="1"/>
            <a:r>
              <a:rPr lang="en-US" dirty="0" smtClean="0"/>
              <a:t>With new SLAs we will have more meaningful metrics</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1600200" y="0"/>
            <a:ext cx="7543800" cy="990600"/>
          </a:xfrm>
        </p:spPr>
        <p:txBody>
          <a:bodyPr/>
          <a:lstStyle/>
          <a:p>
            <a:pPr algn="ctr"/>
            <a:r>
              <a:rPr lang="en-US" smtClean="0"/>
              <a:t>What We Were Facing</a:t>
            </a:r>
          </a:p>
        </p:txBody>
      </p:sp>
      <p:sp>
        <p:nvSpPr>
          <p:cNvPr id="22531" name="Text Placeholder 2"/>
          <p:cNvSpPr>
            <a:spLocks noGrp="1"/>
          </p:cNvSpPr>
          <p:nvPr>
            <p:ph type="body" idx="1"/>
          </p:nvPr>
        </p:nvSpPr>
        <p:spPr/>
        <p:txBody>
          <a:bodyPr/>
          <a:lstStyle/>
          <a:p>
            <a:r>
              <a:rPr lang="en-US" smtClean="0"/>
              <a:t>Moving From</a:t>
            </a:r>
          </a:p>
        </p:txBody>
      </p:sp>
      <p:sp>
        <p:nvSpPr>
          <p:cNvPr id="22532" name="Content Placeholder 3"/>
          <p:cNvSpPr>
            <a:spLocks noGrp="1"/>
          </p:cNvSpPr>
          <p:nvPr>
            <p:ph sz="half" idx="2"/>
          </p:nvPr>
        </p:nvSpPr>
        <p:spPr/>
        <p:txBody>
          <a:bodyPr/>
          <a:lstStyle/>
          <a:p>
            <a:pPr eaLnBrk="1" hangingPunct="1">
              <a:buFontTx/>
              <a:buNone/>
            </a:pPr>
            <a:r>
              <a:rPr lang="en-US" sz="1800" smtClean="0">
                <a:solidFill>
                  <a:schemeClr val="tx2"/>
                </a:solidFill>
              </a:rPr>
              <a:t>IT staff embedded in units (stage 1 organization per ITIL)</a:t>
            </a:r>
          </a:p>
          <a:p>
            <a:pPr eaLnBrk="1" hangingPunct="1"/>
            <a:r>
              <a:rPr lang="en-US" sz="1800" smtClean="0">
                <a:solidFill>
                  <a:schemeClr val="tx2"/>
                </a:solidFill>
              </a:rPr>
              <a:t>3 division teams </a:t>
            </a:r>
          </a:p>
          <a:p>
            <a:pPr eaLnBrk="1" hangingPunct="1"/>
            <a:r>
              <a:rPr lang="en-US" sz="1800" smtClean="0">
                <a:solidFill>
                  <a:schemeClr val="tx2"/>
                </a:solidFill>
              </a:rPr>
              <a:t>Within Academic Division</a:t>
            </a:r>
          </a:p>
          <a:p>
            <a:pPr lvl="1" eaLnBrk="1" hangingPunct="1">
              <a:buFont typeface="Arial" charset="0"/>
              <a:buChar char="•"/>
            </a:pPr>
            <a:r>
              <a:rPr lang="en-US" sz="1800" smtClean="0">
                <a:solidFill>
                  <a:schemeClr val="tx2"/>
                </a:solidFill>
              </a:rPr>
              <a:t>4 colleges teams</a:t>
            </a:r>
          </a:p>
          <a:p>
            <a:pPr lvl="1" eaLnBrk="1" hangingPunct="1">
              <a:buFont typeface="Arial" charset="0"/>
              <a:buChar char="•"/>
            </a:pPr>
            <a:r>
              <a:rPr lang="en-US" sz="1800" smtClean="0">
                <a:solidFill>
                  <a:schemeClr val="tx2"/>
                </a:solidFill>
              </a:rPr>
              <a:t>Library team</a:t>
            </a:r>
          </a:p>
          <a:p>
            <a:pPr lvl="1" eaLnBrk="1" hangingPunct="1">
              <a:buFont typeface="Arial" charset="0"/>
              <a:buChar char="•"/>
            </a:pPr>
            <a:r>
              <a:rPr lang="en-US" sz="1800" smtClean="0">
                <a:solidFill>
                  <a:schemeClr val="tx2"/>
                </a:solidFill>
              </a:rPr>
              <a:t>Concord</a:t>
            </a:r>
          </a:p>
          <a:p>
            <a:pPr lvl="1" eaLnBrk="1" hangingPunct="1">
              <a:buFont typeface="Arial" charset="0"/>
              <a:buChar char="•"/>
            </a:pPr>
            <a:r>
              <a:rPr lang="en-US" sz="1800" smtClean="0">
                <a:solidFill>
                  <a:schemeClr val="tx2"/>
                </a:solidFill>
              </a:rPr>
              <a:t>DCIE (continuing education)</a:t>
            </a:r>
          </a:p>
          <a:p>
            <a:pPr lvl="1" eaLnBrk="1" hangingPunct="1">
              <a:buFont typeface="Arial" charset="0"/>
              <a:buChar char="•"/>
            </a:pPr>
            <a:r>
              <a:rPr lang="en-US" sz="1800" smtClean="0">
                <a:solidFill>
                  <a:schemeClr val="tx2"/>
                </a:solidFill>
              </a:rPr>
              <a:t>Enrollment Services team</a:t>
            </a:r>
          </a:p>
          <a:p>
            <a:pPr lvl="1" eaLnBrk="1" hangingPunct="1">
              <a:buFont typeface="Arial" charset="0"/>
              <a:buChar char="•"/>
            </a:pPr>
            <a:r>
              <a:rPr lang="en-US" sz="1800" smtClean="0">
                <a:solidFill>
                  <a:schemeClr val="tx2"/>
                </a:solidFill>
              </a:rPr>
              <a:t>Information &amp; Computing Services (~50% of IT staff)</a:t>
            </a:r>
          </a:p>
          <a:p>
            <a:endParaRPr lang="en-US" smtClean="0"/>
          </a:p>
        </p:txBody>
      </p:sp>
      <p:sp>
        <p:nvSpPr>
          <p:cNvPr id="22533" name="Text Placeholder 4"/>
          <p:cNvSpPr>
            <a:spLocks noGrp="1"/>
          </p:cNvSpPr>
          <p:nvPr>
            <p:ph type="body" sz="quarter" idx="3"/>
          </p:nvPr>
        </p:nvSpPr>
        <p:spPr/>
        <p:txBody>
          <a:bodyPr/>
          <a:lstStyle/>
          <a:p>
            <a:r>
              <a:rPr lang="en-US" smtClean="0"/>
              <a:t>Moving Towards</a:t>
            </a:r>
          </a:p>
        </p:txBody>
      </p:sp>
      <p:sp>
        <p:nvSpPr>
          <p:cNvPr id="22534" name="Content Placeholder 5"/>
          <p:cNvSpPr>
            <a:spLocks noGrp="1"/>
          </p:cNvSpPr>
          <p:nvPr>
            <p:ph sz="quarter" idx="4"/>
          </p:nvPr>
        </p:nvSpPr>
        <p:spPr/>
        <p:txBody>
          <a:bodyPr/>
          <a:lstStyle/>
          <a:p>
            <a:pPr>
              <a:buFontTx/>
              <a:buNone/>
            </a:pPr>
            <a:r>
              <a:rPr lang="en-US" sz="1800" smtClean="0"/>
              <a:t>Shared services: IT processes across organization (stage 3 organization per ITIL)</a:t>
            </a:r>
          </a:p>
          <a:p>
            <a:r>
              <a:rPr lang="en-US" sz="1800" smtClean="0"/>
              <a:t>All IT staff in one division</a:t>
            </a:r>
          </a:p>
          <a:p>
            <a:r>
              <a:rPr lang="en-US" sz="1800" smtClean="0"/>
              <a:t>Processes with agreements between IT teams(operating level agreements) </a:t>
            </a:r>
          </a:p>
          <a:p>
            <a:r>
              <a:rPr lang="en-US" sz="1800" smtClean="0"/>
              <a:t>Services with service level agreements for our clients</a:t>
            </a:r>
          </a:p>
          <a:p>
            <a:r>
              <a:rPr lang="en-US" sz="1800" smtClean="0"/>
              <a:t>Making “centrally coordinated, locally directed” successful</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adhayfnp01\home\users\wq3385\My Pictures\Microsoft Clip Organizer\j0424394.jpg"/>
          <p:cNvPicPr>
            <a:picLocks noChangeAspect="1" noChangeArrowheads="1"/>
          </p:cNvPicPr>
          <p:nvPr/>
        </p:nvPicPr>
        <p:blipFill>
          <a:blip r:embed="rId2"/>
          <a:srcRect/>
          <a:stretch>
            <a:fillRect/>
          </a:stretch>
        </p:blipFill>
        <p:spPr bwMode="auto">
          <a:xfrm>
            <a:off x="685800" y="1066800"/>
            <a:ext cx="7661275" cy="53340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752600" y="0"/>
            <a:ext cx="7391400" cy="990600"/>
          </a:xfrm>
        </p:spPr>
        <p:txBody>
          <a:bodyPr/>
          <a:lstStyle/>
          <a:p>
            <a:pPr algn="ctr"/>
            <a:r>
              <a:rPr lang="en-US" smtClean="0"/>
              <a:t>Agendas</a:t>
            </a:r>
          </a:p>
        </p:txBody>
      </p:sp>
      <p:sp>
        <p:nvSpPr>
          <p:cNvPr id="21507" name="Text Placeholder 2"/>
          <p:cNvSpPr>
            <a:spLocks noGrp="1"/>
          </p:cNvSpPr>
          <p:nvPr>
            <p:ph type="body" idx="1"/>
          </p:nvPr>
        </p:nvSpPr>
        <p:spPr/>
        <p:txBody>
          <a:bodyPr/>
          <a:lstStyle/>
          <a:p>
            <a:r>
              <a:rPr lang="en-US" smtClean="0"/>
              <a:t>Our Agenda</a:t>
            </a:r>
          </a:p>
        </p:txBody>
      </p:sp>
      <p:sp>
        <p:nvSpPr>
          <p:cNvPr id="21508" name="Content Placeholder 3"/>
          <p:cNvSpPr>
            <a:spLocks noGrp="1"/>
          </p:cNvSpPr>
          <p:nvPr>
            <p:ph sz="half" idx="2"/>
          </p:nvPr>
        </p:nvSpPr>
        <p:spPr/>
        <p:txBody>
          <a:bodyPr/>
          <a:lstStyle/>
          <a:p>
            <a:pPr lvl="1"/>
            <a:r>
              <a:rPr lang="en-US" dirty="0" smtClean="0"/>
              <a:t>About ITIL</a:t>
            </a:r>
          </a:p>
          <a:p>
            <a:pPr lvl="1"/>
            <a:r>
              <a:rPr lang="en-US" dirty="0" smtClean="0"/>
              <a:t>Organizational Change: What we were facing</a:t>
            </a:r>
          </a:p>
          <a:p>
            <a:pPr lvl="1"/>
            <a:r>
              <a:rPr lang="en-US" dirty="0" smtClean="0"/>
              <a:t>New Concepts:</a:t>
            </a:r>
          </a:p>
          <a:p>
            <a:pPr lvl="2"/>
            <a:r>
              <a:rPr lang="en-US" dirty="0" smtClean="0"/>
              <a:t>Relationship Management</a:t>
            </a:r>
          </a:p>
          <a:p>
            <a:pPr lvl="2"/>
            <a:r>
              <a:rPr lang="en-US" dirty="0" smtClean="0"/>
              <a:t>Service Desk</a:t>
            </a:r>
          </a:p>
          <a:p>
            <a:pPr lvl="2"/>
            <a:r>
              <a:rPr lang="en-US" dirty="0" smtClean="0"/>
              <a:t>Common Framework (ITIL)</a:t>
            </a:r>
          </a:p>
          <a:p>
            <a:pPr lvl="2"/>
            <a:r>
              <a:rPr lang="en-US" dirty="0" smtClean="0"/>
              <a:t>Change Management</a:t>
            </a:r>
          </a:p>
          <a:p>
            <a:pPr lvl="1"/>
            <a:r>
              <a:rPr lang="en-US" dirty="0" smtClean="0"/>
              <a:t>Service Desk &amp; ITIL</a:t>
            </a:r>
          </a:p>
          <a:p>
            <a:pPr lvl="1"/>
            <a:r>
              <a:rPr lang="en-US" dirty="0" smtClean="0"/>
              <a:t>ITIL Beyond Service Desk</a:t>
            </a:r>
          </a:p>
          <a:p>
            <a:pPr lvl="1"/>
            <a:r>
              <a:rPr lang="en-US" dirty="0" smtClean="0"/>
              <a:t>Reflections</a:t>
            </a:r>
          </a:p>
          <a:p>
            <a:endParaRPr lang="en-US" dirty="0" smtClean="0"/>
          </a:p>
        </p:txBody>
      </p:sp>
      <p:sp>
        <p:nvSpPr>
          <p:cNvPr id="21509" name="Text Placeholder 4"/>
          <p:cNvSpPr>
            <a:spLocks noGrp="1"/>
          </p:cNvSpPr>
          <p:nvPr>
            <p:ph type="body" sz="quarter" idx="3"/>
          </p:nvPr>
        </p:nvSpPr>
        <p:spPr/>
        <p:txBody>
          <a:bodyPr/>
          <a:lstStyle/>
          <a:p>
            <a:r>
              <a:rPr lang="en-US" smtClean="0"/>
              <a:t>Your Agenda</a:t>
            </a:r>
          </a:p>
        </p:txBody>
      </p:sp>
      <p:sp>
        <p:nvSpPr>
          <p:cNvPr id="21510" name="Content Placeholder 5"/>
          <p:cNvSpPr>
            <a:spLocks noGrp="1"/>
          </p:cNvSpPr>
          <p:nvPr>
            <p:ph sz="quarter" idx="4"/>
          </p:nvPr>
        </p:nvSpPr>
        <p:spPr/>
        <p:txBody>
          <a:bodyPr/>
          <a:lstStyle/>
          <a:p>
            <a:pPr eaLnBrk="1" hangingPunct="1">
              <a:buFontTx/>
              <a:buNone/>
            </a:pPr>
            <a:r>
              <a:rPr lang="en-US" sz="2000" dirty="0" smtClean="0"/>
              <a:t>What do you expect? What would you like us to emphasize?</a:t>
            </a:r>
          </a:p>
          <a:p>
            <a:pPr lvl="1" eaLnBrk="1" hangingPunct="1"/>
            <a:r>
              <a:rPr lang="en-US" dirty="0" smtClean="0"/>
              <a:t>Organizational Change</a:t>
            </a:r>
          </a:p>
          <a:p>
            <a:pPr lvl="2" eaLnBrk="1" hangingPunct="1"/>
            <a:r>
              <a:rPr lang="en-US" dirty="0" smtClean="0"/>
              <a:t>How? Why?</a:t>
            </a:r>
          </a:p>
          <a:p>
            <a:pPr lvl="1" eaLnBrk="1" hangingPunct="1"/>
            <a:r>
              <a:rPr lang="en-US" dirty="0" smtClean="0"/>
              <a:t>Service Desk</a:t>
            </a:r>
          </a:p>
          <a:p>
            <a:pPr lvl="2" eaLnBrk="1" hangingPunct="1"/>
            <a:r>
              <a:rPr lang="en-US" dirty="0" smtClean="0"/>
              <a:t>How? Why?</a:t>
            </a:r>
          </a:p>
          <a:p>
            <a:pPr lvl="1" eaLnBrk="1" hangingPunct="1"/>
            <a:r>
              <a:rPr lang="en-US" dirty="0" smtClean="0"/>
              <a:t>ITIL</a:t>
            </a:r>
          </a:p>
          <a:p>
            <a:pPr lvl="2" eaLnBrk="1" hangingPunct="1"/>
            <a:r>
              <a:rPr lang="en-US" dirty="0" smtClean="0"/>
              <a:t>What is it? How? Why? Funding? Etc.</a:t>
            </a:r>
          </a:p>
          <a:p>
            <a:pPr lvl="1" eaLnBrk="1" hangingPunct="1"/>
            <a:r>
              <a:rPr lang="en-US" dirty="0" smtClean="0"/>
              <a:t>Effect on Administration</a:t>
            </a:r>
          </a:p>
          <a:p>
            <a:pPr lvl="1" eaLnBrk="1" hangingPunct="1"/>
            <a:r>
              <a:rPr lang="en-US" dirty="0" smtClean="0"/>
              <a:t>Effect on University</a:t>
            </a:r>
          </a:p>
          <a:p>
            <a:pPr lvl="1" eaLnBrk="1" hangingPunct="1"/>
            <a:r>
              <a:rPr lang="en-US" dirty="0" smtClean="0"/>
              <a:t>Other?</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ctr"/>
            <a:r>
              <a:rPr lang="en-US" smtClean="0"/>
              <a:t>We Needed a Strategy: ITIL</a:t>
            </a:r>
          </a:p>
        </p:txBody>
      </p:sp>
      <p:sp>
        <p:nvSpPr>
          <p:cNvPr id="23555" name="Content Placeholder 2"/>
          <p:cNvSpPr>
            <a:spLocks noGrp="1"/>
          </p:cNvSpPr>
          <p:nvPr>
            <p:ph idx="1"/>
          </p:nvPr>
        </p:nvSpPr>
        <p:spPr/>
        <p:txBody>
          <a:bodyPr/>
          <a:lstStyle/>
          <a:p>
            <a:pPr eaLnBrk="1" hangingPunct="1"/>
            <a:r>
              <a:rPr lang="en-US" sz="2800" smtClean="0">
                <a:solidFill>
                  <a:schemeClr val="tx2"/>
                </a:solidFill>
              </a:rPr>
              <a:t>Information Technology Infrastructure Library</a:t>
            </a:r>
          </a:p>
          <a:p>
            <a:pPr lvl="2" eaLnBrk="1" hangingPunct="1"/>
            <a:r>
              <a:rPr lang="en-US" sz="1800" smtClean="0"/>
              <a:t>Started by government of United Kingdom in the 1980s </a:t>
            </a:r>
          </a:p>
          <a:p>
            <a:pPr lvl="2" eaLnBrk="1" hangingPunct="1"/>
            <a:r>
              <a:rPr lang="en-US" sz="1800" smtClean="0"/>
              <a:t>ITIL has been around twenty years plus and in world-wide use</a:t>
            </a:r>
          </a:p>
          <a:p>
            <a:pPr lvl="2" eaLnBrk="1" hangingPunct="1"/>
            <a:r>
              <a:rPr lang="en-US" sz="1800" smtClean="0"/>
              <a:t>More recently to the USA and just beginning in higher education</a:t>
            </a:r>
          </a:p>
          <a:p>
            <a:pPr lvl="2" eaLnBrk="1" hangingPunct="1"/>
            <a:r>
              <a:rPr lang="en-US" sz="1800" smtClean="0"/>
              <a:t>At Cal State East Bay used ITIL to move from embedded IT in units toward a shared services model</a:t>
            </a:r>
          </a:p>
          <a:p>
            <a:r>
              <a:rPr lang="en-US" smtClean="0"/>
              <a:t>ITIL</a:t>
            </a:r>
          </a:p>
          <a:p>
            <a:pPr lvl="2"/>
            <a:r>
              <a:rPr lang="en-US" sz="1800" smtClean="0"/>
              <a:t>Library of best IT practices</a:t>
            </a:r>
          </a:p>
          <a:p>
            <a:pPr lvl="2"/>
            <a:r>
              <a:rPr lang="en-US" sz="1800" smtClean="0"/>
              <a:t>Version 3 – highly condensed</a:t>
            </a:r>
          </a:p>
          <a:p>
            <a:pPr lvl="2"/>
            <a:r>
              <a:rPr lang="en-US" sz="1800" smtClean="0"/>
              <a:t>Not a prescription</a:t>
            </a:r>
          </a:p>
          <a:p>
            <a:pPr lvl="2"/>
            <a:r>
              <a:rPr lang="en-US" sz="1800" smtClean="0"/>
              <a:t>Not possible to implement all at once</a:t>
            </a:r>
          </a:p>
          <a:p>
            <a:pPr lvl="2"/>
            <a:r>
              <a:rPr lang="en-US" sz="1800" smtClean="0"/>
              <a:t>Plenty to adopt &amp; adapt for any IT organization</a:t>
            </a:r>
          </a:p>
          <a:p>
            <a:pPr lvl="2"/>
            <a:r>
              <a:rPr lang="en-US" sz="1800" smtClean="0"/>
              <a:t>Service desk concept central to ITIL practices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ctr"/>
            <a:r>
              <a:rPr lang="en-US" smtClean="0"/>
              <a:t>ITIL</a:t>
            </a:r>
          </a:p>
        </p:txBody>
      </p:sp>
      <p:sp>
        <p:nvSpPr>
          <p:cNvPr id="24579" name="Content Placeholder 2"/>
          <p:cNvSpPr>
            <a:spLocks noGrp="1"/>
          </p:cNvSpPr>
          <p:nvPr>
            <p:ph idx="1"/>
          </p:nvPr>
        </p:nvSpPr>
        <p:spPr/>
        <p:txBody>
          <a:bodyPr/>
          <a:lstStyle/>
          <a:p>
            <a:pPr eaLnBrk="1" hangingPunct="1"/>
            <a:r>
              <a:rPr lang="en-US" smtClean="0"/>
              <a:t>A Definition from ITIL </a:t>
            </a:r>
          </a:p>
          <a:p>
            <a:pPr lvl="1" eaLnBrk="1" hangingPunct="1"/>
            <a:r>
              <a:rPr lang="en-US" sz="1800" smtClean="0"/>
              <a:t>Service: “A ‘service’ is a means of delivering value to customers by facilitating outcomes customers want to achieve without the ownership of specific costs and risks.”</a:t>
            </a:r>
          </a:p>
          <a:p>
            <a:pPr eaLnBrk="1" hangingPunct="1"/>
            <a:r>
              <a:rPr lang="en-US" smtClean="0"/>
              <a:t>Two main characteristics of a service</a:t>
            </a:r>
          </a:p>
          <a:p>
            <a:pPr lvl="1" eaLnBrk="1" hangingPunct="1"/>
            <a:r>
              <a:rPr lang="en-US" sz="1800" smtClean="0"/>
              <a:t>Utility (what the customer gets)</a:t>
            </a:r>
          </a:p>
          <a:p>
            <a:pPr lvl="2" eaLnBrk="1" hangingPunct="1"/>
            <a:r>
              <a:rPr lang="en-US" sz="1800" smtClean="0"/>
              <a:t>Improves performance or removes constraints</a:t>
            </a:r>
          </a:p>
          <a:p>
            <a:pPr lvl="1" eaLnBrk="1" hangingPunct="1"/>
            <a:r>
              <a:rPr lang="en-US" sz="1800" smtClean="0"/>
              <a:t>Warranty (how the customer gets it)</a:t>
            </a:r>
          </a:p>
          <a:p>
            <a:pPr lvl="2" eaLnBrk="1" hangingPunct="1"/>
            <a:r>
              <a:rPr lang="en-US" sz="1800" smtClean="0"/>
              <a:t>Available when needed</a:t>
            </a:r>
          </a:p>
          <a:p>
            <a:pPr lvl="2" eaLnBrk="1" hangingPunct="1"/>
            <a:r>
              <a:rPr lang="en-US" sz="1800" smtClean="0"/>
              <a:t>Sufficient capacity / magnitude / scalability</a:t>
            </a:r>
          </a:p>
          <a:p>
            <a:pPr lvl="2" eaLnBrk="1" hangingPunct="1"/>
            <a:r>
              <a:rPr lang="en-US" sz="1800" smtClean="0"/>
              <a:t>Dependable in terms of</a:t>
            </a:r>
          </a:p>
          <a:p>
            <a:pPr lvl="3" eaLnBrk="1" hangingPunct="1"/>
            <a:r>
              <a:rPr lang="en-US" sz="1800" smtClean="0"/>
              <a:t>Continuity</a:t>
            </a:r>
          </a:p>
          <a:p>
            <a:pPr lvl="3" eaLnBrk="1" hangingPunct="1"/>
            <a:r>
              <a:rPr lang="en-US" sz="1800" smtClean="0"/>
              <a:t>Security</a:t>
            </a:r>
          </a:p>
          <a:p>
            <a:pPr eaLnBrk="1" hangingPunct="1"/>
            <a:endParaRPr lang="en-US" sz="2200" smtClean="0"/>
          </a:p>
          <a:p>
            <a:endParaRPr lang="en-US"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bg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AC729694484D94583B6B8D92501C330" ma:contentTypeVersion="0" ma:contentTypeDescription="Create a new document." ma:contentTypeScope="" ma:versionID="e9e97ddd9d86e3108b17cdb06e2c7645">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3D58923B-F451-4399-8AB6-85BD91E19C29}">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s>
</ds:datastoreItem>
</file>

<file path=customXml/itemProps2.xml><?xml version="1.0" encoding="utf-8"?>
<ds:datastoreItem xmlns:ds="http://schemas.openxmlformats.org/officeDocument/2006/customXml" ds:itemID="{89AC6DB2-4344-42F6-9689-58B6E9B11501}">
  <ds:schemaRefs>
    <ds:schemaRef ds:uri="http://schemas.microsoft.com/sharepoint/v3/contenttype/forms"/>
  </ds:schemaRefs>
</ds:datastoreItem>
</file>

<file path=customXml/itemProps3.xml><?xml version="1.0" encoding="utf-8"?>
<ds:datastoreItem xmlns:ds="http://schemas.openxmlformats.org/officeDocument/2006/customXml" ds:itemID="{974FD49F-5D3C-4AE3-AAF8-D4F8F4B7D09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1903</TotalTime>
  <Words>2260</Words>
  <Application>Microsoft Office PowerPoint</Application>
  <PresentationFormat>On-screen Show (4:3)</PresentationFormat>
  <Paragraphs>388</Paragraphs>
  <Slides>40</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Default Design</vt:lpstr>
      <vt:lpstr>Worksheet</vt:lpstr>
      <vt:lpstr>Slide 1</vt:lpstr>
      <vt:lpstr>Copyright</vt:lpstr>
      <vt:lpstr>About Us</vt:lpstr>
      <vt:lpstr>Session Abstract</vt:lpstr>
      <vt:lpstr>What We Were Facing</vt:lpstr>
      <vt:lpstr>Slide 6</vt:lpstr>
      <vt:lpstr>Agendas</vt:lpstr>
      <vt:lpstr>We Needed a Strategy: ITIL</vt:lpstr>
      <vt:lpstr>ITIL</vt:lpstr>
      <vt:lpstr>Pre-2007 – 12+ IT Teams</vt:lpstr>
      <vt:lpstr>Post 2007 in New Organization</vt:lpstr>
      <vt:lpstr>Frustration</vt:lpstr>
      <vt:lpstr>Frustration</vt:lpstr>
      <vt:lpstr>New Concepts Born</vt:lpstr>
      <vt:lpstr>To Address Confusion </vt:lpstr>
      <vt:lpstr>Slide 16</vt:lpstr>
      <vt:lpstr>Why ITIL</vt:lpstr>
      <vt:lpstr>Why Needed</vt:lpstr>
      <vt:lpstr>Effects</vt:lpstr>
      <vt:lpstr>From Help to Service</vt:lpstr>
      <vt:lpstr>Who We Trained in ITIL</vt:lpstr>
      <vt:lpstr>Slide 22</vt:lpstr>
      <vt:lpstr>Mid Fall 2008</vt:lpstr>
      <vt:lpstr>January to July 2009</vt:lpstr>
      <vt:lpstr>Putting ITIL in Action</vt:lpstr>
      <vt:lpstr>Professional Development (?)</vt:lpstr>
      <vt:lpstr>ITIL Funding</vt:lpstr>
      <vt:lpstr>Funding ITIL </vt:lpstr>
      <vt:lpstr>Funding ITIL </vt:lpstr>
      <vt:lpstr>Staff Morale &amp; Teamwork </vt:lpstr>
      <vt:lpstr>Organizational Change</vt:lpstr>
      <vt:lpstr>Our Clients?</vt:lpstr>
      <vt:lpstr>Benefits to the Administration</vt:lpstr>
      <vt:lpstr>In Sum: Adopting The ITIL Framework</vt:lpstr>
      <vt:lpstr>What did you think?</vt:lpstr>
      <vt:lpstr>Q &amp; A</vt:lpstr>
      <vt:lpstr>Questions &amp; Answers (1)</vt:lpstr>
      <vt:lpstr>Questions &amp; Answers (2)</vt:lpstr>
      <vt:lpstr>Questions &amp; Answers (3)</vt:lpstr>
      <vt:lpstr>Questions &amp; Answers (4)</vt:lpstr>
    </vt:vector>
  </TitlesOfParts>
  <Company>DCIE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Educause West WRC 2009</dc:title>
  <dc:subject>Driving Organizational Change with ITIL and a new Service Desk</dc:subject>
  <dc:creator>Lee Thompson, Setareh Sarrafan, and John Charles</dc:creator>
  <cp:lastModifiedBy>Lee Thompson</cp:lastModifiedBy>
  <cp:revision>78</cp:revision>
  <dcterms:created xsi:type="dcterms:W3CDTF">2009-04-13T23:19:37Z</dcterms:created>
  <dcterms:modified xsi:type="dcterms:W3CDTF">2009-04-20T21:43:41Z</dcterms:modified>
</cp:coreProperties>
</file>