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3" r:id="rId3"/>
    <p:sldMasterId id="2147483654" r:id="rId4"/>
    <p:sldMasterId id="2147483655" r:id="rId5"/>
    <p:sldMasterId id="2147483656" r:id="rId6"/>
    <p:sldMasterId id="2147483657" r:id="rId7"/>
    <p:sldMasterId id="2147483658" r:id="rId8"/>
    <p:sldMasterId id="2147483659" r:id="rId9"/>
    <p:sldMasterId id="2147483660" r:id="rId10"/>
    <p:sldMasterId id="2147483661" r:id="rId11"/>
    <p:sldMasterId id="2147483662" r:id="rId12"/>
    <p:sldMasterId id="2147483663" r:id="rId13"/>
    <p:sldMasterId id="2147483664" r:id="rId14"/>
    <p:sldMasterId id="2147483665" r:id="rId15"/>
  </p:sldMasterIdLst>
  <p:notesMasterIdLst>
    <p:notesMasterId r:id="rId47"/>
  </p:notesMasterIdLst>
  <p:handoutMasterIdLst>
    <p:handoutMasterId r:id="rId48"/>
  </p:handoutMasterIdLst>
  <p:sldIdLst>
    <p:sldId id="268" r:id="rId16"/>
    <p:sldId id="488" r:id="rId17"/>
    <p:sldId id="330" r:id="rId18"/>
    <p:sldId id="489" r:id="rId19"/>
    <p:sldId id="500" r:id="rId20"/>
    <p:sldId id="425" r:id="rId21"/>
    <p:sldId id="481" r:id="rId22"/>
    <p:sldId id="469" r:id="rId23"/>
    <p:sldId id="470" r:id="rId24"/>
    <p:sldId id="471" r:id="rId25"/>
    <p:sldId id="472" r:id="rId26"/>
    <p:sldId id="473" r:id="rId27"/>
    <p:sldId id="474" r:id="rId28"/>
    <p:sldId id="490" r:id="rId29"/>
    <p:sldId id="475" r:id="rId30"/>
    <p:sldId id="476" r:id="rId31"/>
    <p:sldId id="459" r:id="rId32"/>
    <p:sldId id="420" r:id="rId33"/>
    <p:sldId id="494" r:id="rId34"/>
    <p:sldId id="499" r:id="rId35"/>
    <p:sldId id="418" r:id="rId36"/>
    <p:sldId id="486" r:id="rId37"/>
    <p:sldId id="482" r:id="rId38"/>
    <p:sldId id="491" r:id="rId39"/>
    <p:sldId id="483" r:id="rId40"/>
    <p:sldId id="502" r:id="rId41"/>
    <p:sldId id="497" r:id="rId42"/>
    <p:sldId id="498" r:id="rId43"/>
    <p:sldId id="501" r:id="rId44"/>
    <p:sldId id="496" r:id="rId45"/>
    <p:sldId id="495" r:id="rId46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733"/>
    <a:srgbClr val="FFD722"/>
    <a:srgbClr val="9B0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94660"/>
  </p:normalViewPr>
  <p:slideViewPr>
    <p:cSldViewPr>
      <p:cViewPr>
        <p:scale>
          <a:sx n="100" d="100"/>
          <a:sy n="100" d="100"/>
        </p:scale>
        <p:origin x="-432" y="-3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25.xml"/><Relationship Id="rId41" Type="http://schemas.openxmlformats.org/officeDocument/2006/relationships/slide" Target="slides/slide26.xml"/><Relationship Id="rId42" Type="http://schemas.openxmlformats.org/officeDocument/2006/relationships/slide" Target="slides/slide27.xml"/><Relationship Id="rId43" Type="http://schemas.openxmlformats.org/officeDocument/2006/relationships/slide" Target="slides/slide28.xml"/><Relationship Id="rId44" Type="http://schemas.openxmlformats.org/officeDocument/2006/relationships/slide" Target="slides/slide29.xml"/><Relationship Id="rId45" Type="http://schemas.openxmlformats.org/officeDocument/2006/relationships/slide" Target="slides/slide30.xml"/><Relationship Id="rId46" Type="http://schemas.openxmlformats.org/officeDocument/2006/relationships/slide" Target="slides/slide31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slide" Target="slides/slide18.xml"/><Relationship Id="rId34" Type="http://schemas.openxmlformats.org/officeDocument/2006/relationships/slide" Target="slides/slide19.xml"/><Relationship Id="rId35" Type="http://schemas.openxmlformats.org/officeDocument/2006/relationships/slide" Target="slides/slide20.xml"/><Relationship Id="rId36" Type="http://schemas.openxmlformats.org/officeDocument/2006/relationships/slide" Target="slides/slide21.xml"/><Relationship Id="rId37" Type="http://schemas.openxmlformats.org/officeDocument/2006/relationships/slide" Target="slides/slide22.xml"/><Relationship Id="rId38" Type="http://schemas.openxmlformats.org/officeDocument/2006/relationships/slide" Target="slides/slide23.xml"/><Relationship Id="rId39" Type="http://schemas.openxmlformats.org/officeDocument/2006/relationships/slide" Target="slides/slide24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pitchFamily="-110" charset="0"/>
                <a:ea typeface="ヒラギノ角ゴ ProN W3" pitchFamily="-110" charset="-128"/>
                <a:cs typeface="ヒラギノ角ゴ ProN W3" pitchFamily="-110" charset="-128"/>
                <a:sym typeface="Gill Sans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-110" charset="0"/>
                <a:ea typeface="ヒラギノ角ゴ ProN W3" pitchFamily="-110" charset="-128"/>
                <a:cs typeface="ヒラギノ角ゴ ProN W3" pitchFamily="-110" charset="-128"/>
                <a:sym typeface="Gill Sans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pitchFamily="-110" charset="0"/>
                <a:ea typeface="ヒラギノ角ゴ ProN W3" pitchFamily="-110" charset="-128"/>
                <a:cs typeface="ヒラギノ角ゴ ProN W3" pitchFamily="-110" charset="-128"/>
                <a:sym typeface="Gill Sans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DA2C85F-A69E-EE48-A7B2-8790AEF4F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23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pitchFamily="-110" charset="0"/>
                <a:ea typeface="ヒラギノ角ゴ ProN W3" pitchFamily="-110" charset="-128"/>
                <a:cs typeface="ヒラギノ角ゴ ProN W3" pitchFamily="-110" charset="-128"/>
                <a:sym typeface="Gill Sans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-110" charset="0"/>
                <a:ea typeface="ヒラギノ角ゴ ProN W3" pitchFamily="-110" charset="-128"/>
                <a:cs typeface="ヒラギノ角ゴ ProN W3" pitchFamily="-110" charset="-128"/>
                <a:sym typeface="Gill Sans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5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66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pitchFamily="-110" charset="0"/>
                <a:ea typeface="ヒラギノ角ゴ ProN W3" pitchFamily="-110" charset="-128"/>
                <a:cs typeface="ヒラギノ角ゴ ProN W3" pitchFamily="-110" charset="-128"/>
                <a:sym typeface="Gill Sans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A2C3C6B-0B8B-7D41-8AB3-BE41F7723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40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110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C746EEC4-6F16-1B4F-9A73-F6FF1342AA36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Gill San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Add the n which is SMALL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A947D627-48D7-B74A-90AB-9AEA0FD6F902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Gill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49699BFA-578D-0542-9739-196757F34780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Gill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6801F2E5-D56B-7846-82C4-1305B6DBA96E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We survey students every year to find out whether they feel tech-savvy, and all students now say they are at least proficient with tech, if not an early adopter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F7DDF44C-C626-DF46-A38E-36A10C2DCBCC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Ensured Sakai learning management system, videos, mp3, course content, all iPad-friendly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F2441204-8318-2047-8FB8-B299CAFC1D90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Add Before/After image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6204B474-4166-1D49-AA25-07F09DDBC376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-We know that there</a:t>
            </a:r>
            <a:r>
              <a:rPr lang="ja-JP" altLang="en-US">
                <a:latin typeface="Gill Sans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Gill Sans" charset="0"/>
                <a:ea typeface="ＭＳ Ｐゴシック" charset="0"/>
                <a:cs typeface="ＭＳ Ｐゴシック" charset="0"/>
              </a:rPr>
              <a:t>s a lot more to iPads than lecture slide annotation.   </a:t>
            </a:r>
          </a:p>
          <a:p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-Lots of apps are being developed for the iPad; want to help faculty and students find and build apps most relevant to them.</a:t>
            </a:r>
          </a:p>
          <a:p>
            <a:endParaRPr lang="en-US">
              <a:latin typeface="Gill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96FCDC81-D3F2-2A40-ACA8-6CFB4006E3A0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How prepared you feel to use ipads in clerkships ADD IN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5E27920F-FD04-F844-8A36-0754C11EE0A2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How prepared you feel to use ipads in clerkships ADD IN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54B8B05D-5DF3-5744-96EC-C2EA4F35DFF7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08410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01432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86618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9279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154809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5766" y="1457326"/>
            <a:ext cx="1316037" cy="3014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4203" y="1457326"/>
            <a:ext cx="1317625" cy="3014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85637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15579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12526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690438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329344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4359564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67740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45174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4517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33049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3" y="135733"/>
            <a:ext cx="1838325" cy="43362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6" y="135733"/>
            <a:ext cx="5367337" cy="43362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64847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85241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43861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685414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1457326"/>
            <a:ext cx="1695450" cy="3014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1613" y="1457326"/>
            <a:ext cx="1695450" cy="3014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78671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8425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47899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565365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129567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0387419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="0" i="0">
                <a:latin typeface="Gill Sans"/>
                <a:cs typeface="Gill San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411122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97086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3" y="135733"/>
            <a:ext cx="1838325" cy="43362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6" y="135733"/>
            <a:ext cx="5367337" cy="43362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06470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94215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82973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9640612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6" y="2650332"/>
            <a:ext cx="3602037" cy="592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2650332"/>
            <a:ext cx="3603625" cy="592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59957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37237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01843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036431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3037436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>
              <a:defRPr sz="4400" b="0" i="0">
                <a:solidFill>
                  <a:srgbClr val="000000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"/>
                <a:cs typeface="Gill Sans"/>
              </a:defRPr>
            </a:lvl1pPr>
            <a:lvl2pPr>
              <a:defRPr>
                <a:latin typeface="Gill Sans"/>
                <a:cs typeface="Gill Sans"/>
              </a:defRPr>
            </a:lvl2pPr>
            <a:lvl3pPr>
              <a:defRPr>
                <a:latin typeface="Gill Sans"/>
                <a:cs typeface="Gill Sans"/>
              </a:defRPr>
            </a:lvl3pPr>
            <a:lvl4pPr>
              <a:defRPr>
                <a:latin typeface="Gill Sans"/>
                <a:cs typeface="Gill Sans"/>
              </a:defRPr>
            </a:lvl4pPr>
            <a:lvl5pPr>
              <a:defRPr>
                <a:latin typeface="Gill Sans"/>
                <a:cs typeface="Gill San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76065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1004129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98443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3" y="864395"/>
            <a:ext cx="1838325" cy="23788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6" y="864395"/>
            <a:ext cx="5367337" cy="2378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12473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0468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40201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112318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6" y="671514"/>
            <a:ext cx="3602037" cy="38076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671514"/>
            <a:ext cx="3603625" cy="38076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37633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32459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64506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667380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6593095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3665621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038015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44598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27315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27315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44314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50500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54215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967597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57215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58099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97129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94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94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77623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558216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462937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570699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98225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0151"/>
            <a:ext cx="2057400" cy="33944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60198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97451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03440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02107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1887940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14446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45799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5371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97794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902837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5074674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2126317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62261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0151"/>
            <a:ext cx="2057400" cy="358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6019800" cy="358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23021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362022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040267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359560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24569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Verdana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0604084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09935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9375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9375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38085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30058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3956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9567008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6026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54276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33081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037578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0624907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8677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753389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88449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0151"/>
            <a:ext cx="2057400" cy="358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6019800" cy="358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80455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29336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18301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7724585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850" y="2521745"/>
            <a:ext cx="1987550" cy="174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0800" y="2521745"/>
            <a:ext cx="1989138" cy="174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32499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52545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92326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914651"/>
            <a:ext cx="3124200" cy="174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14651"/>
            <a:ext cx="3124200" cy="174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45219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276231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85235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1824290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14656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8066" y="742951"/>
            <a:ext cx="1031875" cy="35218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853" y="742951"/>
            <a:ext cx="2944813" cy="3521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83160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87943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32393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8813719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850" y="2521745"/>
            <a:ext cx="1987550" cy="174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0800" y="2521745"/>
            <a:ext cx="1989138" cy="174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64298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02150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0335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26263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100983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6271789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3183025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43174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8066" y="742951"/>
            <a:ext cx="1031875" cy="35218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853" y="742951"/>
            <a:ext cx="2944813" cy="3521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19372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98808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31430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3972563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9264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02123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69723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88518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498280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6911617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913923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60288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31"/>
            <a:ext cx="2057400" cy="44588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31"/>
            <a:ext cx="6019800" cy="445889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35827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82856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16937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66728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187681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19372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30575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81367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209469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147703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190861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64827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07500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88398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9682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4306801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9700962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1457326"/>
            <a:ext cx="1695450" cy="3014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1613" y="1457326"/>
            <a:ext cx="1695450" cy="3014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29402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0905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0011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275336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947328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9287401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7255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3" y="135733"/>
            <a:ext cx="1838325" cy="43362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6" y="135733"/>
            <a:ext cx="5367337" cy="43362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99367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90917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Verdana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6318969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57789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0405416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6" y="1457326"/>
            <a:ext cx="3602037" cy="3014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457326"/>
            <a:ext cx="3603625" cy="3014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45790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21010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7312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639446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6281665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684870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80791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3" y="135733"/>
            <a:ext cx="1838325" cy="43362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6" y="135733"/>
            <a:ext cx="5367337" cy="43362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0129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png"/><Relationship Id="rId14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914650"/>
            <a:ext cx="64008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2004" tIns="32004" rIns="66141" bIns="32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Verdana" charset="0"/>
              </a:rPr>
              <a:t>Click to edit Master text styles</a:t>
            </a:r>
          </a:p>
          <a:p>
            <a:pPr lvl="1"/>
            <a:r>
              <a:rPr lang="en-US">
                <a:sym typeface="Verdana" charset="0"/>
              </a:rPr>
              <a:t>Second level</a:t>
            </a:r>
          </a:p>
          <a:p>
            <a:pPr lvl="2"/>
            <a:r>
              <a:rPr lang="en-US">
                <a:sym typeface="Verdana" charset="0"/>
              </a:rPr>
              <a:t>Third level</a:t>
            </a:r>
          </a:p>
          <a:p>
            <a:pPr lvl="3"/>
            <a:r>
              <a:rPr lang="en-US">
                <a:sym typeface="Verdana" charset="0"/>
              </a:rPr>
              <a:t>Fourth level</a:t>
            </a:r>
          </a:p>
          <a:p>
            <a:pPr lvl="4"/>
            <a:r>
              <a:rPr lang="en-US">
                <a:sym typeface="Verdana" charset="0"/>
              </a:rPr>
              <a:t>Fifth level</a:t>
            </a:r>
          </a:p>
        </p:txBody>
      </p:sp>
      <p:pic>
        <p:nvPicPr>
          <p:cNvPr id="1027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654550"/>
            <a:ext cx="1524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xmlns:p14="http://schemas.microsoft.com/office/powerpoint/2010/main"/>
  <p:txStyles>
    <p:titleStyle>
      <a:lvl1pPr marL="33338" indent="-33338" algn="ctr" defTabSz="576263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003366"/>
          </a:solidFill>
          <a:latin typeface="+mj-lt"/>
          <a:ea typeface="+mj-ea"/>
          <a:cs typeface="+mj-cs"/>
          <a:sym typeface="Verdana" charset="0"/>
        </a:defRPr>
      </a:lvl1pPr>
      <a:lvl2pPr marL="33338" indent="-33338" algn="ctr" defTabSz="576263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003366"/>
          </a:solidFill>
          <a:latin typeface="Verdana" pitchFamily="-110" charset="0"/>
          <a:ea typeface="ヒラギノ角ゴ ProN W6" pitchFamily="-110" charset="-128"/>
          <a:cs typeface="ヒラギノ角ゴ ProN W6" pitchFamily="-110" charset="-128"/>
          <a:sym typeface="Verdana" charset="0"/>
        </a:defRPr>
      </a:lvl2pPr>
      <a:lvl3pPr marL="33338" indent="-33338" algn="ctr" defTabSz="576263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003366"/>
          </a:solidFill>
          <a:latin typeface="Verdana" pitchFamily="-110" charset="0"/>
          <a:ea typeface="ヒラギノ角ゴ ProN W6" pitchFamily="-110" charset="-128"/>
          <a:cs typeface="ヒラギノ角ゴ ProN W6" pitchFamily="-110" charset="-128"/>
          <a:sym typeface="Verdana" charset="0"/>
        </a:defRPr>
      </a:lvl3pPr>
      <a:lvl4pPr marL="33338" indent="-33338" algn="ctr" defTabSz="576263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003366"/>
          </a:solidFill>
          <a:latin typeface="Verdana" pitchFamily="-110" charset="0"/>
          <a:ea typeface="ヒラギノ角ゴ ProN W6" pitchFamily="-110" charset="-128"/>
          <a:cs typeface="ヒラギノ角ゴ ProN W6" pitchFamily="-110" charset="-128"/>
          <a:sym typeface="Verdana" charset="0"/>
        </a:defRPr>
      </a:lvl4pPr>
      <a:lvl5pPr marL="33338" indent="-33338" algn="ctr" defTabSz="576263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003366"/>
          </a:solidFill>
          <a:latin typeface="Verdana" pitchFamily="-110" charset="0"/>
          <a:ea typeface="ヒラギノ角ゴ ProN W6" pitchFamily="-110" charset="-128"/>
          <a:cs typeface="ヒラギノ角ゴ ProN W6" pitchFamily="-110" charset="-128"/>
          <a:sym typeface="Verdana" charset="0"/>
        </a:defRPr>
      </a:lvl5pPr>
      <a:lvl6pPr marL="490538" algn="ctr" defTabSz="576263" rtl="0" fontAlgn="base">
        <a:spcBef>
          <a:spcPct val="0"/>
        </a:spcBef>
        <a:spcAft>
          <a:spcPct val="0"/>
        </a:spcAft>
        <a:defRPr sz="3000" b="1" i="1">
          <a:solidFill>
            <a:srgbClr val="003366"/>
          </a:solidFill>
          <a:latin typeface="Verdana" pitchFamily="-110" charset="0"/>
          <a:ea typeface="ヒラギノ角ゴ ProN W6" pitchFamily="-110" charset="-128"/>
          <a:cs typeface="ヒラギノ角ゴ ProN W6" pitchFamily="-110" charset="-128"/>
          <a:sym typeface="Verdana" pitchFamily="-110" charset="0"/>
        </a:defRPr>
      </a:lvl6pPr>
      <a:lvl7pPr marL="947738" algn="ctr" defTabSz="576263" rtl="0" fontAlgn="base">
        <a:spcBef>
          <a:spcPct val="0"/>
        </a:spcBef>
        <a:spcAft>
          <a:spcPct val="0"/>
        </a:spcAft>
        <a:defRPr sz="3000" b="1" i="1">
          <a:solidFill>
            <a:srgbClr val="003366"/>
          </a:solidFill>
          <a:latin typeface="Verdana" pitchFamily="-110" charset="0"/>
          <a:ea typeface="ヒラギノ角ゴ ProN W6" pitchFamily="-110" charset="-128"/>
          <a:cs typeface="ヒラギノ角ゴ ProN W6" pitchFamily="-110" charset="-128"/>
          <a:sym typeface="Verdana" pitchFamily="-110" charset="0"/>
        </a:defRPr>
      </a:lvl7pPr>
      <a:lvl8pPr marL="1404938" algn="ctr" defTabSz="576263" rtl="0" fontAlgn="base">
        <a:spcBef>
          <a:spcPct val="0"/>
        </a:spcBef>
        <a:spcAft>
          <a:spcPct val="0"/>
        </a:spcAft>
        <a:defRPr sz="3000" b="1" i="1">
          <a:solidFill>
            <a:srgbClr val="003366"/>
          </a:solidFill>
          <a:latin typeface="Verdana" pitchFamily="-110" charset="0"/>
          <a:ea typeface="ヒラギノ角ゴ ProN W6" pitchFamily="-110" charset="-128"/>
          <a:cs typeface="ヒラギノ角ゴ ProN W6" pitchFamily="-110" charset="-128"/>
          <a:sym typeface="Verdana" pitchFamily="-110" charset="0"/>
        </a:defRPr>
      </a:lvl8pPr>
      <a:lvl9pPr marL="1862138" algn="ctr" defTabSz="576263" rtl="0" fontAlgn="base">
        <a:spcBef>
          <a:spcPct val="0"/>
        </a:spcBef>
        <a:spcAft>
          <a:spcPct val="0"/>
        </a:spcAft>
        <a:defRPr sz="3000" b="1" i="1">
          <a:solidFill>
            <a:srgbClr val="003366"/>
          </a:solidFill>
          <a:latin typeface="Verdana" pitchFamily="-110" charset="0"/>
          <a:ea typeface="ヒラギノ角ゴ ProN W6" pitchFamily="-110" charset="-128"/>
          <a:cs typeface="ヒラギノ角ゴ ProN W6" pitchFamily="-110" charset="-128"/>
          <a:sym typeface="Verdana" pitchFamily="-110" charset="0"/>
        </a:defRPr>
      </a:lvl9pPr>
    </p:titleStyle>
    <p:bodyStyle>
      <a:lvl1pPr marL="1588" indent="-1588" algn="ctr" defTabSz="576263" rtl="0" eaLnBrk="0" fontAlgn="base" hangingPunct="0">
        <a:spcBef>
          <a:spcPts val="625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1pPr>
      <a:lvl2pPr marL="385763" indent="71438" algn="ctr" defTabSz="576263" rtl="0" eaLnBrk="0" fontAlgn="base" hangingPunct="0">
        <a:spcBef>
          <a:spcPts val="563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2pPr>
      <a:lvl3pPr marL="769938" indent="144463" algn="ctr" defTabSz="576263" rtl="0" eaLnBrk="0" fontAlgn="base" hangingPunct="0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3pPr>
      <a:lvl4pPr marL="1154113" indent="217488" algn="ctr" defTabSz="576263" rtl="0" eaLnBrk="0" fontAlgn="base" hangingPunct="0">
        <a:spcBef>
          <a:spcPts val="375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4pPr>
      <a:lvl5pPr marL="1538288" indent="290513" algn="ctr" defTabSz="576263" rtl="0" eaLnBrk="0" fontAlgn="base" hangingPunct="0">
        <a:spcBef>
          <a:spcPts val="375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5pPr>
      <a:lvl6pPr marL="1995488" algn="ctr" defTabSz="576263" rtl="0" fontAlgn="base">
        <a:spcBef>
          <a:spcPts val="375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Verdana" pitchFamily="-110" charset="0"/>
        </a:defRPr>
      </a:lvl6pPr>
      <a:lvl7pPr marL="2452688" algn="ctr" defTabSz="576263" rtl="0" fontAlgn="base">
        <a:spcBef>
          <a:spcPts val="375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Verdana" pitchFamily="-110" charset="0"/>
        </a:defRPr>
      </a:lvl7pPr>
      <a:lvl8pPr marL="2909888" algn="ctr" defTabSz="576263" rtl="0" fontAlgn="base">
        <a:spcBef>
          <a:spcPts val="375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Verdana" pitchFamily="-110" charset="0"/>
        </a:defRPr>
      </a:lvl8pPr>
      <a:lvl9pPr marL="3367088" algn="ctr" defTabSz="576263" rtl="0" fontAlgn="base">
        <a:spcBef>
          <a:spcPts val="375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Verdana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34938"/>
            <a:ext cx="73580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2004" tIns="32004" rIns="32004" bIns="320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5763" y="1457325"/>
            <a:ext cx="2786062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2004" tIns="32004" rIns="32004" bIns="320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 xmlns:p14="http://schemas.microsoft.com/office/powerpoint/2010/main"/>
  <p:txStyles>
    <p:titleStyle>
      <a:lvl1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2pPr>
      <a:lvl3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3pPr>
      <a:lvl4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4pPr>
      <a:lvl5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5pPr>
      <a:lvl6pPr marL="4572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marL="479425" indent="-311150" algn="l" defTabSz="576263" rtl="0" eaLnBrk="0" fontAlgn="base" hangingPunct="0">
        <a:spcBef>
          <a:spcPts val="2263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58825" indent="-311150" algn="l" defTabSz="576263" rtl="0" eaLnBrk="0" fontAlgn="base" hangingPunct="0">
        <a:spcBef>
          <a:spcPts val="2263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39813" indent="-311150" algn="l" defTabSz="576263" rtl="0" eaLnBrk="0" fontAlgn="base" hangingPunct="0">
        <a:spcBef>
          <a:spcPts val="2263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19213" indent="-311150" algn="l" defTabSz="576263" rtl="0" eaLnBrk="0" fontAlgn="base" hangingPunct="0">
        <a:spcBef>
          <a:spcPts val="2263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598613" indent="-311150" algn="l" defTabSz="576263" rtl="0" eaLnBrk="0" fontAlgn="base" hangingPunct="0">
        <a:spcBef>
          <a:spcPts val="2263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055813" indent="-311150" algn="l" defTabSz="576263" rtl="0" fontAlgn="base">
        <a:spcBef>
          <a:spcPts val="2263"/>
        </a:spcBef>
        <a:spcAft>
          <a:spcPct val="0"/>
        </a:spcAft>
        <a:buSzPct val="171000"/>
        <a:buFont typeface="Gill Sans" pitchFamily="-110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2513013" indent="-311150" algn="l" defTabSz="576263" rtl="0" fontAlgn="base">
        <a:spcBef>
          <a:spcPts val="2263"/>
        </a:spcBef>
        <a:spcAft>
          <a:spcPct val="0"/>
        </a:spcAft>
        <a:buSzPct val="171000"/>
        <a:buFont typeface="Gill Sans" pitchFamily="-110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2970213" indent="-311150" algn="l" defTabSz="576263" rtl="0" fontAlgn="base">
        <a:spcBef>
          <a:spcPts val="2263"/>
        </a:spcBef>
        <a:spcAft>
          <a:spcPct val="0"/>
        </a:spcAft>
        <a:buSzPct val="171000"/>
        <a:buFont typeface="Gill Sans" pitchFamily="-110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3427413" indent="-311150" algn="l" defTabSz="576263" rtl="0" fontAlgn="base">
        <a:spcBef>
          <a:spcPts val="2263"/>
        </a:spcBef>
        <a:spcAft>
          <a:spcPct val="0"/>
        </a:spcAft>
        <a:buSzPct val="171000"/>
        <a:buFont typeface="Gill Sans" pitchFamily="-110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34938"/>
            <a:ext cx="73580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2004" tIns="32004" rIns="32004" bIns="320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457325"/>
            <a:ext cx="35433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2004" tIns="32004" rIns="32004" bIns="320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 xmlns:p14="http://schemas.microsoft.com/office/powerpoint/2010/main"/>
  <p:txStyles>
    <p:titleStyle>
      <a:lvl1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2pPr>
      <a:lvl3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3pPr>
      <a:lvl4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4pPr>
      <a:lvl5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5pPr>
      <a:lvl6pPr marL="4572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marL="479425" indent="-311150" algn="l" defTabSz="576263" rtl="0" eaLnBrk="0" fontAlgn="base" hangingPunct="0">
        <a:spcBef>
          <a:spcPts val="2263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58825" indent="-311150" algn="l" defTabSz="576263" rtl="0" eaLnBrk="0" fontAlgn="base" hangingPunct="0">
        <a:spcBef>
          <a:spcPts val="2263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39813" indent="-311150" algn="l" defTabSz="576263" rtl="0" eaLnBrk="0" fontAlgn="base" hangingPunct="0">
        <a:spcBef>
          <a:spcPts val="2263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19213" indent="-311150" algn="l" defTabSz="576263" rtl="0" eaLnBrk="0" fontAlgn="base" hangingPunct="0">
        <a:spcBef>
          <a:spcPts val="2263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598613" indent="-311150" algn="l" defTabSz="576263" rtl="0" eaLnBrk="0" fontAlgn="base" hangingPunct="0">
        <a:spcBef>
          <a:spcPts val="2263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055813" indent="-311150" algn="l" defTabSz="576263" rtl="0" fontAlgn="base">
        <a:spcBef>
          <a:spcPts val="2263"/>
        </a:spcBef>
        <a:spcAft>
          <a:spcPct val="0"/>
        </a:spcAft>
        <a:buSzPct val="171000"/>
        <a:buFont typeface="Gill Sans" pitchFamily="-110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2513013" indent="-311150" algn="l" defTabSz="576263" rtl="0" fontAlgn="base">
        <a:spcBef>
          <a:spcPts val="2263"/>
        </a:spcBef>
        <a:spcAft>
          <a:spcPct val="0"/>
        </a:spcAft>
        <a:buSzPct val="171000"/>
        <a:buFont typeface="Gill Sans" pitchFamily="-110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2970213" indent="-311150" algn="l" defTabSz="576263" rtl="0" fontAlgn="base">
        <a:spcBef>
          <a:spcPts val="2263"/>
        </a:spcBef>
        <a:spcAft>
          <a:spcPct val="0"/>
        </a:spcAft>
        <a:buSzPct val="171000"/>
        <a:buFont typeface="Gill Sans" pitchFamily="-110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3427413" indent="-311150" algn="l" defTabSz="576263" rtl="0" fontAlgn="base">
        <a:spcBef>
          <a:spcPts val="2263"/>
        </a:spcBef>
        <a:spcAft>
          <a:spcPct val="0"/>
        </a:spcAft>
        <a:buSzPct val="171000"/>
        <a:buFont typeface="Gill Sans" pitchFamily="-110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2651125"/>
            <a:ext cx="73580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2004" tIns="32004" rIns="32004" bIns="32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865188"/>
            <a:ext cx="7358062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2004" tIns="32004" rIns="32004" bIns="3200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ransition xmlns:p14="http://schemas.microsoft.com/office/powerpoint/2010/main"/>
  <p:txStyles>
    <p:titleStyle>
      <a:lvl1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2pPr>
      <a:lvl3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3pPr>
      <a:lvl4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4pPr>
      <a:lvl5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5pPr>
      <a:lvl6pPr marL="4572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marL="342900" indent="-342900" algn="ctr" defTabSz="576263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defTabSz="576263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defTabSz="576263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defTabSz="576263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defTabSz="576263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defTabSz="576263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914400" algn="ctr" defTabSz="576263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1371600" algn="ctr" defTabSz="576263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1828800" algn="ctr" defTabSz="576263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671513"/>
            <a:ext cx="7358062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2004" tIns="32004" rIns="32004" bIns="320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 xmlns:p14="http://schemas.microsoft.com/office/powerpoint/2010/main"/>
  <p:txStyles>
    <p:titleStyle>
      <a:lvl1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2pPr>
      <a:lvl3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3pPr>
      <a:lvl4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4pPr>
      <a:lvl5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5pPr>
      <a:lvl6pPr marL="4572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marL="528638" indent="-360363" algn="l" defTabSz="576263" rtl="0" eaLnBrk="0" fontAlgn="base" hangingPunct="0">
        <a:spcBef>
          <a:spcPts val="283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08038" indent="-360363" algn="l" defTabSz="576263" rtl="0" eaLnBrk="0" fontAlgn="base" hangingPunct="0">
        <a:spcBef>
          <a:spcPts val="283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87438" indent="-358775" algn="l" defTabSz="576263" rtl="0" eaLnBrk="0" fontAlgn="base" hangingPunct="0">
        <a:spcBef>
          <a:spcPts val="283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68425" indent="-360363" algn="l" defTabSz="576263" rtl="0" eaLnBrk="0" fontAlgn="base" hangingPunct="0">
        <a:spcBef>
          <a:spcPts val="283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647825" indent="-360363" algn="l" defTabSz="576263" rtl="0" eaLnBrk="0" fontAlgn="base" hangingPunct="0">
        <a:spcBef>
          <a:spcPts val="283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05025" indent="-360363" algn="l" defTabSz="576263" rtl="0" fontAlgn="base">
        <a:spcBef>
          <a:spcPts val="2838"/>
        </a:spcBef>
        <a:spcAft>
          <a:spcPct val="0"/>
        </a:spcAft>
        <a:buSzPct val="171000"/>
        <a:buFont typeface="Gill Sans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2562225" indent="-360363" algn="l" defTabSz="576263" rtl="0" fontAlgn="base">
        <a:spcBef>
          <a:spcPts val="2838"/>
        </a:spcBef>
        <a:spcAft>
          <a:spcPct val="0"/>
        </a:spcAft>
        <a:buSzPct val="171000"/>
        <a:buFont typeface="Gill Sans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3019425" indent="-360363" algn="l" defTabSz="576263" rtl="0" fontAlgn="base">
        <a:spcBef>
          <a:spcPts val="2838"/>
        </a:spcBef>
        <a:spcAft>
          <a:spcPct val="0"/>
        </a:spcAft>
        <a:buSzPct val="171000"/>
        <a:buFont typeface="Gill Sans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3476625" indent="-360363" algn="l" defTabSz="576263" rtl="0" fontAlgn="base">
        <a:spcBef>
          <a:spcPts val="2838"/>
        </a:spcBef>
        <a:spcAft>
          <a:spcPct val="0"/>
        </a:spcAft>
        <a:buSzPct val="171000"/>
        <a:buFont typeface="Gill Sans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565275"/>
            <a:ext cx="7358062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2004" tIns="32004" rIns="32004" bIns="320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 xmlns:p14="http://schemas.microsoft.com/office/powerpoint/2010/main"/>
  <p:txStyles>
    <p:titleStyle>
      <a:lvl1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2pPr>
      <a:lvl3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3pPr>
      <a:lvl4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4pPr>
      <a:lvl5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5pPr>
      <a:lvl6pPr marL="4572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marL="342900" indent="-342900" algn="ctr" defTabSz="576263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defTabSz="576263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defTabSz="576263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defTabSz="576263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defTabSz="576263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defTabSz="576263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914400" algn="ctr" defTabSz="576263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1371600" algn="ctr" defTabSz="576263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1828800" algn="ctr" defTabSz="576263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3886200"/>
            <a:ext cx="735806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2004" tIns="32004" rIns="32004" bIns="320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xmlns:p14="http://schemas.microsoft.com/office/powerpoint/2010/main"/>
  <p:txStyles>
    <p:titleStyle>
      <a:lvl1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2pPr>
      <a:lvl3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3pPr>
      <a:lvl4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4pPr>
      <a:lvl5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5pPr>
      <a:lvl6pPr marL="4572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marL="342900" indent="-342900" algn="ctr" defTabSz="576263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defTabSz="576263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defTabSz="576263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defTabSz="576263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defTabSz="576263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defTabSz="576263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914400" algn="ctr" defTabSz="576263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1371600" algn="ctr" defTabSz="576263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1828800" algn="ctr" defTabSz="576263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2004" tIns="32004" rIns="66141" bIns="32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Verdana" charset="0"/>
              </a:rPr>
              <a:t>Click to edit Master text styles</a:t>
            </a:r>
          </a:p>
          <a:p>
            <a:pPr lvl="1"/>
            <a:r>
              <a:rPr lang="en-US">
                <a:sym typeface="Verdana" charset="0"/>
              </a:rPr>
              <a:t>Second level</a:t>
            </a:r>
          </a:p>
          <a:p>
            <a:pPr lvl="2"/>
            <a:r>
              <a:rPr lang="en-US">
                <a:sym typeface="Verdana" charset="0"/>
              </a:rPr>
              <a:t>Third level</a:t>
            </a:r>
          </a:p>
          <a:p>
            <a:pPr lvl="3"/>
            <a:r>
              <a:rPr lang="en-US">
                <a:sym typeface="Verdana" charset="0"/>
              </a:rPr>
              <a:t>Fourth level</a:t>
            </a:r>
          </a:p>
          <a:p>
            <a:pPr lvl="4"/>
            <a:r>
              <a:rPr lang="en-US">
                <a:sym typeface="Verdana" charset="0"/>
              </a:rPr>
              <a:t>Fifth level</a:t>
            </a:r>
          </a:p>
        </p:txBody>
      </p:sp>
      <p:pic>
        <p:nvPicPr>
          <p:cNvPr id="2051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654550"/>
            <a:ext cx="1524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xmlns:p14="http://schemas.microsoft.com/office/powerpoint/2010/main"/>
  <p:txStyles>
    <p:titleStyle>
      <a:lvl1pPr marL="33338" indent="-33338" algn="ctr" defTabSz="576263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003366"/>
          </a:solidFill>
          <a:latin typeface="+mj-lt"/>
          <a:ea typeface="+mj-ea"/>
          <a:cs typeface="+mj-cs"/>
          <a:sym typeface="Verdana" charset="0"/>
        </a:defRPr>
      </a:lvl1pPr>
      <a:lvl2pPr marL="33338" indent="-33338" algn="ctr" defTabSz="576263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003366"/>
          </a:solidFill>
          <a:latin typeface="Verdana" pitchFamily="-110" charset="0"/>
          <a:ea typeface="ヒラギノ角ゴ ProN W6" pitchFamily="-110" charset="-128"/>
          <a:cs typeface="ヒラギノ角ゴ ProN W6" pitchFamily="-110" charset="-128"/>
          <a:sym typeface="Verdana" charset="0"/>
        </a:defRPr>
      </a:lvl2pPr>
      <a:lvl3pPr marL="33338" indent="-33338" algn="ctr" defTabSz="576263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003366"/>
          </a:solidFill>
          <a:latin typeface="Verdana" pitchFamily="-110" charset="0"/>
          <a:ea typeface="ヒラギノ角ゴ ProN W6" pitchFamily="-110" charset="-128"/>
          <a:cs typeface="ヒラギノ角ゴ ProN W6" pitchFamily="-110" charset="-128"/>
          <a:sym typeface="Verdana" charset="0"/>
        </a:defRPr>
      </a:lvl3pPr>
      <a:lvl4pPr marL="33338" indent="-33338" algn="ctr" defTabSz="576263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003366"/>
          </a:solidFill>
          <a:latin typeface="Verdana" pitchFamily="-110" charset="0"/>
          <a:ea typeface="ヒラギノ角ゴ ProN W6" pitchFamily="-110" charset="-128"/>
          <a:cs typeface="ヒラギノ角ゴ ProN W6" pitchFamily="-110" charset="-128"/>
          <a:sym typeface="Verdana" charset="0"/>
        </a:defRPr>
      </a:lvl4pPr>
      <a:lvl5pPr marL="33338" indent="-33338" algn="ctr" defTabSz="576263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003366"/>
          </a:solidFill>
          <a:latin typeface="Verdana" pitchFamily="-110" charset="0"/>
          <a:ea typeface="ヒラギノ角ゴ ProN W6" pitchFamily="-110" charset="-128"/>
          <a:cs typeface="ヒラギノ角ゴ ProN W6" pitchFamily="-110" charset="-128"/>
          <a:sym typeface="Verdana" charset="0"/>
        </a:defRPr>
      </a:lvl5pPr>
      <a:lvl6pPr marL="490538" algn="ctr" defTabSz="576263" rtl="0" fontAlgn="base">
        <a:spcBef>
          <a:spcPct val="0"/>
        </a:spcBef>
        <a:spcAft>
          <a:spcPct val="0"/>
        </a:spcAft>
        <a:defRPr sz="3000" b="1" i="1">
          <a:solidFill>
            <a:srgbClr val="003366"/>
          </a:solidFill>
          <a:latin typeface="Verdana" pitchFamily="-110" charset="0"/>
          <a:ea typeface="ヒラギノ角ゴ ProN W6" pitchFamily="-110" charset="-128"/>
          <a:cs typeface="ヒラギノ角ゴ ProN W6" pitchFamily="-110" charset="-128"/>
          <a:sym typeface="Verdana" pitchFamily="-110" charset="0"/>
        </a:defRPr>
      </a:lvl6pPr>
      <a:lvl7pPr marL="947738" algn="ctr" defTabSz="576263" rtl="0" fontAlgn="base">
        <a:spcBef>
          <a:spcPct val="0"/>
        </a:spcBef>
        <a:spcAft>
          <a:spcPct val="0"/>
        </a:spcAft>
        <a:defRPr sz="3000" b="1" i="1">
          <a:solidFill>
            <a:srgbClr val="003366"/>
          </a:solidFill>
          <a:latin typeface="Verdana" pitchFamily="-110" charset="0"/>
          <a:ea typeface="ヒラギノ角ゴ ProN W6" pitchFamily="-110" charset="-128"/>
          <a:cs typeface="ヒラギノ角ゴ ProN W6" pitchFamily="-110" charset="-128"/>
          <a:sym typeface="Verdana" pitchFamily="-110" charset="0"/>
        </a:defRPr>
      </a:lvl7pPr>
      <a:lvl8pPr marL="1404938" algn="ctr" defTabSz="576263" rtl="0" fontAlgn="base">
        <a:spcBef>
          <a:spcPct val="0"/>
        </a:spcBef>
        <a:spcAft>
          <a:spcPct val="0"/>
        </a:spcAft>
        <a:defRPr sz="3000" b="1" i="1">
          <a:solidFill>
            <a:srgbClr val="003366"/>
          </a:solidFill>
          <a:latin typeface="Verdana" pitchFamily="-110" charset="0"/>
          <a:ea typeface="ヒラギノ角ゴ ProN W6" pitchFamily="-110" charset="-128"/>
          <a:cs typeface="ヒラギノ角ゴ ProN W6" pitchFamily="-110" charset="-128"/>
          <a:sym typeface="Verdana" pitchFamily="-110" charset="0"/>
        </a:defRPr>
      </a:lvl8pPr>
      <a:lvl9pPr marL="1862138" algn="ctr" defTabSz="576263" rtl="0" fontAlgn="base">
        <a:spcBef>
          <a:spcPct val="0"/>
        </a:spcBef>
        <a:spcAft>
          <a:spcPct val="0"/>
        </a:spcAft>
        <a:defRPr sz="3000" b="1" i="1">
          <a:solidFill>
            <a:srgbClr val="003366"/>
          </a:solidFill>
          <a:latin typeface="Verdana" pitchFamily="-110" charset="0"/>
          <a:ea typeface="ヒラギノ角ゴ ProN W6" pitchFamily="-110" charset="-128"/>
          <a:cs typeface="ヒラギノ角ゴ ProN W6" pitchFamily="-110" charset="-128"/>
          <a:sym typeface="Verdana" pitchFamily="-110" charset="0"/>
        </a:defRPr>
      </a:lvl9pPr>
    </p:titleStyle>
    <p:bodyStyle>
      <a:lvl1pPr marL="241300" indent="-215900" algn="l" defTabSz="576263" rtl="0" eaLnBrk="0" fontAlgn="base" hangingPunct="0">
        <a:spcBef>
          <a:spcPts val="625"/>
        </a:spcBef>
        <a:spcAft>
          <a:spcPct val="0"/>
        </a:spcAft>
        <a:buSzPct val="75000"/>
        <a:buFont typeface="Wingdings" charset="0"/>
        <a:buChar char="§"/>
        <a:defRPr sz="26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1pPr>
      <a:lvl2pPr marL="460375" indent="-179388" algn="l" defTabSz="576263" rtl="0" eaLnBrk="0" fontAlgn="base" hangingPunct="0">
        <a:spcBef>
          <a:spcPts val="563"/>
        </a:spcBef>
        <a:spcAft>
          <a:spcPct val="0"/>
        </a:spcAft>
        <a:buSzPct val="100000"/>
        <a:buFont typeface="Verdana" charset="0"/>
        <a:buChar char="–"/>
        <a:defRPr sz="23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2pPr>
      <a:lvl3pPr marL="712788" indent="-144463" algn="l" defTabSz="576263" rtl="0" eaLnBrk="0" fontAlgn="base" hangingPunct="0">
        <a:spcBef>
          <a:spcPts val="500"/>
        </a:spcBef>
        <a:spcAft>
          <a:spcPct val="0"/>
        </a:spcAft>
        <a:buSzPct val="100000"/>
        <a:buFont typeface="Verdana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3pPr>
      <a:lvl4pPr marL="1001713" indent="-144463" algn="l" defTabSz="576263" rtl="0" eaLnBrk="0" fontAlgn="base" hangingPunct="0">
        <a:spcBef>
          <a:spcPts val="375"/>
        </a:spcBef>
        <a:spcAft>
          <a:spcPct val="0"/>
        </a:spcAft>
        <a:buSzPct val="100000"/>
        <a:buFont typeface="Verdana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4pPr>
      <a:lvl5pPr marL="1289050" indent="-144463" algn="l" defTabSz="576263" rtl="0" eaLnBrk="0" fontAlgn="base" hangingPunct="0">
        <a:spcBef>
          <a:spcPts val="375"/>
        </a:spcBef>
        <a:spcAft>
          <a:spcPct val="0"/>
        </a:spcAft>
        <a:buSzPct val="100000"/>
        <a:buFont typeface="Verdan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5pPr>
      <a:lvl6pPr marL="1746250" indent="-144463" algn="l" defTabSz="576263" rtl="0" fontAlgn="base">
        <a:spcBef>
          <a:spcPts val="375"/>
        </a:spcBef>
        <a:spcAft>
          <a:spcPct val="0"/>
        </a:spcAft>
        <a:buSzPct val="100000"/>
        <a:buFont typeface="Verdana" pitchFamily="-110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Verdana" pitchFamily="-110" charset="0"/>
        </a:defRPr>
      </a:lvl6pPr>
      <a:lvl7pPr marL="2203450" indent="-144463" algn="l" defTabSz="576263" rtl="0" fontAlgn="base">
        <a:spcBef>
          <a:spcPts val="375"/>
        </a:spcBef>
        <a:spcAft>
          <a:spcPct val="0"/>
        </a:spcAft>
        <a:buSzPct val="100000"/>
        <a:buFont typeface="Verdana" pitchFamily="-110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Verdana" pitchFamily="-110" charset="0"/>
        </a:defRPr>
      </a:lvl7pPr>
      <a:lvl8pPr marL="2660650" indent="-144463" algn="l" defTabSz="576263" rtl="0" fontAlgn="base">
        <a:spcBef>
          <a:spcPts val="375"/>
        </a:spcBef>
        <a:spcAft>
          <a:spcPct val="0"/>
        </a:spcAft>
        <a:buSzPct val="100000"/>
        <a:buFont typeface="Verdana" pitchFamily="-110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Verdana" pitchFamily="-110" charset="0"/>
        </a:defRPr>
      </a:lvl8pPr>
      <a:lvl9pPr marL="3117850" indent="-144463" algn="l" defTabSz="576263" rtl="0" fontAlgn="base">
        <a:spcBef>
          <a:spcPts val="375"/>
        </a:spcBef>
        <a:spcAft>
          <a:spcPct val="0"/>
        </a:spcAft>
        <a:buSzPct val="100000"/>
        <a:buFont typeface="Verdana" pitchFamily="-110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Verdana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3886200"/>
            <a:ext cx="735806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2004" tIns="32004" rIns="32004" bIns="320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pic>
        <p:nvPicPr>
          <p:cNvPr id="3075" name="Picture 3" descr="logo-irt-edtech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0600"/>
            <a:ext cx="114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ISL Logo w_letter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778375"/>
            <a:ext cx="13716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xmlns:p14="http://schemas.microsoft.com/office/powerpoint/2010/main"/>
  <p:txStyles>
    <p:titleStyle>
      <a:lvl1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2pPr>
      <a:lvl3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3pPr>
      <a:lvl4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4pPr>
      <a:lvl5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5pPr>
      <a:lvl6pPr marL="4572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marL="342900" indent="-342900" algn="ctr" defTabSz="576263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defTabSz="576263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defTabSz="576263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defTabSz="576263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defTabSz="576263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defTabSz="576263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914400" algn="ctr" defTabSz="576263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1371600" algn="ctr" defTabSz="576263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1828800" algn="ctr" defTabSz="576263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2522538"/>
            <a:ext cx="412908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2004" tIns="32004" rIns="32004" bIns="32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742950"/>
            <a:ext cx="412908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2004" tIns="32004" rIns="32004" bIns="3200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xmlns:p14="http://schemas.microsoft.com/office/powerpoint/2010/main"/>
  <p:txStyles>
    <p:titleStyle>
      <a:lvl1pPr algn="ctr" defTabSz="576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defTabSz="576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2pPr>
      <a:lvl3pPr algn="ctr" defTabSz="576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3pPr>
      <a:lvl4pPr algn="ctr" defTabSz="576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4pPr>
      <a:lvl5pPr algn="ctr" defTabSz="576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5pPr>
      <a:lvl6pPr marL="457200" algn="ctr" defTabSz="5762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defTabSz="5762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defTabSz="5762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defTabSz="5762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marL="342900" indent="-342900" algn="ctr" defTabSz="576263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defTabSz="576263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defTabSz="576263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defTabSz="576263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defTabSz="576263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defTabSz="576263" rtl="0" fontAlgn="base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914400" algn="ctr" defTabSz="576263" rtl="0" fontAlgn="base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1371600" algn="ctr" defTabSz="576263" rtl="0" fontAlgn="base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1828800" algn="ctr" defTabSz="576263" rtl="0" fontAlgn="base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2522538"/>
            <a:ext cx="412908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2004" tIns="32004" rIns="32004" bIns="32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742950"/>
            <a:ext cx="412908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2004" tIns="32004" rIns="32004" bIns="3200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xmlns:p14="http://schemas.microsoft.com/office/powerpoint/2010/main"/>
  <p:txStyles>
    <p:titleStyle>
      <a:lvl1pPr algn="ctr" defTabSz="576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defTabSz="576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2pPr>
      <a:lvl3pPr algn="ctr" defTabSz="576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3pPr>
      <a:lvl4pPr algn="ctr" defTabSz="576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4pPr>
      <a:lvl5pPr algn="ctr" defTabSz="576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5pPr>
      <a:lvl6pPr marL="457200" algn="ctr" defTabSz="5762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defTabSz="5762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defTabSz="5762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defTabSz="5762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marL="342900" indent="-342900" algn="ctr" defTabSz="576263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defTabSz="576263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defTabSz="576263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defTabSz="576263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defTabSz="576263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defTabSz="576263" rtl="0" fontAlgn="base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914400" algn="ctr" defTabSz="576263" rtl="0" fontAlgn="base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1371600" algn="ctr" defTabSz="576263" rtl="0" fontAlgn="base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1828800" algn="ctr" defTabSz="576263" rtl="0" fontAlgn="base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34938"/>
            <a:ext cx="73580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2004" tIns="32004" rIns="32004" bIns="320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xmlns:p14="http://schemas.microsoft.com/office/powerpoint/2010/main"/>
  <p:txStyles>
    <p:titleStyle>
      <a:lvl1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2pPr>
      <a:lvl3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3pPr>
      <a:lvl4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4pPr>
      <a:lvl5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5pPr>
      <a:lvl6pPr marL="4572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marL="560388" indent="-360363" algn="l" defTabSz="576263" rtl="0" eaLnBrk="0" fontAlgn="base" hangingPunct="0">
        <a:spcBef>
          <a:spcPts val="145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39788" indent="-360363" algn="l" defTabSz="576263" rtl="0" eaLnBrk="0" fontAlgn="base" hangingPunct="0">
        <a:spcBef>
          <a:spcPts val="145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20775" indent="-360363" algn="l" defTabSz="576263" rtl="0" eaLnBrk="0" fontAlgn="base" hangingPunct="0">
        <a:spcBef>
          <a:spcPts val="145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00175" indent="-360363" algn="l" defTabSz="576263" rtl="0" eaLnBrk="0" fontAlgn="base" hangingPunct="0">
        <a:spcBef>
          <a:spcPts val="145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679575" indent="-358775" algn="l" defTabSz="576263" rtl="0" eaLnBrk="0" fontAlgn="base" hangingPunct="0">
        <a:spcBef>
          <a:spcPts val="145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36775" indent="-358775" algn="l" defTabSz="576263" rtl="0" fontAlgn="base">
        <a:spcBef>
          <a:spcPts val="1450"/>
        </a:spcBef>
        <a:spcAft>
          <a:spcPct val="0"/>
        </a:spcAft>
        <a:buSzPct val="171000"/>
        <a:buFont typeface="Gill Sans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2593975" indent="-358775" algn="l" defTabSz="576263" rtl="0" fontAlgn="base">
        <a:spcBef>
          <a:spcPts val="1450"/>
        </a:spcBef>
        <a:spcAft>
          <a:spcPct val="0"/>
        </a:spcAft>
        <a:buSzPct val="171000"/>
        <a:buFont typeface="Gill Sans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3051175" indent="-358775" algn="l" defTabSz="576263" rtl="0" fontAlgn="base">
        <a:spcBef>
          <a:spcPts val="1450"/>
        </a:spcBef>
        <a:spcAft>
          <a:spcPct val="0"/>
        </a:spcAft>
        <a:buSzPct val="171000"/>
        <a:buFont typeface="Gill Sans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3508375" indent="-358775" algn="l" defTabSz="576263" rtl="0" fontAlgn="base">
        <a:spcBef>
          <a:spcPts val="1450"/>
        </a:spcBef>
        <a:spcAft>
          <a:spcPct val="0"/>
        </a:spcAft>
        <a:buSzPct val="171000"/>
        <a:buFont typeface="Gill Sans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 xmlns:p14="http://schemas.microsoft.com/office/powerpoint/2010/main"/>
  <p:txStyles>
    <p:titleStyle>
      <a:lvl1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2pPr>
      <a:lvl3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3pPr>
      <a:lvl4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4pPr>
      <a:lvl5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5pPr>
      <a:lvl6pPr marL="4572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marL="560388" indent="-360363" algn="l" defTabSz="576263" rtl="0" eaLnBrk="0" fontAlgn="base" hangingPunct="0">
        <a:spcBef>
          <a:spcPts val="145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39788" indent="-360363" algn="l" defTabSz="576263" rtl="0" eaLnBrk="0" fontAlgn="base" hangingPunct="0">
        <a:spcBef>
          <a:spcPts val="145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20775" indent="-360363" algn="l" defTabSz="576263" rtl="0" eaLnBrk="0" fontAlgn="base" hangingPunct="0">
        <a:spcBef>
          <a:spcPts val="145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00175" indent="-360363" algn="l" defTabSz="576263" rtl="0" eaLnBrk="0" fontAlgn="base" hangingPunct="0">
        <a:spcBef>
          <a:spcPts val="145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679575" indent="-358775" algn="l" defTabSz="576263" rtl="0" eaLnBrk="0" fontAlgn="base" hangingPunct="0">
        <a:spcBef>
          <a:spcPts val="145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36775" indent="-358775" algn="l" defTabSz="576263" rtl="0" fontAlgn="base">
        <a:spcBef>
          <a:spcPts val="1450"/>
        </a:spcBef>
        <a:spcAft>
          <a:spcPct val="0"/>
        </a:spcAft>
        <a:buSzPct val="171000"/>
        <a:buFont typeface="Gill Sans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2593975" indent="-358775" algn="l" defTabSz="576263" rtl="0" fontAlgn="base">
        <a:spcBef>
          <a:spcPts val="1450"/>
        </a:spcBef>
        <a:spcAft>
          <a:spcPct val="0"/>
        </a:spcAft>
        <a:buSzPct val="171000"/>
        <a:buFont typeface="Gill Sans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3051175" indent="-358775" algn="l" defTabSz="576263" rtl="0" fontAlgn="base">
        <a:spcBef>
          <a:spcPts val="1450"/>
        </a:spcBef>
        <a:spcAft>
          <a:spcPct val="0"/>
        </a:spcAft>
        <a:buSzPct val="171000"/>
        <a:buFont typeface="Gill Sans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3508375" indent="-358775" algn="l" defTabSz="576263" rtl="0" fontAlgn="base">
        <a:spcBef>
          <a:spcPts val="1450"/>
        </a:spcBef>
        <a:spcAft>
          <a:spcPct val="0"/>
        </a:spcAft>
        <a:buSzPct val="171000"/>
        <a:buFont typeface="Gill Sans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34938"/>
            <a:ext cx="73580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2004" tIns="32004" rIns="32004" bIns="320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457325"/>
            <a:ext cx="35433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2004" tIns="32004" rIns="32004" bIns="320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 xmlns:p14="http://schemas.microsoft.com/office/powerpoint/2010/main"/>
  <p:txStyles>
    <p:titleStyle>
      <a:lvl1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2pPr>
      <a:lvl3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3pPr>
      <a:lvl4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4pPr>
      <a:lvl5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5pPr>
      <a:lvl6pPr marL="4572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marL="479425" indent="-311150" algn="l" defTabSz="576263" rtl="0" eaLnBrk="0" fontAlgn="base" hangingPunct="0">
        <a:spcBef>
          <a:spcPts val="2263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58825" indent="-311150" algn="l" defTabSz="576263" rtl="0" eaLnBrk="0" fontAlgn="base" hangingPunct="0">
        <a:spcBef>
          <a:spcPts val="2263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39813" indent="-311150" algn="l" defTabSz="576263" rtl="0" eaLnBrk="0" fontAlgn="base" hangingPunct="0">
        <a:spcBef>
          <a:spcPts val="2263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19213" indent="-311150" algn="l" defTabSz="576263" rtl="0" eaLnBrk="0" fontAlgn="base" hangingPunct="0">
        <a:spcBef>
          <a:spcPts val="2263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598613" indent="-311150" algn="l" defTabSz="576263" rtl="0" eaLnBrk="0" fontAlgn="base" hangingPunct="0">
        <a:spcBef>
          <a:spcPts val="2263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055813" indent="-311150" algn="l" defTabSz="576263" rtl="0" fontAlgn="base">
        <a:spcBef>
          <a:spcPts val="2263"/>
        </a:spcBef>
        <a:spcAft>
          <a:spcPct val="0"/>
        </a:spcAft>
        <a:buSzPct val="171000"/>
        <a:buFont typeface="Gill Sans" pitchFamily="-110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2513013" indent="-311150" algn="l" defTabSz="576263" rtl="0" fontAlgn="base">
        <a:spcBef>
          <a:spcPts val="2263"/>
        </a:spcBef>
        <a:spcAft>
          <a:spcPct val="0"/>
        </a:spcAft>
        <a:buSzPct val="171000"/>
        <a:buFont typeface="Gill Sans" pitchFamily="-110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2970213" indent="-311150" algn="l" defTabSz="576263" rtl="0" fontAlgn="base">
        <a:spcBef>
          <a:spcPts val="2263"/>
        </a:spcBef>
        <a:spcAft>
          <a:spcPct val="0"/>
        </a:spcAft>
        <a:buSzPct val="171000"/>
        <a:buFont typeface="Gill Sans" pitchFamily="-110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3427413" indent="-311150" algn="l" defTabSz="576263" rtl="0" fontAlgn="base">
        <a:spcBef>
          <a:spcPts val="2263"/>
        </a:spcBef>
        <a:spcAft>
          <a:spcPct val="0"/>
        </a:spcAft>
        <a:buSzPct val="171000"/>
        <a:buFont typeface="Gill Sans" pitchFamily="-110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34938"/>
            <a:ext cx="73580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2004" tIns="32004" rIns="32004" bIns="320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457325"/>
            <a:ext cx="7358062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2004" tIns="32004" rIns="32004" bIns="32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 xmlns:p14="http://schemas.microsoft.com/office/powerpoint/2010/main"/>
  <p:txStyles>
    <p:titleStyle>
      <a:lvl1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2pPr>
      <a:lvl3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3pPr>
      <a:lvl4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4pPr>
      <a:lvl5pPr algn="ctr" defTabSz="5762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charset="0"/>
        </a:defRPr>
      </a:lvl5pPr>
      <a:lvl6pPr marL="4572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defTabSz="5762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marL="479425" indent="-311150" algn="l" defTabSz="576263" rtl="0" eaLnBrk="0" fontAlgn="base" hangingPunct="0">
        <a:spcBef>
          <a:spcPts val="2263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58825" indent="-311150" algn="l" defTabSz="576263" rtl="0" eaLnBrk="0" fontAlgn="base" hangingPunct="0">
        <a:spcBef>
          <a:spcPts val="2263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39813" indent="-311150" algn="l" defTabSz="576263" rtl="0" eaLnBrk="0" fontAlgn="base" hangingPunct="0">
        <a:spcBef>
          <a:spcPts val="2263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19213" indent="-311150" algn="l" defTabSz="576263" rtl="0" eaLnBrk="0" fontAlgn="base" hangingPunct="0">
        <a:spcBef>
          <a:spcPts val="2263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598613" indent="-311150" algn="l" defTabSz="576263" rtl="0" eaLnBrk="0" fontAlgn="base" hangingPunct="0">
        <a:spcBef>
          <a:spcPts val="2263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055813" indent="-311150" algn="l" defTabSz="576263" rtl="0" fontAlgn="base">
        <a:spcBef>
          <a:spcPts val="2263"/>
        </a:spcBef>
        <a:spcAft>
          <a:spcPct val="0"/>
        </a:spcAft>
        <a:buSzPct val="171000"/>
        <a:buFont typeface="Gill Sans" pitchFamily="-110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2513013" indent="-311150" algn="l" defTabSz="576263" rtl="0" fontAlgn="base">
        <a:spcBef>
          <a:spcPts val="2263"/>
        </a:spcBef>
        <a:spcAft>
          <a:spcPct val="0"/>
        </a:spcAft>
        <a:buSzPct val="171000"/>
        <a:buFont typeface="Gill Sans" pitchFamily="-110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2970213" indent="-311150" algn="l" defTabSz="576263" rtl="0" fontAlgn="base">
        <a:spcBef>
          <a:spcPts val="2263"/>
        </a:spcBef>
        <a:spcAft>
          <a:spcPct val="0"/>
        </a:spcAft>
        <a:buSzPct val="171000"/>
        <a:buFont typeface="Gill Sans" pitchFamily="-110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3427413" indent="-311150" algn="l" defTabSz="576263" rtl="0" fontAlgn="base">
        <a:spcBef>
          <a:spcPts val="2263"/>
        </a:spcBef>
        <a:spcAft>
          <a:spcPct val="0"/>
        </a:spcAft>
        <a:buSzPct val="171000"/>
        <a:buFont typeface="Gill Sans" pitchFamily="-110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rwpol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rwpoll.co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rwpoll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/>
          </p:cNvSpPr>
          <p:nvPr/>
        </p:nvSpPr>
        <p:spPr bwMode="auto">
          <a:xfrm>
            <a:off x="228600" y="457200"/>
            <a:ext cx="88392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8036" bIns="0" anchor="ctr"/>
          <a:lstStyle/>
          <a:p>
            <a:r>
              <a:rPr lang="en-US" sz="4000" b="1" dirty="0" smtClean="0">
                <a:latin typeface="Arial" charset="0"/>
              </a:rPr>
              <a:t>Reflecting on Two Years of </a:t>
            </a:r>
          </a:p>
          <a:p>
            <a:r>
              <a:rPr lang="en-US" sz="4000" b="1" dirty="0" err="1" smtClean="0">
                <a:latin typeface="Arial" charset="0"/>
              </a:rPr>
              <a:t>iPad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smtClean="0">
                <a:latin typeface="Arial" charset="0"/>
              </a:rPr>
              <a:t>Use at Stanford University </a:t>
            </a:r>
          </a:p>
          <a:p>
            <a:r>
              <a:rPr lang="en-US" sz="4000" b="1" dirty="0" smtClean="0">
                <a:latin typeface="Arial" charset="0"/>
              </a:rPr>
              <a:t>School of Medicine</a:t>
            </a:r>
            <a:endParaRPr lang="en-US" sz="2800" dirty="0">
              <a:latin typeface="Arial" charset="0"/>
            </a:endParaRPr>
          </a:p>
        </p:txBody>
      </p:sp>
      <p:sp>
        <p:nvSpPr>
          <p:cNvPr id="18434" name="Rectangle 4"/>
          <p:cNvSpPr>
            <a:spLocks/>
          </p:cNvSpPr>
          <p:nvPr/>
        </p:nvSpPr>
        <p:spPr bwMode="auto">
          <a:xfrm>
            <a:off x="2743200" y="4293850"/>
            <a:ext cx="3733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34137" bIns="0" anchor="ctr">
            <a:spAutoFit/>
          </a:bodyPr>
          <a:lstStyle/>
          <a:p>
            <a:pPr marL="33338" defTabSz="576263"/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Educause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West, 2012</a:t>
            </a:r>
            <a:endParaRPr lang="en-US" sz="28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133600" y="3562350"/>
            <a:ext cx="502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800" dirty="0"/>
              <a:t>http://</a:t>
            </a:r>
            <a:r>
              <a:rPr lang="en-US" sz="2800" dirty="0" err="1"/>
              <a:t>med.stanford.edu</a:t>
            </a:r>
            <a:r>
              <a:rPr lang="en-US" sz="2800" dirty="0"/>
              <a:t>/</a:t>
            </a:r>
            <a:r>
              <a:rPr lang="en-US" sz="2800" dirty="0" err="1"/>
              <a:t>estudent</a:t>
            </a:r>
            <a:endParaRPr lang="en-US" sz="2800" dirty="0"/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533400" y="2190750"/>
            <a:ext cx="8001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 smtClean="0"/>
              <a:t>Brian Tobin and Joseph Benfield</a:t>
            </a:r>
          </a:p>
          <a:p>
            <a:pPr eaLnBrk="1" hangingPunct="1"/>
            <a:r>
              <a:rPr lang="en-US" sz="2800" dirty="0" smtClean="0"/>
              <a:t>Stanford University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114550"/>
            <a:ext cx="2438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Connect to PSAV NETWORK</a:t>
            </a:r>
          </a:p>
          <a:p>
            <a:r>
              <a:rPr lang="en-US" sz="1800" dirty="0" smtClean="0"/>
              <a:t>PW: EDUCAUSE-PDX</a:t>
            </a:r>
          </a:p>
          <a:p>
            <a:endParaRPr lang="en-US" sz="1800" dirty="0"/>
          </a:p>
          <a:p>
            <a:r>
              <a:rPr lang="en-US" sz="1800" dirty="0" smtClean="0"/>
              <a:t>Poll </a:t>
            </a:r>
            <a:r>
              <a:rPr lang="en-US" sz="1800" dirty="0"/>
              <a:t>via your web browser: </a:t>
            </a:r>
            <a:r>
              <a:rPr lang="en-US" sz="1800" dirty="0" smtClean="0">
                <a:hlinkClick r:id="rId3"/>
              </a:rPr>
              <a:t>www.rwpoll.com</a:t>
            </a:r>
            <a:r>
              <a:rPr lang="en-US" sz="1800" dirty="0" smtClean="0"/>
              <a:t>  Session id: 854846</a:t>
            </a:r>
            <a:endParaRPr lang="en-US" sz="1800" dirty="0"/>
          </a:p>
          <a:p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 bwMode="auto">
          <a:xfrm>
            <a:off x="0" y="-38100"/>
            <a:ext cx="91440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z="4000" dirty="0" smtClean="0">
                <a:latin typeface="Gill Sans" charset="0"/>
                <a:ea typeface="ヒラギノ角ゴ ProN W6" charset="0"/>
                <a:cs typeface="Gill Sans" charset="0"/>
              </a:rPr>
              <a:t>Students used LMS &amp; </a:t>
            </a:r>
            <a:r>
              <a:rPr lang="en-US" altLang="ja-JP" sz="4000" dirty="0" err="1" smtClean="0">
                <a:latin typeface="Gill Sans" charset="0"/>
                <a:ea typeface="ヒラギノ角ゴ ProN W6" charset="0"/>
                <a:cs typeface="Gill Sans" charset="0"/>
              </a:rPr>
              <a:t>Mediadropbox</a:t>
            </a:r>
            <a:r>
              <a:rPr lang="en-US" altLang="ja-JP" sz="4000" dirty="0" smtClean="0">
                <a:latin typeface="Gill Sans" charset="0"/>
                <a:ea typeface="ヒラギノ角ゴ ProN W6" charset="0"/>
                <a:cs typeface="Gill Sans" charset="0"/>
              </a:rPr>
              <a:t> </a:t>
            </a:r>
            <a:br>
              <a:rPr lang="en-US" altLang="ja-JP" sz="4000" dirty="0" smtClean="0">
                <a:latin typeface="Gill Sans" charset="0"/>
                <a:ea typeface="ヒラギノ角ゴ ProN W6" charset="0"/>
                <a:cs typeface="Gill Sans" charset="0"/>
              </a:rPr>
            </a:br>
            <a:r>
              <a:rPr lang="en-US" altLang="ja-JP" sz="4000" dirty="0" smtClean="0">
                <a:latin typeface="Gill Sans" charset="0"/>
                <a:ea typeface="ヒラギノ角ゴ ProN W6" charset="0"/>
                <a:cs typeface="Gill Sans" charset="0"/>
              </a:rPr>
              <a:t>to download content to </a:t>
            </a:r>
            <a:r>
              <a:rPr lang="en-US" altLang="ja-JP" sz="4000" dirty="0" err="1" smtClean="0">
                <a:latin typeface="Gill Sans" charset="0"/>
                <a:ea typeface="ヒラギノ角ゴ ProN W6" charset="0"/>
                <a:cs typeface="Gill Sans" charset="0"/>
              </a:rPr>
              <a:t>iPad</a:t>
            </a:r>
            <a:endParaRPr lang="en-US" sz="4000" dirty="0">
              <a:latin typeface="Gill Sans" charset="0"/>
              <a:ea typeface="ヒラギノ角ゴ ProN W6" charset="0"/>
              <a:cs typeface="Gill Sans" charset="0"/>
            </a:endParaRPr>
          </a:p>
        </p:txBody>
      </p:sp>
      <p:pic>
        <p:nvPicPr>
          <p:cNvPr id="39938" name="Content Placeholder 3" descr="screen-capture-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"/>
          <a:stretch>
            <a:fillRect/>
          </a:stretch>
        </p:blipFill>
        <p:spPr>
          <a:xfrm>
            <a:off x="0" y="1333500"/>
            <a:ext cx="9144000" cy="5810250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 bwMode="auto">
          <a:xfrm>
            <a:off x="0" y="209550"/>
            <a:ext cx="91440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latin typeface="Gill Sans" charset="0"/>
                <a:ea typeface="ヒラギノ角ゴ ProN W6" charset="0"/>
                <a:cs typeface="Gill Sans" charset="0"/>
              </a:rPr>
              <a:t>We optimized wireless capacity</a:t>
            </a:r>
            <a:endParaRPr lang="en-US" sz="4000" dirty="0">
              <a:latin typeface="Gill Sans" charset="0"/>
              <a:ea typeface="ヒラギノ角ゴ ProN W6" charset="0"/>
              <a:cs typeface="Gill Sans" charset="0"/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4343400" cy="3943350"/>
          </a:xfrm>
        </p:spPr>
        <p:txBody>
          <a:bodyPr/>
          <a:lstStyle/>
          <a:p>
            <a:r>
              <a:rPr lang="en-US" dirty="0">
                <a:latin typeface="Gill Sans" charset="0"/>
                <a:ea typeface="ＭＳ Ｐゴシック" charset="0"/>
              </a:rPr>
              <a:t>New building with 802.11n</a:t>
            </a:r>
          </a:p>
          <a:p>
            <a:r>
              <a:rPr lang="en-US" dirty="0">
                <a:latin typeface="Gill Sans" charset="0"/>
                <a:ea typeface="ＭＳ Ｐゴシック" charset="0"/>
              </a:rPr>
              <a:t>Reconfigured entire building after months of issues:</a:t>
            </a:r>
          </a:p>
          <a:p>
            <a:pPr lvl="1"/>
            <a:r>
              <a:rPr lang="en-US" sz="2400" dirty="0">
                <a:latin typeface="Gill Sans" charset="0"/>
                <a:ea typeface="ＭＳ Ｐゴシック" charset="0"/>
              </a:rPr>
              <a:t>Planned </a:t>
            </a:r>
            <a:r>
              <a:rPr lang="en-US" sz="2400" dirty="0" smtClean="0">
                <a:latin typeface="Gill Sans" charset="0"/>
                <a:ea typeface="ＭＳ Ｐゴシック" charset="0"/>
              </a:rPr>
              <a:t>for 1 wireless </a:t>
            </a:r>
            <a:r>
              <a:rPr lang="en-US" sz="2400" dirty="0">
                <a:latin typeface="Gill Sans" charset="0"/>
                <a:ea typeface="ＭＳ Ｐゴシック" charset="0"/>
              </a:rPr>
              <a:t>device per person, needed 3</a:t>
            </a:r>
          </a:p>
          <a:p>
            <a:pPr lvl="1"/>
            <a:r>
              <a:rPr lang="en-US" sz="2400" dirty="0">
                <a:latin typeface="Gill Sans" charset="0"/>
                <a:ea typeface="ＭＳ Ｐゴシック" charset="0"/>
              </a:rPr>
              <a:t>Misconfiguration, allow for </a:t>
            </a:r>
            <a:r>
              <a:rPr lang="ja-JP" altLang="en-US" sz="2400" dirty="0">
                <a:latin typeface="Gill Sans" charset="0"/>
                <a:ea typeface="ＭＳ Ｐゴシック" charset="0"/>
              </a:rPr>
              <a:t>“</a:t>
            </a:r>
            <a:r>
              <a:rPr lang="en-US" altLang="ja-JP" sz="2400" dirty="0">
                <a:latin typeface="Gill Sans" charset="0"/>
                <a:ea typeface="Gill Sans" charset="0"/>
                <a:cs typeface="Gill Sans" charset="0"/>
              </a:rPr>
              <a:t>roaming</a:t>
            </a:r>
            <a:r>
              <a:rPr lang="ja-JP" altLang="en-US" sz="2400" dirty="0">
                <a:latin typeface="Gill Sans" charset="0"/>
                <a:ea typeface="ＭＳ Ｐゴシック" charset="0"/>
              </a:rPr>
              <a:t>”</a:t>
            </a:r>
            <a:r>
              <a:rPr lang="en-US" altLang="ja-JP" sz="2400" dirty="0">
                <a:latin typeface="Gill Sans" charset="0"/>
                <a:ea typeface="Gill Sans" charset="0"/>
                <a:cs typeface="Gill Sans" charset="0"/>
              </a:rPr>
              <a:t> and more IPs</a:t>
            </a:r>
          </a:p>
          <a:p>
            <a:pPr lvl="1"/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8:59am rush to 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download</a:t>
            </a:r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41987" name="Content Placeholder 3" descr="6186838787_88f4e84819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76350"/>
            <a:ext cx="4330700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 bwMode="auto">
          <a:xfrm>
            <a:off x="-228600" y="285750"/>
            <a:ext cx="9372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0" i="0" dirty="0" smtClean="0">
                <a:latin typeface="Gill Sans" charset="0"/>
                <a:ea typeface="ヒラギノ角ゴ ProN W6" charset="0"/>
                <a:cs typeface="ヒラギノ角ゴ ProN W6" charset="0"/>
              </a:rPr>
              <a:t>Students annotated PDFs with </a:t>
            </a:r>
            <a:r>
              <a:rPr lang="en-US" sz="4000" b="0" i="0" dirty="0" err="1" smtClean="0">
                <a:latin typeface="Gill Sans" charset="0"/>
                <a:ea typeface="ヒラギノ角ゴ ProN W6" charset="0"/>
                <a:cs typeface="ヒラギノ角ゴ ProN W6" charset="0"/>
              </a:rPr>
              <a:t>iAnnotate</a:t>
            </a:r>
            <a:endParaRPr lang="en-US" sz="4000" b="0" i="0" dirty="0">
              <a:latin typeface="Gill Sans" charset="0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5105400" cy="3943350"/>
          </a:xfrm>
        </p:spPr>
        <p:txBody>
          <a:bodyPr/>
          <a:lstStyle/>
          <a:p>
            <a:pPr marL="517525" indent="-457200"/>
            <a:r>
              <a:rPr lang="en-US" sz="2600" dirty="0">
                <a:latin typeface="Gill Sans" charset="0"/>
                <a:ea typeface="ＭＳ Ｐゴシック" charset="0"/>
                <a:cs typeface="ＭＳ Ｐゴシック" charset="0"/>
              </a:rPr>
              <a:t>PDFs are cross-platform</a:t>
            </a:r>
          </a:p>
          <a:p>
            <a:pPr marL="517525" indent="-457200"/>
            <a:r>
              <a:rPr lang="en-US" sz="2600" dirty="0" err="1">
                <a:latin typeface="Gill Sans" charset="0"/>
                <a:ea typeface="ＭＳ Ｐゴシック" charset="0"/>
                <a:cs typeface="ＭＳ Ｐゴシック" charset="0"/>
              </a:rPr>
              <a:t>iAnnotate</a:t>
            </a:r>
            <a:r>
              <a:rPr lang="en-US" sz="2600" dirty="0">
                <a:latin typeface="Gill Sans" charset="0"/>
                <a:ea typeface="ＭＳ Ｐゴシック" charset="0"/>
                <a:cs typeface="ＭＳ Ｐゴシック" charset="0"/>
              </a:rPr>
              <a:t> PDF for </a:t>
            </a:r>
            <a:br>
              <a:rPr lang="en-US" sz="2600" dirty="0">
                <a:latin typeface="Gill Sans" charset="0"/>
                <a:ea typeface="ＭＳ Ｐゴシック" charset="0"/>
                <a:cs typeface="ＭＳ Ｐゴシック" charset="0"/>
              </a:rPr>
            </a:br>
            <a:r>
              <a:rPr lang="en-US" sz="2600" dirty="0">
                <a:latin typeface="Gill Sans" charset="0"/>
                <a:ea typeface="ＭＳ Ｐゴシック" charset="0"/>
                <a:cs typeface="ＭＳ Ｐゴシック" charset="0"/>
              </a:rPr>
              <a:t>readings, syllabus, slides</a:t>
            </a:r>
          </a:p>
          <a:p>
            <a:pPr marL="517525" indent="-457200"/>
            <a:endParaRPr lang="en-US" dirty="0">
              <a:latin typeface="Gill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>
              <a:latin typeface="Verdana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43012" name="Content Placeholder 1" descr="4911444507_cf4394f415_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00150"/>
            <a:ext cx="42672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4"/>
          <p:cNvSpPr>
            <a:spLocks noGrp="1"/>
          </p:cNvSpPr>
          <p:nvPr>
            <p:ph type="title"/>
          </p:nvPr>
        </p:nvSpPr>
        <p:spPr bwMode="auto">
          <a:xfrm>
            <a:off x="-76200" y="38100"/>
            <a:ext cx="92202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>
                <a:latin typeface="Gill Sans" charset="0"/>
                <a:ea typeface="ヒラギノ角ゴ ProN W6" charset="0"/>
                <a:cs typeface="Gill Sans" charset="0"/>
              </a:rPr>
              <a:t>Students used </a:t>
            </a:r>
            <a:r>
              <a:rPr lang="en-US" sz="4000" dirty="0" err="1">
                <a:latin typeface="Gill Sans" charset="0"/>
                <a:ea typeface="ヒラギノ角ゴ ProN W6" charset="0"/>
                <a:cs typeface="Gill Sans" charset="0"/>
              </a:rPr>
              <a:t>iPads</a:t>
            </a:r>
            <a:r>
              <a:rPr lang="en-US" sz="4000" dirty="0">
                <a:latin typeface="Gill Sans" charset="0"/>
                <a:ea typeface="ヒラギノ角ゴ ProN W6" charset="0"/>
                <a:cs typeface="Gill Sans" charset="0"/>
              </a:rPr>
              <a:t> most in Anatomy</a:t>
            </a:r>
          </a:p>
        </p:txBody>
      </p:sp>
      <p:sp>
        <p:nvSpPr>
          <p:cNvPr id="45058" name="Content Placeholder 5"/>
          <p:cNvSpPr>
            <a:spLocks noGrp="1"/>
          </p:cNvSpPr>
          <p:nvPr>
            <p:ph idx="1"/>
          </p:nvPr>
        </p:nvSpPr>
        <p:spPr>
          <a:xfrm>
            <a:off x="1752600" y="3810000"/>
            <a:ext cx="8229600" cy="3943350"/>
          </a:xfrm>
        </p:spPr>
        <p:txBody>
          <a:bodyPr/>
          <a:lstStyle/>
          <a:p>
            <a:r>
              <a:rPr lang="en-US" dirty="0">
                <a:latin typeface="Gill Sans" charset="0"/>
                <a:ea typeface="ヒラギノ角ゴ ProN W3" charset="0"/>
                <a:cs typeface="Gill Sans" charset="0"/>
              </a:rPr>
              <a:t>Anatomy coloring-book style </a:t>
            </a:r>
            <a:r>
              <a:rPr lang="ja-JP" altLang="en-US" dirty="0">
                <a:latin typeface="Gill Sans" charset="0"/>
                <a:ea typeface="ヒラギノ角ゴ ProN W3" charset="0"/>
                <a:cs typeface="Gill Sans" charset="0"/>
              </a:rPr>
              <a:t>“</a:t>
            </a:r>
            <a:r>
              <a:rPr lang="en-US" altLang="ja-JP" dirty="0">
                <a:latin typeface="Gill Sans" charset="0"/>
                <a:ea typeface="ヒラギノ角ゴ ProN W3" charset="0"/>
                <a:cs typeface="Gill Sans" charset="0"/>
              </a:rPr>
              <a:t>notes with gaps</a:t>
            </a:r>
            <a:r>
              <a:rPr lang="ja-JP" altLang="en-US" dirty="0">
                <a:latin typeface="Gill Sans" charset="0"/>
                <a:ea typeface="ヒラギノ角ゴ ProN W3" charset="0"/>
                <a:cs typeface="Gill Sans" charset="0"/>
              </a:rPr>
              <a:t>”</a:t>
            </a:r>
            <a:endParaRPr lang="en-US" altLang="ja-JP" dirty="0">
              <a:latin typeface="Gill Sans" charset="0"/>
              <a:ea typeface="ヒラギノ角ゴ ProN W3" charset="0"/>
              <a:cs typeface="Gill Sans" charset="0"/>
            </a:endParaRPr>
          </a:p>
          <a:p>
            <a:r>
              <a:rPr lang="en-US" dirty="0">
                <a:latin typeface="Gill Sans" charset="0"/>
                <a:ea typeface="ヒラギノ角ゴ ProN W3" charset="0"/>
                <a:cs typeface="Gill Sans" charset="0"/>
              </a:rPr>
              <a:t>Stylus is </a:t>
            </a:r>
            <a:r>
              <a:rPr lang="en-US" dirty="0" smtClean="0">
                <a:latin typeface="Gill Sans" charset="0"/>
                <a:ea typeface="ヒラギノ角ゴ ProN W3" charset="0"/>
                <a:cs typeface="Gill Sans" charset="0"/>
              </a:rPr>
              <a:t>adequate</a:t>
            </a:r>
            <a:endParaRPr lang="en-US" dirty="0">
              <a:latin typeface="Gill Sans" charset="0"/>
              <a:ea typeface="ヒラギノ角ゴ ProN W3" charset="0"/>
              <a:cs typeface="Gill Sans" charset="0"/>
            </a:endParaRPr>
          </a:p>
        </p:txBody>
      </p:sp>
      <p:pic>
        <p:nvPicPr>
          <p:cNvPr id="7" name="Picture 6" descr="screen-capture-1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5705" y="819150"/>
            <a:ext cx="4074103" cy="2794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creen-capture-1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480" y="854725"/>
            <a:ext cx="3915352" cy="27752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857250"/>
          </a:xfrm>
        </p:spPr>
        <p:txBody>
          <a:bodyPr/>
          <a:lstStyle/>
          <a:p>
            <a:r>
              <a:rPr lang="en-US" sz="4000" dirty="0" smtClean="0"/>
              <a:t>How would faculty respond to an </a:t>
            </a:r>
            <a:r>
              <a:rPr lang="en-US" sz="4000" dirty="0" err="1" smtClean="0"/>
              <a:t>iPad</a:t>
            </a:r>
            <a:r>
              <a:rPr lang="en-US" sz="4000" dirty="0" smtClean="0"/>
              <a:t> initiative at your school?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750"/>
            <a:ext cx="8229600" cy="3943350"/>
          </a:xfrm>
        </p:spPr>
        <p:txBody>
          <a:bodyPr/>
          <a:lstStyle/>
          <a:p>
            <a:pPr marL="539750" indent="-514350">
              <a:buFont typeface="+mj-lt"/>
              <a:buAutoNum type="arabicPeriod"/>
            </a:pPr>
            <a:r>
              <a:rPr lang="en-US" dirty="0" smtClean="0"/>
              <a:t>Denial: If I ignore them, they’ll go away.</a:t>
            </a:r>
          </a:p>
          <a:p>
            <a:pPr marL="539750" indent="-514350">
              <a:buFont typeface="+mj-lt"/>
              <a:buAutoNum type="arabicPeriod"/>
            </a:pPr>
            <a:r>
              <a:rPr lang="en-US" dirty="0" smtClean="0"/>
              <a:t>Anger: I can’t believe you expect </a:t>
            </a:r>
            <a:r>
              <a:rPr lang="en-US" dirty="0" err="1" smtClean="0"/>
              <a:t>iPads</a:t>
            </a:r>
            <a:r>
              <a:rPr lang="en-US" dirty="0" smtClean="0"/>
              <a:t> to change anything.</a:t>
            </a:r>
          </a:p>
          <a:p>
            <a:pPr marL="539750" indent="-514350">
              <a:buFont typeface="+mj-lt"/>
              <a:buAutoNum type="arabicPeriod"/>
            </a:pPr>
            <a:r>
              <a:rPr lang="en-US" dirty="0" smtClean="0"/>
              <a:t>Bargaining: Let everyone else try it out.</a:t>
            </a:r>
          </a:p>
          <a:p>
            <a:pPr marL="539750" indent="-514350">
              <a:buFont typeface="+mj-lt"/>
              <a:buAutoNum type="arabicPeriod"/>
            </a:pPr>
            <a:r>
              <a:rPr lang="en-US" dirty="0" smtClean="0"/>
              <a:t>Depression: This is a pain, but I’ll modify materials.</a:t>
            </a:r>
          </a:p>
          <a:p>
            <a:pPr marL="539750" indent="-514350">
              <a:buFont typeface="+mj-lt"/>
              <a:buAutoNum type="arabicPeriod"/>
            </a:pPr>
            <a:r>
              <a:rPr lang="en-US" dirty="0" smtClean="0"/>
              <a:t>Acceptance: I’m excited to teach better with </a:t>
            </a:r>
            <a:r>
              <a:rPr lang="en-US" dirty="0" err="1" smtClean="0"/>
              <a:t>iPads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8175" y="96619"/>
            <a:ext cx="6261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Poll </a:t>
            </a:r>
            <a:r>
              <a:rPr lang="en-US" sz="1800" dirty="0"/>
              <a:t>via your web browser: </a:t>
            </a:r>
            <a:r>
              <a:rPr lang="en-US" sz="1800" dirty="0" smtClean="0">
                <a:hlinkClick r:id="rId2"/>
              </a:rPr>
              <a:t>www.rwpoll.com</a:t>
            </a:r>
            <a:r>
              <a:rPr lang="en-US" sz="1800" dirty="0"/>
              <a:t> </a:t>
            </a:r>
            <a:r>
              <a:rPr lang="en-US" sz="1800" dirty="0" smtClean="0"/>
              <a:t> Session id: 854846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875894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 bwMode="auto">
          <a:xfrm>
            <a:off x="0" y="190500"/>
            <a:ext cx="91440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latin typeface="Gill Sans" charset="0"/>
                <a:ea typeface="ヒラギノ角ゴ ProN W6" charset="0"/>
                <a:cs typeface="Gill Sans" charset="0"/>
              </a:rPr>
              <a:t>We encourage exploration and innovation</a:t>
            </a:r>
            <a:endParaRPr lang="en-US" sz="4000" dirty="0">
              <a:latin typeface="Gill Sans" charset="0"/>
              <a:ea typeface="ヒラギノ角ゴ ProN W6" charset="0"/>
              <a:cs typeface="Gill Sans" charset="0"/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152400" y="1428750"/>
            <a:ext cx="4572000" cy="3943350"/>
          </a:xfrm>
        </p:spPr>
        <p:txBody>
          <a:bodyPr/>
          <a:lstStyle/>
          <a:p>
            <a:r>
              <a:rPr lang="en-US" dirty="0" smtClean="0">
                <a:latin typeface="Gill Sans" charset="0"/>
                <a:ea typeface="ＭＳ Ｐゴシック" charset="0"/>
              </a:rPr>
              <a:t>Workshops on mobile educational design principles</a:t>
            </a:r>
          </a:p>
          <a:p>
            <a:r>
              <a:rPr lang="en-US" dirty="0" smtClean="0">
                <a:latin typeface="Gill Sans" charset="0"/>
                <a:ea typeface="ＭＳ Ｐゴシック" charset="0"/>
              </a:rPr>
              <a:t>iTunes </a:t>
            </a:r>
            <a:r>
              <a:rPr lang="en-US" dirty="0">
                <a:latin typeface="Gill Sans" charset="0"/>
                <a:ea typeface="ＭＳ Ｐゴシック" charset="0"/>
              </a:rPr>
              <a:t>gift cards to faculty</a:t>
            </a:r>
          </a:p>
          <a:p>
            <a:r>
              <a:rPr lang="en-US" dirty="0">
                <a:latin typeface="Gill Sans" charset="0"/>
                <a:ea typeface="ＭＳ Ｐゴシック" charset="0"/>
              </a:rPr>
              <a:t>Mini-grants for apps/web apps</a:t>
            </a:r>
          </a:p>
          <a:p>
            <a:r>
              <a:rPr lang="en-US" dirty="0" smtClean="0">
                <a:latin typeface="Gill Sans" charset="0"/>
                <a:ea typeface="ＭＳ Ｐゴシック" charset="0"/>
              </a:rPr>
              <a:t>Demo </a:t>
            </a:r>
            <a:r>
              <a:rPr lang="en-US" dirty="0">
                <a:latin typeface="Gill Sans" charset="0"/>
                <a:ea typeface="ＭＳ Ｐゴシック" charset="0"/>
              </a:rPr>
              <a:t>station for apps</a:t>
            </a:r>
          </a:p>
          <a:p>
            <a:r>
              <a:rPr lang="en-US" dirty="0">
                <a:latin typeface="Gill Sans" charset="0"/>
                <a:ea typeface="ＭＳ Ｐゴシック" charset="0"/>
              </a:rPr>
              <a:t>Encourage students to share </a:t>
            </a:r>
            <a:r>
              <a:rPr lang="en-US" dirty="0" smtClean="0">
                <a:latin typeface="Gill Sans" charset="0"/>
                <a:ea typeface="ＭＳ Ｐゴシック" charset="0"/>
              </a:rPr>
              <a:t>recommendations</a:t>
            </a:r>
            <a:endParaRPr lang="en-US" dirty="0">
              <a:latin typeface="Gill Sans" charset="0"/>
              <a:ea typeface="ＭＳ Ｐゴシック" charset="0"/>
            </a:endParaRPr>
          </a:p>
        </p:txBody>
      </p:sp>
      <p:pic>
        <p:nvPicPr>
          <p:cNvPr id="46083" name="Picture 3" descr="20110826-14-29-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>
            <a:fillRect/>
          </a:stretch>
        </p:blipFill>
        <p:spPr bwMode="auto">
          <a:xfrm>
            <a:off x="4572000" y="1657350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 bwMode="auto">
          <a:xfrm>
            <a:off x="381000" y="190500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latin typeface="Gill Sans" charset="0"/>
                <a:ea typeface="ヒラギノ角ゴ ProN W6" charset="0"/>
                <a:cs typeface="Gill Sans" charset="0"/>
              </a:rPr>
              <a:t>We’re preparing for clinical </a:t>
            </a:r>
            <a:r>
              <a:rPr lang="en-US" sz="4000" dirty="0" err="1" smtClean="0">
                <a:latin typeface="Gill Sans" charset="0"/>
                <a:ea typeface="ヒラギノ角ゴ ProN W6" charset="0"/>
                <a:cs typeface="Gill Sans" charset="0"/>
              </a:rPr>
              <a:t>iPad</a:t>
            </a:r>
            <a:r>
              <a:rPr lang="en-US" sz="4000" dirty="0" smtClean="0">
                <a:latin typeface="Gill Sans" charset="0"/>
                <a:ea typeface="ヒラギノ角ゴ ProN W6" charset="0"/>
                <a:cs typeface="Gill Sans" charset="0"/>
              </a:rPr>
              <a:t> </a:t>
            </a:r>
            <a:r>
              <a:rPr lang="en-US" sz="4000" dirty="0" smtClean="0">
                <a:latin typeface="Gill Sans" charset="0"/>
                <a:ea typeface="ヒラギノ角ゴ ProN W6" charset="0"/>
                <a:cs typeface="Gill Sans" charset="0"/>
              </a:rPr>
              <a:t>use</a:t>
            </a:r>
            <a:endParaRPr lang="en-US" sz="4000" dirty="0">
              <a:latin typeface="Gill Sans" charset="0"/>
              <a:ea typeface="ヒラギノ角ゴ ProN W6" charset="0"/>
              <a:cs typeface="Gill Sans" charset="0"/>
            </a:endParaRP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381000" y="1352550"/>
            <a:ext cx="8382000" cy="3943350"/>
          </a:xfrm>
        </p:spPr>
        <p:txBody>
          <a:bodyPr/>
          <a:lstStyle/>
          <a:p>
            <a:r>
              <a:rPr lang="en-US" dirty="0">
                <a:latin typeface="Gill Sans" charset="0"/>
                <a:ea typeface="ヒラギノ角ゴ ProN W3" charset="0"/>
                <a:cs typeface="Gill Sans" charset="0"/>
              </a:rPr>
              <a:t>Pilot in </a:t>
            </a:r>
            <a:r>
              <a:rPr lang="en-US" dirty="0" smtClean="0">
                <a:latin typeface="Gill Sans" charset="0"/>
                <a:ea typeface="ヒラギノ角ゴ ProN W3" charset="0"/>
                <a:cs typeface="Gill Sans" charset="0"/>
              </a:rPr>
              <a:t>6 of the 10 required </a:t>
            </a:r>
            <a:r>
              <a:rPr lang="en-US" dirty="0">
                <a:latin typeface="Gill Sans" charset="0"/>
                <a:ea typeface="ヒラギノ角ゴ ProN W3" charset="0"/>
                <a:cs typeface="Gill Sans" charset="0"/>
              </a:rPr>
              <a:t>clerkships</a:t>
            </a:r>
          </a:p>
          <a:p>
            <a:r>
              <a:rPr lang="en-US" dirty="0">
                <a:latin typeface="Gill Sans" charset="0"/>
                <a:ea typeface="ヒラギノ角ゴ ProN W3" charset="0"/>
                <a:cs typeface="Gill Sans" charset="0"/>
              </a:rPr>
              <a:t>Students check out </a:t>
            </a:r>
            <a:r>
              <a:rPr lang="en-US" dirty="0" err="1" smtClean="0">
                <a:latin typeface="Gill Sans" charset="0"/>
                <a:ea typeface="ヒラギノ角ゴ ProN W3" charset="0"/>
                <a:cs typeface="Gill Sans" charset="0"/>
              </a:rPr>
              <a:t>iPads</a:t>
            </a:r>
            <a:r>
              <a:rPr lang="en-US" dirty="0" smtClean="0">
                <a:latin typeface="Gill Sans" charset="0"/>
                <a:ea typeface="ヒラギノ角ゴ ProN W3" charset="0"/>
                <a:cs typeface="Gill Sans" charset="0"/>
              </a:rPr>
              <a:t> first day of each clerkship</a:t>
            </a:r>
            <a:endParaRPr lang="en-US" dirty="0">
              <a:latin typeface="Gill Sans" charset="0"/>
              <a:ea typeface="ヒラギノ角ゴ ProN W3" charset="0"/>
              <a:cs typeface="Gill Sans" charset="0"/>
            </a:endParaRPr>
          </a:p>
          <a:p>
            <a:r>
              <a:rPr lang="en-US" dirty="0" smtClean="0">
                <a:latin typeface="Gill Sans" charset="0"/>
                <a:ea typeface="ヒラギノ角ゴ ProN W3" charset="0"/>
                <a:cs typeface="Gill Sans" charset="0"/>
              </a:rPr>
              <a:t>Communicate best </a:t>
            </a:r>
            <a:r>
              <a:rPr lang="en-US" dirty="0" smtClean="0">
                <a:latin typeface="Gill Sans" charset="0"/>
                <a:ea typeface="ヒラギノ角ゴ ProN W3" charset="0"/>
                <a:cs typeface="Gill Sans" charset="0"/>
              </a:rPr>
              <a:t>practices to the faculty physicians</a:t>
            </a:r>
            <a:endParaRPr lang="en-US" dirty="0">
              <a:latin typeface="Gill Sans" charset="0"/>
              <a:ea typeface="ヒラギノ角ゴ ProN W3" charset="0"/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latin typeface="Gill Sans" charset="0"/>
                <a:ea typeface="ヒラギノ角ゴ ProN W6" charset="0"/>
                <a:cs typeface="Gill Sans" charset="0"/>
              </a:rPr>
              <a:t>We’re collecting data</a:t>
            </a:r>
            <a:endParaRPr lang="en-US" sz="4000" dirty="0">
              <a:latin typeface="Gill Sans" charset="0"/>
              <a:ea typeface="ヒラギノ角ゴ ProN W6" charset="0"/>
              <a:cs typeface="Gill Sans" charset="0"/>
            </a:endParaRP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3943350"/>
          </a:xfrm>
        </p:spPr>
        <p:txBody>
          <a:bodyPr/>
          <a:lstStyle/>
          <a:p>
            <a:pPr>
              <a:spcBef>
                <a:spcPts val="1225"/>
              </a:spcBef>
            </a:pPr>
            <a:r>
              <a:rPr lang="en-US" dirty="0">
                <a:latin typeface="Gill Sans" charset="0"/>
                <a:ea typeface="ヒラギノ角ゴ ProN W3" charset="0"/>
                <a:cs typeface="Gill Sans" charset="0"/>
              </a:rPr>
              <a:t>Collecting formative feedback on </a:t>
            </a:r>
            <a:r>
              <a:rPr lang="en-US" dirty="0" err="1">
                <a:latin typeface="Gill Sans" charset="0"/>
                <a:ea typeface="ヒラギノ角ゴ ProN W3" charset="0"/>
                <a:cs typeface="Gill Sans" charset="0"/>
              </a:rPr>
              <a:t>iPad</a:t>
            </a:r>
            <a:r>
              <a:rPr lang="en-US" dirty="0">
                <a:latin typeface="Gill Sans" charset="0"/>
                <a:ea typeface="ヒラギノ角ゴ ProN W3" charset="0"/>
                <a:cs typeface="Gill Sans" charset="0"/>
              </a:rPr>
              <a:t> and technology use through online surveys (qualitative and quantitative)</a:t>
            </a:r>
          </a:p>
          <a:p>
            <a:pPr>
              <a:spcBef>
                <a:spcPts val="1225"/>
              </a:spcBef>
            </a:pPr>
            <a:r>
              <a:rPr lang="en-US" dirty="0">
                <a:latin typeface="Gill Sans" charset="0"/>
                <a:ea typeface="ヒラギノ角ゴ ProN W3" charset="0"/>
                <a:cs typeface="Gill Sans" charset="0"/>
              </a:rPr>
              <a:t>Tracking </a:t>
            </a:r>
            <a:r>
              <a:rPr lang="en-US" dirty="0" err="1">
                <a:latin typeface="Gill Sans" charset="0"/>
                <a:ea typeface="ヒラギノ角ゴ ProN W3" charset="0"/>
                <a:cs typeface="Gill Sans" charset="0"/>
              </a:rPr>
              <a:t>iPad</a:t>
            </a:r>
            <a:r>
              <a:rPr lang="en-US" dirty="0">
                <a:latin typeface="Gill Sans" charset="0"/>
                <a:ea typeface="ヒラギノ角ゴ ProN W3" charset="0"/>
                <a:cs typeface="Gill Sans" charset="0"/>
              </a:rPr>
              <a:t> usage patterns in required courses and pilot clerkships (in-class observation and self-report data)</a:t>
            </a:r>
          </a:p>
          <a:p>
            <a:pPr>
              <a:spcBef>
                <a:spcPts val="1225"/>
              </a:spcBef>
            </a:pPr>
            <a:r>
              <a:rPr lang="en-US" dirty="0">
                <a:latin typeface="Gill Sans" charset="0"/>
                <a:ea typeface="ヒラギノ角ゴ ProN W3" charset="0"/>
                <a:cs typeface="Gill Sans" charset="0"/>
              </a:rPr>
              <a:t>Focus group and informal discussions with students</a:t>
            </a:r>
          </a:p>
          <a:p>
            <a:pPr>
              <a:buFont typeface="Wingdings" charset="0"/>
              <a:buNone/>
            </a:pPr>
            <a:endParaRPr lang="en-US" dirty="0">
              <a:latin typeface="Gill Sans" charset="0"/>
              <a:ea typeface="ヒラギノ角ゴ ProN W3" charset="0"/>
              <a:cs typeface="Gill Sans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Gill Sans" charset="0"/>
              <a:ea typeface="ヒラギノ角ゴ ProN W3" charset="0"/>
              <a:cs typeface="Gill Sans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Gill Sans" charset="0"/>
              <a:ea typeface="ヒラギノ角ゴ ProN W3" charset="0"/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 bwMode="auto">
          <a:xfrm>
            <a:off x="0" y="285750"/>
            <a:ext cx="85344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latin typeface="Gill Sans" charset="0"/>
                <a:ea typeface="ヒラギノ角ゴ ProN W6" charset="0"/>
                <a:cs typeface="Gill Sans" charset="0"/>
              </a:rPr>
              <a:t>Results from courses</a:t>
            </a:r>
            <a:endParaRPr lang="en-US" sz="4000" dirty="0">
              <a:latin typeface="Gill Sans" charset="0"/>
              <a:ea typeface="ヒラギノ角ゴ ProN W6" charset="0"/>
              <a:cs typeface="Gill Sans" charset="0"/>
            </a:endParaRP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381000" y="1200150"/>
            <a:ext cx="8229600" cy="394335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Gill Sans" charset="0"/>
                <a:ea typeface="ヒラギノ角ゴ ProN W3" charset="0"/>
                <a:cs typeface="Gill Sans" charset="0"/>
              </a:rPr>
              <a:t>During AY 2010-2011, </a:t>
            </a:r>
            <a:r>
              <a:rPr lang="en-US" dirty="0">
                <a:latin typeface="Gill Sans" charset="0"/>
                <a:ea typeface="ヒラギノ角ゴ ProN W3" charset="0"/>
                <a:cs typeface="Gill Sans" charset="0"/>
              </a:rPr>
              <a:t>overall </a:t>
            </a:r>
            <a:r>
              <a:rPr lang="en-US" dirty="0" smtClean="0">
                <a:latin typeface="Gill Sans" charset="0"/>
                <a:ea typeface="ヒラギノ角ゴ ProN W3" charset="0"/>
                <a:cs typeface="Gill Sans" charset="0"/>
              </a:rPr>
              <a:t>ratings were mixed.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Gill Sans" charset="0"/>
                <a:ea typeface="ヒラギノ角ゴ ProN W3" charset="0"/>
                <a:cs typeface="Gill Sans" charset="0"/>
              </a:rPr>
              <a:t>During AY 2011-2012, survey results suggest the </a:t>
            </a:r>
            <a:r>
              <a:rPr lang="en-US" dirty="0" err="1" smtClean="0">
                <a:latin typeface="Gill Sans" charset="0"/>
                <a:ea typeface="ヒラギノ角ゴ ProN W3" charset="0"/>
                <a:cs typeface="Gill Sans" charset="0"/>
              </a:rPr>
              <a:t>iPad</a:t>
            </a:r>
            <a:r>
              <a:rPr lang="en-US" dirty="0" smtClean="0">
                <a:latin typeface="Gill Sans" charset="0"/>
                <a:ea typeface="ヒラギノ角ゴ ProN W3" charset="0"/>
                <a:cs typeface="Gill Sans" charset="0"/>
              </a:rPr>
              <a:t> is more important than laptop or paper for use in courses.</a:t>
            </a:r>
          </a:p>
          <a:p>
            <a:pPr>
              <a:buFont typeface="Arial" charset="0"/>
              <a:buChar char="•"/>
            </a:pPr>
            <a:r>
              <a:rPr lang="en-US" dirty="0" err="1" smtClean="0">
                <a:latin typeface="Gill Sans" charset="0"/>
                <a:ea typeface="ヒラギノ角ゴ ProN W3" charset="0"/>
                <a:cs typeface="Gill Sans" charset="0"/>
              </a:rPr>
              <a:t>iPad</a:t>
            </a:r>
            <a:r>
              <a:rPr lang="en-US" dirty="0" smtClean="0">
                <a:latin typeface="Gill Sans" charset="0"/>
                <a:ea typeface="ヒラギノ角ゴ ProN W3" charset="0"/>
                <a:cs typeface="Gill Sans" charset="0"/>
              </a:rPr>
              <a:t> was rated positively </a:t>
            </a:r>
            <a:r>
              <a:rPr lang="en-US" dirty="0">
                <a:latin typeface="Gill Sans" charset="0"/>
                <a:ea typeface="ヒラギノ角ゴ ProN W3" charset="0"/>
                <a:cs typeface="Gill Sans" charset="0"/>
              </a:rPr>
              <a:t>for studying, reading, drawing and accessing </a:t>
            </a:r>
            <a:r>
              <a:rPr lang="en-US" dirty="0" smtClean="0">
                <a:latin typeface="Gill Sans" charset="0"/>
                <a:ea typeface="ヒラギノ角ゴ ProN W3" charset="0"/>
                <a:cs typeface="Gill Sans" charset="0"/>
              </a:rPr>
              <a:t>information.</a:t>
            </a:r>
            <a:endParaRPr lang="en-US" dirty="0">
              <a:latin typeface="Gill Sans" charset="0"/>
              <a:ea typeface="ヒラギノ角ゴ ProN W3" charset="0"/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-year students use more </a:t>
            </a:r>
            <a:r>
              <a:rPr lang="en-US" dirty="0" err="1" smtClean="0"/>
              <a:t>iPads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95350"/>
            <a:ext cx="6248399" cy="457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476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857250"/>
          </a:xfrm>
        </p:spPr>
        <p:txBody>
          <a:bodyPr/>
          <a:lstStyle/>
          <a:p>
            <a:r>
              <a:rPr lang="en-US" sz="4000" dirty="0" smtClean="0"/>
              <a:t>How is your school supporting mobile devices?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943350"/>
          </a:xfrm>
        </p:spPr>
        <p:txBody>
          <a:bodyPr/>
          <a:lstStyle/>
          <a:p>
            <a:endParaRPr lang="en-US" dirty="0" smtClean="0"/>
          </a:p>
          <a:p>
            <a:pPr marL="539750" indent="-514350">
              <a:buFont typeface="+mj-lt"/>
              <a:buAutoNum type="arabicPeriod"/>
            </a:pPr>
            <a:r>
              <a:rPr lang="en-US" dirty="0" smtClean="0"/>
              <a:t>No official mobile/</a:t>
            </a:r>
            <a:r>
              <a:rPr lang="en-US" dirty="0" err="1" smtClean="0"/>
              <a:t>iPad</a:t>
            </a:r>
            <a:r>
              <a:rPr lang="en-US" dirty="0" smtClean="0"/>
              <a:t> initiative</a:t>
            </a:r>
          </a:p>
          <a:p>
            <a:pPr marL="539750" indent="-514350">
              <a:buFont typeface="+mj-lt"/>
              <a:buAutoNum type="arabicPeriod"/>
            </a:pPr>
            <a:r>
              <a:rPr lang="en-US" dirty="0" smtClean="0"/>
              <a:t>We’re considering an official mobile device initiative</a:t>
            </a:r>
          </a:p>
          <a:p>
            <a:pPr marL="539750" indent="-514350">
              <a:buFont typeface="+mj-lt"/>
              <a:buAutoNum type="arabicPeriod"/>
            </a:pPr>
            <a:r>
              <a:rPr lang="en-US" dirty="0" smtClean="0"/>
              <a:t>We offer mobile education services, but don’t give devices</a:t>
            </a:r>
          </a:p>
          <a:p>
            <a:pPr marL="539750" indent="-514350">
              <a:buFont typeface="+mj-lt"/>
              <a:buAutoNum type="arabicPeriod"/>
            </a:pPr>
            <a:r>
              <a:rPr lang="en-US" dirty="0" smtClean="0"/>
              <a:t>We give students mobile or </a:t>
            </a:r>
            <a:r>
              <a:rPr lang="en-US" dirty="0" err="1" smtClean="0"/>
              <a:t>iPad</a:t>
            </a:r>
            <a:r>
              <a:rPr lang="en-US" dirty="0" smtClean="0"/>
              <a:t> devices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8175" y="96619"/>
            <a:ext cx="6261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Poll </a:t>
            </a:r>
            <a:r>
              <a:rPr lang="en-US" sz="1800" dirty="0"/>
              <a:t>via your web browser: </a:t>
            </a:r>
            <a:r>
              <a:rPr lang="en-US" sz="1800" dirty="0" smtClean="0">
                <a:hlinkClick r:id="rId2"/>
              </a:rPr>
              <a:t>www.rwpoll.com</a:t>
            </a:r>
            <a:r>
              <a:rPr lang="en-US" sz="1800" dirty="0" smtClean="0"/>
              <a:t>  Session id: 854846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661439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05800" cy="857250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-year students use more laptops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23950"/>
            <a:ext cx="5715000" cy="418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356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2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latin typeface="Gill Sans" charset="0"/>
                <a:ea typeface="ヒラギノ角ゴ ProN W6" charset="0"/>
                <a:cs typeface="Gill Sans" charset="0"/>
              </a:rPr>
              <a:t>Results from clinical use</a:t>
            </a:r>
            <a:endParaRPr lang="en-US" sz="4000" dirty="0">
              <a:latin typeface="Gill Sans" charset="0"/>
              <a:ea typeface="ヒラギノ角ゴ ProN W6" charset="0"/>
              <a:cs typeface="Gill Sans" charset="0"/>
            </a:endParaRPr>
          </a:p>
        </p:txBody>
      </p:sp>
      <p:sp>
        <p:nvSpPr>
          <p:cNvPr id="63490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943350"/>
          </a:xfrm>
        </p:spPr>
        <p:txBody>
          <a:bodyPr/>
          <a:lstStyle/>
          <a:p>
            <a:r>
              <a:rPr lang="en-US" dirty="0" err="1" smtClean="0">
                <a:latin typeface="Gill Sans" charset="0"/>
                <a:ea typeface="ヒラギノ角ゴ ProN W3" charset="0"/>
                <a:cs typeface="Gill Sans" charset="0"/>
              </a:rPr>
              <a:t>iPads</a:t>
            </a:r>
            <a:r>
              <a:rPr lang="en-US" dirty="0" smtClean="0">
                <a:latin typeface="Gill Sans" charset="0"/>
                <a:ea typeface="ヒラギノ角ゴ ProN W3" charset="0"/>
                <a:cs typeface="Gill Sans" charset="0"/>
              </a:rPr>
              <a:t> are most </a:t>
            </a:r>
            <a:r>
              <a:rPr lang="en-US" dirty="0">
                <a:latin typeface="Gill Sans" charset="0"/>
                <a:ea typeface="ヒラギノ角ゴ ProN W3" charset="0"/>
                <a:cs typeface="Gill Sans" charset="0"/>
              </a:rPr>
              <a:t>useful for reading medical literature and looking up reference material on the go </a:t>
            </a:r>
          </a:p>
          <a:p>
            <a:r>
              <a:rPr lang="en-US" dirty="0" smtClean="0">
                <a:latin typeface="Gill Sans" charset="0"/>
                <a:ea typeface="ヒラギノ角ゴ ProN W3" charset="0"/>
                <a:cs typeface="Gill Sans" charset="0"/>
              </a:rPr>
              <a:t>Patient medical records are helpful on </a:t>
            </a:r>
            <a:r>
              <a:rPr lang="en-US" dirty="0" err="1" smtClean="0">
                <a:latin typeface="Gill Sans" charset="0"/>
                <a:ea typeface="ヒラギノ角ゴ ProN W3" charset="0"/>
                <a:cs typeface="Gill Sans" charset="0"/>
              </a:rPr>
              <a:t>iPad</a:t>
            </a:r>
            <a:r>
              <a:rPr lang="en-US" dirty="0" smtClean="0">
                <a:latin typeface="Gill Sans" charset="0"/>
                <a:ea typeface="ヒラギノ角ゴ ProN W3" charset="0"/>
                <a:cs typeface="Gill Sans" charset="0"/>
              </a:rPr>
              <a:t>, when available</a:t>
            </a:r>
          </a:p>
          <a:p>
            <a:r>
              <a:rPr lang="en-US" dirty="0" err="1">
                <a:latin typeface="Gill Sans" charset="0"/>
                <a:ea typeface="ヒラギノ角ゴ ProN W3" charset="0"/>
                <a:cs typeface="Gill Sans" charset="0"/>
              </a:rPr>
              <a:t>iPad</a:t>
            </a:r>
            <a:r>
              <a:rPr lang="en-US" dirty="0">
                <a:latin typeface="Gill Sans" charset="0"/>
                <a:ea typeface="ヒラギノ角ゴ ProN W3" charset="0"/>
                <a:cs typeface="Gill Sans" charset="0"/>
              </a:rPr>
              <a:t> works well for surveying and collecting data from patients</a:t>
            </a:r>
          </a:p>
          <a:p>
            <a:r>
              <a:rPr lang="en-US" dirty="0" smtClean="0">
                <a:latin typeface="Gill Sans" charset="0"/>
                <a:ea typeface="ヒラギノ角ゴ ProN W3" charset="0"/>
                <a:cs typeface="Gill Sans" charset="0"/>
              </a:rPr>
              <a:t>Students need secure space to keep </a:t>
            </a:r>
            <a:r>
              <a:rPr lang="en-US" dirty="0" err="1" smtClean="0">
                <a:latin typeface="Gill Sans" charset="0"/>
                <a:ea typeface="ヒラギノ角ゴ ProN W3" charset="0"/>
                <a:cs typeface="Gill Sans" charset="0"/>
              </a:rPr>
              <a:t>iPad</a:t>
            </a:r>
            <a:r>
              <a:rPr lang="en-US" dirty="0" smtClean="0">
                <a:latin typeface="Gill Sans" charset="0"/>
                <a:ea typeface="ヒラギノ角ゴ ProN W3" charset="0"/>
                <a:cs typeface="Gill Sans" charset="0"/>
              </a:rPr>
              <a:t>, or a carrying case</a:t>
            </a:r>
          </a:p>
          <a:p>
            <a:endParaRPr lang="en-US" dirty="0">
              <a:latin typeface="Gill Sans" charset="0"/>
              <a:ea typeface="ヒラギノ角ゴ ProN W3" charset="0"/>
              <a:cs typeface="Gill Sans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Gill Sans" charset="0"/>
              <a:ea typeface="ヒラギノ角ゴ ProN W3" charset="0"/>
              <a:cs typeface="Gill Sans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Gill Sans" charset="0"/>
              <a:ea typeface="ヒラギノ角ゴ ProN W3" charset="0"/>
              <a:cs typeface="Gill Sans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Gill Sans" charset="0"/>
              <a:ea typeface="ヒラギノ角ゴ ProN W3" charset="0"/>
              <a:cs typeface="Gill Sans" charset="0"/>
            </a:endParaRPr>
          </a:p>
          <a:p>
            <a:endParaRPr lang="en-US" dirty="0">
              <a:latin typeface="Gill Sans" charset="0"/>
              <a:ea typeface="ヒラギノ角ゴ ProN W3" charset="0"/>
              <a:cs typeface="Gill Sans" charset="0"/>
            </a:endParaRPr>
          </a:p>
          <a:p>
            <a:endParaRPr lang="en-US" dirty="0">
              <a:latin typeface="Gill Sans" charset="0"/>
              <a:ea typeface="ヒラギノ角ゴ ProN W3" charset="0"/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quotes </a:t>
            </a:r>
            <a:r>
              <a:rPr lang="en-US" sz="2800" i="1" dirty="0" smtClean="0"/>
              <a:t>(abbreviated)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didn’t use </a:t>
            </a:r>
            <a:r>
              <a:rPr lang="en-US" dirty="0" err="1" smtClean="0"/>
              <a:t>iPad</a:t>
            </a:r>
            <a:r>
              <a:rPr lang="en-US" dirty="0" smtClean="0"/>
              <a:t> at first, but eventually started keeping everything on it. </a:t>
            </a:r>
          </a:p>
          <a:p>
            <a:r>
              <a:rPr lang="en-US" dirty="0" smtClean="0"/>
              <a:t>Introduce students to clinical resources on </a:t>
            </a:r>
            <a:r>
              <a:rPr lang="en-US" dirty="0" err="1" smtClean="0"/>
              <a:t>iPads</a:t>
            </a:r>
            <a:r>
              <a:rPr lang="en-US" dirty="0" smtClean="0"/>
              <a:t> early, then we can use them better in clinics.</a:t>
            </a:r>
          </a:p>
          <a:p>
            <a:r>
              <a:rPr lang="en-US" dirty="0" smtClean="0"/>
              <a:t>We can use </a:t>
            </a:r>
            <a:r>
              <a:rPr lang="en-US" dirty="0" err="1" smtClean="0"/>
              <a:t>iPad</a:t>
            </a:r>
            <a:r>
              <a:rPr lang="en-US" dirty="0" smtClean="0"/>
              <a:t> at home to check in on patients. It’s also better than fighting for a computer in the hospital.</a:t>
            </a:r>
          </a:p>
          <a:p>
            <a:r>
              <a:rPr lang="en-US" dirty="0" err="1" smtClean="0"/>
              <a:t>iPad</a:t>
            </a:r>
            <a:r>
              <a:rPr lang="en-US" dirty="0" smtClean="0"/>
              <a:t> can be difficult to carry and store versus a smartphone.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85367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latin typeface="Gill Sans" charset="0"/>
                <a:ea typeface="ヒラギノ角ゴ ProN W6" charset="0"/>
                <a:cs typeface="Gill Sans" charset="0"/>
              </a:rPr>
              <a:t>Lessons learned - implementation</a:t>
            </a:r>
            <a:endParaRPr lang="en-US" sz="4000" dirty="0">
              <a:latin typeface="Gill Sans" charset="0"/>
              <a:ea typeface="ヒラギノ角ゴ ProN W6" charset="0"/>
              <a:cs typeface="Gill Sans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943350"/>
          </a:xfrm>
        </p:spPr>
        <p:txBody>
          <a:bodyPr/>
          <a:lstStyle/>
          <a:p>
            <a:r>
              <a:rPr lang="en-US" dirty="0" smtClean="0">
                <a:latin typeface="Gill Sans" charset="0"/>
                <a:ea typeface="ヒラギノ角ゴ ProN W3" charset="0"/>
                <a:cs typeface="Gill Sans" charset="0"/>
              </a:rPr>
              <a:t>Roll-out takes time</a:t>
            </a:r>
            <a:endParaRPr lang="en-US" dirty="0">
              <a:latin typeface="Gill Sans" charset="0"/>
              <a:ea typeface="ヒラギノ角ゴ ProN W3" charset="0"/>
              <a:cs typeface="Gill Sans" charset="0"/>
            </a:endParaRPr>
          </a:p>
          <a:p>
            <a:r>
              <a:rPr lang="en-US" dirty="0">
                <a:latin typeface="Gill Sans" charset="0"/>
                <a:ea typeface="ヒラギノ角ゴ ProN W3" charset="0"/>
                <a:cs typeface="Gill Sans" charset="0"/>
              </a:rPr>
              <a:t>Faculty response is varied</a:t>
            </a:r>
          </a:p>
          <a:p>
            <a:r>
              <a:rPr lang="en-US" dirty="0" smtClean="0">
                <a:latin typeface="Gill Sans" charset="0"/>
                <a:ea typeface="ヒラギノ角ゴ ProN W3" charset="0"/>
                <a:cs typeface="Gill Sans" charset="0"/>
              </a:rPr>
              <a:t>Each </a:t>
            </a:r>
            <a:r>
              <a:rPr lang="en-US" dirty="0">
                <a:latin typeface="Gill Sans" charset="0"/>
                <a:ea typeface="ヒラギノ角ゴ ProN W3" charset="0"/>
                <a:cs typeface="Gill Sans" charset="0"/>
              </a:rPr>
              <a:t>clinic/hospital has different </a:t>
            </a:r>
            <a:r>
              <a:rPr lang="en-US" dirty="0" smtClean="0">
                <a:latin typeface="Gill Sans" charset="0"/>
                <a:ea typeface="ヒラギノ角ゴ ProN W3" charset="0"/>
                <a:cs typeface="Gill Sans" charset="0"/>
              </a:rPr>
              <a:t>needs</a:t>
            </a:r>
            <a:endParaRPr lang="en-US" dirty="0">
              <a:latin typeface="Gill Sans" charset="0"/>
              <a:ea typeface="ヒラギノ角ゴ ProN W3" charset="0"/>
              <a:cs typeface="Gill Sans" charset="0"/>
            </a:endParaRPr>
          </a:p>
          <a:p>
            <a:r>
              <a:rPr lang="en-US" dirty="0" smtClean="0">
                <a:latin typeface="Gill Sans" charset="0"/>
                <a:ea typeface="ヒラギノ角ゴ ProN W3" charset="0"/>
                <a:cs typeface="Gill Sans" charset="0"/>
              </a:rPr>
              <a:t>Stylus is not precise on </a:t>
            </a:r>
            <a:r>
              <a:rPr lang="en-US" dirty="0" err="1" smtClean="0">
                <a:latin typeface="Gill Sans" charset="0"/>
                <a:ea typeface="ヒラギノ角ゴ ProN W3" charset="0"/>
                <a:cs typeface="Gill Sans" charset="0"/>
              </a:rPr>
              <a:t>iPad</a:t>
            </a:r>
            <a:r>
              <a:rPr lang="en-US" dirty="0" smtClean="0">
                <a:latin typeface="Gill Sans" charset="0"/>
                <a:ea typeface="ヒラギノ角ゴ ProN W3" charset="0"/>
                <a:cs typeface="Gill Sans" charset="0"/>
              </a:rPr>
              <a:t>, insufficient for some students</a:t>
            </a:r>
            <a:endParaRPr lang="en-US" dirty="0">
              <a:latin typeface="Gill Sans" charset="0"/>
              <a:ea typeface="ヒラギノ角ゴ ProN W3" charset="0"/>
              <a:cs typeface="Gill Sans" charset="0"/>
            </a:endParaRPr>
          </a:p>
          <a:p>
            <a:r>
              <a:rPr lang="en-US" dirty="0" smtClean="0"/>
              <a:t>Mobile </a:t>
            </a:r>
            <a:r>
              <a:rPr lang="en-US" dirty="0"/>
              <a:t>Device </a:t>
            </a:r>
            <a:r>
              <a:rPr lang="en-US" dirty="0" smtClean="0"/>
              <a:t>Management offers some control over devices</a:t>
            </a:r>
            <a:endParaRPr lang="en-US" dirty="0"/>
          </a:p>
          <a:p>
            <a:r>
              <a:rPr lang="en-US" dirty="0" err="1" smtClean="0">
                <a:latin typeface="Gill Sans" charset="0"/>
                <a:ea typeface="ヒラギノ角ゴ ProN W3" charset="0"/>
                <a:cs typeface="Gill Sans" charset="0"/>
              </a:rPr>
              <a:t>iPad</a:t>
            </a:r>
            <a:r>
              <a:rPr lang="en-US" dirty="0" smtClean="0">
                <a:latin typeface="Gill Sans" charset="0"/>
                <a:ea typeface="ヒラギノ角ゴ ProN W3" charset="0"/>
                <a:cs typeface="Gill Sans" charset="0"/>
              </a:rPr>
              <a:t> is a new technology (applications still improving)</a:t>
            </a:r>
          </a:p>
          <a:p>
            <a:endParaRPr lang="en-US" sz="2400" dirty="0" smtClean="0">
              <a:latin typeface="Gill Sans" charset="0"/>
              <a:ea typeface="ヒラギノ角ゴ ProN W3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255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Lessons learned - content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content across all devices: print/laptop/</a:t>
            </a:r>
            <a:r>
              <a:rPr lang="en-US" dirty="0" err="1" smtClean="0"/>
              <a:t>iPad</a:t>
            </a:r>
            <a:endParaRPr lang="en-US" dirty="0" smtClean="0"/>
          </a:p>
          <a:p>
            <a:r>
              <a:rPr lang="en-US" dirty="0" smtClean="0"/>
              <a:t>Students generally prefer paper textbooks or cheap PDFs</a:t>
            </a:r>
          </a:p>
          <a:p>
            <a:r>
              <a:rPr lang="en-US" dirty="0"/>
              <a:t>Interactive content: </a:t>
            </a:r>
          </a:p>
          <a:p>
            <a:pPr lvl="1"/>
            <a:r>
              <a:rPr lang="en-US" dirty="0" err="1"/>
              <a:t>ePub</a:t>
            </a:r>
            <a:r>
              <a:rPr lang="en-US" dirty="0"/>
              <a:t> authoring is challenging</a:t>
            </a:r>
          </a:p>
          <a:p>
            <a:pPr lvl="1"/>
            <a:r>
              <a:rPr lang="en-US" dirty="0"/>
              <a:t>iBook Author is restrictive</a:t>
            </a:r>
          </a:p>
          <a:p>
            <a:r>
              <a:rPr lang="en-US" dirty="0" smtClean="0"/>
              <a:t>HTML5 very good for interactive web apps</a:t>
            </a:r>
          </a:p>
        </p:txBody>
      </p:sp>
    </p:spTree>
    <p:extLst>
      <p:ext uri="{BB962C8B-B14F-4D97-AF65-F5344CB8AC3E}">
        <p14:creationId xmlns:p14="http://schemas.microsoft.com/office/powerpoint/2010/main" val="29839910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latin typeface="Gill Sans" charset="0"/>
                <a:ea typeface="ヒラギノ角ゴ ProN W6" charset="0"/>
                <a:cs typeface="Gill Sans" charset="0"/>
              </a:rPr>
              <a:t>Changes we’ve made</a:t>
            </a:r>
            <a:endParaRPr lang="en-US" sz="4000" dirty="0">
              <a:latin typeface="Gill Sans" charset="0"/>
              <a:ea typeface="ヒラギノ角ゴ ProN W6" charset="0"/>
              <a:cs typeface="Gill Sans" charset="0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943350"/>
          </a:xfrm>
        </p:spPr>
        <p:txBody>
          <a:bodyPr/>
          <a:lstStyle/>
          <a:p>
            <a:r>
              <a:rPr lang="en-US" dirty="0" smtClean="0">
                <a:latin typeface="Gill Sans" charset="0"/>
                <a:ea typeface="ヒラギノ角ゴ ProN W3" charset="0"/>
                <a:cs typeface="Gill Sans" charset="0"/>
              </a:rPr>
              <a:t>For AY 2011-2012 </a:t>
            </a:r>
          </a:p>
          <a:p>
            <a:pPr lvl="1"/>
            <a:r>
              <a:rPr lang="en-US" sz="2400" dirty="0">
                <a:latin typeface="Gill Sans" charset="0"/>
                <a:ea typeface="ヒラギノ角ゴ ProN W3" charset="0"/>
                <a:cs typeface="Gill Sans" charset="0"/>
              </a:rPr>
              <a:t>Clearer goals to </a:t>
            </a:r>
            <a:r>
              <a:rPr lang="en-US" sz="2400" dirty="0" smtClean="0">
                <a:latin typeface="Gill Sans" charset="0"/>
                <a:ea typeface="ヒラギノ角ゴ ProN W3" charset="0"/>
                <a:cs typeface="Gill Sans" charset="0"/>
              </a:rPr>
              <a:t>students, expectations</a:t>
            </a:r>
            <a:endParaRPr lang="en-US" sz="2400" dirty="0">
              <a:latin typeface="Gill Sans" charset="0"/>
              <a:ea typeface="ヒラギノ角ゴ ProN W3" charset="0"/>
              <a:cs typeface="Gill Sans" charset="0"/>
            </a:endParaRPr>
          </a:p>
          <a:p>
            <a:pPr lvl="1"/>
            <a:r>
              <a:rPr lang="en-US" sz="2400" dirty="0" smtClean="0">
                <a:latin typeface="Gill Sans" charset="0"/>
                <a:ea typeface="ヒラギノ角ゴ ProN W3" charset="0"/>
                <a:cs typeface="Gill Sans" charset="0"/>
              </a:rPr>
              <a:t>Wireless infrastructure </a:t>
            </a:r>
            <a:r>
              <a:rPr lang="en-US" sz="2400" dirty="0">
                <a:latin typeface="Gill Sans" charset="0"/>
                <a:ea typeface="ヒラギノ角ゴ ProN W3" charset="0"/>
                <a:cs typeface="Gill Sans" charset="0"/>
              </a:rPr>
              <a:t>improvements</a:t>
            </a:r>
          </a:p>
          <a:p>
            <a:pPr lvl="1"/>
            <a:r>
              <a:rPr lang="en-US" sz="2400" dirty="0">
                <a:latin typeface="Gill Sans" charset="0"/>
                <a:ea typeface="ヒラギノ角ゴ ProN W3" charset="0"/>
                <a:cs typeface="Gill Sans" charset="0"/>
              </a:rPr>
              <a:t>Print option for students (opt-</a:t>
            </a:r>
            <a:r>
              <a:rPr lang="en-US" sz="2400" dirty="0" smtClean="0">
                <a:latin typeface="Gill Sans" charset="0"/>
                <a:ea typeface="ヒラギノ角ゴ ProN W3" charset="0"/>
                <a:cs typeface="Gill Sans" charset="0"/>
              </a:rPr>
              <a:t>in)</a:t>
            </a:r>
            <a:endParaRPr lang="en-US" sz="2400" dirty="0">
              <a:latin typeface="Gill Sans" charset="0"/>
              <a:ea typeface="ヒラギノ角ゴ ProN W3" charset="0"/>
              <a:cs typeface="Gill Sans" charset="0"/>
            </a:endParaRPr>
          </a:p>
          <a:p>
            <a:r>
              <a:rPr lang="en-US" dirty="0" smtClean="0">
                <a:latin typeface="Gill Sans" charset="0"/>
                <a:ea typeface="ヒラギノ角ゴ ProN W3" charset="0"/>
                <a:cs typeface="Gill Sans" charset="0"/>
              </a:rPr>
              <a:t>For AY 2012-2013</a:t>
            </a:r>
          </a:p>
          <a:p>
            <a:pPr lvl="1"/>
            <a:r>
              <a:rPr lang="en-US" sz="2400" dirty="0" smtClean="0">
                <a:latin typeface="Gill Sans" charset="0"/>
                <a:ea typeface="ヒラギノ角ゴ ProN W3" charset="0"/>
                <a:cs typeface="Gill Sans" charset="0"/>
              </a:rPr>
              <a:t>Proposals: offer keyboard case and stylus options</a:t>
            </a:r>
          </a:p>
          <a:p>
            <a:pPr lvl="1"/>
            <a:r>
              <a:rPr lang="en-US" sz="2400" dirty="0" err="1" smtClean="0">
                <a:latin typeface="Gill Sans" charset="0"/>
                <a:ea typeface="ヒラギノ角ゴ ProN W3" charset="0"/>
                <a:cs typeface="Gill Sans" charset="0"/>
              </a:rPr>
              <a:t>AirPlay</a:t>
            </a:r>
            <a:r>
              <a:rPr lang="en-US" sz="2400" dirty="0" smtClean="0">
                <a:latin typeface="Gill Sans" charset="0"/>
                <a:ea typeface="ヒラギノ角ゴ ProN W3" charset="0"/>
                <a:cs typeface="Gill Sans" charset="0"/>
              </a:rPr>
              <a:t> wireless projector streaming from instructor </a:t>
            </a:r>
            <a:r>
              <a:rPr lang="en-US" sz="2400" dirty="0" err="1" smtClean="0">
                <a:latin typeface="Gill Sans" charset="0"/>
                <a:ea typeface="ヒラギノ角ゴ ProN W3" charset="0"/>
                <a:cs typeface="Gill Sans" charset="0"/>
              </a:rPr>
              <a:t>iPad</a:t>
            </a:r>
            <a:endParaRPr lang="en-US" sz="2400" dirty="0" smtClean="0">
              <a:latin typeface="Gill Sans" charset="0"/>
              <a:ea typeface="ヒラギノ角ゴ ProN W3" charset="0"/>
              <a:cs typeface="Gill Sans" charset="0"/>
            </a:endParaRPr>
          </a:p>
          <a:p>
            <a:pPr lvl="1"/>
            <a:r>
              <a:rPr lang="en-US" sz="2400" dirty="0" smtClean="0">
                <a:latin typeface="Gill Sans" charset="0"/>
                <a:ea typeface="ヒラギノ角ゴ ProN W3" charset="0"/>
                <a:cs typeface="Gill Sans" charset="0"/>
              </a:rPr>
              <a:t>Offer </a:t>
            </a:r>
            <a:r>
              <a:rPr lang="en-US" sz="2400" dirty="0" err="1" smtClean="0">
                <a:latin typeface="Gill Sans" charset="0"/>
                <a:ea typeface="ヒラギノ角ゴ ProN W3" charset="0"/>
                <a:cs typeface="Gill Sans" charset="0"/>
              </a:rPr>
              <a:t>Septris</a:t>
            </a:r>
            <a:r>
              <a:rPr lang="en-US" sz="2400" dirty="0" smtClean="0">
                <a:latin typeface="Gill Sans" charset="0"/>
                <a:ea typeface="ヒラギノ角ゴ ProN W3" charset="0"/>
                <a:cs typeface="Gill Sans" charset="0"/>
              </a:rPr>
              <a:t> gaming platform for building clinical cases</a:t>
            </a:r>
          </a:p>
          <a:p>
            <a:pPr lvl="1"/>
            <a:r>
              <a:rPr lang="en-US" sz="2400" dirty="0" smtClean="0">
                <a:latin typeface="Gill Sans" charset="0"/>
                <a:ea typeface="ヒラギノ角ゴ ProN W3" charset="0"/>
                <a:cs typeface="Gill Sans" charset="0"/>
              </a:rPr>
              <a:t>Testing </a:t>
            </a:r>
            <a:r>
              <a:rPr lang="en-US" sz="2400" dirty="0" err="1" smtClean="0">
                <a:latin typeface="Gill Sans" charset="0"/>
                <a:ea typeface="ヒラギノ角ゴ ProN W3" charset="0"/>
                <a:cs typeface="Gill Sans" charset="0"/>
              </a:rPr>
              <a:t>ePub</a:t>
            </a:r>
            <a:r>
              <a:rPr lang="en-US" sz="2400" dirty="0" smtClean="0">
                <a:latin typeface="Gill Sans" charset="0"/>
                <a:ea typeface="ヒラギノ角ゴ ProN W3" charset="0"/>
                <a:cs typeface="Gill Sans" charset="0"/>
              </a:rPr>
              <a:t> / interactive content authoring</a:t>
            </a:r>
          </a:p>
        </p:txBody>
      </p:sp>
    </p:spTree>
    <p:extLst>
      <p:ext uri="{BB962C8B-B14F-4D97-AF65-F5344CB8AC3E}">
        <p14:creationId xmlns:p14="http://schemas.microsoft.com/office/powerpoint/2010/main" val="29721737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to let you experiment with a handful of </a:t>
            </a:r>
            <a:r>
              <a:rPr lang="en-US" dirty="0" err="1" smtClean="0"/>
              <a:t>iPad</a:t>
            </a:r>
            <a:r>
              <a:rPr lang="en-US" dirty="0" smtClean="0"/>
              <a:t> tools we use. </a:t>
            </a:r>
          </a:p>
          <a:p>
            <a:r>
              <a:rPr lang="en-US" dirty="0" smtClean="0"/>
              <a:t>We’ll cover:</a:t>
            </a:r>
          </a:p>
          <a:p>
            <a:pPr lvl="1"/>
            <a:r>
              <a:rPr lang="en-US" dirty="0" err="1" smtClean="0"/>
              <a:t>iAnnotate</a:t>
            </a:r>
            <a:r>
              <a:rPr lang="en-US" dirty="0" smtClean="0"/>
              <a:t>: document annotation app</a:t>
            </a:r>
          </a:p>
          <a:p>
            <a:pPr lvl="1"/>
            <a:r>
              <a:rPr lang="en-US" dirty="0" err="1" smtClean="0"/>
              <a:t>StanMed</a:t>
            </a:r>
            <a:r>
              <a:rPr lang="en-US" dirty="0" smtClean="0"/>
              <a:t>: clinical reference app</a:t>
            </a:r>
          </a:p>
          <a:p>
            <a:pPr lvl="1"/>
            <a:r>
              <a:rPr lang="en-US" dirty="0" smtClean="0"/>
              <a:t>MDM: mobile device management</a:t>
            </a:r>
          </a:p>
          <a:p>
            <a:pPr lvl="1"/>
            <a:r>
              <a:rPr lang="en-US" dirty="0" smtClean="0"/>
              <a:t>Peripherals: stylus, case, keyboard/</a:t>
            </a:r>
            <a:r>
              <a:rPr lang="en-US" dirty="0" err="1" smtClean="0"/>
              <a:t>keyfolio</a:t>
            </a:r>
            <a:endParaRPr lang="en-US" dirty="0" smtClean="0"/>
          </a:p>
          <a:p>
            <a:pPr lvl="1"/>
            <a:r>
              <a:rPr lang="en-US" dirty="0" err="1" smtClean="0"/>
              <a:t>Septris</a:t>
            </a:r>
            <a:r>
              <a:rPr lang="en-US" dirty="0" smtClean="0"/>
              <a:t>: a web-based game for mobile devices (and others)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523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Hands-On: </a:t>
            </a:r>
            <a:r>
              <a:rPr lang="en-US" sz="4000" dirty="0" err="1" smtClean="0"/>
              <a:t>iAnnotate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Intro/reminder to Stanford use</a:t>
            </a:r>
          </a:p>
          <a:p>
            <a:r>
              <a:rPr lang="en-US" dirty="0" smtClean="0"/>
              <a:t>Intro to interface</a:t>
            </a:r>
          </a:p>
          <a:p>
            <a:r>
              <a:rPr lang="en-US" dirty="0" smtClean="0"/>
              <a:t>Video</a:t>
            </a:r>
          </a:p>
          <a:p>
            <a:r>
              <a:rPr lang="en-US" dirty="0" smtClean="0"/>
              <a:t>Questions/Discussion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219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Hands-On: </a:t>
            </a:r>
            <a:r>
              <a:rPr lang="en-US" sz="4000" dirty="0" err="1" smtClean="0"/>
              <a:t>StanMed</a:t>
            </a:r>
            <a:r>
              <a:rPr lang="en-US" sz="4000" dirty="0" smtClean="0"/>
              <a:t> app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Designed by dept. of Anesthesia @ Stanford</a:t>
            </a:r>
          </a:p>
          <a:p>
            <a:r>
              <a:rPr lang="en-US" dirty="0" smtClean="0"/>
              <a:t>Used as bedside and general reference</a:t>
            </a:r>
          </a:p>
          <a:p>
            <a:r>
              <a:rPr lang="en-US" dirty="0" smtClean="0"/>
              <a:t>Best feature: cache content for places there is no internet access. This is major issue for Anesthesia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959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Hands-On: Mobile Device Management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3562350"/>
          </a:xfrm>
        </p:spPr>
        <p:txBody>
          <a:bodyPr/>
          <a:lstStyle/>
          <a:p>
            <a:r>
              <a:rPr lang="en-US" dirty="0" smtClean="0"/>
              <a:t>What is MDM? A way to help users set up devices quickly, ensure security measures are in place, distribute in-house apps, wipe device remotely if lost or stolen</a:t>
            </a:r>
          </a:p>
          <a:p>
            <a:r>
              <a:rPr lang="en-US" dirty="0" smtClean="0"/>
              <a:t>Stanford MDM – sync email and </a:t>
            </a:r>
            <a:r>
              <a:rPr lang="en-US" dirty="0" err="1" smtClean="0"/>
              <a:t>cal</a:t>
            </a:r>
            <a:r>
              <a:rPr lang="en-US" dirty="0" smtClean="0"/>
              <a:t>, can view device info remotely</a:t>
            </a:r>
          </a:p>
          <a:p>
            <a:r>
              <a:rPr lang="en-US" dirty="0" smtClean="0"/>
              <a:t>Hoping there will soon be a way to push purchase apps to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616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xfrm>
            <a:off x="2514600" y="209550"/>
            <a:ext cx="41148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latin typeface="Gill Sans" charset="0"/>
                <a:ea typeface="ヒラギノ角ゴ ProN W6" charset="0"/>
                <a:cs typeface="Gill Sans" charset="0"/>
              </a:rPr>
              <a:t>Agenda</a:t>
            </a:r>
            <a:endParaRPr lang="en-US" sz="4000" dirty="0">
              <a:latin typeface="Gill Sans" charset="0"/>
              <a:ea typeface="ヒラギノ角ゴ ProN W6" charset="0"/>
              <a:cs typeface="Gill Sans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990600" y="1200150"/>
            <a:ext cx="7543800" cy="3810000"/>
          </a:xfrm>
        </p:spPr>
        <p:txBody>
          <a:bodyPr/>
          <a:lstStyle/>
          <a:p>
            <a:r>
              <a:rPr lang="en-US" dirty="0" smtClean="0">
                <a:latin typeface="Gill Sans" charset="0"/>
                <a:ea typeface="ヒラギノ角ゴ ProN W3" charset="0"/>
                <a:cs typeface="Gill Sans" charset="0"/>
              </a:rPr>
              <a:t>Overview and rationale </a:t>
            </a:r>
          </a:p>
          <a:p>
            <a:r>
              <a:rPr lang="en-US" dirty="0" smtClean="0">
                <a:latin typeface="Gill Sans" charset="0"/>
                <a:ea typeface="ヒラギノ角ゴ ProN W3" charset="0"/>
                <a:cs typeface="Gill Sans" charset="0"/>
              </a:rPr>
              <a:t>Deployment</a:t>
            </a:r>
          </a:p>
          <a:p>
            <a:r>
              <a:rPr lang="en-US" dirty="0" smtClean="0">
                <a:latin typeface="Gill Sans" charset="0"/>
                <a:ea typeface="ヒラギノ角ゴ ProN W3" charset="0"/>
                <a:cs typeface="Gill Sans" charset="0"/>
              </a:rPr>
              <a:t>Early results</a:t>
            </a:r>
            <a:endParaRPr lang="en-US" dirty="0">
              <a:latin typeface="Gill Sans" charset="0"/>
              <a:ea typeface="ヒラギノ角ゴ ProN W3" charset="0"/>
              <a:cs typeface="Gill Sans" charset="0"/>
            </a:endParaRPr>
          </a:p>
          <a:p>
            <a:r>
              <a:rPr lang="en-US" dirty="0" smtClean="0">
                <a:latin typeface="Gill Sans" charset="0"/>
                <a:ea typeface="ヒラギノ角ゴ ProN W3" charset="0"/>
                <a:cs typeface="Gill Sans" charset="0"/>
              </a:rPr>
              <a:t>Lessons learned and future plans</a:t>
            </a:r>
          </a:p>
          <a:p>
            <a:r>
              <a:rPr lang="en-US" dirty="0" smtClean="0">
                <a:latin typeface="Gill Sans" charset="0"/>
                <a:ea typeface="ヒラギノ角ゴ ProN W3" charset="0"/>
                <a:cs typeface="Gill Sans" charset="0"/>
              </a:rPr>
              <a:t>Hands-on demos</a:t>
            </a:r>
          </a:p>
          <a:p>
            <a:r>
              <a:rPr lang="en-US" dirty="0" smtClean="0">
                <a:latin typeface="Gill Sans" charset="0"/>
                <a:ea typeface="ヒラギノ角ゴ ProN W3" charset="0"/>
                <a:cs typeface="Gill Sans" charset="0"/>
              </a:rPr>
              <a:t>Discussions</a:t>
            </a:r>
            <a:endParaRPr lang="en-US" dirty="0">
              <a:latin typeface="Gill Sans" charset="0"/>
              <a:ea typeface="ヒラギノ角ゴ ProN W3" charset="0"/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Hands-On: Peripherals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Stylus – examples at your tables</a:t>
            </a:r>
          </a:p>
          <a:p>
            <a:r>
              <a:rPr lang="en-US" dirty="0" smtClean="0"/>
              <a:t>Cases – a lot of options</a:t>
            </a:r>
          </a:p>
          <a:p>
            <a:r>
              <a:rPr lang="en-US" dirty="0" err="1" smtClean="0"/>
              <a:t>Keyfolio</a:t>
            </a:r>
            <a:r>
              <a:rPr lang="en-US" dirty="0" smtClean="0"/>
              <a:t> – growing in popularity for users who do a lot of </a:t>
            </a:r>
            <a:r>
              <a:rPr lang="en-US" dirty="0" err="1" smtClean="0"/>
              <a:t>iPad</a:t>
            </a:r>
            <a:r>
              <a:rPr lang="en-US" dirty="0" smtClean="0"/>
              <a:t> typing. Considering these for next class of MD students</a:t>
            </a:r>
          </a:p>
          <a:p>
            <a:r>
              <a:rPr lang="en-US" dirty="0" smtClean="0"/>
              <a:t>Other?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72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Hands-On: </a:t>
            </a:r>
            <a:r>
              <a:rPr lang="en-US" sz="4000" dirty="0" err="1" smtClean="0"/>
              <a:t>Septris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web game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cme.stanford.edu</a:t>
            </a:r>
            <a:r>
              <a:rPr lang="en-US" dirty="0" smtClean="0"/>
              <a:t>/</a:t>
            </a:r>
            <a:r>
              <a:rPr lang="en-US" dirty="0" err="1" smtClean="0"/>
              <a:t>septris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260" y="1025875"/>
            <a:ext cx="3334140" cy="35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854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MD curriculum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MD Curriculum: 4 years</a:t>
            </a:r>
          </a:p>
          <a:p>
            <a:pPr lvl="1"/>
            <a:r>
              <a:rPr lang="en-US" dirty="0" smtClean="0"/>
              <a:t>First 2 years: basic science courses</a:t>
            </a:r>
          </a:p>
          <a:p>
            <a:pPr lvl="1"/>
            <a:r>
              <a:rPr lang="en-US" dirty="0" smtClean="0"/>
              <a:t>Last 2 years: clinical clerkships, rotating monthly through different disciplines</a:t>
            </a:r>
          </a:p>
          <a:p>
            <a:r>
              <a:rPr lang="en-US" dirty="0" smtClean="0"/>
              <a:t>400 MD students, 86 entering per year</a:t>
            </a:r>
          </a:p>
          <a:p>
            <a:r>
              <a:rPr lang="en-US" dirty="0" smtClean="0"/>
              <a:t>Most instructors are “guest lecturers” and teach very little</a:t>
            </a:r>
          </a:p>
        </p:txBody>
      </p:sp>
    </p:spTree>
    <p:extLst>
      <p:ext uri="{BB962C8B-B14F-4D97-AF65-F5344CB8AC3E}">
        <p14:creationId xmlns:p14="http://schemas.microsoft.com/office/powerpoint/2010/main" val="21064356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We gave </a:t>
            </a:r>
            <a:r>
              <a:rPr lang="en-US" sz="4000" dirty="0" err="1" smtClean="0"/>
              <a:t>iPads</a:t>
            </a:r>
            <a:r>
              <a:rPr lang="en-US" sz="4000" dirty="0" smtClean="0"/>
              <a:t> to students and faculty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August 2010</a:t>
            </a:r>
          </a:p>
          <a:p>
            <a:pPr lvl="1"/>
            <a:r>
              <a:rPr lang="en-US" dirty="0" smtClean="0"/>
              <a:t>86 students received </a:t>
            </a:r>
            <a:r>
              <a:rPr lang="en-US" dirty="0" err="1" smtClean="0"/>
              <a:t>iPads</a:t>
            </a:r>
            <a:r>
              <a:rPr lang="en-US" dirty="0" smtClean="0"/>
              <a:t>, case, </a:t>
            </a:r>
            <a:r>
              <a:rPr lang="en-US" dirty="0" err="1" smtClean="0"/>
              <a:t>iAnnotate</a:t>
            </a:r>
            <a:endParaRPr lang="en-US" dirty="0"/>
          </a:p>
          <a:p>
            <a:pPr lvl="1"/>
            <a:r>
              <a:rPr lang="en-US" dirty="0" smtClean="0"/>
              <a:t>30 basic sciences faculty received </a:t>
            </a:r>
            <a:r>
              <a:rPr lang="en-US" dirty="0" err="1" smtClean="0"/>
              <a:t>iPads</a:t>
            </a:r>
            <a:r>
              <a:rPr lang="en-US" dirty="0" smtClean="0"/>
              <a:t>, case, </a:t>
            </a:r>
            <a:r>
              <a:rPr lang="en-US" dirty="0" err="1" smtClean="0"/>
              <a:t>iAnnotate</a:t>
            </a:r>
            <a:endParaRPr lang="en-US" dirty="0" smtClean="0"/>
          </a:p>
          <a:p>
            <a:r>
              <a:rPr lang="en-US" dirty="0" smtClean="0"/>
              <a:t>August 2011</a:t>
            </a:r>
          </a:p>
          <a:p>
            <a:pPr lvl="1"/>
            <a:r>
              <a:rPr lang="en-US" dirty="0" smtClean="0"/>
              <a:t>86 students received </a:t>
            </a:r>
            <a:r>
              <a:rPr lang="en-US" dirty="0" err="1" smtClean="0"/>
              <a:t>iPads</a:t>
            </a:r>
            <a:r>
              <a:rPr lang="en-US" dirty="0" smtClean="0"/>
              <a:t>, case, </a:t>
            </a:r>
            <a:r>
              <a:rPr lang="en-US" dirty="0" err="1" smtClean="0"/>
              <a:t>iAnnotate</a:t>
            </a:r>
            <a:r>
              <a:rPr lang="en-US" dirty="0" smtClean="0"/>
              <a:t>, </a:t>
            </a:r>
            <a:r>
              <a:rPr lang="en-US" dirty="0" err="1" smtClean="0"/>
              <a:t>GoodReader</a:t>
            </a:r>
            <a:endParaRPr lang="en-US" dirty="0" smtClean="0"/>
          </a:p>
          <a:p>
            <a:pPr lvl="1"/>
            <a:r>
              <a:rPr lang="en-US" dirty="0" smtClean="0"/>
              <a:t>10 clinical clerkship faculty received </a:t>
            </a:r>
            <a:r>
              <a:rPr lang="en-US" dirty="0" err="1" smtClean="0"/>
              <a:t>iPads</a:t>
            </a:r>
            <a:r>
              <a:rPr lang="en-US" dirty="0" smtClean="0"/>
              <a:t>, case, </a:t>
            </a:r>
            <a:r>
              <a:rPr lang="en-US" dirty="0" err="1" smtClean="0"/>
              <a:t>iAnnotate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25118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 bwMode="auto">
          <a:xfrm>
            <a:off x="152400" y="228600"/>
            <a:ext cx="81534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latin typeface="Gill Sans" charset="0"/>
                <a:ea typeface="ヒラギノ角ゴ ProN W6" charset="0"/>
                <a:cs typeface="Gill Sans" charset="0"/>
              </a:rPr>
              <a:t>Rationale for </a:t>
            </a:r>
            <a:r>
              <a:rPr lang="en-US" sz="4000" dirty="0" err="1" smtClean="0">
                <a:latin typeface="Gill Sans" charset="0"/>
                <a:ea typeface="ヒラギノ角ゴ ProN W6" charset="0"/>
                <a:cs typeface="Gill Sans" charset="0"/>
              </a:rPr>
              <a:t>iPad</a:t>
            </a:r>
            <a:r>
              <a:rPr lang="en-US" sz="4000" dirty="0" smtClean="0">
                <a:latin typeface="Gill Sans" charset="0"/>
                <a:ea typeface="ヒラギノ角ゴ ProN W6" charset="0"/>
                <a:cs typeface="Gill Sans" charset="0"/>
              </a:rPr>
              <a:t> initiative</a:t>
            </a:r>
            <a:endParaRPr lang="en-US" sz="4000" dirty="0">
              <a:latin typeface="Gill Sans" charset="0"/>
              <a:ea typeface="ヒラギノ角ゴ ProN W6" charset="0"/>
              <a:cs typeface="Gill Sans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257800" cy="379095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sz="800" b="1" dirty="0">
              <a:latin typeface="Gill Sans" charset="0"/>
              <a:ea typeface="ＭＳ Ｐゴシック" charset="0"/>
            </a:endParaRPr>
          </a:p>
          <a:p>
            <a:r>
              <a:rPr lang="en-US" dirty="0">
                <a:latin typeface="Gill Sans" charset="0"/>
                <a:ea typeface="ＭＳ Ｐゴシック" charset="0"/>
              </a:rPr>
              <a:t>Student readiness</a:t>
            </a:r>
          </a:p>
          <a:p>
            <a:r>
              <a:rPr lang="en-US" altLang="ja-JP" dirty="0" smtClean="0">
                <a:latin typeface="Gill Sans" charset="0"/>
                <a:ea typeface="ヒラギノ角ゴ ProN W3" charset="0"/>
                <a:cs typeface="Gill Sans" charset="0"/>
              </a:rPr>
              <a:t>Going paperless and “Green”</a:t>
            </a:r>
          </a:p>
          <a:p>
            <a:r>
              <a:rPr lang="en-US" dirty="0" smtClean="0">
                <a:latin typeface="Gill Sans" charset="0"/>
                <a:ea typeface="ヒラギノ角ゴ ProN W3" charset="0"/>
                <a:cs typeface="Gill Sans" charset="0"/>
              </a:rPr>
              <a:t>New building and infrastructure</a:t>
            </a:r>
            <a:endParaRPr lang="en-US" dirty="0">
              <a:latin typeface="Gill Sans" charset="0"/>
              <a:ea typeface="ヒラギノ角ゴ ProN W3" charset="0"/>
              <a:cs typeface="Gill Sans" charset="0"/>
            </a:endParaRPr>
          </a:p>
          <a:p>
            <a:r>
              <a:rPr lang="en-US" dirty="0" smtClean="0">
                <a:latin typeface="Gill Sans" charset="0"/>
                <a:ea typeface="ヒラギノ角ゴ ProN W3" charset="0"/>
                <a:cs typeface="Gill Sans" charset="0"/>
              </a:rPr>
              <a:t>Mobile use in clinical settings</a:t>
            </a:r>
            <a:endParaRPr lang="en-US" dirty="0">
              <a:latin typeface="Gill Sans" charset="0"/>
              <a:ea typeface="ヒラギノ角ゴ ProN W3" charset="0"/>
              <a:cs typeface="Gill Sans" charset="0"/>
            </a:endParaRP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1200150"/>
            <a:ext cx="2743200" cy="327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latin typeface="Gill Sans" charset="0"/>
                <a:ea typeface="ヒラギノ角ゴ ProN W6" charset="0"/>
                <a:cs typeface="Gill Sans" charset="0"/>
              </a:rPr>
              <a:t>We formed implementation team</a:t>
            </a:r>
            <a:endParaRPr lang="en-US" sz="4000" dirty="0">
              <a:latin typeface="Gill Sans" charset="0"/>
              <a:ea typeface="ヒラギノ角ゴ ProN W6" charset="0"/>
              <a:cs typeface="Gill Sans" charset="0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943350"/>
          </a:xfrm>
        </p:spPr>
        <p:txBody>
          <a:bodyPr/>
          <a:lstStyle/>
          <a:p>
            <a:r>
              <a:rPr lang="en-US" dirty="0" smtClean="0">
                <a:latin typeface="Gill Sans" charset="0"/>
                <a:ea typeface="ヒラギノ角ゴ ProN W3" charset="0"/>
                <a:cs typeface="Gill Sans" charset="0"/>
              </a:rPr>
              <a:t>Office of Medical Education </a:t>
            </a:r>
            <a:r>
              <a:rPr lang="en-US" i="1" dirty="0" smtClean="0">
                <a:latin typeface="Gill Sans" charset="0"/>
                <a:ea typeface="ヒラギノ角ゴ ProN W3" charset="0"/>
                <a:cs typeface="Gill Sans" charset="0"/>
              </a:rPr>
              <a:t>(policies, communication)</a:t>
            </a:r>
          </a:p>
          <a:p>
            <a:pPr lvl="1"/>
            <a:r>
              <a:rPr lang="en-US" dirty="0" smtClean="0">
                <a:latin typeface="Gill Sans" charset="0"/>
                <a:ea typeface="ヒラギノ角ゴ ProN W3" charset="0"/>
                <a:cs typeface="Gill Sans" charset="0"/>
              </a:rPr>
              <a:t>Division </a:t>
            </a:r>
            <a:r>
              <a:rPr lang="en-US" dirty="0">
                <a:latin typeface="Gill Sans" charset="0"/>
                <a:ea typeface="ヒラギノ角ゴ ProN W3" charset="0"/>
                <a:cs typeface="Gill Sans" charset="0"/>
              </a:rPr>
              <a:t>of Evaluation </a:t>
            </a:r>
            <a:r>
              <a:rPr lang="en-US" i="1" dirty="0">
                <a:latin typeface="Gill Sans" charset="0"/>
                <a:ea typeface="ヒラギノ角ゴ ProN W3" charset="0"/>
                <a:cs typeface="Gill Sans" charset="0"/>
              </a:rPr>
              <a:t>(research</a:t>
            </a:r>
            <a:r>
              <a:rPr lang="en-US" i="1" dirty="0" smtClean="0">
                <a:latin typeface="Gill Sans" charset="0"/>
                <a:ea typeface="ヒラギノ角ゴ ProN W3" charset="0"/>
                <a:cs typeface="Gill Sans" charset="0"/>
              </a:rPr>
              <a:t>)</a:t>
            </a:r>
          </a:p>
          <a:p>
            <a:r>
              <a:rPr lang="en-US" dirty="0" smtClean="0">
                <a:latin typeface="Gill Sans" charset="0"/>
                <a:ea typeface="ヒラギノ角ゴ ProN W3" charset="0"/>
                <a:cs typeface="Gill Sans" charset="0"/>
              </a:rPr>
              <a:t>Information Resources and Technology:</a:t>
            </a:r>
          </a:p>
          <a:p>
            <a:pPr>
              <a:buFont typeface="Wingdings" charset="0"/>
              <a:buNone/>
            </a:pPr>
            <a:r>
              <a:rPr lang="en-US" dirty="0" smtClean="0">
                <a:latin typeface="Gill Sans" charset="0"/>
                <a:ea typeface="ヒラギノ角ゴ ProN W3" charset="0"/>
                <a:cs typeface="Gill Sans" charset="0"/>
              </a:rPr>
              <a:t>		</a:t>
            </a:r>
            <a:r>
              <a:rPr lang="en-US" sz="2400" dirty="0" smtClean="0">
                <a:latin typeface="Gill Sans" charset="0"/>
                <a:ea typeface="ヒラギノ角ゴ ProN W3" charset="0"/>
                <a:cs typeface="Gill Sans" charset="0"/>
              </a:rPr>
              <a:t>Educational Technology </a:t>
            </a:r>
            <a:r>
              <a:rPr lang="en-US" sz="2400" i="1" dirty="0" smtClean="0">
                <a:latin typeface="Gill Sans" charset="0"/>
                <a:ea typeface="ヒラギノ角ゴ ProN W3" charset="0"/>
                <a:cs typeface="Gill Sans" charset="0"/>
              </a:rPr>
              <a:t>(implementation and training)</a:t>
            </a:r>
          </a:p>
          <a:p>
            <a:pPr>
              <a:buFont typeface="Wingdings" charset="0"/>
              <a:buNone/>
            </a:pPr>
            <a:r>
              <a:rPr lang="en-US" sz="2400" dirty="0" smtClean="0">
                <a:latin typeface="Gill Sans" charset="0"/>
                <a:ea typeface="ヒラギノ角ゴ ProN W3" charset="0"/>
                <a:cs typeface="Gill Sans" charset="0"/>
              </a:rPr>
              <a:t>		Desktop Support</a:t>
            </a:r>
          </a:p>
          <a:p>
            <a:pPr>
              <a:buFont typeface="Wingdings" charset="0"/>
              <a:buNone/>
            </a:pPr>
            <a:r>
              <a:rPr lang="en-US" sz="2400" dirty="0" smtClean="0">
                <a:latin typeface="Gill Sans" charset="0"/>
                <a:ea typeface="ヒラギノ角ゴ ProN W3" charset="0"/>
                <a:cs typeface="Gill Sans" charset="0"/>
              </a:rPr>
              <a:t>		Networking </a:t>
            </a:r>
            <a:r>
              <a:rPr lang="en-US" sz="2400" i="1" dirty="0" smtClean="0">
                <a:latin typeface="Gill Sans" charset="0"/>
                <a:ea typeface="ヒラギノ角ゴ ProN W3" charset="0"/>
                <a:cs typeface="Gill Sans" charset="0"/>
              </a:rPr>
              <a:t>(infrastructure)</a:t>
            </a:r>
          </a:p>
          <a:p>
            <a:pPr>
              <a:buFont typeface="Wingdings" charset="0"/>
              <a:buNone/>
            </a:pPr>
            <a:r>
              <a:rPr lang="en-US" sz="2400" dirty="0" smtClean="0">
                <a:latin typeface="Gill Sans" charset="0"/>
                <a:ea typeface="ヒラギノ角ゴ ProN W3" charset="0"/>
                <a:cs typeface="Gill Sans" charset="0"/>
              </a:rPr>
              <a:t>		Information Security</a:t>
            </a:r>
          </a:p>
          <a:p>
            <a:pPr>
              <a:buFont typeface="Wingdings" charset="0"/>
              <a:buNone/>
            </a:pPr>
            <a:r>
              <a:rPr lang="en-US" sz="2400" dirty="0" smtClean="0">
                <a:latin typeface="Gill Sans" charset="0"/>
                <a:ea typeface="ヒラギノ角ゴ ProN W3" charset="0"/>
                <a:cs typeface="Gill Sans" charset="0"/>
              </a:rPr>
              <a:t>		Lane Library </a:t>
            </a:r>
            <a:r>
              <a:rPr lang="en-US" sz="2400" i="1" dirty="0" smtClean="0">
                <a:latin typeface="Gill Sans" charset="0"/>
                <a:ea typeface="ヒラギノ角ゴ ProN W3" charset="0"/>
                <a:cs typeface="Gill Sans" charset="0"/>
              </a:rPr>
              <a:t>(copyright, fair use, content licensing)</a:t>
            </a:r>
          </a:p>
          <a:p>
            <a:pPr>
              <a:buFont typeface="Wingdings" charset="0"/>
              <a:buNone/>
            </a:pPr>
            <a:endParaRPr lang="en-US" dirty="0">
              <a:latin typeface="Gill Sans" charset="0"/>
              <a:ea typeface="ヒラギノ角ゴ ProN W3" charset="0"/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 bwMode="auto">
          <a:xfrm>
            <a:off x="457200" y="133350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Gill Sans" charset="0"/>
                <a:ea typeface="ヒラギノ角ゴ ProN W6" charset="0"/>
                <a:cs typeface="Gill Sans" charset="0"/>
              </a:rPr>
              <a:t>We oriented students</a:t>
            </a:r>
            <a:endParaRPr lang="en-US" dirty="0">
              <a:latin typeface="Gill Sans" charset="0"/>
              <a:ea typeface="ヒラギノ角ゴ ProN W6" charset="0"/>
              <a:cs typeface="Gill Sans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4800600" cy="3943350"/>
          </a:xfrm>
        </p:spPr>
        <p:txBody>
          <a:bodyPr/>
          <a:lstStyle/>
          <a:p>
            <a:r>
              <a:rPr lang="en-US" dirty="0">
                <a:latin typeface="Gill Sans" charset="0"/>
                <a:ea typeface="ヒラギノ角ゴ ProN W3" charset="0"/>
                <a:cs typeface="Gill Sans" charset="0"/>
              </a:rPr>
              <a:t>Training on basics</a:t>
            </a:r>
          </a:p>
          <a:p>
            <a:r>
              <a:rPr lang="en-US" dirty="0" err="1">
                <a:latin typeface="Gill Sans" charset="0"/>
                <a:ea typeface="ヒラギノ角ゴ ProN W3" charset="0"/>
                <a:cs typeface="Gill Sans" charset="0"/>
              </a:rPr>
              <a:t>iAnnotate</a:t>
            </a:r>
            <a:r>
              <a:rPr lang="en-US" dirty="0">
                <a:latin typeface="Gill Sans" charset="0"/>
                <a:ea typeface="ヒラギノ角ゴ ProN W3" charset="0"/>
                <a:cs typeface="Gill Sans" charset="0"/>
              </a:rPr>
              <a:t> workshop</a:t>
            </a:r>
          </a:p>
          <a:p>
            <a:r>
              <a:rPr lang="en-US" dirty="0" err="1">
                <a:latin typeface="Gill Sans" charset="0"/>
                <a:ea typeface="ヒラギノ角ゴ ProN W3" charset="0"/>
                <a:cs typeface="Gill Sans" charset="0"/>
              </a:rPr>
              <a:t>iPad</a:t>
            </a:r>
            <a:r>
              <a:rPr lang="en-US" dirty="0">
                <a:latin typeface="Gill Sans" charset="0"/>
                <a:ea typeface="ヒラギノ角ゴ ProN W3" charset="0"/>
                <a:cs typeface="Gill Sans" charset="0"/>
              </a:rPr>
              <a:t> office hours</a:t>
            </a:r>
          </a:p>
          <a:p>
            <a:r>
              <a:rPr lang="en-US" dirty="0">
                <a:latin typeface="Gill Sans" charset="0"/>
                <a:ea typeface="ヒラギノ角ゴ ProN W3" charset="0"/>
                <a:cs typeface="Gill Sans" charset="0"/>
              </a:rPr>
              <a:t>Appropriate use discussion</a:t>
            </a:r>
          </a:p>
          <a:p>
            <a:r>
              <a:rPr lang="en-US" dirty="0">
                <a:latin typeface="Gill Sans" charset="0"/>
                <a:ea typeface="ヒラギノ角ゴ ProN W3" charset="0"/>
                <a:cs typeface="Gill Sans" charset="0"/>
              </a:rPr>
              <a:t>Website: </a:t>
            </a:r>
            <a:br>
              <a:rPr lang="en-US" dirty="0">
                <a:latin typeface="Gill Sans" charset="0"/>
                <a:ea typeface="ヒラギノ角ゴ ProN W3" charset="0"/>
                <a:cs typeface="Gill Sans" charset="0"/>
              </a:rPr>
            </a:br>
            <a:r>
              <a:rPr lang="en-US" dirty="0">
                <a:latin typeface="Gill Sans" charset="0"/>
                <a:ea typeface="ヒラギノ角ゴ ProN W3" charset="0"/>
                <a:cs typeface="Gill Sans" charset="0"/>
              </a:rPr>
              <a:t>http://</a:t>
            </a:r>
            <a:r>
              <a:rPr lang="en-US" dirty="0" err="1">
                <a:latin typeface="Gill Sans" charset="0"/>
                <a:ea typeface="ヒラギノ角ゴ ProN W3" charset="0"/>
                <a:cs typeface="Gill Sans" charset="0"/>
              </a:rPr>
              <a:t>med.stanford.edu</a:t>
            </a:r>
            <a:r>
              <a:rPr lang="en-US" dirty="0">
                <a:latin typeface="Gill Sans" charset="0"/>
                <a:ea typeface="ヒラギノ角ゴ ProN W3" charset="0"/>
                <a:cs typeface="Gill Sans" charset="0"/>
              </a:rPr>
              <a:t>/</a:t>
            </a:r>
            <a:r>
              <a:rPr lang="en-US" dirty="0" err="1">
                <a:latin typeface="Gill Sans" charset="0"/>
                <a:ea typeface="ヒラギノ角ゴ ProN W3" charset="0"/>
                <a:cs typeface="Gill Sans" charset="0"/>
              </a:rPr>
              <a:t>estudent</a:t>
            </a:r>
            <a:r>
              <a:rPr lang="en-US" dirty="0">
                <a:latin typeface="Gill Sans" charset="0"/>
                <a:ea typeface="ヒラギノ角ゴ ProN W3" charset="0"/>
                <a:cs typeface="Gill Sans" charset="0"/>
              </a:rPr>
              <a:t> </a:t>
            </a:r>
          </a:p>
        </p:txBody>
      </p:sp>
      <p:pic>
        <p:nvPicPr>
          <p:cNvPr id="37891" name="Content Placeholder 5" descr="IMG_076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98"/>
          <a:stretch>
            <a:fillRect/>
          </a:stretch>
        </p:blipFill>
        <p:spPr bwMode="auto">
          <a:xfrm>
            <a:off x="5181600" y="938512"/>
            <a:ext cx="3733800" cy="33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 bwMode="auto">
          <a:xfrm>
            <a:off x="-152400" y="206375"/>
            <a:ext cx="9372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0" i="0" dirty="0" smtClean="0">
                <a:latin typeface="Gill Sans" charset="0"/>
                <a:ea typeface="ヒラギノ角ゴ ProN W6" charset="0"/>
                <a:cs typeface="ヒラギノ角ゴ ProN W6" charset="0"/>
              </a:rPr>
              <a:t>We focused on security</a:t>
            </a:r>
            <a:endParaRPr lang="en-US" sz="4000" b="0" i="0" dirty="0">
              <a:latin typeface="Gill Sans" charset="0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3943350"/>
          </a:xfrm>
        </p:spPr>
        <p:txBody>
          <a:bodyPr/>
          <a:lstStyle/>
          <a:p>
            <a:r>
              <a:rPr lang="en-US" sz="2600" dirty="0">
                <a:latin typeface="Gill Sans" charset="0"/>
                <a:ea typeface="ＭＳ Ｐゴシック" charset="0"/>
                <a:cs typeface="ＭＳ Ｐゴシック" charset="0"/>
              </a:rPr>
              <a:t>Access but not store clinical data</a:t>
            </a:r>
          </a:p>
          <a:p>
            <a:r>
              <a:rPr lang="en-US" sz="2600" dirty="0">
                <a:latin typeface="Gill Sans" charset="0"/>
                <a:ea typeface="ＭＳ Ｐゴシック" charset="0"/>
                <a:cs typeface="ＭＳ Ｐゴシック" charset="0"/>
              </a:rPr>
              <a:t>Log out of EMR</a:t>
            </a:r>
          </a:p>
          <a:p>
            <a:r>
              <a:rPr lang="en-US" sz="2600" dirty="0">
                <a:latin typeface="Gill Sans" charset="0"/>
                <a:ea typeface="ＭＳ Ｐゴシック" charset="0"/>
                <a:cs typeface="ＭＳ Ｐゴシック" charset="0"/>
              </a:rPr>
              <a:t>Required passwords via Device </a:t>
            </a:r>
            <a:r>
              <a:rPr lang="en-US" sz="2600" dirty="0" smtClean="0">
                <a:latin typeface="Gill Sans" charset="0"/>
                <a:ea typeface="ＭＳ Ｐゴシック" charset="0"/>
                <a:cs typeface="ＭＳ Ｐゴシック" charset="0"/>
              </a:rPr>
              <a:t>Management</a:t>
            </a:r>
          </a:p>
          <a:p>
            <a:r>
              <a:rPr lang="en-US" sz="2600" dirty="0">
                <a:latin typeface="Gill Sans" charset="0"/>
                <a:ea typeface="ＭＳ Ｐゴシック" charset="0"/>
                <a:cs typeface="ＭＳ Ｐゴシック" charset="0"/>
              </a:rPr>
              <a:t>Remote </a:t>
            </a:r>
            <a:r>
              <a:rPr lang="en-US" sz="2600" dirty="0" smtClean="0">
                <a:latin typeface="Gill Sans" charset="0"/>
                <a:ea typeface="ＭＳ Ｐゴシック" charset="0"/>
                <a:cs typeface="ＭＳ Ｐゴシック" charset="0"/>
              </a:rPr>
              <a:t>wipe</a:t>
            </a:r>
          </a:p>
          <a:p>
            <a:r>
              <a:rPr lang="en-US" sz="2600" dirty="0" smtClean="0">
                <a:latin typeface="Gill Sans" charset="0"/>
                <a:ea typeface="ＭＳ Ｐゴシック" charset="0"/>
                <a:cs typeface="ＭＳ Ｐゴシック" charset="0"/>
              </a:rPr>
              <a:t>Built-in encryption in </a:t>
            </a:r>
            <a:r>
              <a:rPr lang="en-US" sz="2600" dirty="0" err="1" smtClean="0">
                <a:latin typeface="Gill Sans" charset="0"/>
                <a:ea typeface="ＭＳ Ｐゴシック" charset="0"/>
                <a:cs typeface="ＭＳ Ｐゴシック" charset="0"/>
              </a:rPr>
              <a:t>iOS</a:t>
            </a:r>
            <a:endParaRPr lang="en-US" sz="2600" dirty="0">
              <a:latin typeface="Gill San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8915" name="Content Placeholder 9" descr="screen-capture-6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0"/>
          <a:stretch>
            <a:fillRect/>
          </a:stretch>
        </p:blipFill>
        <p:spPr>
          <a:xfrm>
            <a:off x="4876800" y="1200150"/>
            <a:ext cx="3355745" cy="3276600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Verdana"/>
        <a:ea typeface="ヒラギノ角ゴ ProN W6"/>
        <a:cs typeface="ヒラギノ角ゴ ProN W6"/>
      </a:majorFont>
      <a:minorFont>
        <a:latin typeface="Verdan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0" charset="0"/>
            <a:ea typeface="ヒラギノ角ゴ ProN W3" pitchFamily="-110" charset="-128"/>
            <a:cs typeface="ヒラギノ角ゴ ProN W3" pitchFamily="-110" charset="-128"/>
            <a:sym typeface="Gill San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0" charset="0"/>
            <a:ea typeface="ヒラギノ角ゴ ProN W3" pitchFamily="-110" charset="-128"/>
            <a:cs typeface="ヒラギノ角ゴ ProN W3" pitchFamily="-110" charset="-128"/>
            <a:sym typeface="Gill Sans" pitchFamily="-110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0" charset="0"/>
            <a:ea typeface="ヒラギノ角ゴ ProN W3" pitchFamily="-110" charset="-128"/>
            <a:cs typeface="ヒラギノ角ゴ ProN W3" pitchFamily="-110" charset="-128"/>
            <a:sym typeface="Gill San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0" charset="0"/>
            <a:ea typeface="ヒラギノ角ゴ ProN W3" pitchFamily="-110" charset="-128"/>
            <a:cs typeface="ヒラギノ角ゴ ProN W3" pitchFamily="-110" charset="-128"/>
            <a:sym typeface="Gill Sans" pitchFamily="-110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0" charset="0"/>
            <a:ea typeface="ヒラギノ角ゴ ProN W3" pitchFamily="-110" charset="-128"/>
            <a:cs typeface="ヒラギノ角ゴ ProN W3" pitchFamily="-110" charset="-128"/>
            <a:sym typeface="Gill San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0" charset="0"/>
            <a:ea typeface="ヒラギノ角ゴ ProN W3" pitchFamily="-110" charset="-128"/>
            <a:cs typeface="ヒラギノ角ゴ ProN W3" pitchFamily="-110" charset="-128"/>
            <a:sym typeface="Gill Sans" pitchFamily="-110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0" charset="0"/>
            <a:ea typeface="ヒラギノ角ゴ ProN W3" pitchFamily="-110" charset="-128"/>
            <a:cs typeface="ヒラギノ角ゴ ProN W3" pitchFamily="-110" charset="-128"/>
            <a:sym typeface="Gill San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0" charset="0"/>
            <a:ea typeface="ヒラギノ角ゴ ProN W3" pitchFamily="-110" charset="-128"/>
            <a:cs typeface="ヒラギノ角ゴ ProN W3" pitchFamily="-110" charset="-128"/>
            <a:sym typeface="Gill Sans" pitchFamily="-110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0" charset="0"/>
            <a:ea typeface="ヒラギノ角ゴ ProN W3" pitchFamily="-110" charset="-128"/>
            <a:cs typeface="ヒラギノ角ゴ ProN W3" pitchFamily="-110" charset="-128"/>
            <a:sym typeface="Gill San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0" charset="0"/>
            <a:ea typeface="ヒラギノ角ゴ ProN W3" pitchFamily="-110" charset="-128"/>
            <a:cs typeface="ヒラギノ角ゴ ProN W3" pitchFamily="-110" charset="-128"/>
            <a:sym typeface="Gill Sans" pitchFamily="-110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0" charset="0"/>
            <a:ea typeface="ヒラギノ角ゴ ProN W3" pitchFamily="-110" charset="-128"/>
            <a:cs typeface="ヒラギノ角ゴ ProN W3" pitchFamily="-110" charset="-128"/>
            <a:sym typeface="Gill San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0" charset="0"/>
            <a:ea typeface="ヒラギノ角ゴ ProN W3" pitchFamily="-110" charset="-128"/>
            <a:cs typeface="ヒラギノ角ゴ ProN W3" pitchFamily="-110" charset="-128"/>
            <a:sym typeface="Gill Sans" pitchFamily="-110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0" charset="0"/>
            <a:ea typeface="ヒラギノ角ゴ ProN W3" pitchFamily="-110" charset="-128"/>
            <a:cs typeface="ヒラギノ角ゴ ProN W3" pitchFamily="-110" charset="-128"/>
            <a:sym typeface="Gill San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0" charset="0"/>
            <a:ea typeface="ヒラギノ角ゴ ProN W3" pitchFamily="-110" charset="-128"/>
            <a:cs typeface="ヒラギノ角ゴ ProN W3" pitchFamily="-110" charset="-128"/>
            <a:sym typeface="Gill Sans" pitchFamily="-110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dtech">
  <a:themeElements>
    <a:clrScheme name="edtec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tech">
      <a:majorFont>
        <a:latin typeface="Verdana"/>
        <a:ea typeface="ヒラギノ角ゴ ProN W6"/>
        <a:cs typeface="ヒラギノ角ゴ ProN W6"/>
      </a:majorFont>
      <a:minorFont>
        <a:latin typeface="Verdan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0" charset="0"/>
            <a:ea typeface="ヒラギノ角ゴ ProN W3" pitchFamily="-110" charset="-128"/>
            <a:cs typeface="ヒラギノ角ゴ ProN W3" pitchFamily="-110" charset="-128"/>
            <a:sym typeface="Gill San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0" charset="0"/>
            <a:ea typeface="ヒラギノ角ゴ ProN W3" pitchFamily="-110" charset="-128"/>
            <a:cs typeface="ヒラギノ角ゴ ProN W3" pitchFamily="-110" charset="-128"/>
            <a:sym typeface="Gill Sans" pitchFamily="-110" charset="0"/>
          </a:defRPr>
        </a:defPPr>
      </a:lstStyle>
    </a:lnDef>
  </a:objectDefaults>
  <a:extraClrSchemeLst>
    <a:extraClrScheme>
      <a:clrScheme name="edtec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0" charset="0"/>
            <a:ea typeface="ヒラギノ角ゴ ProN W3" pitchFamily="-110" charset="-128"/>
            <a:cs typeface="ヒラギノ角ゴ ProN W3" pitchFamily="-110" charset="-128"/>
            <a:sym typeface="Gill San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0" charset="0"/>
            <a:ea typeface="ヒラギノ角ゴ ProN W3" pitchFamily="-110" charset="-128"/>
            <a:cs typeface="ヒラギノ角ゴ ProN W3" pitchFamily="-110" charset="-128"/>
            <a:sym typeface="Gill Sans" pitchFamily="-110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0" charset="0"/>
            <a:ea typeface="ヒラギノ角ゴ ProN W3" pitchFamily="-110" charset="-128"/>
            <a:cs typeface="ヒラギノ角ゴ ProN W3" pitchFamily="-110" charset="-128"/>
            <a:sym typeface="Gill San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0" charset="0"/>
            <a:ea typeface="ヒラギノ角ゴ ProN W3" pitchFamily="-110" charset="-128"/>
            <a:cs typeface="ヒラギノ角ゴ ProN W3" pitchFamily="-110" charset="-128"/>
            <a:sym typeface="Gill Sans" pitchFamily="-110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0" charset="0"/>
            <a:ea typeface="ヒラギノ角ゴ ProN W3" pitchFamily="-110" charset="-128"/>
            <a:cs typeface="ヒラギノ角ゴ ProN W3" pitchFamily="-110" charset="-128"/>
            <a:sym typeface="Gill San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0" charset="0"/>
            <a:ea typeface="ヒラギノ角ゴ ProN W3" pitchFamily="-110" charset="-128"/>
            <a:cs typeface="ヒラギノ角ゴ ProN W3" pitchFamily="-110" charset="-128"/>
            <a:sym typeface="Gill Sans" pitchFamily="-110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0" charset="0"/>
            <a:ea typeface="ヒラギノ角ゴ ProN W3" pitchFamily="-110" charset="-128"/>
            <a:cs typeface="ヒラギノ角ゴ ProN W3" pitchFamily="-110" charset="-128"/>
            <a:sym typeface="Gill San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0" charset="0"/>
            <a:ea typeface="ヒラギノ角ゴ ProN W3" pitchFamily="-110" charset="-128"/>
            <a:cs typeface="ヒラギノ角ゴ ProN W3" pitchFamily="-110" charset="-128"/>
            <a:sym typeface="Gill Sans" pitchFamily="-110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0" charset="0"/>
            <a:ea typeface="ヒラギノ角ゴ ProN W3" pitchFamily="-110" charset="-128"/>
            <a:cs typeface="ヒラギノ角ゴ ProN W3" pitchFamily="-110" charset="-128"/>
            <a:sym typeface="Gill San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0" charset="0"/>
            <a:ea typeface="ヒラギノ角ゴ ProN W3" pitchFamily="-110" charset="-128"/>
            <a:cs typeface="ヒラギノ角ゴ ProN W3" pitchFamily="-110" charset="-128"/>
            <a:sym typeface="Gill Sans" pitchFamily="-110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0" charset="0"/>
            <a:ea typeface="ヒラギノ角ゴ ProN W3" pitchFamily="-110" charset="-128"/>
            <a:cs typeface="ヒラギノ角ゴ ProN W3" pitchFamily="-110" charset="-128"/>
            <a:sym typeface="Gill San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0" charset="0"/>
            <a:ea typeface="ヒラギノ角ゴ ProN W3" pitchFamily="-110" charset="-128"/>
            <a:cs typeface="ヒラギノ角ゴ ProN W3" pitchFamily="-110" charset="-128"/>
            <a:sym typeface="Gill Sans" pitchFamily="-110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0" charset="0"/>
            <a:ea typeface="ヒラギノ角ゴ ProN W3" pitchFamily="-110" charset="-128"/>
            <a:cs typeface="ヒラギノ角ゴ ProN W3" pitchFamily="-110" charset="-128"/>
            <a:sym typeface="Gill San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0" charset="0"/>
            <a:ea typeface="ヒラギノ角ゴ ProN W3" pitchFamily="-110" charset="-128"/>
            <a:cs typeface="ヒラギノ角ゴ ProN W3" pitchFamily="-110" charset="-128"/>
            <a:sym typeface="Gill Sans" pitchFamily="-110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10373</TotalTime>
  <Pages>0</Pages>
  <Words>1281</Words>
  <Characters>0</Characters>
  <Application>Microsoft Macintosh PowerPoint</Application>
  <PresentationFormat>On-screen Show (16:9)</PresentationFormat>
  <Lines>0</Lines>
  <Paragraphs>193</Paragraphs>
  <Slides>31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Title &amp; Subtitle</vt:lpstr>
      <vt:lpstr>edtech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1_Title &amp; Subtitle</vt:lpstr>
      <vt:lpstr>Bullets</vt:lpstr>
      <vt:lpstr>Title - Center</vt:lpstr>
      <vt:lpstr>Photo - Horizontal</vt:lpstr>
      <vt:lpstr>PowerPoint Presentation</vt:lpstr>
      <vt:lpstr>How is your school supporting mobile devices?</vt:lpstr>
      <vt:lpstr>Agenda</vt:lpstr>
      <vt:lpstr>MD curriculum</vt:lpstr>
      <vt:lpstr>We gave iPads to students and faculty</vt:lpstr>
      <vt:lpstr>Rationale for iPad initiative</vt:lpstr>
      <vt:lpstr>We formed implementation team</vt:lpstr>
      <vt:lpstr>We oriented students</vt:lpstr>
      <vt:lpstr>We focused on security</vt:lpstr>
      <vt:lpstr>Students used LMS &amp; Mediadropbox  to download content to iPad</vt:lpstr>
      <vt:lpstr>We optimized wireless capacity</vt:lpstr>
      <vt:lpstr>Students annotated PDFs with iAnnotate</vt:lpstr>
      <vt:lpstr>Students used iPads most in Anatomy</vt:lpstr>
      <vt:lpstr>How would faculty respond to an iPad initiative at your school?</vt:lpstr>
      <vt:lpstr>We encourage exploration and innovation</vt:lpstr>
      <vt:lpstr>We’re preparing for clinical iPad use</vt:lpstr>
      <vt:lpstr>We’re collecting data</vt:lpstr>
      <vt:lpstr>Results from courses</vt:lpstr>
      <vt:lpstr>1st-year students use more iPads</vt:lpstr>
      <vt:lpstr>2nd-year students use more laptops</vt:lpstr>
      <vt:lpstr>Results from clinical use</vt:lpstr>
      <vt:lpstr>Student quotes (abbreviated)</vt:lpstr>
      <vt:lpstr>Lessons learned - implementation</vt:lpstr>
      <vt:lpstr>Lessons learned - content</vt:lpstr>
      <vt:lpstr>Changes we’ve made</vt:lpstr>
      <vt:lpstr>Hands-On Agenda</vt:lpstr>
      <vt:lpstr>Hands-On: iAnnotate</vt:lpstr>
      <vt:lpstr>Hands-On: StanMed app</vt:lpstr>
      <vt:lpstr>Hands-On: Mobile Device Management</vt:lpstr>
      <vt:lpstr>Hands-On: Peripherals</vt:lpstr>
      <vt:lpstr>Hands-On: Septris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lksc</dc:creator>
  <cp:lastModifiedBy>Brian Tobin</cp:lastModifiedBy>
  <cp:revision>402</cp:revision>
  <cp:lastPrinted>2011-03-02T18:53:58Z</cp:lastPrinted>
  <dcterms:created xsi:type="dcterms:W3CDTF">2011-11-07T12:12:32Z</dcterms:created>
  <dcterms:modified xsi:type="dcterms:W3CDTF">2012-02-23T15:36:08Z</dcterms:modified>
</cp:coreProperties>
</file>