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17"/>
  </p:notesMasterIdLst>
  <p:sldIdLst>
    <p:sldId id="257" r:id="rId2"/>
    <p:sldId id="256" r:id="rId3"/>
    <p:sldId id="275" r:id="rId4"/>
    <p:sldId id="267" r:id="rId5"/>
    <p:sldId id="268" r:id="rId6"/>
    <p:sldId id="273" r:id="rId7"/>
    <p:sldId id="274" r:id="rId8"/>
    <p:sldId id="272" r:id="rId9"/>
    <p:sldId id="264" r:id="rId10"/>
    <p:sldId id="269" r:id="rId11"/>
    <p:sldId id="270" r:id="rId12"/>
    <p:sldId id="265" r:id="rId13"/>
    <p:sldId id="276" r:id="rId14"/>
    <p:sldId id="266" r:id="rId15"/>
    <p:sldId id="277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701" autoAdjust="0"/>
  </p:normalViewPr>
  <p:slideViewPr>
    <p:cSldViewPr>
      <p:cViewPr varScale="1">
        <p:scale>
          <a:sx n="79" d="100"/>
          <a:sy n="79" d="100"/>
        </p:scale>
        <p:origin x="-190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FDCA1-EC64-CB4D-8F7C-ED847CF6744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4A754-99D8-CF42-A577-6F1E03B67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1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Yvonne</a:t>
            </a:r>
          </a:p>
          <a:p>
            <a:r>
              <a:rPr lang="en-US" dirty="0" smtClean="0"/>
              <a:t>As they walk in, tell them to discuss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63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3-3:05</a:t>
            </a:r>
          </a:p>
          <a:p>
            <a:r>
              <a:rPr lang="en-US" dirty="0" smtClean="0"/>
              <a:t>Example</a:t>
            </a:r>
          </a:p>
          <a:p>
            <a:r>
              <a:rPr lang="en-US" dirty="0" smtClean="0"/>
              <a:t>Primary &amp; Secondary</a:t>
            </a:r>
            <a:r>
              <a:rPr lang="en-US" baseline="0" dirty="0" smtClean="0"/>
              <a:t> sources tutorial http://www.library.arizona.edu/tutorials/primary_and_secondary_sources/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Student reads content (which was developed as collaboration with History). A lot of tutorials stop here, but we apply their knowledge in practice scenarios. How important it is to hear from faculty to understand content.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baseline="0" dirty="0" smtClean="0"/>
          </a:p>
          <a:p>
            <a:pPr marL="0" indent="0">
              <a:buFont typeface="Arial" pitchFamily="34" charset="0"/>
              <a:buNone/>
            </a:pPr>
            <a:r>
              <a:rPr lang="en-US" baseline="0" dirty="0" smtClean="0"/>
              <a:t>Mention that these are “scalable” to be used in other classes, not dependent on a specific class/assignment. Key concepts.</a:t>
            </a:r>
          </a:p>
          <a:p>
            <a:pPr marL="0" indent="0">
              <a:buFont typeface="Arial" pitchFamily="34" charset="0"/>
              <a:buNone/>
            </a:pPr>
            <a:endParaRPr lang="en-US" baseline="0" dirty="0" smtClean="0"/>
          </a:p>
          <a:p>
            <a:r>
              <a:rPr lang="en-US" baseline="0" dirty="0" smtClean="0"/>
              <a:t>Side-by-side – Early American Newspapers: http://www.library.arizona.edu/applications/quickHelp/tutorial/americas-historical-newspapers</a:t>
            </a:r>
          </a:p>
          <a:p>
            <a:r>
              <a:rPr lang="en-US" baseline="0" dirty="0" smtClean="0"/>
              <a:t>Also used beyond history major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17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3-3:05</a:t>
            </a:r>
          </a:p>
          <a:p>
            <a:r>
              <a:rPr lang="en-US" dirty="0" smtClean="0"/>
              <a:t>Example</a:t>
            </a:r>
          </a:p>
          <a:p>
            <a:r>
              <a:rPr lang="en-US" dirty="0" smtClean="0"/>
              <a:t>Primary &amp; Secondary</a:t>
            </a:r>
            <a:r>
              <a:rPr lang="en-US" baseline="0" dirty="0" smtClean="0"/>
              <a:t> sources tutorial http://www.library.arizona.edu/tutorials/primary_and_secondary_sources/</a:t>
            </a:r>
          </a:p>
          <a:p>
            <a:endParaRPr lang="en-US" baseline="0" dirty="0" smtClean="0"/>
          </a:p>
          <a:p>
            <a:r>
              <a:rPr lang="en-US" baseline="0" dirty="0" smtClean="0"/>
              <a:t>Side-by-side – Early American Newspapers: http://www.library.arizona.edu/applications/quickHelp/tutorial/americas-historical-newspapers</a:t>
            </a:r>
          </a:p>
          <a:p>
            <a:r>
              <a:rPr lang="en-US" baseline="0" dirty="0" smtClean="0"/>
              <a:t>Also used beyond history major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17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3:05-3:10</a:t>
            </a:r>
          </a:p>
          <a:p>
            <a:r>
              <a:rPr lang="en-US" dirty="0" smtClean="0"/>
              <a:t>Have developed course guides individually in the past and subject</a:t>
            </a:r>
            <a:r>
              <a:rPr lang="en-US" baseline="0" dirty="0" smtClean="0"/>
              <a:t> guides for a particular discipline.</a:t>
            </a:r>
          </a:p>
          <a:p>
            <a:r>
              <a:rPr lang="en-US" dirty="0" smtClean="0"/>
              <a:t>Majority of courses</a:t>
            </a:r>
            <a:r>
              <a:rPr lang="en-US" baseline="0" dirty="0" smtClean="0"/>
              <a:t> have CMS, D2L</a:t>
            </a:r>
          </a:p>
          <a:p>
            <a:r>
              <a:rPr lang="en-US" baseline="0" dirty="0" smtClean="0"/>
              <a:t>Goal to have seamless access to library resources.</a:t>
            </a:r>
          </a:p>
          <a:p>
            <a:r>
              <a:rPr lang="en-US" baseline="0" dirty="0" smtClean="0"/>
              <a:t>Mapped databases and tutorials to </a:t>
            </a:r>
            <a:r>
              <a:rPr lang="en-US" baseline="0" dirty="0" err="1" smtClean="0"/>
              <a:t>discplines</a:t>
            </a:r>
            <a:r>
              <a:rPr lang="en-US" baseline="0" dirty="0" smtClean="0"/>
              <a:t> and student level</a:t>
            </a:r>
          </a:p>
          <a:p>
            <a:r>
              <a:rPr lang="en-US" baseline="0" dirty="0" smtClean="0"/>
              <a:t>Now automated in all d2l course sites. Can be customized upon request by faculty.</a:t>
            </a:r>
          </a:p>
          <a:p>
            <a:r>
              <a:rPr lang="en-US" baseline="0" dirty="0" smtClean="0"/>
              <a:t>Show example. ASTR203 example.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88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082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08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2:30-2:35 (Yvonne)</a:t>
            </a:r>
          </a:p>
          <a:p>
            <a:r>
              <a:rPr lang="en-US" dirty="0" smtClean="0"/>
              <a:t>Introduce</a:t>
            </a:r>
            <a:r>
              <a:rPr lang="en-US" baseline="0" dirty="0" smtClean="0"/>
              <a:t> us </a:t>
            </a:r>
          </a:p>
          <a:p>
            <a:r>
              <a:rPr lang="en-US" baseline="0" dirty="0" smtClean="0"/>
              <a:t>Overview of presentation – 3 ways to integrate IL across campus</a:t>
            </a:r>
          </a:p>
          <a:p>
            <a:r>
              <a:rPr lang="en-US" baseline="0" dirty="0" smtClean="0"/>
              <a:t>Explain what we mean by Information Literacy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62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3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2:40-2:45 (Yvonne)</a:t>
            </a:r>
          </a:p>
          <a:p>
            <a:r>
              <a:rPr lang="en-US" dirty="0" smtClean="0"/>
              <a:t>Discuss with audience input</a:t>
            </a:r>
          </a:p>
          <a:p>
            <a:r>
              <a:rPr lang="en-US" dirty="0" smtClean="0"/>
              <a:t>UA Problems – budget, staff, large number of students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63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2:45-2:46 (Yvonne)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model – online courses offered for credit</a:t>
            </a:r>
          </a:p>
          <a:p>
            <a:r>
              <a:rPr lang="en-US" dirty="0" smtClean="0"/>
              <a:t>Goal of reaching all students their first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63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2:46-2:51 (Yvonne)</a:t>
            </a:r>
          </a:p>
          <a:p>
            <a:r>
              <a:rPr lang="en-US" dirty="0" smtClean="0"/>
              <a:t>Online,</a:t>
            </a:r>
            <a:r>
              <a:rPr lang="en-US" baseline="0" dirty="0" smtClean="0"/>
              <a:t> one-credit, library grants credit</a:t>
            </a:r>
          </a:p>
          <a:p>
            <a:r>
              <a:rPr lang="en-US" baseline="0" dirty="0" smtClean="0"/>
              <a:t>English 102 alignment – collaboration with department</a:t>
            </a:r>
          </a:p>
          <a:p>
            <a:r>
              <a:rPr lang="en-US" baseline="0" dirty="0" smtClean="0"/>
              <a:t>Goals, audience, curriculum</a:t>
            </a:r>
          </a:p>
          <a:p>
            <a:r>
              <a:rPr lang="en-US" baseline="0" dirty="0" smtClean="0"/>
              <a:t>Delivery TAs </a:t>
            </a:r>
          </a:p>
          <a:p>
            <a:r>
              <a:rPr lang="en-US" baseline="0" dirty="0" smtClean="0"/>
              <a:t>Challenges</a:t>
            </a:r>
          </a:p>
          <a:p>
            <a:r>
              <a:rPr lang="en-US" baseline="0" dirty="0" smtClean="0"/>
              <a:t>Successes – Research Study</a:t>
            </a:r>
          </a:p>
          <a:p>
            <a:r>
              <a:rPr lang="en-US" dirty="0" smtClean="0"/>
              <a:t>The ORL</a:t>
            </a:r>
            <a:r>
              <a:rPr lang="en-US" baseline="0" dirty="0" smtClean="0"/>
              <a:t> live (demo tutorial)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64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2:45-2:46 (Yvonne)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63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2:56-3 (Rebecca)</a:t>
            </a:r>
          </a:p>
          <a:p>
            <a:r>
              <a:rPr lang="en-US" dirty="0" smtClean="0"/>
              <a:t>Relationship with History department</a:t>
            </a:r>
          </a:p>
          <a:p>
            <a:r>
              <a:rPr lang="en-US" dirty="0" smtClean="0"/>
              <a:t>History 301 foundational research course; required 3 f2f sessions</a:t>
            </a:r>
            <a:r>
              <a:rPr lang="en-US" baseline="0" dirty="0" smtClean="0"/>
              <a:t> in the past</a:t>
            </a:r>
          </a:p>
          <a:p>
            <a:r>
              <a:rPr lang="en-US" baseline="0" dirty="0" smtClean="0"/>
              <a:t>Worked collaboratively with history faculty and instruction librarians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71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4A754-99D8-CF42-A577-6F1E03B679E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17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714462-6D5C-41DD-A1D6-85F1EA8E2DC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AD3D53CC-3308-4556-9116-1F1A8B13CD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rary.arizona.edu/tutorials/primary_and_secondary_source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rary.arizona.edu/applications/quickHelp/tutorial/americas-historical-newspaper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crl.acrl.org/content/early/2011/08/26/crl-271.shor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rary.arizona.edu/tutorials/research_basic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8600" y="1600200"/>
            <a:ext cx="9753600" cy="4525963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endParaRPr lang="en-US" sz="4400" dirty="0">
              <a:solidFill>
                <a:schemeClr val="tx2">
                  <a:lumMod val="75000"/>
                </a:schemeClr>
              </a:solidFill>
              <a:ea typeface="+mj-ea"/>
              <a:cs typeface="+mj-cs"/>
            </a:endParaRPr>
          </a:p>
          <a:p>
            <a:pPr marL="68580" indent="0" algn="ctr">
              <a:buNone/>
            </a:pPr>
            <a:r>
              <a:rPr lang="en-US" sz="35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What new approaches is your </a:t>
            </a:r>
            <a:endParaRPr lang="en-US" sz="3500" dirty="0" smtClean="0">
              <a:solidFill>
                <a:schemeClr val="tx2">
                  <a:lumMod val="75000"/>
                </a:schemeClr>
              </a:solidFill>
              <a:ea typeface="+mj-ea"/>
              <a:cs typeface="+mj-cs"/>
            </a:endParaRPr>
          </a:p>
          <a:p>
            <a:pPr marL="68580" indent="0" algn="ctr">
              <a:buNone/>
            </a:pPr>
            <a:r>
              <a:rPr lang="en-US" sz="3500" dirty="0" smtClean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campus </a:t>
            </a:r>
            <a:r>
              <a:rPr lang="en-US" sz="35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using to integrate </a:t>
            </a:r>
            <a:endParaRPr lang="en-US" sz="3500" dirty="0" smtClean="0">
              <a:solidFill>
                <a:schemeClr val="tx2">
                  <a:lumMod val="75000"/>
                </a:schemeClr>
              </a:solidFill>
              <a:ea typeface="+mj-ea"/>
              <a:cs typeface="+mj-cs"/>
            </a:endParaRPr>
          </a:p>
          <a:p>
            <a:pPr marL="68580" indent="0" algn="ctr">
              <a:buNone/>
            </a:pPr>
            <a:r>
              <a:rPr lang="en-US" sz="3500" dirty="0" smtClean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information </a:t>
            </a:r>
            <a:r>
              <a:rPr lang="en-US" sz="35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literacy into the curriculum?</a:t>
            </a:r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100" cap="none" dirty="0" smtClean="0">
                <a:latin typeface="+mn-lt"/>
              </a:rPr>
              <a:t>Discuss with others:</a:t>
            </a:r>
            <a:endParaRPr lang="en-US" sz="4100" cap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806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76400"/>
            <a:ext cx="6477000" cy="4963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100" cap="none" dirty="0" smtClean="0">
                <a:latin typeface="+mn-lt"/>
              </a:rPr>
              <a:t>Interactive Lessons</a:t>
            </a:r>
            <a:endParaRPr lang="en-US" sz="4100" cap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600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18" y="2057400"/>
            <a:ext cx="8356631" cy="4064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100" cap="none" dirty="0" smtClean="0">
                <a:latin typeface="+mn-lt"/>
              </a:rPr>
              <a:t>Guides on the Side </a:t>
            </a:r>
            <a:endParaRPr lang="en-US" sz="4100" cap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617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US" sz="3200" spc="200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114300" indent="0" algn="ctr">
              <a:buNone/>
            </a:pPr>
            <a:endParaRPr lang="en-US" sz="3200" spc="200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114300" indent="0" algn="ctr">
              <a:buNone/>
            </a:pPr>
            <a:r>
              <a:rPr lang="en-US" sz="3200" spc="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Integrate </a:t>
            </a:r>
            <a:r>
              <a:rPr lang="en-US" sz="3200" spc="2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customized library </a:t>
            </a:r>
            <a:r>
              <a:rPr lang="en-US" sz="3200" spc="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resources </a:t>
            </a:r>
            <a:r>
              <a:rPr lang="en-US" sz="3200" spc="2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into course management sites globally.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cap="none" dirty="0" smtClean="0"/>
              <a:t>Model 3</a:t>
            </a:r>
            <a:endParaRPr lang="en-US" sz="4000" cap="none" dirty="0"/>
          </a:p>
        </p:txBody>
      </p:sp>
    </p:spTree>
    <p:extLst>
      <p:ext uri="{BB962C8B-B14F-4D97-AF65-F5344CB8AC3E}">
        <p14:creationId xmlns:p14="http://schemas.microsoft.com/office/powerpoint/2010/main" val="333110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30" y="1603152"/>
            <a:ext cx="7491141" cy="498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381370" y="304800"/>
            <a:ext cx="8381260" cy="1257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 cap="all" spc="20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cap="none" dirty="0" smtClean="0"/>
              <a:t>Library CMS Widget</a:t>
            </a:r>
            <a:endParaRPr lang="en-US" sz="4000" cap="none" dirty="0"/>
          </a:p>
        </p:txBody>
      </p:sp>
    </p:spTree>
    <p:extLst>
      <p:ext uri="{BB962C8B-B14F-4D97-AF65-F5344CB8AC3E}">
        <p14:creationId xmlns:p14="http://schemas.microsoft.com/office/powerpoint/2010/main" val="290301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aised-hands.jpg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984700" y="2842713"/>
            <a:ext cx="3200000" cy="2160000"/>
          </a:xfr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100" cap="none" dirty="0" smtClean="0">
                <a:latin typeface="+mn-lt"/>
              </a:rPr>
              <a:t>Questions</a:t>
            </a:r>
            <a:endParaRPr lang="en-US" sz="4100" cap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575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Mery, Y., Newby J., and Peng, K. (2011). “Why one-shot information literacy sessions are not the future of instruction: A case for online credit courses.” </a:t>
            </a:r>
            <a:r>
              <a:rPr lang="en-US" i="1" dirty="0"/>
              <a:t>College and Research Libraries</a:t>
            </a:r>
            <a:r>
              <a:rPr lang="en-US" dirty="0"/>
              <a:t> (to be published May 2012). Pre-print: </a:t>
            </a:r>
            <a:r>
              <a:rPr lang="en-US" u="sng" dirty="0">
                <a:hlinkClick r:id="rId2"/>
              </a:rPr>
              <a:t>http://crl.acrl.org/content/early/2011/08/26/crl-271.short</a:t>
            </a:r>
            <a:endParaRPr lang="en-US" dirty="0"/>
          </a:p>
          <a:p>
            <a:pPr marL="45720" indent="0">
              <a:buNone/>
            </a:pPr>
            <a:r>
              <a:rPr lang="en-US"/>
              <a:t> </a:t>
            </a:r>
            <a:r>
              <a:rPr lang="en-US" smtClean="0"/>
              <a:t>  (</a:t>
            </a:r>
            <a:r>
              <a:rPr lang="en-US" dirty="0"/>
              <a:t>33% responsibility</a:t>
            </a:r>
            <a:r>
              <a:rPr lang="en-US"/>
              <a:t>). </a:t>
            </a:r>
            <a:endParaRPr lang="en-US" smtClean="0"/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Mery, Y., Newby, J., and Peng K. (2011). “Assessing the reliability and validity of locally developed information literacy test items.” </a:t>
            </a:r>
            <a:r>
              <a:rPr lang="en-US" i="1" dirty="0"/>
              <a:t>Reference Services Review</a:t>
            </a:r>
            <a:r>
              <a:rPr lang="en-US" dirty="0"/>
              <a:t> 39(1). (50% responsibility).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References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322684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439379"/>
            <a:ext cx="6172200" cy="11430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a typeface="+mj-ea"/>
                <a:cs typeface="+mj-cs"/>
              </a:rPr>
              <a:t>Rebecca Blakiston </a:t>
            </a:r>
          </a:p>
          <a:p>
            <a:r>
              <a:rPr lang="en-US" sz="2400" dirty="0" smtClean="0">
                <a:solidFill>
                  <a:schemeClr val="bg1"/>
                </a:solidFill>
                <a:ea typeface="+mj-ea"/>
                <a:cs typeface="+mj-cs"/>
              </a:rPr>
              <a:t>Yvonne Mery </a:t>
            </a:r>
          </a:p>
          <a:p>
            <a:r>
              <a:rPr lang="en-US" sz="2400" dirty="0" smtClean="0">
                <a:solidFill>
                  <a:schemeClr val="bg1"/>
                </a:solidFill>
                <a:ea typeface="+mj-ea"/>
                <a:cs typeface="+mj-cs"/>
              </a:rPr>
              <a:t>University </a:t>
            </a:r>
            <a:r>
              <a:rPr lang="en-US" sz="2400" dirty="0">
                <a:solidFill>
                  <a:schemeClr val="bg1"/>
                </a:solidFill>
                <a:ea typeface="+mj-ea"/>
                <a:cs typeface="+mj-cs"/>
              </a:rPr>
              <a:t>of </a:t>
            </a:r>
            <a:r>
              <a:rPr lang="en-US" sz="2400" dirty="0" smtClean="0">
                <a:solidFill>
                  <a:schemeClr val="bg1"/>
                </a:solidFill>
                <a:ea typeface="+mj-ea"/>
                <a:cs typeface="+mj-cs"/>
              </a:rPr>
              <a:t>Arizona Libraries</a:t>
            </a:r>
          </a:p>
          <a:p>
            <a:endParaRPr lang="en-US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642" y="228600"/>
            <a:ext cx="6781800" cy="2362200"/>
          </a:xfrm>
        </p:spPr>
        <p:txBody>
          <a:bodyPr>
            <a:normAutofit/>
          </a:bodyPr>
          <a:lstStyle/>
          <a:p>
            <a:pPr algn="l"/>
            <a:r>
              <a:rPr lang="en-US" sz="4000" b="1" cap="none" dirty="0" smtClean="0">
                <a:latin typeface="+mn-lt"/>
              </a:rPr>
              <a:t>Innovative Models </a:t>
            </a:r>
            <a:r>
              <a:rPr lang="en-US" sz="4000" b="1" cap="none" dirty="0">
                <a:latin typeface="+mn-lt"/>
              </a:rPr>
              <a:t>f</a:t>
            </a:r>
            <a:r>
              <a:rPr lang="en-US" sz="4000" b="1" cap="none" dirty="0" smtClean="0">
                <a:latin typeface="+mn-lt"/>
              </a:rPr>
              <a:t>or Integrating Information Literacy across Campus</a:t>
            </a:r>
            <a:endParaRPr lang="en-US" sz="4000" b="1" cap="none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43195" y="3970600"/>
            <a:ext cx="19972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Educause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West/Southwest </a:t>
            </a:r>
            <a:r>
              <a:rPr lang="en-US" dirty="0">
                <a:solidFill>
                  <a:schemeClr val="bg1"/>
                </a:solidFill>
              </a:rPr>
              <a:t>Regional 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Conference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Portland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smtClean="0">
                <a:solidFill>
                  <a:schemeClr val="bg1"/>
                </a:solidFill>
              </a:rPr>
              <a:t>OR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February 22,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2012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67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cap="none" dirty="0" smtClean="0"/>
              <a:t>Information Literacy</a:t>
            </a:r>
            <a:endParaRPr lang="en-US" sz="4000" cap="non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366" y="2057400"/>
            <a:ext cx="6225268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32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04800" y="1600200"/>
            <a:ext cx="9753600" cy="4525963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endParaRPr lang="en-US" sz="4400" dirty="0">
              <a:solidFill>
                <a:schemeClr val="tx2">
                  <a:lumMod val="75000"/>
                </a:schemeClr>
              </a:solidFill>
              <a:ea typeface="+mj-ea"/>
              <a:cs typeface="+mj-cs"/>
            </a:endParaRPr>
          </a:p>
          <a:p>
            <a:pPr marL="68580" indent="0" algn="ctr">
              <a:buNone/>
            </a:pPr>
            <a:r>
              <a:rPr lang="en-US" sz="35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What new approaches is your </a:t>
            </a:r>
            <a:endParaRPr lang="en-US" sz="3500" dirty="0" smtClean="0">
              <a:solidFill>
                <a:schemeClr val="tx2">
                  <a:lumMod val="75000"/>
                </a:schemeClr>
              </a:solidFill>
              <a:ea typeface="+mj-ea"/>
              <a:cs typeface="+mj-cs"/>
            </a:endParaRPr>
          </a:p>
          <a:p>
            <a:pPr marL="68580" indent="0" algn="ctr">
              <a:buNone/>
            </a:pPr>
            <a:r>
              <a:rPr lang="en-US" sz="3500" dirty="0" smtClean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campus </a:t>
            </a:r>
            <a:r>
              <a:rPr lang="en-US" sz="35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using to integrate </a:t>
            </a:r>
            <a:endParaRPr lang="en-US" sz="3500" dirty="0" smtClean="0">
              <a:solidFill>
                <a:schemeClr val="tx2">
                  <a:lumMod val="75000"/>
                </a:schemeClr>
              </a:solidFill>
              <a:ea typeface="+mj-ea"/>
              <a:cs typeface="+mj-cs"/>
            </a:endParaRPr>
          </a:p>
          <a:p>
            <a:pPr marL="68580" indent="0" algn="ctr">
              <a:buNone/>
            </a:pPr>
            <a:r>
              <a:rPr lang="en-US" sz="3500" dirty="0" smtClean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information </a:t>
            </a:r>
            <a:r>
              <a:rPr lang="en-US" sz="35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literacy into the curriculum?</a:t>
            </a:r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100" cap="none" dirty="0" smtClean="0">
                <a:latin typeface="+mn-lt"/>
              </a:rPr>
              <a:t>Let’s Discuss</a:t>
            </a:r>
            <a:endParaRPr lang="en-US" sz="4100" cap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703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753600" cy="4525963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endParaRPr lang="en-US" sz="4400" dirty="0">
              <a:solidFill>
                <a:schemeClr val="tx2">
                  <a:lumMod val="75000"/>
                </a:schemeClr>
              </a:solidFill>
              <a:ea typeface="+mj-ea"/>
              <a:cs typeface="+mj-cs"/>
            </a:endParaRPr>
          </a:p>
          <a:p>
            <a:r>
              <a:rPr lang="en-US" sz="35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ULIB 197R – The Online Research Lab</a:t>
            </a:r>
          </a:p>
          <a:p>
            <a:r>
              <a:rPr lang="en-US" sz="35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ULIB 696A – Information Research Strategies for Graduate Students and Researchers</a:t>
            </a:r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100" cap="none" dirty="0" smtClean="0">
                <a:latin typeface="+mn-lt"/>
              </a:rPr>
              <a:t>Model 1</a:t>
            </a:r>
            <a:endParaRPr lang="en-US" sz="4100" cap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990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cap="none" dirty="0" smtClean="0"/>
              <a:t>Online Credit Course</a:t>
            </a:r>
            <a:endParaRPr lang="en-US" sz="4400" cap="none" dirty="0"/>
          </a:p>
        </p:txBody>
      </p:sp>
      <p:pic>
        <p:nvPicPr>
          <p:cNvPr id="2050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40710"/>
            <a:ext cx="6705600" cy="4978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514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753600" cy="4525963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100" cap="none" dirty="0" smtClean="0">
                <a:latin typeface="+mn-lt"/>
              </a:rPr>
              <a:t>Is It Effective? </a:t>
            </a:r>
            <a:endParaRPr lang="en-US" sz="4100" cap="none" dirty="0">
              <a:latin typeface="+mn-lt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018657"/>
              </p:ext>
            </p:extLst>
          </p:nvPr>
        </p:nvGraphicFramePr>
        <p:xfrm>
          <a:off x="838200" y="1905000"/>
          <a:ext cx="7435604" cy="4350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Document" r:id="rId5" imgW="6080567" imgH="3557487" progId="Word.Document.12">
                  <p:embed/>
                </p:oleObj>
              </mc:Choice>
              <mc:Fallback>
                <p:oleObj name="Document" r:id="rId5" imgW="6080567" imgH="355748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1905000"/>
                        <a:ext cx="7435604" cy="43507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918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1027664"/>
            <a:ext cx="7024744" cy="3925336"/>
          </a:xfrm>
        </p:spPr>
        <p:txBody>
          <a:bodyPr>
            <a:normAutofit/>
          </a:bodyPr>
          <a:lstStyle/>
          <a:p>
            <a:r>
              <a:rPr lang="en-US" cap="none" dirty="0" smtClean="0">
                <a:solidFill>
                  <a:schemeClr val="tx2">
                    <a:lumMod val="75000"/>
                  </a:schemeClr>
                </a:solidFill>
              </a:rPr>
              <a:t>Embed information literacy within foundational research courses to reach all students within a major.</a:t>
            </a:r>
            <a:endParaRPr lang="en-US" cap="none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 cap="all" spc="20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4100" cap="none" dirty="0" smtClean="0">
                <a:latin typeface="+mn-lt"/>
              </a:rPr>
              <a:t>Model 2</a:t>
            </a:r>
            <a:endParaRPr lang="en-US" sz="4100" cap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72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485" y="1659038"/>
            <a:ext cx="5381506" cy="49759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100" cap="none" dirty="0" smtClean="0">
                <a:latin typeface="+mn-lt"/>
              </a:rPr>
              <a:t>Customized Course Guide</a:t>
            </a:r>
            <a:endParaRPr lang="en-US" sz="4100" cap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005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ARTICULATE_PROJECT_OPEN" val="0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Innovative Models for Integrating Information Literacy across Campus&amp;quot;&quot;/&gt;&lt;property id=&quot;20307&quot; value=&quot;256&quot;/&gt;&lt;/object&gt;&lt;object type=&quot;3&quot; unique_id=&quot;10032&quot;&gt;&lt;property id=&quot;20148&quot; value=&quot;5&quot;/&gt;&lt;property id=&quot;20300&quot; value=&quot;Slide 1 - &amp;quot;Discuss with others:&amp;quot;&quot;/&gt;&lt;property id=&quot;20307&quot; value=&quot;257&quot;/&gt;&lt;/object&gt;&lt;object type=&quot;3&quot; unique_id=&quot;10039&quot;&gt;&lt;property id=&quot;20148&quot; value=&quot;5&quot;/&gt;&lt;property id=&quot;20300&quot; value=&quot;Slide 9 - &amp;quot;Customized Course Guide&amp;quot;&quot;/&gt;&lt;property id=&quot;20307&quot; value=&quot;264&quot;/&gt;&lt;/object&gt;&lt;object type=&quot;3&quot; unique_id=&quot;10040&quot;&gt;&lt;property id=&quot;20148&quot; value=&quot;5&quot;/&gt;&lt;property id=&quot;20300&quot; value=&quot;Slide 12 - &amp;quot;Model 3&amp;quot;&quot;/&gt;&lt;property id=&quot;20307&quot; value=&quot;265&quot;/&gt;&lt;/object&gt;&lt;object type=&quot;3&quot; unique_id=&quot;10041&quot;&gt;&lt;property id=&quot;20148&quot; value=&quot;5&quot;/&gt;&lt;property id=&quot;20300&quot; value=&quot;Slide 14 - &amp;quot;Questions&amp;quot;&quot;/&gt;&lt;property id=&quot;20307&quot; value=&quot;266&quot;/&gt;&lt;/object&gt;&lt;object type=&quot;3&quot; unique_id=&quot;10193&quot;&gt;&lt;property id=&quot;20148&quot; value=&quot;5&quot;/&gt;&lt;property id=&quot;20300&quot; value=&quot;Slide 4 - &amp;quot;Let’s Discuss&amp;quot;&quot;/&gt;&lt;property id=&quot;20307&quot; value=&quot;267&quot;/&gt;&lt;/object&gt;&lt;object type=&quot;3&quot; unique_id=&quot;10194&quot;&gt;&lt;property id=&quot;20148&quot; value=&quot;5&quot;/&gt;&lt;property id=&quot;20300&quot; value=&quot;Slide 5 - &amp;quot;Model 1&amp;quot;&quot;/&gt;&lt;property id=&quot;20307&quot; value=&quot;268&quot;/&gt;&lt;/object&gt;&lt;object type=&quot;3&quot; unique_id=&quot;10195&quot;&gt;&lt;property id=&quot;20148&quot; value=&quot;5&quot;/&gt;&lt;property id=&quot;20300&quot; value=&quot;Slide 10 - &amp;quot;Interactive Lessons&amp;quot;&quot;/&gt;&lt;property id=&quot;20307&quot; value=&quot;269&quot;/&gt;&lt;/object&gt;&lt;object type=&quot;3&quot; unique_id=&quot;10196&quot;&gt;&lt;property id=&quot;20148&quot; value=&quot;5&quot;/&gt;&lt;property id=&quot;20300&quot; value=&quot;Slide 11 - &amp;quot;Guides on the Side &amp;quot;&quot;/&gt;&lt;property id=&quot;20307&quot; value=&quot;270&quot;/&gt;&lt;/object&gt;&lt;object type=&quot;3&quot; unique_id=&quot;10253&quot;&gt;&lt;property id=&quot;20148&quot; value=&quot;5&quot;/&gt;&lt;property id=&quot;20300&quot; value=&quot;Slide 6 - &amp;quot;Online Credit Course&amp;quot;&quot;/&gt;&lt;property id=&quot;20307&quot; value=&quot;273&quot;/&gt;&lt;/object&gt;&lt;object type=&quot;3&quot; unique_id=&quot;10254&quot;&gt;&lt;property id=&quot;20148&quot; value=&quot;5&quot;/&gt;&lt;property id=&quot;20300&quot; value=&quot;Slide 7 - &amp;quot;Is It Effective? &amp;quot;&quot;/&gt;&lt;property id=&quot;20307&quot; value=&quot;274&quot;/&gt;&lt;/object&gt;&lt;object type=&quot;3&quot; unique_id=&quot;10255&quot;&gt;&lt;property id=&quot;20148&quot; value=&quot;5&quot;/&gt;&lt;property id=&quot;20300&quot; value=&quot;Slide 8 - &amp;quot;Embed information literacy within foundational research courses to reach all students within a major.&amp;quot;&quot;/&gt;&lt;property id=&quot;20307&quot; value=&quot;272&quot;/&gt;&lt;/object&gt;&lt;object type=&quot;3&quot; unique_id=&quot;10257&quot;&gt;&lt;property id=&quot;20148&quot; value=&quot;5&quot;/&gt;&lt;property id=&quot;20300&quot; value=&quot;Slide 3 - &amp;quot;Information Literacy&amp;quot;&quot;/&gt;&lt;property id=&quot;20307&quot; value=&quot;275&quot;/&gt;&lt;/object&gt;&lt;object type=&quot;3&quot; unique_id=&quot;10258&quot;&gt;&lt;property id=&quot;20148&quot; value=&quot;5&quot;/&gt;&lt;property id=&quot;20300&quot; value=&quot;Slide 13&quot;/&gt;&lt;property id=&quot;20307&quot; value=&quot;276&quot;/&gt;&lt;/object&gt;&lt;object type=&quot;3&quot; unique_id=&quot;10275&quot;&gt;&lt;property id=&quot;20148&quot; value=&quot;5&quot;/&gt;&lt;property id=&quot;20300&quot; value=&quot;Slide 15 - &amp;quot;References&amp;quot;&quot;/&gt;&lt;property id=&quot;20307&quot; value=&quot;27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813</TotalTime>
  <Words>569</Words>
  <Application>Microsoft Office PowerPoint</Application>
  <PresentationFormat>On-screen Show (4:3)</PresentationFormat>
  <Paragraphs>106</Paragraphs>
  <Slides>15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Grid</vt:lpstr>
      <vt:lpstr>Document</vt:lpstr>
      <vt:lpstr>Discuss with others:</vt:lpstr>
      <vt:lpstr>Innovative Models for Integrating Information Literacy across Campus</vt:lpstr>
      <vt:lpstr>Information Literacy</vt:lpstr>
      <vt:lpstr>Let’s Discuss</vt:lpstr>
      <vt:lpstr>Model 1</vt:lpstr>
      <vt:lpstr>Online Credit Course</vt:lpstr>
      <vt:lpstr>Is It Effective? </vt:lpstr>
      <vt:lpstr>Embed information literacy within foundational research courses to reach all students within a major.</vt:lpstr>
      <vt:lpstr>Customized Course Guide</vt:lpstr>
      <vt:lpstr>Interactive Lessons</vt:lpstr>
      <vt:lpstr>Guides on the Side </vt:lpstr>
      <vt:lpstr>Model 3</vt:lpstr>
      <vt:lpstr>PowerPoint Presentation</vt:lpstr>
      <vt:lpstr>Questions</vt:lpstr>
      <vt:lpstr>References</vt:lpstr>
    </vt:vector>
  </TitlesOfParts>
  <Company>University of Arizona Libraries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Innovative Models for Integrating Information Literacy across Campus</dc:title>
  <dc:creator>UA Libraries</dc:creator>
  <cp:lastModifiedBy>UA Libraries</cp:lastModifiedBy>
  <cp:revision>46</cp:revision>
  <dcterms:created xsi:type="dcterms:W3CDTF">2012-01-30T22:37:46Z</dcterms:created>
  <dcterms:modified xsi:type="dcterms:W3CDTF">2012-02-27T19:35:27Z</dcterms:modified>
</cp:coreProperties>
</file>