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4" r:id="rId3"/>
    <p:sldId id="305" r:id="rId4"/>
    <p:sldId id="290" r:id="rId5"/>
    <p:sldId id="306" r:id="rId6"/>
    <p:sldId id="308" r:id="rId7"/>
    <p:sldId id="307" r:id="rId8"/>
    <p:sldId id="291" r:id="rId9"/>
    <p:sldId id="296" r:id="rId10"/>
    <p:sldId id="292" r:id="rId11"/>
    <p:sldId id="295" r:id="rId12"/>
    <p:sldId id="297" r:id="rId13"/>
    <p:sldId id="299" r:id="rId14"/>
    <p:sldId id="301" r:id="rId15"/>
    <p:sldId id="302" r:id="rId16"/>
    <p:sldId id="300" r:id="rId17"/>
  </p:sldIdLst>
  <p:sldSz cx="10058400" cy="7772400"/>
  <p:notesSz cx="6858000" cy="9144000"/>
  <p:defaultTextStyle>
    <a:defPPr>
      <a:defRPr lang="en-US"/>
    </a:defPPr>
    <a:lvl1pPr algn="l" defTabSz="50905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509056" algn="l" defTabSz="50905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1018109" algn="l" defTabSz="50905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527166" algn="l" defTabSz="50905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2036219" algn="l" defTabSz="50905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545276" algn="l" defTabSz="1018109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3054329" algn="l" defTabSz="1018109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563385" algn="l" defTabSz="1018109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4072438" algn="l" defTabSz="1018109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D7A900"/>
    <a:srgbClr val="C79900"/>
    <a:srgbClr val="39275B"/>
    <a:srgbClr val="3B1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8" autoAdjust="0"/>
    <p:restoredTop sz="86006" autoAdjust="0"/>
  </p:normalViewPr>
  <p:slideViewPr>
    <p:cSldViewPr snapToObjects="1">
      <p:cViewPr varScale="1">
        <p:scale>
          <a:sx n="70" d="100"/>
          <a:sy n="70" d="100"/>
        </p:scale>
        <p:origin x="1482" y="7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07739-C859-5047-AD5B-901BFCE62BA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79CEB-CA1A-514E-854A-2E082038B4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1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988272-52F2-4A33-9A44-44F4366FBAA7}" type="datetimeFigureOut">
              <a:rPr lang="en-US"/>
              <a:pPr/>
              <a:t>2/13/2013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F4DEA1-927D-48D1-B27D-B4A399430A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39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09056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509056" algn="l" defTabSz="509056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018109" algn="l" defTabSz="509056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527166" algn="l" defTabSz="509056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036219" algn="l" defTabSz="509056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545276" algn="l" defTabSz="5090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4329" algn="l" defTabSz="5090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3385" algn="l" defTabSz="5090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2438" algn="l" defTabSz="5090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 smtClean="0"/>
              <a:t>Students and advisors</a:t>
            </a:r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UW-IT on </a:t>
            </a:r>
            <a:r>
              <a:rPr lang="en-US" sz="1400" dirty="0" err="1" smtClean="0"/>
              <a:t>Kuali</a:t>
            </a:r>
            <a:r>
              <a:rPr lang="en-US" sz="1400" dirty="0" smtClean="0"/>
              <a:t> Student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DEA1-927D-48D1-B27D-B4A399430A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6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Funded by students</a:t>
            </a:r>
          </a:p>
          <a:p>
            <a:pPr marL="0" indent="0">
              <a:buNone/>
            </a:pPr>
            <a:r>
              <a:rPr lang="en-US" dirty="0" smtClean="0"/>
              <a:t>Expectations of modern web experiences</a:t>
            </a:r>
          </a:p>
          <a:p>
            <a:r>
              <a:rPr lang="en-US" dirty="0" smtClean="0"/>
              <a:t>Flexibility- students</a:t>
            </a:r>
            <a:r>
              <a:rPr lang="en-US" baseline="0" dirty="0" smtClean="0"/>
              <a:t> can add courses from multiple locations and can bookmark a class if they aren’t ready to choose a quarter to take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DEA1-927D-48D1-B27D-B4A399430A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2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UW robot- 3</a:t>
            </a:r>
            <a:r>
              <a:rPr lang="en-US" baseline="30000" dirty="0" smtClean="0"/>
              <a:t>rd</a:t>
            </a:r>
            <a:r>
              <a:rPr lang="en-US" dirty="0" smtClean="0"/>
              <a:t> party</a:t>
            </a:r>
            <a:r>
              <a:rPr lang="en-US" baseline="0" dirty="0" smtClean="0"/>
              <a:t> tool because IT doesn’t provide </a:t>
            </a:r>
            <a:r>
              <a:rPr lang="en-US" baseline="0" dirty="0" smtClean="0"/>
              <a:t>course availability notification service</a:t>
            </a:r>
            <a:r>
              <a:rPr lang="en-US" baseline="0" dirty="0" smtClean="0"/>
              <a:t>, </a:t>
            </a:r>
            <a:r>
              <a:rPr lang="en-US" baseline="0" dirty="0" smtClean="0"/>
              <a:t>but 3</a:t>
            </a:r>
            <a:r>
              <a:rPr lang="en-US" baseline="30000" dirty="0" smtClean="0"/>
              <a:t>rd</a:t>
            </a:r>
            <a:r>
              <a:rPr lang="en-US" baseline="0" dirty="0" smtClean="0"/>
              <a:t> party tool </a:t>
            </a:r>
            <a:r>
              <a:rPr lang="en-US" baseline="0" dirty="0" smtClean="0"/>
              <a:t>too taxing on </a:t>
            </a:r>
            <a:r>
              <a:rPr lang="en-US" baseline="0" smtClean="0"/>
              <a:t>server </a:t>
            </a:r>
            <a:r>
              <a:rPr lang="en-US" baseline="0" smtClean="0"/>
              <a:t>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DEA1-927D-48D1-B27D-B4A399430A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Connected to advisors and course</a:t>
            </a:r>
            <a:r>
              <a:rPr lang="en-US" baseline="0" dirty="0" smtClean="0"/>
              <a:t>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DEA1-927D-48D1-B27D-B4A399430A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61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examples on screen.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DEA1-927D-48D1-B27D-B4A399430A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6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comments on instructors and courses</a:t>
            </a:r>
          </a:p>
          <a:p>
            <a:r>
              <a:rPr lang="en-US" dirty="0" smtClean="0"/>
              <a:t>grade distribution for instructors and courses</a:t>
            </a:r>
          </a:p>
          <a:p>
            <a:r>
              <a:rPr lang="en-US" dirty="0" smtClean="0"/>
              <a:t>student demographics in a class</a:t>
            </a:r>
          </a:p>
          <a:p>
            <a:r>
              <a:rPr lang="en-US" dirty="0" smtClean="0"/>
              <a:t>courses not offered</a:t>
            </a:r>
          </a:p>
          <a:p>
            <a:r>
              <a:rPr lang="en-US" dirty="0" smtClean="0"/>
              <a:t>courses a program would accept for degree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DEA1-927D-48D1-B27D-B4A399430A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86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pPr lvl="1" rtl="0" fontAlgn="base"/>
            <a:r>
              <a:rPr lang="en-US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Centralized tool pushes on former practices.  Tension amongst departments.</a:t>
            </a:r>
          </a:p>
          <a:p>
            <a:pPr lvl="2" rtl="0" fontAlgn="base"/>
            <a:r>
              <a:rPr lang="en-US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course last offered</a:t>
            </a:r>
          </a:p>
          <a:p>
            <a:pPr lvl="2" rtl="0" fontAlgn="base"/>
            <a:r>
              <a:rPr lang="en-US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degree audits are encoded very differently across programs</a:t>
            </a:r>
          </a:p>
          <a:p>
            <a:pPr lvl="2" rtl="0" fontAlgn="base"/>
            <a:r>
              <a:rPr lang="en-US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time schedule and course catalog data fields are not always used consistently</a:t>
            </a:r>
          </a:p>
          <a:p>
            <a:pPr lvl="2" rtl="0" fontAlgn="base"/>
            <a:r>
              <a:rPr lang="en-US" sz="13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perceived need for customization; concern/fear of standardization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DEA1-927D-48D1-B27D-B4A399430AD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5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1">
                <a:lumMod val="85000"/>
              </a:schemeClr>
            </a:gs>
            <a:gs pos="40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84412_high_Purp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39275B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11" tIns="50906" rIns="101811" bIns="50906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0058400" cy="19431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11" tIns="50906" rIns="101811" bIns="5090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98145" y="0"/>
            <a:ext cx="3017520" cy="518160"/>
          </a:xfrm>
          <a:prstGeom prst="rect">
            <a:avLst/>
          </a:prstGeom>
          <a:solidFill>
            <a:srgbClr val="39275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101811" tIns="50906" rIns="101811" bIns="50906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10" descr="UW.Signature_left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5" y="172727"/>
            <a:ext cx="2806224" cy="22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509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3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8EEE36-BFDB-427B-BBB0-4C9D21ADBB89}" type="datetime1">
              <a:rPr lang="en-US"/>
              <a:pPr/>
              <a:t>2/13/2013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A05A5-4045-4CAC-AFF7-0B2A6562F6FB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863600"/>
            <a:ext cx="9052560" cy="949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899927"/>
            <a:ext cx="9052560" cy="50430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66707-B265-4353-A2B1-9EB1B9963834}" type="datetime1">
              <a:rPr lang="en-US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B169B-13DF-448C-9B3C-B1744DF77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863607"/>
            <a:ext cx="2263140" cy="60793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863607"/>
            <a:ext cx="6621780" cy="60793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E024B-5634-4993-85EC-1B7867686970}" type="datetime1">
              <a:rPr lang="en-US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D728D-894A-42FF-A23C-75DC356290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058400" cy="19431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11" tIns="50906" rIns="101811" bIns="5090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398145" y="0"/>
            <a:ext cx="3017520" cy="518160"/>
          </a:xfrm>
          <a:prstGeom prst="rect">
            <a:avLst/>
          </a:prstGeom>
          <a:solidFill>
            <a:srgbClr val="39275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101811" tIns="50906" rIns="101811" bIns="50906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8" descr="UW.Signature_left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5" y="172727"/>
            <a:ext cx="2806224" cy="22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863600"/>
            <a:ext cx="9052560" cy="10363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072647"/>
            <a:ext cx="9052560" cy="48703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BBEC2-6D7B-42C3-A212-FAB723DEC1B9}" type="datetime1">
              <a:rPr lang="en-US"/>
              <a:pPr/>
              <a:t>2/13/2013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DC12C-95FF-4692-B88D-3935C3AB1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4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0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43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33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24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9AA4AD-8E16-4A81-8330-1559BB168578}" type="datetime1">
              <a:rPr lang="en-US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15580-DC64-4854-91A5-8489F34DFA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0058400" cy="19431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11" tIns="50906" rIns="101811" bIns="5090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398145" y="0"/>
            <a:ext cx="3017520" cy="518160"/>
          </a:xfrm>
          <a:prstGeom prst="rect">
            <a:avLst/>
          </a:prstGeom>
          <a:solidFill>
            <a:srgbClr val="39275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101811" tIns="50906" rIns="101811" bIns="50906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9" name="Picture 10" descr="UW.Signature_left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5" y="172727"/>
            <a:ext cx="2806224" cy="22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99927"/>
            <a:ext cx="4442460" cy="504306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99927"/>
            <a:ext cx="4442460" cy="504306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7BF60B-E789-440D-BBF5-ED386C2DD891}" type="datetime1">
              <a:rPr lang="en-US"/>
              <a:pPr/>
              <a:t>2/13/2013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62467-CA23-4F5E-BB1F-671031C1F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899924"/>
            <a:ext cx="4444207" cy="56493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056" indent="0">
              <a:buNone/>
              <a:defRPr sz="2200" b="1"/>
            </a:lvl2pPr>
            <a:lvl3pPr marL="1018109" indent="0">
              <a:buNone/>
              <a:defRPr sz="2000" b="1"/>
            </a:lvl3pPr>
            <a:lvl4pPr marL="1527166" indent="0">
              <a:buNone/>
              <a:defRPr sz="1800" b="1"/>
            </a:lvl4pPr>
            <a:lvl5pPr marL="2036219" indent="0">
              <a:buNone/>
              <a:defRPr sz="1800" b="1"/>
            </a:lvl5pPr>
            <a:lvl6pPr marL="2545276" indent="0">
              <a:buNone/>
              <a:defRPr sz="1800" b="1"/>
            </a:lvl6pPr>
            <a:lvl7pPr marL="3054329" indent="0">
              <a:buNone/>
              <a:defRPr sz="1800" b="1"/>
            </a:lvl7pPr>
            <a:lvl8pPr marL="3563385" indent="0">
              <a:buNone/>
              <a:defRPr sz="1800" b="1"/>
            </a:lvl8pPr>
            <a:lvl9pPr marL="407243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4" y="1899919"/>
            <a:ext cx="4445953" cy="56493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056" indent="0">
              <a:buNone/>
              <a:defRPr sz="2200" b="1"/>
            </a:lvl2pPr>
            <a:lvl3pPr marL="1018109" indent="0">
              <a:buNone/>
              <a:defRPr sz="2000" b="1"/>
            </a:lvl3pPr>
            <a:lvl4pPr marL="1527166" indent="0">
              <a:buNone/>
              <a:defRPr sz="1800" b="1"/>
            </a:lvl4pPr>
            <a:lvl5pPr marL="2036219" indent="0">
              <a:buNone/>
              <a:defRPr sz="1800" b="1"/>
            </a:lvl5pPr>
            <a:lvl6pPr marL="2545276" indent="0">
              <a:buNone/>
              <a:defRPr sz="1800" b="1"/>
            </a:lvl6pPr>
            <a:lvl7pPr marL="3054329" indent="0">
              <a:buNone/>
              <a:defRPr sz="1800" b="1"/>
            </a:lvl7pPr>
            <a:lvl8pPr marL="3563385" indent="0">
              <a:buNone/>
              <a:defRPr sz="1800" b="1"/>
            </a:lvl8pPr>
            <a:lvl9pPr marL="407243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4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0A716-9D49-4A6C-B14A-F9853CE83C1A}" type="datetime1">
              <a:rPr lang="en-US"/>
              <a:pPr/>
              <a:t>2/13/2013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3DA11-33E8-433D-8338-4C5CF6D297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36F5F-0F03-4AEE-93B9-020454E0431B}" type="datetime1">
              <a:rPr lang="en-US"/>
              <a:pPr/>
              <a:t>2/13/2013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12480-5D38-435C-BCA0-09D2E8B774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F7E8A-8CAC-458D-956F-08D6AB14EDA5}" type="datetime1">
              <a:rPr lang="en-US"/>
              <a:pPr/>
              <a:t>2/13/2013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5E77D-0E65-459D-9FFC-861DA6A996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863600"/>
            <a:ext cx="3309144" cy="8636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863607"/>
            <a:ext cx="5622925" cy="607938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899927"/>
            <a:ext cx="3309144" cy="5043065"/>
          </a:xfrm>
        </p:spPr>
        <p:txBody>
          <a:bodyPr/>
          <a:lstStyle>
            <a:lvl1pPr marL="0" indent="0">
              <a:buNone/>
              <a:defRPr sz="1600"/>
            </a:lvl1pPr>
            <a:lvl2pPr marL="509056" indent="0">
              <a:buNone/>
              <a:defRPr sz="1300"/>
            </a:lvl2pPr>
            <a:lvl3pPr marL="1018109" indent="0">
              <a:buNone/>
              <a:defRPr sz="1100"/>
            </a:lvl3pPr>
            <a:lvl4pPr marL="1527166" indent="0">
              <a:buNone/>
              <a:defRPr sz="1000"/>
            </a:lvl4pPr>
            <a:lvl5pPr marL="2036219" indent="0">
              <a:buNone/>
              <a:defRPr sz="1000"/>
            </a:lvl5pPr>
            <a:lvl6pPr marL="2545276" indent="0">
              <a:buNone/>
              <a:defRPr sz="1000"/>
            </a:lvl6pPr>
            <a:lvl7pPr marL="3054329" indent="0">
              <a:buNone/>
              <a:defRPr sz="1000"/>
            </a:lvl7pPr>
            <a:lvl8pPr marL="3563385" indent="0">
              <a:buNone/>
              <a:defRPr sz="1000"/>
            </a:lvl8pPr>
            <a:lvl9pPr marL="407243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7D5205-A7A1-41C3-B2A0-5B531A750D59}" type="datetime1">
              <a:rPr lang="en-US"/>
              <a:pPr/>
              <a:t>2/13/2013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6BF5B-5DD5-438F-BF37-4463DBE55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863604"/>
            <a:ext cx="6035040" cy="4494318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9056" indent="0">
              <a:buNone/>
              <a:defRPr sz="3100"/>
            </a:lvl2pPr>
            <a:lvl3pPr marL="1018109" indent="0">
              <a:buNone/>
              <a:defRPr sz="2700"/>
            </a:lvl3pPr>
            <a:lvl4pPr marL="1527166" indent="0">
              <a:buNone/>
              <a:defRPr sz="2200"/>
            </a:lvl4pPr>
            <a:lvl5pPr marL="2036219" indent="0">
              <a:buNone/>
              <a:defRPr sz="2200"/>
            </a:lvl5pPr>
            <a:lvl6pPr marL="2545276" indent="0">
              <a:buNone/>
              <a:defRPr sz="2200"/>
            </a:lvl6pPr>
            <a:lvl7pPr marL="3054329" indent="0">
              <a:buNone/>
              <a:defRPr sz="2200"/>
            </a:lvl7pPr>
            <a:lvl8pPr marL="3563385" indent="0">
              <a:buNone/>
              <a:defRPr sz="2200"/>
            </a:lvl8pPr>
            <a:lvl9pPr marL="4072438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056" indent="0">
              <a:buNone/>
              <a:defRPr sz="1300"/>
            </a:lvl2pPr>
            <a:lvl3pPr marL="1018109" indent="0">
              <a:buNone/>
              <a:defRPr sz="1100"/>
            </a:lvl3pPr>
            <a:lvl4pPr marL="1527166" indent="0">
              <a:buNone/>
              <a:defRPr sz="1000"/>
            </a:lvl4pPr>
            <a:lvl5pPr marL="2036219" indent="0">
              <a:buNone/>
              <a:defRPr sz="1000"/>
            </a:lvl5pPr>
            <a:lvl6pPr marL="2545276" indent="0">
              <a:buNone/>
              <a:defRPr sz="1000"/>
            </a:lvl6pPr>
            <a:lvl7pPr marL="3054329" indent="0">
              <a:buNone/>
              <a:defRPr sz="1000"/>
            </a:lvl7pPr>
            <a:lvl8pPr marL="3563385" indent="0">
              <a:buNone/>
              <a:defRPr sz="1000"/>
            </a:lvl8pPr>
            <a:lvl9pPr marL="407243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D25D0-6EBA-42EC-BEBD-93860DEE716B}" type="datetime1">
              <a:rPr lang="en-US"/>
              <a:pPr/>
              <a:t>2/13/2013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AF760-C95D-4678-828F-5ABBDEF186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2920" y="863600"/>
            <a:ext cx="9052560" cy="9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11" tIns="50906" rIns="101811" bIns="509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2920" y="1899927"/>
            <a:ext cx="9052560" cy="504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11" tIns="50906" rIns="101811" bIns="50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wrap="square" lIns="101811" tIns="50906" rIns="101811" bIns="50906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Frutiger 55 Roman" charset="0"/>
              </a:defRPr>
            </a:lvl1pPr>
          </a:lstStyle>
          <a:p>
            <a:fld id="{8EC3ADF9-093C-473B-91D6-2F214D1663D8}" type="datetime1">
              <a:rPr lang="en-US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wrap="square" lIns="101811" tIns="50906" rIns="101811" bIns="50906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Frutiger 55 Roman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wrap="square" lIns="101811" tIns="50906" rIns="101811" bIns="50906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Frutiger 55 Roman" charset="0"/>
              </a:defRPr>
            </a:lvl1pPr>
          </a:lstStyle>
          <a:p>
            <a:fld id="{E7E106AE-CCA0-41F1-92A1-EF6A4E522B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defTabSz="509056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Frutiger 55 Roman"/>
          <a:ea typeface="ＭＳ Ｐゴシック" charset="-128"/>
          <a:cs typeface="ＭＳ Ｐゴシック" charset="-128"/>
        </a:defRPr>
      </a:lvl1pPr>
      <a:lvl2pPr algn="ctr" defTabSz="509056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Frutiger 55 Roman" charset="0"/>
          <a:ea typeface="ＭＳ Ｐゴシック" charset="-128"/>
          <a:cs typeface="ＭＳ Ｐゴシック" charset="-128"/>
        </a:defRPr>
      </a:lvl2pPr>
      <a:lvl3pPr algn="ctr" defTabSz="509056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Frutiger 55 Roman" charset="0"/>
          <a:ea typeface="ＭＳ Ｐゴシック" charset="-128"/>
          <a:cs typeface="ＭＳ Ｐゴシック" charset="-128"/>
        </a:defRPr>
      </a:lvl3pPr>
      <a:lvl4pPr algn="ctr" defTabSz="509056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Frutiger 55 Roman" charset="0"/>
          <a:ea typeface="ＭＳ Ｐゴシック" charset="-128"/>
          <a:cs typeface="ＭＳ Ｐゴシック" charset="-128"/>
        </a:defRPr>
      </a:lvl4pPr>
      <a:lvl5pPr algn="ctr" defTabSz="509056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Frutiger 55 Roman" charset="0"/>
          <a:ea typeface="ＭＳ Ｐゴシック" charset="-128"/>
          <a:cs typeface="ＭＳ Ｐゴシック" charset="-128"/>
        </a:defRPr>
      </a:lvl5pPr>
      <a:lvl6pPr marL="509056" algn="ctr" defTabSz="509056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018109" algn="ctr" defTabSz="509056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527166" algn="ctr" defTabSz="509056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036219" algn="ctr" defTabSz="509056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81791" indent="-381791" algn="l" defTabSz="5090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Frutiger 55 Roman"/>
          <a:ea typeface="ＭＳ Ｐゴシック" charset="-128"/>
          <a:cs typeface="ＭＳ Ｐゴシック" charset="-128"/>
        </a:defRPr>
      </a:lvl1pPr>
      <a:lvl2pPr marL="827213" indent="-318158" algn="l" defTabSz="5090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Frutiger 55 Roman"/>
          <a:ea typeface="ＭＳ Ｐゴシック" charset="-128"/>
          <a:cs typeface="+mn-cs"/>
        </a:defRPr>
      </a:lvl2pPr>
      <a:lvl3pPr marL="1272638" indent="-254527" algn="l" defTabSz="5090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Frutiger 55 Roman"/>
          <a:ea typeface="ＭＳ Ｐゴシック" charset="-128"/>
          <a:cs typeface="+mn-cs"/>
        </a:defRPr>
      </a:lvl3pPr>
      <a:lvl4pPr marL="1781692" indent="-254527" algn="l" defTabSz="5090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Frutiger 55 Roman"/>
          <a:ea typeface="ＭＳ Ｐゴシック" charset="-128"/>
          <a:cs typeface="+mn-cs"/>
        </a:defRPr>
      </a:lvl4pPr>
      <a:lvl5pPr marL="2290747" indent="-254527" algn="l" defTabSz="5090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Frutiger 55 Roman"/>
          <a:ea typeface="ＭＳ Ｐゴシック" charset="-128"/>
          <a:cs typeface="+mn-cs"/>
        </a:defRPr>
      </a:lvl5pPr>
      <a:lvl6pPr marL="2799802" indent="-254527" algn="l" defTabSz="50905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8858" indent="-254527" algn="l" defTabSz="50905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912" indent="-254527" algn="l" defTabSz="50905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6965" indent="-254527" algn="l" defTabSz="50905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0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056" algn="l" defTabSz="5090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109" algn="l" defTabSz="5090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166" algn="l" defTabSz="5090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219" algn="l" defTabSz="5090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276" algn="l" defTabSz="5090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329" algn="l" defTabSz="5090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385" algn="l" defTabSz="5090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2438" algn="l" defTabSz="5090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MyPlan</a:t>
            </a:r>
            <a:r>
              <a:rPr lang="en-US" dirty="0"/>
              <a:t>: Challenges and opportunities for supporting online academic planning</a:t>
            </a:r>
            <a:endParaRPr lang="en-US" dirty="0" smtClean="0">
              <a:latin typeface="Frutiger 65 Bold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508042" y="4768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47556" y="5172890"/>
            <a:ext cx="79215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Deborah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</a:rPr>
              <a:t>Wiegand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, Assistant Dean, Undergraduate Academic Affairs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Curtis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Howell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, Undergraduate Student, Informatics and Business 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Jill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</a:rPr>
              <a:t>Yetman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, Manager, UW-IT Academic Services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</a:t>
            </a:r>
            <a:r>
              <a:rPr lang="en-US" dirty="0" smtClean="0">
                <a:solidFill>
                  <a:srgbClr val="8064A2"/>
                </a:solidFill>
              </a:rPr>
              <a:t>&lt;&gt;</a:t>
            </a:r>
            <a:r>
              <a:rPr lang="en-US" dirty="0" smtClean="0"/>
              <a:t> Institution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information students want to see in </a:t>
            </a:r>
            <a:r>
              <a:rPr lang="en-US" dirty="0" err="1" smtClean="0"/>
              <a:t>MyPlan</a:t>
            </a:r>
            <a:r>
              <a:rPr lang="en-US" dirty="0" smtClean="0"/>
              <a:t> doesn’t 100% align with what the university can sponsor</a:t>
            </a:r>
            <a:r>
              <a:rPr lang="en-US" dirty="0"/>
              <a:t> </a:t>
            </a:r>
            <a:endParaRPr lang="en-US" dirty="0" smtClean="0"/>
          </a:p>
        </p:txBody>
      </p:sp>
      <p:pic>
        <p:nvPicPr>
          <p:cNvPr id="5" name="Picture 4" descr="Screen Shot 2013-02-07 at 1.34.0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4102100"/>
            <a:ext cx="75438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2920" y="863600"/>
            <a:ext cx="9052560" cy="949960"/>
          </a:xfrm>
        </p:spPr>
        <p:txBody>
          <a:bodyPr/>
          <a:lstStyle/>
          <a:p>
            <a:r>
              <a:rPr lang="en-US" dirty="0" smtClean="0"/>
              <a:t>Departments </a:t>
            </a:r>
            <a:r>
              <a:rPr lang="en-US" dirty="0" smtClean="0">
                <a:solidFill>
                  <a:srgbClr val="8064A2"/>
                </a:solidFill>
              </a:rPr>
              <a:t>&lt;&gt;</a:t>
            </a:r>
            <a:r>
              <a:rPr lang="en-US" dirty="0" smtClean="0"/>
              <a:t> Departments</a:t>
            </a:r>
            <a:endParaRPr lang="en-US" dirty="0"/>
          </a:p>
        </p:txBody>
      </p:sp>
      <p:sp>
        <p:nvSpPr>
          <p:cNvPr id="10" name="Text Placeholder 10"/>
          <p:cNvSpPr txBox="1">
            <a:spLocks/>
          </p:cNvSpPr>
          <p:nvPr/>
        </p:nvSpPr>
        <p:spPr bwMode="auto">
          <a:xfrm>
            <a:off x="737393" y="1899924"/>
            <a:ext cx="4209257" cy="56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11" tIns="50906" rIns="101811" bIns="50906" numCol="1" anchor="t" anchorCtr="0" compatLnSpc="1">
            <a:prstTxWarp prst="textNoShape">
              <a:avLst/>
            </a:prstTxWarp>
          </a:bodyPr>
          <a:lstStyle>
            <a:lvl1pPr marL="381791" indent="-381791" algn="l" defTabSz="50905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ＭＳ Ｐゴシック" charset="-128"/>
              </a:defRPr>
            </a:lvl1pPr>
            <a:lvl2pPr marL="827213" indent="-318158" algn="l" defTabSz="50905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2pPr>
            <a:lvl3pPr marL="1272638" indent="-254527" algn="l" defTabSz="50905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3pPr>
            <a:lvl4pPr marL="1781692" indent="-254527" algn="l" defTabSz="50905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4pPr>
            <a:lvl5pPr marL="2290747" indent="-254527" algn="l" defTabSz="50905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5pPr>
            <a:lvl6pPr marL="2799802" indent="-254527" algn="l" defTabSz="50905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8858" indent="-254527" algn="l" defTabSz="50905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7912" indent="-254527" algn="l" defTabSz="50905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6965" indent="-254527" algn="l" defTabSz="50905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8064A2"/>
                </a:solidFill>
              </a:rPr>
              <a:t>Arts &amp; Sciences</a:t>
            </a:r>
            <a:endParaRPr lang="en-US" dirty="0">
              <a:solidFill>
                <a:srgbClr val="8064A2"/>
              </a:solidFill>
            </a:endParaRPr>
          </a:p>
        </p:txBody>
      </p:sp>
      <p:sp>
        <p:nvSpPr>
          <p:cNvPr id="11" name="Text Placeholder 11"/>
          <p:cNvSpPr txBox="1">
            <a:spLocks/>
          </p:cNvSpPr>
          <p:nvPr/>
        </p:nvSpPr>
        <p:spPr>
          <a:xfrm>
            <a:off x="5109534" y="1899919"/>
            <a:ext cx="4445953" cy="564939"/>
          </a:xfrm>
          <a:prstGeom prst="rect">
            <a:avLst/>
          </a:prstGeom>
        </p:spPr>
        <p:txBody>
          <a:bodyPr/>
          <a:lstStyle>
            <a:lvl1pPr marL="381791" indent="-381791" algn="l" defTabSz="50905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ＭＳ Ｐゴシック" charset="-128"/>
              </a:defRPr>
            </a:lvl1pPr>
            <a:lvl2pPr marL="827213" indent="-318158" algn="l" defTabSz="50905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2pPr>
            <a:lvl3pPr marL="1272638" indent="-254527" algn="l" defTabSz="50905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3pPr>
            <a:lvl4pPr marL="1781692" indent="-254527" algn="l" defTabSz="50905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4pPr>
            <a:lvl5pPr marL="2290747" indent="-254527" algn="l" defTabSz="50905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5pPr>
            <a:lvl6pPr marL="2799802" indent="-254527" algn="l" defTabSz="50905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8858" indent="-254527" algn="l" defTabSz="50905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7912" indent="-254527" algn="l" defTabSz="50905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6965" indent="-254527" algn="l" defTabSz="50905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8064A2"/>
                </a:solidFill>
              </a:rPr>
              <a:t>Nursing</a:t>
            </a:r>
            <a:endParaRPr lang="en-US" dirty="0">
              <a:solidFill>
                <a:srgbClr val="8064A2"/>
              </a:solidFill>
            </a:endParaRPr>
          </a:p>
        </p:txBody>
      </p:sp>
      <p:pic>
        <p:nvPicPr>
          <p:cNvPr id="12" name="Content Placeholder 14" descr="Screen Shot 2013-02-07 at 1.38.09 PM.pn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8" y="2532063"/>
            <a:ext cx="4443412" cy="4478337"/>
          </a:xfrm>
          <a:prstGeom prst="rect">
            <a:avLst/>
          </a:prstGeom>
        </p:spPr>
      </p:pic>
      <p:pic>
        <p:nvPicPr>
          <p:cNvPr id="13" name="Content Placeholder 23" descr="Screen Shot 2013-02-07 at 1.41.07 PM.pn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0" b="-2200"/>
          <a:stretch>
            <a:fillRect/>
          </a:stretch>
        </p:blipFill>
        <p:spPr>
          <a:xfrm>
            <a:off x="5110163" y="2389188"/>
            <a:ext cx="4445000" cy="51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inksimp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" y="1899920"/>
            <a:ext cx="4286250" cy="3305175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 </a:t>
            </a:r>
            <a:r>
              <a:rPr lang="en-US" dirty="0" smtClean="0">
                <a:solidFill>
                  <a:srgbClr val="8064A2"/>
                </a:solidFill>
              </a:rPr>
              <a:t>&lt;&gt;</a:t>
            </a:r>
            <a:r>
              <a:rPr lang="en-US" dirty="0" smtClean="0"/>
              <a:t> Consistency</a:t>
            </a:r>
            <a:endParaRPr lang="en-US" dirty="0"/>
          </a:p>
        </p:txBody>
      </p:sp>
      <p:pic>
        <p:nvPicPr>
          <p:cNvPr id="6" name="Picture 5" descr="D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205095"/>
            <a:ext cx="3809999" cy="9252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8080" y="6623628"/>
            <a:ext cx="459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UW School of Law</a:t>
            </a:r>
          </a:p>
          <a:p>
            <a:r>
              <a:rPr lang="en-US" b="1" dirty="0" smtClean="0"/>
              <a:t>Leaders for the Global Common Good</a:t>
            </a:r>
            <a:endParaRPr lang="en-US" b="1" dirty="0"/>
          </a:p>
        </p:txBody>
      </p:sp>
      <p:pic>
        <p:nvPicPr>
          <p:cNvPr id="15" name="Picture 14" descr="dean_students_gatesh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5205095"/>
            <a:ext cx="2540000" cy="1689100"/>
          </a:xfrm>
          <a:prstGeom prst="rect">
            <a:avLst/>
          </a:prstGeom>
        </p:spPr>
      </p:pic>
      <p:pic>
        <p:nvPicPr>
          <p:cNvPr id="16" name="Picture 15" descr="education-pillar-m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6147378"/>
            <a:ext cx="2286000" cy="9525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181600" y="1899920"/>
            <a:ext cx="3657600" cy="258532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The Graduate School</a:t>
            </a:r>
          </a:p>
          <a:p>
            <a:r>
              <a:rPr lang="en-US" dirty="0" smtClean="0"/>
              <a:t>The University of Washington has been awarding graduate degrees since 1885. Currently, at all three campuses, there are over </a:t>
            </a:r>
            <a:r>
              <a:rPr lang="en-US" sz="2400" b="1" dirty="0" smtClean="0">
                <a:solidFill>
                  <a:srgbClr val="FF0000"/>
                </a:solidFill>
              </a:rPr>
              <a:t>11,500</a:t>
            </a:r>
            <a:r>
              <a:rPr lang="en-US" dirty="0" smtClean="0"/>
              <a:t> graduate students enrolled in </a:t>
            </a:r>
            <a:r>
              <a:rPr lang="en-US" sz="2400" b="1" dirty="0" smtClean="0">
                <a:solidFill>
                  <a:srgbClr val="FF0000"/>
                </a:solidFill>
              </a:rPr>
              <a:t>346</a:t>
            </a:r>
            <a:r>
              <a:rPr lang="en-US" dirty="0" smtClean="0"/>
              <a:t> graduate degree programs – and many more areas of study.</a:t>
            </a:r>
            <a:endParaRPr lang="en-US" dirty="0"/>
          </a:p>
        </p:txBody>
      </p:sp>
      <p:pic>
        <p:nvPicPr>
          <p:cNvPr id="24" name="Picture 23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71700" y="3409950"/>
            <a:ext cx="5715000" cy="952500"/>
          </a:xfrm>
          <a:prstGeom prst="rect">
            <a:avLst/>
          </a:prstGeom>
        </p:spPr>
      </p:pic>
      <p:pic>
        <p:nvPicPr>
          <p:cNvPr id="25" name="Picture 24" descr="bedepts.gif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" y="1871099"/>
            <a:ext cx="8001000" cy="1685925"/>
          </a:xfrm>
          <a:prstGeom prst="rect">
            <a:avLst/>
          </a:prstGeom>
        </p:spPr>
      </p:pic>
      <p:pic>
        <p:nvPicPr>
          <p:cNvPr id="26" name="Picture 25" descr="Mr_Molar18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95600" y="2457450"/>
            <a:ext cx="2286000" cy="2857500"/>
          </a:xfrm>
          <a:prstGeom prst="rect">
            <a:avLst/>
          </a:prstGeom>
        </p:spPr>
      </p:pic>
      <p:pic>
        <p:nvPicPr>
          <p:cNvPr id="27" name="Picture 26" descr="coelogoPURPL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1400" y="3557024"/>
            <a:ext cx="1038225" cy="1047750"/>
          </a:xfrm>
          <a:prstGeom prst="rect">
            <a:avLst/>
          </a:prstGeom>
        </p:spPr>
      </p:pic>
      <p:pic>
        <p:nvPicPr>
          <p:cNvPr id="28" name="Picture 27" descr="header_bkgd_seconds_coe_o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1400" y="6424295"/>
            <a:ext cx="5130800" cy="4699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038599" y="5824212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UW School of Nursing</a:t>
            </a:r>
            <a:endParaRPr lang="en-US" sz="36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1" name="Picture 30" descr="SOP_hallway_sign_for_home_pag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1399" y="4724400"/>
            <a:ext cx="2997199" cy="150939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495800" y="3716119"/>
            <a:ext cx="5486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SCHOOL OF SOCIAL WORK</a:t>
            </a:r>
            <a:endParaRPr lang="en-US" sz="36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3969130" y="4776270"/>
            <a:ext cx="6089270" cy="634921"/>
            <a:chOff x="3969130" y="4776270"/>
            <a:chExt cx="6089270" cy="634921"/>
          </a:xfrm>
        </p:grpSpPr>
        <p:sp>
          <p:nvSpPr>
            <p:cNvPr id="35" name="TextBox 34"/>
            <p:cNvSpPr txBox="1"/>
            <p:nvPr/>
          </p:nvSpPr>
          <p:spPr>
            <a:xfrm>
              <a:off x="5181600" y="4776270"/>
              <a:ext cx="48768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32" name="Picture 31" descr="header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69130" y="4776270"/>
              <a:ext cx="6089270" cy="6349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29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inksimp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" y="1899920"/>
            <a:ext cx="4286250" cy="3305175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 </a:t>
            </a:r>
            <a:r>
              <a:rPr lang="en-US" dirty="0" smtClean="0">
                <a:solidFill>
                  <a:srgbClr val="8064A2"/>
                </a:solidFill>
              </a:rPr>
              <a:t>&lt;&gt;</a:t>
            </a:r>
            <a:r>
              <a:rPr lang="en-US" dirty="0" smtClean="0"/>
              <a:t> Consistency</a:t>
            </a:r>
            <a:endParaRPr lang="en-US" dirty="0"/>
          </a:p>
        </p:txBody>
      </p:sp>
      <p:pic>
        <p:nvPicPr>
          <p:cNvPr id="6" name="Picture 5" descr="D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205095"/>
            <a:ext cx="3809999" cy="9252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8080" y="6623628"/>
            <a:ext cx="459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UW School of Law</a:t>
            </a:r>
          </a:p>
          <a:p>
            <a:r>
              <a:rPr lang="en-US" b="1" dirty="0" smtClean="0"/>
              <a:t>Leaders for the Global Common Good</a:t>
            </a:r>
            <a:endParaRPr lang="en-US" b="1" dirty="0"/>
          </a:p>
        </p:txBody>
      </p:sp>
      <p:pic>
        <p:nvPicPr>
          <p:cNvPr id="15" name="Picture 14" descr="dean_students_gatesh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5205095"/>
            <a:ext cx="2540000" cy="1689100"/>
          </a:xfrm>
          <a:prstGeom prst="rect">
            <a:avLst/>
          </a:prstGeom>
        </p:spPr>
      </p:pic>
      <p:pic>
        <p:nvPicPr>
          <p:cNvPr id="16" name="Picture 15" descr="education-pillar-m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6147378"/>
            <a:ext cx="2286000" cy="9525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181600" y="1899920"/>
            <a:ext cx="3657600" cy="258532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The Graduate School</a:t>
            </a:r>
          </a:p>
          <a:p>
            <a:r>
              <a:rPr lang="en-US" dirty="0" smtClean="0"/>
              <a:t>The University of Washington has been awarding graduate degrees since 1885. Currently, at all three campuses, there are over </a:t>
            </a:r>
            <a:r>
              <a:rPr lang="en-US" sz="2400" b="1" dirty="0" smtClean="0">
                <a:solidFill>
                  <a:srgbClr val="FF0000"/>
                </a:solidFill>
              </a:rPr>
              <a:t>11,500</a:t>
            </a:r>
            <a:r>
              <a:rPr lang="en-US" dirty="0" smtClean="0"/>
              <a:t> graduate students enrolled in </a:t>
            </a:r>
            <a:r>
              <a:rPr lang="en-US" sz="2400" b="1" dirty="0" smtClean="0">
                <a:solidFill>
                  <a:srgbClr val="FF0000"/>
                </a:solidFill>
              </a:rPr>
              <a:t>346</a:t>
            </a:r>
            <a:r>
              <a:rPr lang="en-US" dirty="0" smtClean="0"/>
              <a:t> graduate degree programs – and many more areas of study.</a:t>
            </a:r>
            <a:endParaRPr lang="en-US" dirty="0"/>
          </a:p>
        </p:txBody>
      </p:sp>
      <p:pic>
        <p:nvPicPr>
          <p:cNvPr id="24" name="Picture 23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71700" y="3409950"/>
            <a:ext cx="5715000" cy="952500"/>
          </a:xfrm>
          <a:prstGeom prst="rect">
            <a:avLst/>
          </a:prstGeom>
        </p:spPr>
      </p:pic>
      <p:pic>
        <p:nvPicPr>
          <p:cNvPr id="25" name="Picture 24" descr="bedept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1871099"/>
            <a:ext cx="8001000" cy="1685925"/>
          </a:xfrm>
          <a:prstGeom prst="rect">
            <a:avLst/>
          </a:prstGeom>
        </p:spPr>
      </p:pic>
      <p:pic>
        <p:nvPicPr>
          <p:cNvPr id="26" name="Picture 25" descr="Mr_Molar18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6200" y="2457450"/>
            <a:ext cx="2286000" cy="2857500"/>
          </a:xfrm>
          <a:prstGeom prst="rect">
            <a:avLst/>
          </a:prstGeom>
        </p:spPr>
      </p:pic>
      <p:pic>
        <p:nvPicPr>
          <p:cNvPr id="27" name="Picture 26" descr="coelogoPURPL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10087" y="3362325"/>
            <a:ext cx="1038225" cy="1047750"/>
          </a:xfrm>
          <a:prstGeom prst="rect">
            <a:avLst/>
          </a:prstGeom>
        </p:spPr>
      </p:pic>
      <p:pic>
        <p:nvPicPr>
          <p:cNvPr id="28" name="Picture 27" descr="header_bkgd_seconds_coe_o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1400" y="6424295"/>
            <a:ext cx="5130800" cy="4699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038599" y="5824212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UW School of Nursing</a:t>
            </a:r>
            <a:endParaRPr lang="en-US" sz="36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1" name="Picture 30" descr="SOP_hallway_sign_for_home_pag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1399" y="4724400"/>
            <a:ext cx="2997199" cy="1509395"/>
          </a:xfrm>
          <a:prstGeom prst="rect">
            <a:avLst/>
          </a:prstGeom>
        </p:spPr>
      </p:pic>
      <p:pic>
        <p:nvPicPr>
          <p:cNvPr id="32" name="Picture 31" descr="heade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86200" y="4485243"/>
            <a:ext cx="6082540" cy="63492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805112" y="1811119"/>
            <a:ext cx="5486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SCHOOL OF SOCIAL WORK</a:t>
            </a:r>
            <a:endParaRPr lang="en-US" sz="3600" b="1" dirty="0"/>
          </a:p>
        </p:txBody>
      </p:sp>
      <p:sp>
        <p:nvSpPr>
          <p:cNvPr id="20" name="Rectangle 19"/>
          <p:cNvSpPr/>
          <p:nvPr/>
        </p:nvSpPr>
        <p:spPr>
          <a:xfrm>
            <a:off x="728980" y="2407892"/>
            <a:ext cx="845820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SECOND LAW OF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HIGHER EDUCATION: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entropy of THE U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must increase!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</a:t>
            </a:r>
            <a:r>
              <a:rPr lang="en-US" dirty="0" smtClean="0">
                <a:solidFill>
                  <a:srgbClr val="8064A2"/>
                </a:solidFill>
              </a:rPr>
              <a:t>&gt;&lt;</a:t>
            </a:r>
            <a:r>
              <a:rPr lang="en-US" dirty="0" smtClean="0"/>
              <a:t> Adviser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133600"/>
            <a:ext cx="4754880" cy="286232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</a:rPr>
              <a:t>WHO’S IN CONTROL?</a:t>
            </a:r>
          </a:p>
          <a:p>
            <a:r>
              <a:rPr lang="en-US" sz="3600" dirty="0" smtClean="0"/>
              <a:t>		Messaging</a:t>
            </a:r>
          </a:p>
          <a:p>
            <a:r>
              <a:rPr lang="en-US" sz="3600" dirty="0" smtClean="0"/>
              <a:t>		Permissions</a:t>
            </a:r>
          </a:p>
          <a:p>
            <a:r>
              <a:rPr lang="en-US" sz="3600" dirty="0" smtClean="0"/>
              <a:t>		Plan approval</a:t>
            </a:r>
          </a:p>
          <a:p>
            <a:r>
              <a:rPr lang="en-US" sz="3600" dirty="0" smtClean="0"/>
              <a:t>		Modifying plans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383280" y="5334000"/>
            <a:ext cx="6172200" cy="1754326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3"/>
                </a:solidFill>
              </a:rPr>
              <a:t>PROGRAM STRUCTURE</a:t>
            </a:r>
          </a:p>
          <a:p>
            <a:r>
              <a:rPr lang="en-US" dirty="0" smtClean="0"/>
              <a:t>		</a:t>
            </a:r>
            <a:r>
              <a:rPr lang="en-US" sz="3600" dirty="0" smtClean="0"/>
              <a:t>Cohort vs. random walk</a:t>
            </a:r>
          </a:p>
          <a:p>
            <a:r>
              <a:rPr lang="en-US" sz="3600" dirty="0" smtClean="0"/>
              <a:t>		Templates</a:t>
            </a:r>
            <a:endParaRPr lang="en-US" sz="3600" dirty="0"/>
          </a:p>
        </p:txBody>
      </p:sp>
      <p:pic>
        <p:nvPicPr>
          <p:cNvPr id="7" name="Picture 6" descr="faqvignett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980" y="2680074"/>
            <a:ext cx="3111500" cy="2653926"/>
          </a:xfrm>
          <a:prstGeom prst="rect">
            <a:avLst/>
          </a:prstGeom>
        </p:spPr>
      </p:pic>
      <p:pic>
        <p:nvPicPr>
          <p:cNvPr id="8" name="Picture 7" descr="A1BQZ43CA5SAN0LCAQUQ589CAJD9ZBPCA3TAWCOCA07KWEZCAODQPCNCAIQ2RX6CADL8LJGCA98T20XCA4UFF4JCA7FLNKQCARB9DWKCAQRJNPQCAYL3BBQCA639T3LCAF03KQ7CAFD0MS5CAFLGT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995922"/>
            <a:ext cx="2164080" cy="2897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64A2"/>
                </a:solidFill>
              </a:rPr>
              <a:t>&lt;</a:t>
            </a:r>
            <a:r>
              <a:rPr lang="en-US" dirty="0" smtClean="0"/>
              <a:t> Shared Ownership </a:t>
            </a:r>
            <a:r>
              <a:rPr lang="en-US" dirty="0" smtClean="0">
                <a:solidFill>
                  <a:srgbClr val="8064A2"/>
                </a:solidFill>
              </a:rPr>
              <a:t>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1"/>
            <a:ext cx="7391400" cy="4876799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ENGAGING STAKEHOLDERS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D7A900"/>
                </a:solidFill>
              </a:rPr>
              <a:t>WHO? WHEN?</a:t>
            </a:r>
          </a:p>
          <a:p>
            <a:pPr algn="ctr">
              <a:buNone/>
            </a:pPr>
            <a:endParaRPr lang="en-US" sz="1400" b="1" dirty="0" smtClean="0">
              <a:solidFill>
                <a:srgbClr val="D7A9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GOVERNANCE STRUCTURE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D7A900"/>
                </a:solidFill>
              </a:rPr>
              <a:t>SHARED DECISIONS</a:t>
            </a:r>
          </a:p>
          <a:p>
            <a:pPr algn="ctr">
              <a:buNone/>
            </a:pPr>
            <a:endParaRPr lang="en-US" sz="1400" b="1" dirty="0" smtClean="0">
              <a:solidFill>
                <a:srgbClr val="D7A9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ACCEPTANCE &amp; ADOPTION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D7A900"/>
                </a:solidFill>
              </a:rPr>
              <a:t>FOSTER CHANGE</a:t>
            </a:r>
            <a:endParaRPr lang="en-US" b="1" dirty="0">
              <a:solidFill>
                <a:srgbClr val="D7A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752600"/>
            <a:ext cx="8549640" cy="1666028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THANKS </a:t>
            </a:r>
          </a:p>
          <a:p>
            <a:r>
              <a:rPr lang="en-US" dirty="0" smtClean="0"/>
              <a:t>FOR</a:t>
            </a:r>
          </a:p>
          <a:p>
            <a:r>
              <a:rPr lang="en-US" dirty="0" smtClean="0"/>
              <a:t>LISTENING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MyPlan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133600"/>
            <a:ext cx="9052560" cy="4870345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Planning and communications platform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463" y="3124200"/>
            <a:ext cx="66374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9863" y="1066800"/>
            <a:ext cx="7518675" cy="762000"/>
          </a:xfrm>
          <a:prstGeom prst="rect">
            <a:avLst/>
          </a:prstGeom>
          <a:solidFill>
            <a:srgbClr val="39275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Demo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9863" y="2179320"/>
            <a:ext cx="7518675" cy="762000"/>
          </a:xfrm>
          <a:prstGeom prst="rect">
            <a:avLst/>
          </a:prstGeom>
          <a:solidFill>
            <a:srgbClr val="39275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Student Experience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9863" y="3291840"/>
            <a:ext cx="7518675" cy="762000"/>
          </a:xfrm>
          <a:prstGeom prst="rect">
            <a:avLst/>
          </a:prstGeom>
          <a:solidFill>
            <a:srgbClr val="39275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Information Challenges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9863" y="4404360"/>
            <a:ext cx="7518675" cy="762000"/>
          </a:xfrm>
          <a:prstGeom prst="rect">
            <a:avLst/>
          </a:prstGeom>
          <a:solidFill>
            <a:srgbClr val="39275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Role of Advisor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9863" y="5516880"/>
            <a:ext cx="7518675" cy="762000"/>
          </a:xfrm>
          <a:prstGeom prst="rect">
            <a:avLst/>
          </a:prstGeom>
          <a:solidFill>
            <a:srgbClr val="39275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Shared Ownership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9863" y="6629400"/>
            <a:ext cx="7518675" cy="762000"/>
          </a:xfrm>
          <a:prstGeom prst="rect">
            <a:avLst/>
          </a:prstGeom>
          <a:solidFill>
            <a:srgbClr val="39275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608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Experience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43400"/>
            <a:ext cx="3812438" cy="2870812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343400"/>
            <a:ext cx="3713440" cy="2871216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700" y="2438399"/>
            <a:ext cx="4191000" cy="2841785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66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Fragmented Workflow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80" y="4580267"/>
            <a:ext cx="2743200" cy="168086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360186"/>
            <a:ext cx="2743200" cy="2121031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" y="2235567"/>
            <a:ext cx="2743200" cy="18600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" y="4795267"/>
            <a:ext cx="2743200" cy="12508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2280" y="2057400"/>
            <a:ext cx="2743200" cy="2216412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0" y="2323110"/>
            <a:ext cx="2743200" cy="1684992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>
            <a:off x="1028700" y="7162800"/>
            <a:ext cx="800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5925" y="6991290"/>
            <a:ext cx="66865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 need more than 15 web pages to register each quarter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39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467523"/>
              </p:ext>
            </p:extLst>
          </p:nvPr>
        </p:nvGraphicFramePr>
        <p:xfrm>
          <a:off x="2209800" y="2362200"/>
          <a:ext cx="5211762" cy="1828800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1524000"/>
                <a:gridCol w="1706562"/>
                <a:gridCol w="1981200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Editable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Connected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Paper grid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Excel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MyPlan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607" t="4176" r="3618" b="9623"/>
          <a:stretch/>
        </p:blipFill>
        <p:spPr>
          <a:xfrm>
            <a:off x="3286354" y="4948553"/>
            <a:ext cx="3104661" cy="15240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22" y="4495800"/>
            <a:ext cx="1950678" cy="254509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2519477" y="5481953"/>
            <a:ext cx="533400" cy="533400"/>
          </a:xfrm>
          <a:prstGeom prst="rightArrow">
            <a:avLst/>
          </a:prstGeom>
          <a:solidFill>
            <a:srgbClr val="3B185A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626" y="4872353"/>
            <a:ext cx="2362230" cy="1715573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10" name="Right Arrow 9"/>
          <p:cNvSpPr/>
          <p:nvPr/>
        </p:nvSpPr>
        <p:spPr>
          <a:xfrm>
            <a:off x="6624492" y="5481953"/>
            <a:ext cx="533400" cy="533400"/>
          </a:xfrm>
          <a:prstGeom prst="rightArrow">
            <a:avLst/>
          </a:prstGeom>
          <a:solidFill>
            <a:srgbClr val="3B185A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21" y="7178045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Paper grid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85244" y="6629400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20301" y="6781800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MyPlan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072647"/>
            <a:ext cx="9052560" cy="5242553"/>
          </a:xfrm>
        </p:spPr>
        <p:txBody>
          <a:bodyPr/>
          <a:lstStyle/>
          <a:p>
            <a:pPr marL="635133" indent="-571500"/>
            <a:r>
              <a:rPr lang="en-US" dirty="0" smtClean="0"/>
              <a:t>Technical complexity and obstacles are a given</a:t>
            </a:r>
          </a:p>
          <a:p>
            <a:pPr marL="635133" indent="-571500"/>
            <a:r>
              <a:rPr lang="en-US" dirty="0" smtClean="0"/>
              <a:t>Political, </a:t>
            </a:r>
            <a:r>
              <a:rPr lang="en-US" dirty="0"/>
              <a:t>organizational </a:t>
            </a:r>
            <a:r>
              <a:rPr lang="en-US" dirty="0" smtClean="0"/>
              <a:t>barriers are key to collecting </a:t>
            </a:r>
            <a:r>
              <a:rPr lang="en-US" dirty="0"/>
              <a:t>and displaying centralized </a:t>
            </a:r>
            <a:r>
              <a:rPr lang="en-US" dirty="0" smtClean="0"/>
              <a:t>information</a:t>
            </a:r>
          </a:p>
          <a:p>
            <a:pPr marL="635133" indent="-571500"/>
            <a:r>
              <a:rPr lang="en-US" dirty="0" smtClean="0"/>
              <a:t>Solutions require patience, creativity, and negotiation</a:t>
            </a:r>
          </a:p>
        </p:txBody>
      </p:sp>
    </p:spTree>
    <p:extLst>
      <p:ext uri="{BB962C8B-B14F-4D97-AF65-F5344CB8AC3E}">
        <p14:creationId xmlns:p14="http://schemas.microsoft.com/office/powerpoint/2010/main" val="42534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2920" y="863600"/>
            <a:ext cx="9052560" cy="949960"/>
          </a:xfrm>
        </p:spPr>
        <p:txBody>
          <a:bodyPr/>
          <a:lstStyle/>
          <a:p>
            <a:r>
              <a:rPr lang="en-US" dirty="0" smtClean="0"/>
              <a:t>Students </a:t>
            </a:r>
            <a:r>
              <a:rPr lang="en-US" dirty="0" smtClean="0">
                <a:solidFill>
                  <a:srgbClr val="8064A2"/>
                </a:solidFill>
              </a:rPr>
              <a:t>&lt;&gt; </a:t>
            </a:r>
            <a:r>
              <a:rPr lang="en-US" dirty="0" smtClean="0"/>
              <a:t>Current Processes</a:t>
            </a:r>
            <a:endParaRPr lang="en-US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 bwMode="auto">
          <a:xfrm>
            <a:off x="502921" y="1899924"/>
            <a:ext cx="4444207" cy="56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11" tIns="50906" rIns="101811" bIns="50906" numCol="1" anchor="t" anchorCtr="0" compatLnSpc="1">
            <a:prstTxWarp prst="textNoShape">
              <a:avLst/>
            </a:prstTxWarp>
          </a:bodyPr>
          <a:lstStyle>
            <a:lvl1pPr marL="381791" indent="-381791" algn="l" defTabSz="50905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ＭＳ Ｐゴシック" charset="-128"/>
              </a:defRPr>
            </a:lvl1pPr>
            <a:lvl2pPr marL="827213" indent="-318158" algn="l" defTabSz="50905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2pPr>
            <a:lvl3pPr marL="1272638" indent="-254527" algn="l" defTabSz="50905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3pPr>
            <a:lvl4pPr marL="1781692" indent="-254527" algn="l" defTabSz="50905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4pPr>
            <a:lvl5pPr marL="2290747" indent="-254527" algn="l" defTabSz="50905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5pPr>
            <a:lvl6pPr marL="2799802" indent="-254527" algn="l" defTabSz="50905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8858" indent="-254527" algn="l" defTabSz="50905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7912" indent="-254527" algn="l" defTabSz="50905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6965" indent="-254527" algn="l" defTabSz="50905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Quarter projected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6" name="Content Placeholder 3" descr="Screen Shot 2013-02-07 at 1.50.01 PM.pn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64859"/>
            <a:ext cx="4444207" cy="4478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10"/>
          <p:cNvSpPr txBox="1">
            <a:spLocks/>
          </p:cNvSpPr>
          <p:nvPr/>
        </p:nvSpPr>
        <p:spPr>
          <a:xfrm>
            <a:off x="5109534" y="1899919"/>
            <a:ext cx="4445953" cy="564939"/>
          </a:xfrm>
          <a:prstGeom prst="rect">
            <a:avLst/>
          </a:prstGeom>
        </p:spPr>
        <p:txBody>
          <a:bodyPr/>
          <a:lstStyle>
            <a:lvl1pPr marL="381791" indent="-381791" algn="l" defTabSz="50905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ＭＳ Ｐゴシック" charset="-128"/>
              </a:defRPr>
            </a:lvl1pPr>
            <a:lvl2pPr marL="827213" indent="-318158" algn="l" defTabSz="50905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2pPr>
            <a:lvl3pPr marL="1272638" indent="-254527" algn="l" defTabSz="50905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3pPr>
            <a:lvl4pPr marL="1781692" indent="-254527" algn="l" defTabSz="50905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4pPr>
            <a:lvl5pPr marL="2290747" indent="-254527" algn="l" defTabSz="50905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5pPr>
            <a:lvl6pPr marL="2799802" indent="-254527" algn="l" defTabSz="50905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8858" indent="-254527" algn="l" defTabSz="50905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7912" indent="-254527" algn="l" defTabSz="50905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6965" indent="-254527" algn="l" defTabSz="50905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>
                <a:solidFill>
                  <a:srgbClr val="8064A2"/>
                </a:solidFill>
              </a:rPr>
              <a:t>Course evaluations</a:t>
            </a:r>
            <a:endParaRPr lang="en-US" dirty="0">
              <a:solidFill>
                <a:srgbClr val="8064A2"/>
              </a:solidFill>
            </a:endParaRPr>
          </a:p>
        </p:txBody>
      </p:sp>
      <p:pic>
        <p:nvPicPr>
          <p:cNvPr id="8" name="Content Placeholder 12" descr="Screen Shot 2013-02-07 at 1.55.20 PM.pn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7" r="-4017"/>
          <a:stretch>
            <a:fillRect/>
          </a:stretch>
        </p:blipFill>
        <p:spPr>
          <a:xfrm>
            <a:off x="5156200" y="2465388"/>
            <a:ext cx="4445000" cy="447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52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5809</TotalTime>
  <Words>435</Words>
  <Application>Microsoft Office PowerPoint</Application>
  <PresentationFormat>Custom</PresentationFormat>
  <Paragraphs>105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Frutiger 55 Roman</vt:lpstr>
      <vt:lpstr>Frutiger 65 Bold</vt:lpstr>
      <vt:lpstr>Office Theme</vt:lpstr>
      <vt:lpstr>MyPlan: Challenges and opportunities for supporting online academic planning</vt:lpstr>
      <vt:lpstr>What is MyPlan?</vt:lpstr>
      <vt:lpstr>PowerPoint Presentation</vt:lpstr>
      <vt:lpstr>Demo</vt:lpstr>
      <vt:lpstr>Student Experience</vt:lpstr>
      <vt:lpstr>Fragmented Workflow</vt:lpstr>
      <vt:lpstr>Efficiency</vt:lpstr>
      <vt:lpstr>Information Challenges</vt:lpstr>
      <vt:lpstr>Students &lt;&gt; Current Processes</vt:lpstr>
      <vt:lpstr>Students &lt;&gt; Institution</vt:lpstr>
      <vt:lpstr>Departments &lt;&gt; Departments</vt:lpstr>
      <vt:lpstr>Customization &lt;&gt; Consistency</vt:lpstr>
      <vt:lpstr>Customization &lt;&gt; Consistency</vt:lpstr>
      <vt:lpstr>Students &gt;&lt; Adviser</vt:lpstr>
      <vt:lpstr>&lt; Shared Ownership &gt;</vt:lpstr>
      <vt:lpstr>QUESTIONS?</vt:lpstr>
    </vt:vector>
  </TitlesOfParts>
  <Company>University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Tricia Caparas</dc:creator>
  <cp:lastModifiedBy>Curtis Howell</cp:lastModifiedBy>
  <cp:revision>164</cp:revision>
  <cp:lastPrinted>2011-10-20T20:41:18Z</cp:lastPrinted>
  <dcterms:created xsi:type="dcterms:W3CDTF">2009-09-22T18:39:23Z</dcterms:created>
  <dcterms:modified xsi:type="dcterms:W3CDTF">2013-02-13T23:17:03Z</dcterms:modified>
</cp:coreProperties>
</file>