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57" r:id="rId2"/>
    <p:sldId id="355" r:id="rId3"/>
    <p:sldId id="333" r:id="rId4"/>
    <p:sldId id="358" r:id="rId5"/>
    <p:sldId id="362" r:id="rId6"/>
    <p:sldId id="370" r:id="rId7"/>
    <p:sldId id="371" r:id="rId8"/>
    <p:sldId id="366" r:id="rId9"/>
    <p:sldId id="363" r:id="rId10"/>
    <p:sldId id="367" r:id="rId11"/>
    <p:sldId id="3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737373"/>
    <a:srgbClr val="CC3300"/>
    <a:srgbClr val="F1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82406" autoAdjust="0"/>
  </p:normalViewPr>
  <p:slideViewPr>
    <p:cSldViewPr>
      <p:cViewPr>
        <p:scale>
          <a:sx n="64" d="100"/>
          <a:sy n="64" d="100"/>
        </p:scale>
        <p:origin x="-15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D2911-AF4E-4F03-9269-0E1410EC20E1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7E49A-A97C-4639-9173-ADDCFC8A60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943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4C1AF-3D33-DD4F-963E-B6072A13E18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35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09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81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79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48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33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63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04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57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45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5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49CF4-FC66-4462-85B7-7E5DDC547738}" type="datetimeFigureOut">
              <a:rPr lang="en-GB" smtClean="0"/>
              <a:t>13/02/2013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759EB-422F-43EA-8C4B-B7D8B1144E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8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mailto:Jeremy.mclaughlin@symplectic.co.uk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eremy.mclaughlin@symplectic.co.uk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6.png"/><Relationship Id="rId7" Type="http://schemas.openxmlformats.org/officeDocument/2006/relationships/image" Target="../media/image2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jp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9454" y="1412776"/>
            <a:ext cx="883996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  <a:latin typeface="Georgia" pitchFamily="18" charset="0"/>
              </a:rPr>
              <a:t>Research Information Management Systems</a:t>
            </a:r>
          </a:p>
          <a:p>
            <a:pPr algn="ctr"/>
            <a:r>
              <a:rPr lang="en-US" sz="2400" b="1" dirty="0" smtClean="0">
                <a:solidFill>
                  <a:srgbClr val="CC0000"/>
                </a:solidFill>
                <a:latin typeface="Georgia" pitchFamily="18" charset="0"/>
              </a:rPr>
              <a:t>Scholarly Assessment in Transition</a:t>
            </a:r>
          </a:p>
          <a:p>
            <a:pPr algn="ctr"/>
            <a:r>
              <a:rPr lang="en-US" sz="1600" b="1" dirty="0" smtClean="0">
                <a:solidFill>
                  <a:srgbClr val="CC0000"/>
                </a:solidFill>
                <a:latin typeface="Georgia" pitchFamily="18" charset="0"/>
              </a:rPr>
              <a:t>Educause West/Southwest Online Conference</a:t>
            </a:r>
            <a:endParaRPr lang="en-US" sz="1600" b="1" dirty="0">
              <a:solidFill>
                <a:srgbClr val="CC0000"/>
              </a:solidFill>
              <a:latin typeface="Georgia" pitchFamily="18" charset="0"/>
            </a:endParaRPr>
          </a:p>
        </p:txBody>
      </p:sp>
      <p:pic>
        <p:nvPicPr>
          <p:cNvPr id="8" name="Picture 7" descr="Funnel ROUNDED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7" t="5548" r="21967" b="9785"/>
          <a:stretch/>
        </p:blipFill>
        <p:spPr>
          <a:xfrm>
            <a:off x="219454" y="3068960"/>
            <a:ext cx="2483768" cy="3682866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68" y="485303"/>
            <a:ext cx="822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44292" y="5317240"/>
            <a:ext cx="39759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chemeClr val="bg1">
                  <a:lumMod val="50000"/>
                </a:schemeClr>
              </a:solidFill>
              <a:latin typeface="Georgia" pitchFamily="18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Jeremy McLaughlin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Director of Sales, North America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Symplectic Ltd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.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  <a:hlinkClick r:id="rId5"/>
              </a:rPr>
              <a:t>Jeremy.mclaughlin@symplectic.co.uk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873671"/>
            <a:ext cx="3388393" cy="199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71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1484784"/>
            <a:ext cx="79940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--Institutional and National/Global Standards!! </a:t>
            </a:r>
          </a:p>
          <a:p>
            <a:endParaRPr lang="en-US" sz="2400" dirty="0" smtClean="0"/>
          </a:p>
          <a:p>
            <a:r>
              <a:rPr lang="en-US" sz="2400" dirty="0" smtClean="0"/>
              <a:t>--Centralized/Aggregated  institutional research gathering</a:t>
            </a:r>
          </a:p>
          <a:p>
            <a:r>
              <a:rPr lang="en-US" sz="2400" dirty="0" smtClean="0"/>
              <a:t>--Contextualize and tie to other initiatives </a:t>
            </a:r>
          </a:p>
          <a:p>
            <a:r>
              <a:rPr lang="en-US" sz="2400" dirty="0" smtClean="0"/>
              <a:t>--Minimize interaction: single point of access integrated with daily workflow </a:t>
            </a:r>
          </a:p>
          <a:p>
            <a:endParaRPr lang="en-US" sz="2400" dirty="0" smtClean="0"/>
          </a:p>
          <a:p>
            <a:r>
              <a:rPr lang="en-US" sz="2400" dirty="0"/>
              <a:t>--Support open access for publications and data management plan</a:t>
            </a:r>
          </a:p>
          <a:p>
            <a:r>
              <a:rPr lang="en-US" sz="2400" dirty="0" smtClean="0"/>
              <a:t>--Reuse data and collaborate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What next?</a:t>
            </a:r>
            <a:endParaRPr lang="en-US" sz="3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</p:spTree>
    <p:extLst>
      <p:ext uri="{BB962C8B-B14F-4D97-AF65-F5344CB8AC3E}">
        <p14:creationId xmlns:p14="http://schemas.microsoft.com/office/powerpoint/2010/main" val="116258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9454" y="1412776"/>
            <a:ext cx="883996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  <a:latin typeface="Georgia" pitchFamily="18" charset="0"/>
              </a:rPr>
              <a:t>Research Information Management Systems</a:t>
            </a:r>
          </a:p>
          <a:p>
            <a:pPr algn="ctr"/>
            <a:r>
              <a:rPr lang="en-US" sz="2400" b="1" dirty="0" smtClean="0">
                <a:solidFill>
                  <a:srgbClr val="CC0000"/>
                </a:solidFill>
                <a:latin typeface="Georgia" pitchFamily="18" charset="0"/>
              </a:rPr>
              <a:t>Scholarly Assessment in Transition</a:t>
            </a:r>
          </a:p>
          <a:p>
            <a:pPr algn="ctr"/>
            <a:r>
              <a:rPr lang="en-US" sz="1600" b="1" dirty="0" smtClean="0">
                <a:solidFill>
                  <a:srgbClr val="CC0000"/>
                </a:solidFill>
                <a:latin typeface="Georgia" pitchFamily="18" charset="0"/>
              </a:rPr>
              <a:t>Educause West/Southwest Online Conference</a:t>
            </a:r>
            <a:endParaRPr lang="en-US" sz="1600" b="1" dirty="0">
              <a:solidFill>
                <a:srgbClr val="CC0000"/>
              </a:solidFill>
              <a:latin typeface="Georgia" pitchFamily="18" charset="0"/>
            </a:endParaRPr>
          </a:p>
        </p:txBody>
      </p:sp>
      <p:pic>
        <p:nvPicPr>
          <p:cNvPr id="8" name="Picture 7" descr="Funnel ROUNDED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7" t="5548" r="21967" b="9785"/>
          <a:stretch/>
        </p:blipFill>
        <p:spPr>
          <a:xfrm>
            <a:off x="219454" y="3068960"/>
            <a:ext cx="2483768" cy="3682866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68" y="485303"/>
            <a:ext cx="822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044292" y="5162110"/>
            <a:ext cx="476806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 smtClean="0">
              <a:solidFill>
                <a:schemeClr val="bg1">
                  <a:lumMod val="50000"/>
                </a:schemeClr>
              </a:solidFill>
              <a:latin typeface="Georgia" pitchFamily="18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Jeremy McLaughlin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Director of Sales, North America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Symplectic Ltd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.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  <a:hlinkClick r:id="rId5"/>
              </a:rPr>
              <a:t>Jeremy.mclaughlin@symplectic.co.uk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	www.symplecticelements.com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27984" y="335699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Thank you!...</a:t>
            </a:r>
          </a:p>
          <a:p>
            <a:endParaRPr lang="en-US" sz="2400" b="1" dirty="0"/>
          </a:p>
          <a:p>
            <a:r>
              <a:rPr lang="en-US" sz="2400" b="1" dirty="0" smtClean="0"/>
              <a:t>	Questions?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2792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2605" y="1296738"/>
            <a:ext cx="799879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Symplectic was founded in 2003 in London, UK to serve the needs of researchers and research administrators.</a:t>
            </a:r>
          </a:p>
          <a:p>
            <a:endParaRPr lang="en-US" dirty="0" smtClean="0"/>
          </a:p>
          <a:p>
            <a:r>
              <a:rPr lang="en-US" dirty="0" smtClean="0"/>
              <a:t>In December 2010, Symplectic became a portfolio company of Digital Science, a business unit of Macmillan Publishers Ltd.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Symplectic Elements </a:t>
            </a:r>
            <a:r>
              <a:rPr lang="en-US" dirty="0" smtClean="0"/>
              <a:t>is a Research Information Management system that allows universities to easily pool data from different sources and verify data.</a:t>
            </a:r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Symplectic Elements</a:t>
            </a:r>
            <a:r>
              <a:rPr lang="en-US" dirty="0"/>
              <a:t> </a:t>
            </a:r>
            <a:r>
              <a:rPr lang="en-US" dirty="0" smtClean="0"/>
              <a:t>is in use in Australia, New Zealand, Japan, UK, and the US.</a:t>
            </a: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2000" b="1" dirty="0" smtClean="0"/>
              <a:t>www.symplecticelements.com</a:t>
            </a:r>
            <a:endParaRPr lang="en-US" sz="2000" b="1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624" y="3122652"/>
            <a:ext cx="3074751" cy="85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034" y="260648"/>
            <a:ext cx="2148931" cy="820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537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20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Research Administration/Evaluation</a:t>
            </a:r>
            <a:endParaRPr lang="en-US" sz="3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678" y="1153343"/>
            <a:ext cx="6730256" cy="50476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8126" y="2996952"/>
            <a:ext cx="1121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Library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53301" y="2060848"/>
            <a:ext cx="1121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IT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3301" y="386104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Administration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2843622"/>
            <a:ext cx="1121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C00000"/>
                </a:solidFill>
              </a:rPr>
              <a:t>Faculty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50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331640" y="1875838"/>
            <a:ext cx="7056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--Bibliographic Data and Impact – Evolving</a:t>
            </a:r>
          </a:p>
          <a:p>
            <a:endParaRPr lang="en-US" sz="2800" dirty="0" smtClean="0"/>
          </a:p>
          <a:p>
            <a:r>
              <a:rPr lang="en-US" sz="2800" dirty="0" smtClean="0"/>
              <a:t>--Standards and Access – Innovation</a:t>
            </a:r>
          </a:p>
          <a:p>
            <a:endParaRPr lang="en-US" sz="2800" dirty="0" smtClean="0"/>
          </a:p>
          <a:p>
            <a:r>
              <a:rPr lang="en-US" sz="2800" dirty="0" smtClean="0"/>
              <a:t>--Future Considerations</a:t>
            </a:r>
            <a:endParaRPr lang="en-US" sz="2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Research Administration/Evaluation</a:t>
            </a:r>
            <a:endParaRPr lang="en-US" sz="3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</p:spTree>
    <p:extLst>
      <p:ext uri="{BB962C8B-B14F-4D97-AF65-F5344CB8AC3E}">
        <p14:creationId xmlns:p14="http://schemas.microsoft.com/office/powerpoint/2010/main" val="43438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Bibliographic Data</a:t>
            </a:r>
          </a:p>
          <a:p>
            <a:r>
              <a:rPr lang="en-US" sz="2600" dirty="0" smtClean="0">
                <a:solidFill>
                  <a:srgbClr val="FF0000"/>
                </a:solidFill>
                <a:latin typeface="Trajan Pro"/>
                <a:cs typeface="Trajan Pro"/>
              </a:rPr>
              <a:t>Management of research information data is tough!</a:t>
            </a:r>
            <a:endParaRPr lang="en-US" sz="2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pic>
        <p:nvPicPr>
          <p:cNvPr id="11" name="Picture 10" descr="C:\Users\dwh\Pictures\3513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1398" y="4640166"/>
            <a:ext cx="2115853" cy="577051"/>
          </a:xfrm>
          <a:prstGeom prst="rect">
            <a:avLst/>
          </a:prstGeom>
          <a:noFill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31640"/>
            <a:ext cx="1921359" cy="79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63" y="2276872"/>
            <a:ext cx="1990725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18125" y="5406366"/>
            <a:ext cx="1946694" cy="775856"/>
          </a:xfrm>
          <a:prstGeom prst="rect">
            <a:avLst/>
          </a:prstGeom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593" y="2640319"/>
            <a:ext cx="1932379" cy="71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44593" y="3360225"/>
            <a:ext cx="20313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Author name </a:t>
            </a:r>
          </a:p>
          <a:p>
            <a:pPr algn="ctr"/>
            <a:r>
              <a:rPr lang="en-US" sz="2000" dirty="0" smtClean="0"/>
              <a:t>  disambiguation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417371" y="2105583"/>
            <a:ext cx="29322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De-centralized needs and </a:t>
            </a:r>
          </a:p>
          <a:p>
            <a:pPr algn="ctr"/>
            <a:r>
              <a:rPr lang="en-US" sz="2000" dirty="0" smtClean="0"/>
              <a:t>practices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820126" y="3524733"/>
            <a:ext cx="26684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Data infrastructure and </a:t>
            </a:r>
          </a:p>
          <a:p>
            <a:pPr algn="ctr"/>
            <a:r>
              <a:rPr lang="en-US" sz="2000" dirty="0" smtClean="0"/>
              <a:t>normalization</a:t>
            </a:r>
            <a:endParaRPr lang="en-US" sz="2000" dirty="0"/>
          </a:p>
        </p:txBody>
      </p:sp>
      <p:pic>
        <p:nvPicPr>
          <p:cNvPr id="14" name="Picture 13" descr="C:\Users\dwh\Pictures\tr-logo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819" y="4694830"/>
            <a:ext cx="3419872" cy="75997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4397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Bibliographic Data</a:t>
            </a:r>
          </a:p>
          <a:p>
            <a:r>
              <a:rPr lang="en-US" sz="2600" dirty="0" smtClean="0">
                <a:solidFill>
                  <a:srgbClr val="FF0000"/>
                </a:solidFill>
                <a:latin typeface="Trajan Pro"/>
                <a:cs typeface="Trajan Pro"/>
              </a:rPr>
              <a:t>Management of research information data is tough!</a:t>
            </a:r>
            <a:endParaRPr lang="en-US" sz="2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pic>
        <p:nvPicPr>
          <p:cNvPr id="10" name="Picture 9" descr="figshare-a4620912b9ca3f26b90979c51c78bb4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534" y="4005064"/>
            <a:ext cx="5042142" cy="17234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96533" y="1628800"/>
            <a:ext cx="527657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counts as research output? When?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-Publications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-Data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-Negative results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-Pre-publication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-Data Management Planning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2567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Impact</a:t>
            </a:r>
          </a:p>
          <a:p>
            <a:r>
              <a:rPr lang="en-US" sz="2600" dirty="0" smtClean="0">
                <a:solidFill>
                  <a:srgbClr val="FF0000"/>
                </a:solidFill>
                <a:latin typeface="Trajan Pro"/>
                <a:cs typeface="Trajan Pro"/>
              </a:rPr>
              <a:t>Measuring individual and institutional influence</a:t>
            </a:r>
            <a:endParaRPr lang="en-US" sz="2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290" y="2609983"/>
            <a:ext cx="3330970" cy="140349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18" y="2609983"/>
            <a:ext cx="2952750" cy="201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85663" y="4696915"/>
            <a:ext cx="1940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*Thomson Reuters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703" y="4317194"/>
            <a:ext cx="2701003" cy="160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ight Arrow 17"/>
          <p:cNvSpPr/>
          <p:nvPr/>
        </p:nvSpPr>
        <p:spPr>
          <a:xfrm rot="1704709">
            <a:off x="3023335" y="4596820"/>
            <a:ext cx="720080" cy="864096"/>
          </a:xfrm>
          <a:prstGeom prst="rightArrow">
            <a:avLst/>
          </a:prstGeom>
          <a:solidFill>
            <a:srgbClr val="CC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21039837">
            <a:off x="3741977" y="2551574"/>
            <a:ext cx="702683" cy="937084"/>
          </a:xfrm>
          <a:prstGeom prst="rightArrow">
            <a:avLst/>
          </a:prstGeom>
          <a:solidFill>
            <a:srgbClr val="CC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438173">
            <a:off x="3428341" y="3675423"/>
            <a:ext cx="720080" cy="864096"/>
          </a:xfrm>
          <a:prstGeom prst="rightArrow">
            <a:avLst/>
          </a:prstGeom>
          <a:solidFill>
            <a:srgbClr val="CC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03648" y="198884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1970s</a:t>
            </a:r>
            <a:endParaRPr lang="en-US" sz="2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156176" y="198884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2013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24464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593" y="343626"/>
            <a:ext cx="8229600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Standards</a:t>
            </a:r>
          </a:p>
          <a:p>
            <a:r>
              <a:rPr lang="en-US" sz="3000" dirty="0" smtClean="0">
                <a:solidFill>
                  <a:srgbClr val="FF0000"/>
                </a:solidFill>
                <a:latin typeface="Trajan Pro"/>
                <a:cs typeface="Trajan Pro"/>
              </a:rPr>
              <a:t>Interoperability and data exchange</a:t>
            </a:r>
            <a:endParaRPr lang="en-US" sz="3000" dirty="0">
              <a:solidFill>
                <a:srgbClr val="FF0000"/>
              </a:solidFill>
              <a:latin typeface="Trajan Pro"/>
              <a:cs typeface="Trajan Pro"/>
            </a:endParaRPr>
          </a:p>
          <a:p>
            <a:endParaRPr lang="en-US" sz="36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924201"/>
            <a:ext cx="3576331" cy="2408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47" y="2564904"/>
            <a:ext cx="3217355" cy="105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97787" y="1767905"/>
            <a:ext cx="42266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Standardization – what is necessary to </a:t>
            </a:r>
          </a:p>
          <a:p>
            <a:r>
              <a:rPr lang="en-US" sz="2000" dirty="0" smtClean="0"/>
              <a:t>define  people, objects, relationships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412599" y="5217539"/>
            <a:ext cx="2171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Relate research outputs to funding 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797" y="1767905"/>
            <a:ext cx="3139603" cy="98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0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-13368" y="-13368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New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68" y="5925425"/>
            <a:ext cx="2650757" cy="749053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 rot="10800000" flipV="1">
            <a:off x="8571395" y="5794294"/>
            <a:ext cx="585973" cy="1077074"/>
          </a:xfrm>
          <a:prstGeom prst="rtTriangle">
            <a:avLst/>
          </a:prstGeom>
          <a:solidFill>
            <a:srgbClr val="931F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2002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FF0000"/>
                </a:solidFill>
                <a:latin typeface="Trajan Pro"/>
                <a:cs typeface="Trajan Pro"/>
              </a:rPr>
              <a:t>Access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rajan Pro"/>
                <a:cs typeface="Trajan Pro"/>
              </a:rPr>
              <a:t>Visibility and re-use of research information</a:t>
            </a:r>
            <a:endParaRPr lang="en-US" sz="2800" dirty="0">
              <a:solidFill>
                <a:srgbClr val="FF0000"/>
              </a:solidFill>
              <a:latin typeface="Trajan Pro"/>
              <a:cs typeface="Trajan Pro"/>
            </a:endParaRPr>
          </a:p>
        </p:txBody>
      </p:sp>
      <p:pic>
        <p:nvPicPr>
          <p:cNvPr id="9" name="Picture 3" descr="C:\Users\dwh\Pictures\fedor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84" y="3996229"/>
            <a:ext cx="1415376" cy="178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vivo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049" y="1592796"/>
            <a:ext cx="3114346" cy="1512168"/>
          </a:xfrm>
          <a:prstGeom prst="rect">
            <a:avLst/>
          </a:prstGeom>
        </p:spPr>
      </p:pic>
      <p:pic>
        <p:nvPicPr>
          <p:cNvPr id="11" name="Picture 4" descr="C:\Users\dwh\Pictures\dspace-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010" y="4272873"/>
            <a:ext cx="1616968" cy="129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index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76" y="1484784"/>
            <a:ext cx="2933907" cy="172819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473" y="4424360"/>
            <a:ext cx="26955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8948" y="2060848"/>
            <a:ext cx="1154102" cy="182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69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18770</TotalTime>
  <Words>254</Words>
  <Application>Microsoft Office PowerPoint</Application>
  <PresentationFormat>On-screen Show (4:3)</PresentationFormat>
  <Paragraphs>94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Research Administration/Evaluation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dwh</dc:creator>
  <cp:lastModifiedBy>JEREMYMCL</cp:lastModifiedBy>
  <cp:revision>398</cp:revision>
  <dcterms:created xsi:type="dcterms:W3CDTF">2011-02-14T02:51:02Z</dcterms:created>
  <dcterms:modified xsi:type="dcterms:W3CDTF">2013-02-13T21:37:17Z</dcterms:modified>
</cp:coreProperties>
</file>