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4" r:id="rId2"/>
  </p:sldMasterIdLst>
  <p:notesMasterIdLst>
    <p:notesMasterId r:id="rId34"/>
  </p:notesMasterIdLst>
  <p:handoutMasterIdLst>
    <p:handoutMasterId r:id="rId35"/>
  </p:handoutMasterIdLst>
  <p:sldIdLst>
    <p:sldId id="307" r:id="rId3"/>
    <p:sldId id="308" r:id="rId4"/>
    <p:sldId id="314" r:id="rId5"/>
    <p:sldId id="309" r:id="rId6"/>
    <p:sldId id="310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78" d="100"/>
          <a:sy n="78" d="100"/>
        </p:scale>
        <p:origin x="-108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8"/>
    </p:cViewPr>
  </p:sorterViewPr>
  <p:notesViewPr>
    <p:cSldViewPr>
      <p:cViewPr varScale="1">
        <p:scale>
          <a:sx n="77" d="100"/>
          <a:sy n="77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7F6F-EA93-41A6-B116-0D243AC7BFF6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A333-9329-4AF7-9BE3-4CB9A8FB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CAF7-51D6-422B-BF43-EC1EA0ED679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0289D-D45A-407F-B8D9-5C0008E5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3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289D-D45A-407F-B8D9-5C0008E511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2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459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575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Agenda Item One</a:t>
            </a:r>
          </a:p>
          <a:p>
            <a:r>
              <a:rPr lang="en-US" dirty="0" smtClean="0"/>
              <a:t>Agenda Item Two</a:t>
            </a:r>
          </a:p>
          <a:p>
            <a:r>
              <a:rPr lang="en-US" dirty="0" smtClean="0"/>
              <a:t>Agenda Item Three</a:t>
            </a:r>
          </a:p>
          <a:p>
            <a:r>
              <a:rPr lang="en-US" dirty="0" smtClean="0"/>
              <a:t>Agenda Item Four</a:t>
            </a:r>
          </a:p>
          <a:p>
            <a:r>
              <a:rPr lang="en-US" dirty="0" smtClean="0"/>
              <a:t>Agenda Item Five</a:t>
            </a:r>
          </a:p>
        </p:txBody>
      </p:sp>
    </p:spTree>
    <p:extLst>
      <p:ext uri="{BB962C8B-B14F-4D97-AF65-F5344CB8AC3E}">
        <p14:creationId xmlns:p14="http://schemas.microsoft.com/office/powerpoint/2010/main" val="11348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0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4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 or Sub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4" y="2656971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8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 Body B - No heade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4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645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84621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89B9-626B-43CC-8C45-E18B39D0E09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BE56-C323-4F2B-9E8C-E798DD64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use.edu/eli/events/eli-annual-meeting/program/online-agenda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eli2013/" TargetMode="External"/><Relationship Id="rId2" Type="http://schemas.openxmlformats.org/officeDocument/2006/relationships/hyperlink" Target="http://www.facebook.com/pages/EDUCAUSE-Learning-Initiative/17936984739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hyperlink" Target="http://www.youtube.com/EDUCAUSEL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TestSonicFoundry" TargetMode="External"/><Relationship Id="rId2" Type="http://schemas.openxmlformats.org/officeDocument/2006/relationships/hyperlink" Target="http://www.educause.edu/TestInxpo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ducause.edu/eli/events/eli-annual-meeting/program/technical-requirements" TargetMode="External"/><Relationship Id="rId4" Type="http://schemas.openxmlformats.org/officeDocument/2006/relationships/hyperlink" Target="http://www.educause.edu/TestAdobeConnec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use.edu/eli/events/eli-annual-meeting/program-and-agenda/online-meeting-resources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ducause.edu/conferences-events/educause-campus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vts.inxpo.com/Launch/Event.htm?ShowKey=12465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li/events/eli-annual-meeting/innovation-and-network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738069"/>
            <a:ext cx="3962401" cy="90592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ELI Online</a:t>
            </a:r>
            <a:br>
              <a:rPr lang="en-US" sz="3000" b="1" dirty="0" smtClean="0"/>
            </a:br>
            <a:r>
              <a:rPr lang="en-US" sz="3000" b="1" dirty="0" smtClean="0"/>
              <a:t>Participant Orientation Session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January 24, 2013</a:t>
            </a:r>
            <a:endParaRPr lang="en-US" sz="3000" dirty="0"/>
          </a:p>
        </p:txBody>
      </p:sp>
      <p:pic>
        <p:nvPicPr>
          <p:cNvPr id="10" name="Picture 9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42" y="1600200"/>
            <a:ext cx="4201166" cy="25729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82100" y="4490988"/>
            <a:ext cx="395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From Denver, Colorado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4810" r="33481"/>
          <a:stretch/>
        </p:blipFill>
        <p:spPr>
          <a:xfrm>
            <a:off x="5168106" y="1718862"/>
            <a:ext cx="2626468" cy="171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8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21782" cy="72997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Sessions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5638800" cy="4546599"/>
          </a:xfrm>
        </p:spPr>
        <p:txBody>
          <a:bodyPr/>
          <a:lstStyle/>
          <a:p>
            <a:r>
              <a:rPr lang="en-US" dirty="0" smtClean="0"/>
              <a:t>All live </a:t>
            </a:r>
            <a:r>
              <a:rPr lang="en-US" dirty="0"/>
              <a:t>and recorded </a:t>
            </a:r>
            <a:r>
              <a:rPr lang="en-US" dirty="0" smtClean="0"/>
              <a:t>presentations</a:t>
            </a:r>
          </a:p>
          <a:p>
            <a:r>
              <a:rPr lang="en-US" b="1" dirty="0" smtClean="0"/>
              <a:t>On-Demand</a:t>
            </a:r>
            <a:endParaRPr lang="en-US" b="1" dirty="0"/>
          </a:p>
          <a:p>
            <a:pPr lvl="1"/>
            <a:r>
              <a:rPr lang="en-US" b="1" dirty="0" smtClean="0"/>
              <a:t>NOTE! </a:t>
            </a:r>
            <a:r>
              <a:rPr lang="en-US" dirty="0" smtClean="0"/>
              <a:t>Within 15 minutes to 3 hours; uploaded during 30+ minute breaks.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rivate </a:t>
            </a:r>
            <a:r>
              <a:rPr lang="en-US" dirty="0"/>
              <a:t>for 90 days </a:t>
            </a:r>
          </a:p>
          <a:p>
            <a:pPr lvl="2"/>
            <a:r>
              <a:rPr lang="en-US" dirty="0" smtClean="0"/>
              <a:t>Virtual Conference Center</a:t>
            </a:r>
          </a:p>
          <a:p>
            <a:pPr lvl="2"/>
            <a:r>
              <a:rPr lang="en-US" dirty="0" smtClean="0"/>
              <a:t>Recordings Page</a:t>
            </a:r>
            <a:endParaRPr lang="en-US" dirty="0"/>
          </a:p>
          <a:p>
            <a:pPr lvl="1"/>
            <a:r>
              <a:rPr lang="en-US" dirty="0" smtClean="0"/>
              <a:t>Public after </a:t>
            </a:r>
            <a:r>
              <a:rPr lang="en-US" dirty="0"/>
              <a:t>90 days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3689065" cy="192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039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829" y="330201"/>
            <a:ext cx="8021782" cy="729971"/>
          </a:xfrm>
        </p:spPr>
        <p:txBody>
          <a:bodyPr/>
          <a:lstStyle/>
          <a:p>
            <a:r>
              <a:rPr lang="en-US" dirty="0" smtClean="0"/>
              <a:t>Session Tips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168401"/>
            <a:ext cx="8079971" cy="4546599"/>
          </a:xfrm>
        </p:spPr>
        <p:txBody>
          <a:bodyPr/>
          <a:lstStyle/>
          <a:p>
            <a:r>
              <a:rPr lang="en-US" b="1" dirty="0"/>
              <a:t>Set your default time </a:t>
            </a:r>
            <a:r>
              <a:rPr lang="en-US" b="1" dirty="0" smtClean="0"/>
              <a:t>zone </a:t>
            </a:r>
            <a:r>
              <a:rPr lang="en-US" dirty="0" smtClean="0"/>
              <a:t>on both the website and in the Virtual Center</a:t>
            </a:r>
          </a:p>
          <a:p>
            <a:r>
              <a:rPr lang="en-US" dirty="0"/>
              <a:t>Click on each day’s tab </a:t>
            </a:r>
            <a:endParaRPr lang="en-US" dirty="0" smtClean="0"/>
          </a:p>
          <a:p>
            <a:r>
              <a:rPr lang="en-US" b="1" dirty="0" smtClean="0"/>
              <a:t>Add </a:t>
            </a:r>
            <a:r>
              <a:rPr lang="en-US" b="1" dirty="0"/>
              <a:t>sessions to your calendar </a:t>
            </a:r>
          </a:p>
          <a:p>
            <a:pPr lvl="1"/>
            <a:r>
              <a:rPr lang="en-US" dirty="0"/>
              <a:t>Note: Use the </a:t>
            </a:r>
            <a:r>
              <a:rPr lang="en-US" dirty="0" smtClean="0"/>
              <a:t>EDUCAUSE site </a:t>
            </a:r>
            <a:r>
              <a:rPr lang="en-US" dirty="0"/>
              <a:t>to access the </a:t>
            </a:r>
            <a:r>
              <a:rPr lang="en-US" dirty="0" smtClean="0"/>
              <a:t>itinerary </a:t>
            </a:r>
            <a:r>
              <a:rPr lang="en-US" dirty="0"/>
              <a:t>builder and </a:t>
            </a:r>
            <a:r>
              <a:rPr lang="en-US" dirty="0" err="1"/>
              <a:t>iCalendar</a:t>
            </a:r>
            <a:r>
              <a:rPr lang="en-US" dirty="0"/>
              <a:t> </a:t>
            </a:r>
            <a:r>
              <a:rPr lang="en-US" dirty="0" smtClean="0"/>
              <a:t>download.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www.educause.edu/eli/events/eli-annual-meeting/program/online-agenda</a:t>
            </a:r>
            <a:endParaRPr lang="en-US" sz="2000" dirty="0" smtClean="0"/>
          </a:p>
          <a:p>
            <a:pPr lvl="1"/>
            <a:r>
              <a:rPr lang="en-US" dirty="0" smtClean="0"/>
              <a:t>Title, speaker name and profile link (contact info and bio), abstract</a:t>
            </a:r>
          </a:p>
          <a:p>
            <a:r>
              <a:rPr lang="en-US" b="1" dirty="0" smtClean="0"/>
              <a:t>Evaluate sessions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0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51" y="1217060"/>
            <a:ext cx="7062361" cy="4247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184429"/>
            <a:ext cx="8021782" cy="7299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 smtClean="0">
                <a:latin typeface="Arial" pitchFamily="34" charset="0"/>
                <a:cs typeface="Arial" pitchFamily="34" charset="0"/>
              </a:rPr>
              <a:t>Exclusive Online Sessions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630152" y="1473085"/>
            <a:ext cx="1198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2000" b="1" dirty="0"/>
              <a:t>Speaker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6582171" y="5610324"/>
            <a:ext cx="2561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2000" b="1" dirty="0" smtClean="0"/>
              <a:t>Roster and 1:1 Chat</a:t>
            </a:r>
            <a:endParaRPr lang="en-US" sz="2000" b="1" dirty="0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3819525" y="5610324"/>
            <a:ext cx="212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2000" b="1" dirty="0" smtClean="0"/>
              <a:t> Answer Polls</a:t>
            </a:r>
            <a:endParaRPr lang="en-US" sz="2000" b="1" dirty="0"/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914400" y="5616714"/>
            <a:ext cx="21588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2000" b="1" dirty="0"/>
              <a:t>Chat and ask </a:t>
            </a:r>
            <a:r>
              <a:rPr lang="en-US" sz="2000" b="1" dirty="0" smtClean="0"/>
              <a:t>questions</a:t>
            </a:r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901669" y="1781060"/>
            <a:ext cx="803334" cy="352540"/>
          </a:xfrm>
          <a:prstGeom prst="rightArrow">
            <a:avLst/>
          </a:prstGeom>
          <a:solidFill>
            <a:srgbClr val="A900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0600" y="5148873"/>
            <a:ext cx="803334" cy="352540"/>
          </a:xfrm>
          <a:prstGeom prst="rightArrow">
            <a:avLst/>
          </a:prstGeom>
          <a:solidFill>
            <a:srgbClr val="A900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3464446" y="5741410"/>
            <a:ext cx="710159" cy="352540"/>
          </a:xfrm>
          <a:prstGeom prst="rightArrow">
            <a:avLst/>
          </a:prstGeom>
          <a:solidFill>
            <a:srgbClr val="A900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6057172" y="5747762"/>
            <a:ext cx="697457" cy="352540"/>
          </a:xfrm>
          <a:prstGeom prst="rightArrow">
            <a:avLst/>
          </a:prstGeom>
          <a:solidFill>
            <a:srgbClr val="A900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184429"/>
            <a:ext cx="8021782" cy="7299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 smtClean="0">
                <a:latin typeface="Arial" pitchFamily="34" charset="0"/>
                <a:cs typeface="Arial" pitchFamily="34" charset="0"/>
              </a:rPr>
              <a:t>Webcasts: Sonic Foundry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3955"/>
            <a:ext cx="8763000" cy="4973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34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 smtClean="0"/>
              <a:t>Webcasts: Optional Pods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829" y="1219200"/>
            <a:ext cx="8079971" cy="4546599"/>
          </a:xfrm>
        </p:spPr>
        <p:txBody>
          <a:bodyPr/>
          <a:lstStyle/>
          <a:p>
            <a:r>
              <a:rPr lang="en-US" b="1" dirty="0"/>
              <a:t>Chat</a:t>
            </a:r>
            <a:r>
              <a:rPr lang="en-US" dirty="0"/>
              <a:t>: Chat and submit speaker questions</a:t>
            </a:r>
          </a:p>
          <a:p>
            <a:pPr lvl="1"/>
            <a:r>
              <a:rPr lang="en-US" b="1" dirty="0"/>
              <a:t>Session moderators are in EVERY room</a:t>
            </a:r>
            <a:endParaRPr lang="en-US" dirty="0"/>
          </a:p>
          <a:p>
            <a:r>
              <a:rPr lang="en-US" b="1" dirty="0" smtClean="0"/>
              <a:t>Twitter</a:t>
            </a:r>
            <a:r>
              <a:rPr lang="en-US" dirty="0" smtClean="0"/>
              <a:t> (optional)</a:t>
            </a:r>
          </a:p>
          <a:p>
            <a:r>
              <a:rPr lang="en-US" dirty="0" smtClean="0"/>
              <a:t>Help Desk</a:t>
            </a:r>
          </a:p>
          <a:p>
            <a:pPr marL="457200" lvl="1"/>
            <a:r>
              <a:rPr lang="en-US" b="1" dirty="0"/>
              <a:t>TIP!: </a:t>
            </a:r>
            <a:r>
              <a:rPr lang="en-US" dirty="0"/>
              <a:t>Open, close, maximize and move pods on your </a:t>
            </a:r>
            <a:r>
              <a:rPr lang="en-US" dirty="0" smtClean="0"/>
              <a:t>own.</a:t>
            </a:r>
          </a:p>
          <a:p>
            <a:pPr marL="457200" lvl="1"/>
            <a:r>
              <a:rPr lang="en-US" dirty="0" smtClean="0"/>
              <a:t>Mediasite Player: 6 </a:t>
            </a:r>
            <a:r>
              <a:rPr lang="en-US" dirty="0"/>
              <a:t>viewing </a:t>
            </a:r>
            <a:r>
              <a:rPr lang="en-US" dirty="0" smtClean="0"/>
              <a:t>options plus full view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8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r>
              <a:rPr lang="en-US" dirty="0" smtClean="0"/>
              <a:t>Webcasts: Technical Note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382000" cy="4525963"/>
          </a:xfrm>
        </p:spPr>
        <p:txBody>
          <a:bodyPr/>
          <a:lstStyle/>
          <a:p>
            <a:r>
              <a:rPr lang="en-US" dirty="0" smtClean="0"/>
              <a:t>Internet Explorer, Firefox, Safari</a:t>
            </a:r>
          </a:p>
          <a:p>
            <a:pPr lvl="1"/>
            <a:r>
              <a:rPr lang="en-US" dirty="0" smtClean="0"/>
              <a:t>Virtual Convention Center = https</a:t>
            </a:r>
          </a:p>
          <a:p>
            <a:pPr lvl="1"/>
            <a:r>
              <a:rPr lang="en-US" dirty="0" smtClean="0"/>
              <a:t>Webcasts = http</a:t>
            </a:r>
          </a:p>
          <a:p>
            <a:pPr lvl="1"/>
            <a:r>
              <a:rPr lang="en-US" dirty="0" smtClean="0"/>
              <a:t>Click View Now: </a:t>
            </a:r>
            <a:r>
              <a:rPr lang="en-US" b="1" dirty="0" smtClean="0"/>
              <a:t>You may get a warning message</a:t>
            </a:r>
          </a:p>
          <a:p>
            <a:pPr lvl="2"/>
            <a:r>
              <a:rPr lang="en-US" dirty="0" smtClean="0"/>
              <a:t>Do you want to view only the webpage content that was delivered securely? </a:t>
            </a:r>
            <a:r>
              <a:rPr lang="en-US" dirty="0" smtClean="0">
                <a:solidFill>
                  <a:srgbClr val="FF0000"/>
                </a:solidFill>
              </a:rPr>
              <a:t>No = I also want to view http page</a:t>
            </a:r>
          </a:p>
          <a:p>
            <a:pPr lvl="2"/>
            <a:r>
              <a:rPr lang="en-US" dirty="0" smtClean="0"/>
              <a:t>Only secure content is displayed. </a:t>
            </a:r>
            <a:r>
              <a:rPr lang="en-US" dirty="0" smtClean="0">
                <a:solidFill>
                  <a:srgbClr val="FF0000"/>
                </a:solidFill>
              </a:rPr>
              <a:t>Yes = show all content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09" y="5247328"/>
            <a:ext cx="4129491" cy="161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8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 smtClean="0"/>
              <a:t>ELI Central Online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11146"/>
          <a:stretch/>
        </p:blipFill>
        <p:spPr>
          <a:xfrm>
            <a:off x="228600" y="1219200"/>
            <a:ext cx="8595360" cy="4426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009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829" y="1143000"/>
            <a:ext cx="4269971" cy="4546599"/>
          </a:xfrm>
        </p:spPr>
        <p:txBody>
          <a:bodyPr/>
          <a:lstStyle/>
          <a:p>
            <a:r>
              <a:rPr lang="en-US" b="1" dirty="0" smtClean="0"/>
              <a:t>Online Participant Chat</a:t>
            </a:r>
          </a:p>
          <a:p>
            <a:pPr lvl="1"/>
            <a:r>
              <a:rPr lang="en-US" dirty="0" smtClean="0"/>
              <a:t>Answer “Questions </a:t>
            </a:r>
            <a:r>
              <a:rPr lang="en-US" dirty="0"/>
              <a:t>for the </a:t>
            </a:r>
            <a:r>
              <a:rPr lang="en-US" dirty="0" smtClean="0"/>
              <a:t>Profession”</a:t>
            </a:r>
            <a:endParaRPr lang="en-US" b="1" dirty="0"/>
          </a:p>
          <a:p>
            <a:r>
              <a:rPr lang="en-US" dirty="0" smtClean="0"/>
              <a:t>Twitter </a:t>
            </a:r>
            <a:r>
              <a:rPr lang="en-US" b="1" dirty="0" smtClean="0"/>
              <a:t>#eli2013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Facebook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Flickr</a:t>
            </a:r>
            <a:r>
              <a:rPr lang="en-US" b="1" dirty="0" smtClean="0"/>
              <a:t>: Tag photos eli2013</a:t>
            </a:r>
            <a:endParaRPr lang="en-US" dirty="0"/>
          </a:p>
          <a:p>
            <a:r>
              <a:rPr lang="en-US" dirty="0" smtClean="0">
                <a:hlinkClick r:id="rId4"/>
              </a:rPr>
              <a:t>YouTube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0" y="1905000"/>
            <a:ext cx="4110990" cy="205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01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 smtClean="0"/>
              <a:t>Game Room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371599"/>
            <a:ext cx="4346171" cy="4546599"/>
          </a:xfrm>
        </p:spPr>
        <p:txBody>
          <a:bodyPr/>
          <a:lstStyle/>
          <a:p>
            <a:r>
              <a:rPr lang="en-US" b="1" dirty="0"/>
              <a:t>Trivial Pursuit</a:t>
            </a:r>
          </a:p>
          <a:p>
            <a:pPr lvl="1"/>
            <a:r>
              <a:rPr lang="en-US" dirty="0" smtClean="0"/>
              <a:t>Campuses in attendance, </a:t>
            </a:r>
            <a:r>
              <a:rPr lang="en-US" dirty="0"/>
              <a:t>Denver, </a:t>
            </a:r>
            <a:r>
              <a:rPr lang="en-US" dirty="0" smtClean="0"/>
              <a:t>IT, EDUCAUSE, Movies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err="1"/>
              <a:t>google</a:t>
            </a:r>
            <a:r>
              <a:rPr lang="en-US" dirty="0"/>
              <a:t> searches allowed!</a:t>
            </a:r>
          </a:p>
          <a:p>
            <a:pPr lvl="1"/>
            <a:r>
              <a:rPr lang="en-US" dirty="0"/>
              <a:t>Time counts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1004"/>
            <a:ext cx="4041775" cy="253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885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228600"/>
            <a:ext cx="8021782" cy="729971"/>
          </a:xfrm>
        </p:spPr>
        <p:txBody>
          <a:bodyPr/>
          <a:lstStyle/>
          <a:p>
            <a:r>
              <a:rPr lang="en-US" dirty="0"/>
              <a:t>Profile P</a:t>
            </a:r>
            <a:r>
              <a:rPr lang="en-US" dirty="0" smtClean="0"/>
              <a:t>age</a:t>
            </a:r>
            <a:r>
              <a:rPr lang="en-US" dirty="0"/>
              <a:t>: </a:t>
            </a:r>
            <a:r>
              <a:rPr lang="en-US" dirty="0" smtClean="0"/>
              <a:t>Conference Profile Only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830" y="1066800"/>
            <a:ext cx="4289508" cy="4546599"/>
          </a:xfrm>
        </p:spPr>
        <p:txBody>
          <a:bodyPr/>
          <a:lstStyle/>
          <a:p>
            <a:r>
              <a:rPr lang="en-US" sz="2700" b="1" dirty="0" smtClean="0"/>
              <a:t>Individuals: </a:t>
            </a:r>
            <a:r>
              <a:rPr lang="en-US" sz="2700" dirty="0" smtClean="0"/>
              <a:t>Upload </a:t>
            </a:r>
            <a:r>
              <a:rPr lang="en-US" sz="2700" dirty="0"/>
              <a:t>your </a:t>
            </a:r>
            <a:r>
              <a:rPr lang="en-US" sz="2700" dirty="0" smtClean="0"/>
              <a:t>picture </a:t>
            </a:r>
          </a:p>
          <a:p>
            <a:r>
              <a:rPr lang="en-US" sz="2700" b="1" dirty="0" smtClean="0"/>
              <a:t>Teams: </a:t>
            </a:r>
            <a:r>
              <a:rPr lang="en-US" sz="2700" dirty="0" smtClean="0"/>
              <a:t>Upload </a:t>
            </a:r>
            <a:r>
              <a:rPr lang="en-US" sz="2700" dirty="0"/>
              <a:t>a team or campus </a:t>
            </a:r>
            <a:r>
              <a:rPr lang="en-US" sz="2700" dirty="0" smtClean="0"/>
              <a:t>picture and change </a:t>
            </a:r>
            <a:r>
              <a:rPr lang="en-US" sz="2700" dirty="0"/>
              <a:t>your name</a:t>
            </a:r>
          </a:p>
          <a:p>
            <a:r>
              <a:rPr lang="en-US" sz="2700" b="1" dirty="0" smtClean="0"/>
              <a:t>Communicate: </a:t>
            </a:r>
            <a:r>
              <a:rPr lang="en-US" sz="2700" dirty="0" smtClean="0"/>
              <a:t>Chat</a:t>
            </a:r>
            <a:r>
              <a:rPr lang="en-US" sz="2700" dirty="0"/>
              <a:t>, e-mail, </a:t>
            </a:r>
            <a:r>
              <a:rPr lang="en-US" sz="2700" dirty="0" err="1"/>
              <a:t>Vcard</a:t>
            </a:r>
            <a:endParaRPr lang="en-US" sz="2700" dirty="0"/>
          </a:p>
          <a:p>
            <a:pPr marL="0" indent="0">
              <a:buNone/>
            </a:pPr>
            <a:r>
              <a:rPr lang="en-US" b="1" dirty="0" smtClean="0"/>
              <a:t>Changes do not </a:t>
            </a:r>
            <a:r>
              <a:rPr lang="en-US" b="1" dirty="0"/>
              <a:t>affect your EDUCAUSE profile.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55" y="1295400"/>
            <a:ext cx="4095750" cy="21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80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Orientation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Online </a:t>
            </a:r>
            <a:r>
              <a:rPr lang="en-US" dirty="0" smtClean="0"/>
              <a:t>Annual Meeting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Program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Virtual Conference Center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Getting Ready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Technology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Credentials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Team Resources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Questions?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Sneak </a:t>
            </a:r>
            <a:r>
              <a:rPr lang="en-US" dirty="0"/>
              <a:t>Preview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60" y="1594957"/>
            <a:ext cx="3124200" cy="32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 smtClean="0"/>
              <a:t>Assistance &amp; Help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829" y="1295400"/>
            <a:ext cx="8079971" cy="4546599"/>
          </a:xfrm>
        </p:spPr>
        <p:txBody>
          <a:bodyPr/>
          <a:lstStyle/>
          <a:p>
            <a:r>
              <a:rPr lang="en-US" dirty="0"/>
              <a:t>Registration or profile help: </a:t>
            </a:r>
            <a:r>
              <a:rPr lang="en-US" b="1" dirty="0"/>
              <a:t>info@educause.edu</a:t>
            </a:r>
          </a:p>
          <a:p>
            <a:r>
              <a:rPr lang="en-US" dirty="0" smtClean="0"/>
              <a:t>Program or general questions</a:t>
            </a:r>
            <a:r>
              <a:rPr lang="en-US" dirty="0"/>
              <a:t>: </a:t>
            </a:r>
            <a:r>
              <a:rPr lang="en-US" b="1" dirty="0" smtClean="0"/>
              <a:t>onlineconf@educause.edu</a:t>
            </a:r>
            <a:endParaRPr lang="en-US" dirty="0" smtClean="0"/>
          </a:p>
          <a:p>
            <a:r>
              <a:rPr lang="en-US" dirty="0" smtClean="0"/>
              <a:t>Virtual </a:t>
            </a:r>
            <a:r>
              <a:rPr lang="en-US" dirty="0"/>
              <a:t>Conference </a:t>
            </a:r>
            <a:r>
              <a:rPr lang="en-US" dirty="0" smtClean="0"/>
              <a:t>Center or Webcast Help: </a:t>
            </a:r>
            <a:r>
              <a:rPr lang="en-US" b="1" dirty="0" smtClean="0"/>
              <a:t>Help Desk </a:t>
            </a:r>
            <a:r>
              <a:rPr lang="en-US" dirty="0" smtClean="0"/>
              <a:t>during </a:t>
            </a:r>
            <a:r>
              <a:rPr lang="en-US" dirty="0"/>
              <a:t>c</a:t>
            </a:r>
            <a:r>
              <a:rPr lang="en-US" dirty="0" smtClean="0"/>
              <a:t>onference </a:t>
            </a:r>
            <a:r>
              <a:rPr lang="en-US" dirty="0"/>
              <a:t>dates and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Adobe Connect: Write to </a:t>
            </a:r>
            <a:r>
              <a:rPr lang="en-US" b="1" dirty="0" smtClean="0"/>
              <a:t>_Technical Help</a:t>
            </a:r>
          </a:p>
        </p:txBody>
      </p:sp>
    </p:spTree>
    <p:extLst>
      <p:ext uri="{BB962C8B-B14F-4D97-AF65-F5344CB8AC3E}">
        <p14:creationId xmlns:p14="http://schemas.microsoft.com/office/powerpoint/2010/main" val="391859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Technology &amp; 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3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06829" y="1549401"/>
            <a:ext cx="8079971" cy="4546599"/>
          </a:xfrm>
        </p:spPr>
        <p:txBody>
          <a:bodyPr/>
          <a:lstStyle/>
          <a:p>
            <a:r>
              <a:rPr lang="en-US" dirty="0" smtClean="0"/>
              <a:t>A high-speed </a:t>
            </a:r>
            <a:r>
              <a:rPr lang="en-US" b="1" dirty="0" smtClean="0"/>
              <a:t>WIRED connection</a:t>
            </a:r>
            <a:endParaRPr lang="en-US" dirty="0" smtClean="0"/>
          </a:p>
          <a:p>
            <a:r>
              <a:rPr lang="en-US" b="1" dirty="0"/>
              <a:t>S</a:t>
            </a:r>
            <a:r>
              <a:rPr lang="en-US" b="1" dirty="0" smtClean="0"/>
              <a:t>ystem checks: </a:t>
            </a:r>
          </a:p>
          <a:p>
            <a:pPr lvl="1"/>
            <a:r>
              <a:rPr lang="en-US" b="1" dirty="0" smtClean="0">
                <a:hlinkClick r:id="rId2"/>
              </a:rPr>
              <a:t>Virtual Conference Center</a:t>
            </a:r>
            <a:r>
              <a:rPr lang="en-US" dirty="0" smtClean="0"/>
              <a:t> (</a:t>
            </a:r>
            <a:r>
              <a:rPr lang="en-US" dirty="0"/>
              <a:t>p</a:t>
            </a:r>
            <a:r>
              <a:rPr lang="en-US" dirty="0" smtClean="0"/>
              <a:t>ort </a:t>
            </a:r>
            <a:r>
              <a:rPr lang="en-US" dirty="0"/>
              <a:t>1935 or 80 must be </a:t>
            </a:r>
            <a:r>
              <a:rPr lang="en-US" dirty="0" smtClean="0"/>
              <a:t>open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hlinkClick r:id="rId3"/>
              </a:rPr>
              <a:t>Mediasite Player </a:t>
            </a:r>
            <a:endParaRPr lang="en-US" b="1" dirty="0" smtClean="0"/>
          </a:p>
          <a:p>
            <a:pPr lvl="1"/>
            <a:r>
              <a:rPr lang="en-US" b="1" dirty="0" smtClean="0">
                <a:hlinkClick r:id="rId4"/>
              </a:rPr>
              <a:t>Adobe Connect </a:t>
            </a:r>
            <a:endParaRPr lang="en-US" b="1" dirty="0" smtClean="0"/>
          </a:p>
          <a:p>
            <a:r>
              <a:rPr lang="en-US" dirty="0" smtClean="0"/>
              <a:t>Phone for online sessions (back-up)</a:t>
            </a:r>
            <a:endParaRPr lang="en-US" sz="1300" dirty="0" smtClean="0"/>
          </a:p>
          <a:p>
            <a:r>
              <a:rPr lang="en-US" b="1" dirty="0" smtClean="0"/>
              <a:t>NOTE</a:t>
            </a:r>
            <a:r>
              <a:rPr lang="en-US" dirty="0"/>
              <a:t>: Mobile devices are NOT supported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06829" y="304800"/>
            <a:ext cx="8021782" cy="729971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</a:t>
            </a:r>
            <a:r>
              <a:rPr lang="en-US" dirty="0" smtClean="0"/>
              <a:t>Preparation</a:t>
            </a:r>
            <a:br>
              <a:rPr lang="en-US" dirty="0" smtClean="0"/>
            </a:br>
            <a:r>
              <a:rPr lang="en-US" sz="2200" dirty="0">
                <a:hlinkClick r:id="rId5"/>
              </a:rPr>
              <a:t>http://www.educause.edu/eli/events/eli-annual-meeting/program/technical-requirements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731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/>
              <a:t>Technology </a:t>
            </a:r>
            <a:r>
              <a:rPr lang="en-US" dirty="0" smtClean="0"/>
              <a:t>and Teams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4650971" cy="4546599"/>
          </a:xfrm>
        </p:spPr>
        <p:txBody>
          <a:bodyPr/>
          <a:lstStyle/>
          <a:p>
            <a:pPr>
              <a:buClr>
                <a:srgbClr val="A90021"/>
              </a:buClr>
            </a:pPr>
            <a:r>
              <a:rPr lang="en-US" dirty="0">
                <a:solidFill>
                  <a:srgbClr val="404040"/>
                </a:solidFill>
              </a:rPr>
              <a:t>Screen</a:t>
            </a:r>
          </a:p>
          <a:p>
            <a:pPr>
              <a:buClr>
                <a:srgbClr val="A90021"/>
              </a:buClr>
            </a:pPr>
            <a:r>
              <a:rPr lang="en-US" dirty="0">
                <a:solidFill>
                  <a:srgbClr val="404040"/>
                </a:solidFill>
              </a:rPr>
              <a:t>Projector</a:t>
            </a:r>
          </a:p>
          <a:p>
            <a:pPr>
              <a:buClr>
                <a:srgbClr val="A90021"/>
              </a:buClr>
            </a:pPr>
            <a:r>
              <a:rPr lang="en-US" dirty="0">
                <a:solidFill>
                  <a:srgbClr val="404040"/>
                </a:solidFill>
              </a:rPr>
              <a:t>3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systems checks: On the computer you plan to use</a:t>
            </a:r>
          </a:p>
          <a:p>
            <a:pPr>
              <a:buClr>
                <a:srgbClr val="A90021"/>
              </a:buClr>
            </a:pPr>
            <a:r>
              <a:rPr lang="en-US" dirty="0">
                <a:solidFill>
                  <a:srgbClr val="404040"/>
                </a:solidFill>
              </a:rPr>
              <a:t>Conference phone: Back-up for Adobe </a:t>
            </a:r>
            <a:r>
              <a:rPr lang="en-US" dirty="0" smtClean="0">
                <a:solidFill>
                  <a:srgbClr val="404040"/>
                </a:solidFill>
              </a:rPr>
              <a:t>Connect</a:t>
            </a:r>
            <a:endParaRPr lang="en-US" dirty="0">
              <a:solidFill>
                <a:srgbClr val="404040"/>
              </a:solidFill>
            </a:endParaRPr>
          </a:p>
          <a:p>
            <a:endParaRPr lang="en-US" dirty="0"/>
          </a:p>
        </p:txBody>
      </p:sp>
      <p:pic>
        <p:nvPicPr>
          <p:cNvPr id="6" name="Picture 4" descr="ELI 2009-153 by educausestaff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23829"/>
            <a:ext cx="3352800" cy="218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360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219200"/>
            <a:ext cx="8308571" cy="4546599"/>
          </a:xfrm>
        </p:spPr>
        <p:txBody>
          <a:bodyPr/>
          <a:lstStyle/>
          <a:p>
            <a:r>
              <a:rPr lang="en-US" dirty="0" smtClean="0"/>
              <a:t>Virtual Conference Center:</a:t>
            </a:r>
          </a:p>
          <a:p>
            <a:pPr lvl="1"/>
            <a:r>
              <a:rPr lang="en-US" dirty="0" smtClean="0"/>
              <a:t>Username/Password sent via e-mail on January 23 and 31.</a:t>
            </a:r>
          </a:p>
          <a:p>
            <a:pPr lvl="1"/>
            <a:r>
              <a:rPr lang="en-US" dirty="0" smtClean="0"/>
              <a:t>They will not change.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EARLY OPENING (today &amp; Jan. </a:t>
            </a:r>
            <a:r>
              <a:rPr lang="en-US" dirty="0" smtClean="0">
                <a:solidFill>
                  <a:srgbClr val="FF0000"/>
                </a:solidFill>
              </a:rPr>
              <a:t>31–Feb</a:t>
            </a:r>
            <a:r>
              <a:rPr lang="en-US" dirty="0" smtClean="0">
                <a:solidFill>
                  <a:srgbClr val="FF0000"/>
                </a:solidFill>
              </a:rPr>
              <a:t>. 1): </a:t>
            </a:r>
            <a:r>
              <a:rPr lang="en-US" dirty="0" smtClean="0"/>
              <a:t>Test your credentials and your audio/video connections on the computer and in the room you plan to use.</a:t>
            </a:r>
          </a:p>
          <a:p>
            <a:r>
              <a:rPr lang="en-US" dirty="0" smtClean="0"/>
              <a:t>Preconference Seminars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-mail from </a:t>
            </a:r>
            <a:r>
              <a:rPr lang="en-US" dirty="0" err="1" smtClean="0"/>
              <a:t>vfanning</a:t>
            </a:r>
            <a:r>
              <a:rPr lang="en-US" dirty="0" smtClean="0"/>
              <a:t> “Log </a:t>
            </a:r>
            <a:r>
              <a:rPr lang="en-US" dirty="0"/>
              <a:t>In Information for Your Preconference </a:t>
            </a:r>
            <a:r>
              <a:rPr lang="en-US" dirty="0" smtClean="0"/>
              <a:t>Seminar” on January 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3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Team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Resources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EDUCAUSE On Campus</a:t>
            </a:r>
          </a:p>
          <a:p>
            <a:r>
              <a:rPr lang="en-US" dirty="0" smtClean="0"/>
              <a:t>Campus Flyer</a:t>
            </a:r>
          </a:p>
          <a:p>
            <a:r>
              <a:rPr lang="en-US" dirty="0" smtClean="0"/>
              <a:t>Vote on which sessions to 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7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What is </a:t>
            </a:r>
            <a:r>
              <a:rPr lang="en-US" b="1" dirty="0">
                <a:solidFill>
                  <a:srgbClr val="A90021"/>
                </a:solidFill>
                <a:latin typeface="Arial" charset="0"/>
                <a:ea typeface="ＭＳ Ｐゴシック" pitchFamily="-108" charset="-128"/>
                <a:cs typeface="Arial" charset="0"/>
              </a:rPr>
              <a:t>EDUCAUSE</a:t>
            </a:r>
            <a:r>
              <a:rPr lang="en-US" b="1" dirty="0">
                <a:latin typeface="Arial" charset="0"/>
                <a:ea typeface="ＭＳ Ｐゴシック" pitchFamily="-108" charset="-128"/>
                <a:cs typeface="Arial" charset="0"/>
              </a:rPr>
              <a:t> On Campus</a:t>
            </a:r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?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2578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2000" dirty="0">
                <a:hlinkClick r:id="rId2"/>
              </a:rPr>
              <a:t>http://www.educause.edu/conferences-events/educause-campus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" y="2286000"/>
            <a:ext cx="904623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066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 to use tools and resources to offer affordable EDUCAUSE professional development events on your campus –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31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2618" y="260629"/>
            <a:ext cx="8021782" cy="729971"/>
          </a:xfrm>
        </p:spPr>
        <p:txBody>
          <a:bodyPr/>
          <a:lstStyle/>
          <a:p>
            <a:r>
              <a:rPr lang="en-US" b="1" dirty="0" smtClean="0"/>
              <a:t>Options</a:t>
            </a:r>
            <a:endParaRPr lang="en-US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Arial" charset="0"/>
              </a:rPr>
              <a:t>Select a program</a:t>
            </a:r>
            <a:endParaRPr lang="en-US" sz="3200" b="1" dirty="0">
              <a:solidFill>
                <a:schemeClr val="tx1"/>
              </a:solidFill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200" y="1782762"/>
            <a:ext cx="4040188" cy="1265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ea typeface="ＭＳ Ｐゴシック" pitchFamily="-108" charset="-128"/>
                <a:cs typeface="Arial" charset="0"/>
              </a:rPr>
              <a:t>O</a:t>
            </a:r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nline events</a:t>
            </a:r>
          </a:p>
          <a:p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Content kits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charset="0"/>
                <a:ea typeface="ＭＳ Ｐゴシック" pitchFamily="-108" charset="-128"/>
                <a:cs typeface="Arial" charset="0"/>
              </a:rPr>
              <a:t>Interact</a:t>
            </a:r>
            <a:endParaRPr lang="en-US" b="1" dirty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45025" y="1782762"/>
            <a:ext cx="4041775" cy="2332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Discussion/Facilitation guide</a:t>
            </a:r>
          </a:p>
          <a:p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Tips</a:t>
            </a:r>
          </a:p>
          <a:p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Strategies</a:t>
            </a:r>
          </a:p>
          <a:p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Building community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248" y="2743200"/>
            <a:ext cx="365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Plan and Promote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68408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ＭＳ Ｐゴシック" pitchFamily="-108" charset="-128"/>
                <a:cs typeface="Arial" charset="0"/>
              </a:rPr>
              <a:t>Checklist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ＭＳ Ｐゴシック" pitchFamily="-108" charset="-128"/>
                <a:cs typeface="Arial" charset="0"/>
              </a:rPr>
              <a:t>Pre-event survey template and tips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E-Mail </a:t>
            </a:r>
            <a:r>
              <a:rPr lang="en-US" sz="2400" dirty="0">
                <a:latin typeface="Arial" charset="0"/>
                <a:ea typeface="ＭＳ Ｐゴシック" pitchFamily="-108" charset="-128"/>
                <a:cs typeface="Arial" charset="0"/>
              </a:rPr>
              <a:t>template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ＭＳ Ｐゴシック" pitchFamily="-108" charset="-128"/>
                <a:cs typeface="Arial" charset="0"/>
              </a:rPr>
              <a:t>EDUCAUSE logo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ＭＳ Ｐゴシック" pitchFamily="-108" charset="-128"/>
                <a:cs typeface="Arial" charset="0"/>
              </a:rPr>
              <a:t>Poster </a:t>
            </a:r>
          </a:p>
          <a:p>
            <a:endParaRPr lang="en-US" sz="2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645025" y="3967474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charset="0"/>
                <a:ea typeface="ＭＳ Ｐゴシック" pitchFamily="-108" charset="-128"/>
                <a:cs typeface="Arial" charset="0"/>
              </a:rPr>
              <a:t>Evaluate</a:t>
            </a:r>
            <a:endParaRPr lang="en-US" b="1" dirty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025" y="4548765"/>
            <a:ext cx="350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Questions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Online survey tools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69" y="304800"/>
            <a:ext cx="5257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14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ediasite_bySonicFoundry_4c_01.21.1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60" y="2433550"/>
            <a:ext cx="7897639" cy="170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0" y="3317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Webcasting Sponsor</a:t>
            </a:r>
          </a:p>
          <a:p>
            <a:pPr algn="ctr" eaLnBrk="0" hangingPunct="0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Platinum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Partner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013326"/>
            <a:ext cx="9144000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www.sonicfoundry.com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5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Online Meeting Overview &amp;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03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27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06829" y="489229"/>
            <a:ext cx="8021782" cy="7299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Visit the </a:t>
            </a:r>
            <a:r>
              <a:rPr lang="en-US" b="1" dirty="0">
                <a:hlinkClick r:id="rId2"/>
              </a:rPr>
              <a:t>Virtual </a:t>
            </a:r>
            <a:r>
              <a:rPr lang="en-US" b="1" dirty="0" smtClean="0">
                <a:hlinkClick r:id="rId2"/>
              </a:rPr>
              <a:t>Conference Center</a:t>
            </a:r>
            <a:r>
              <a:rPr lang="en-US" b="1" dirty="0" smtClean="0"/>
              <a:t> </a:t>
            </a:r>
            <a:r>
              <a:rPr lang="en-US" b="1" dirty="0"/>
              <a:t>and test your system today.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06829" y="1905000"/>
            <a:ext cx="8079971" cy="4546599"/>
          </a:xfrm>
        </p:spPr>
        <p:txBody>
          <a:bodyPr/>
          <a:lstStyle/>
          <a:p>
            <a:r>
              <a:rPr lang="en-US" b="1" dirty="0" smtClean="0"/>
              <a:t>Early Opening: January 24, 31 and February </a:t>
            </a:r>
            <a:r>
              <a:rPr lang="en-US" b="1" dirty="0" smtClean="0"/>
              <a:t>1 </a:t>
            </a:r>
            <a:r>
              <a:rPr lang="en-US" dirty="0" smtClean="0"/>
              <a:t>(closed Feb. 2-3)</a:t>
            </a:r>
            <a:endParaRPr lang="en-US" dirty="0"/>
          </a:p>
          <a:p>
            <a:r>
              <a:rPr lang="en-US" b="1" dirty="0" smtClean="0"/>
              <a:t>Live and On-Demand </a:t>
            </a:r>
            <a:endParaRPr lang="en-US" b="1" dirty="0"/>
          </a:p>
          <a:p>
            <a:pPr lvl="1"/>
            <a:r>
              <a:rPr lang="en-US" dirty="0" smtClean="0"/>
              <a:t>February 4–April 26: </a:t>
            </a:r>
            <a:r>
              <a:rPr lang="en-US" dirty="0"/>
              <a:t>Full environment </a:t>
            </a:r>
            <a:r>
              <a:rPr lang="en-US" dirty="0" smtClean="0"/>
              <a:t>open &amp; access to the private </a:t>
            </a:r>
            <a:r>
              <a:rPr lang="en-US" dirty="0"/>
              <a:t>r</a:t>
            </a:r>
            <a:r>
              <a:rPr lang="en-US" dirty="0" smtClean="0"/>
              <a:t>ecordings </a:t>
            </a:r>
            <a:r>
              <a:rPr lang="en-US" dirty="0"/>
              <a:t>p</a:t>
            </a:r>
            <a:r>
              <a:rPr lang="en-US" dirty="0" smtClean="0"/>
              <a:t>age</a:t>
            </a:r>
          </a:p>
          <a:p>
            <a:pPr lvl="1"/>
            <a:r>
              <a:rPr lang="en-US" dirty="0"/>
              <a:t>April 26–2016</a:t>
            </a:r>
            <a:r>
              <a:rPr lang="en-US" dirty="0" smtClean="0"/>
              <a:t>: Recordings, mp3 and mp4s in the EDUCAUSE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</p:spPr>
        <p:txBody>
          <a:bodyPr>
            <a:normAutofit/>
          </a:bodyPr>
          <a:lstStyle/>
          <a:p>
            <a:r>
              <a:rPr lang="en-US" dirty="0" smtClean="0"/>
              <a:t>ELI: Third Online Meeting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1" y="1371600"/>
            <a:ext cx="5029200" cy="4546599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Responding to members</a:t>
            </a:r>
          </a:p>
          <a:p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Modeling the way</a:t>
            </a:r>
          </a:p>
          <a:p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Expanding the community</a:t>
            </a:r>
          </a:p>
          <a:p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Bringing outstanding content to your campus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26" y="3048000"/>
            <a:ext cx="382977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2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21782" cy="729971"/>
          </a:xfrm>
        </p:spPr>
        <p:txBody>
          <a:bodyPr/>
          <a:lstStyle/>
          <a:p>
            <a:r>
              <a:rPr lang="en-US" dirty="0" smtClean="0"/>
              <a:t>Registrants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6324600" cy="4546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106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1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50+; exposure close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individuals. 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75,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track to surpass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28700" lvl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 institutions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28700" lvl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 states plus Canada and the United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Kingdom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2032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 descr="slide 6 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058703" cy="135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4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152400"/>
            <a:ext cx="8021782" cy="7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Largest Online Program --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Over 40 </a:t>
            </a:r>
            <a:r>
              <a:rPr lang="en-US" dirty="0" smtClean="0"/>
              <a:t>Sessions and Seminars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829" y="1320801"/>
            <a:ext cx="6327371" cy="4546599"/>
          </a:xfrm>
        </p:spPr>
        <p:txBody>
          <a:bodyPr/>
          <a:lstStyle/>
          <a:p>
            <a:r>
              <a:rPr lang="en-US" sz="2400" b="1" dirty="0">
                <a:latin typeface="Arial" charset="0"/>
                <a:ea typeface="ＭＳ Ｐゴシック" pitchFamily="-108" charset="-128"/>
                <a:cs typeface="Arial" charset="0"/>
              </a:rPr>
              <a:t>Webcasts </a:t>
            </a:r>
          </a:p>
          <a:p>
            <a:pPr lvl="1"/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General </a:t>
            </a: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Sessions (4)</a:t>
            </a:r>
            <a:endParaRPr lang="en-US" dirty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Featured </a:t>
            </a:r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Concurrent Sessions (26)</a:t>
            </a:r>
            <a:endParaRPr lang="en-US" dirty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>
              <a:buClr>
                <a:srgbClr val="C00000"/>
              </a:buClr>
            </a:pPr>
            <a:r>
              <a:rPr lang="en-US" sz="2400" b="1" dirty="0" smtClean="0">
                <a:latin typeface="Arial" charset="0"/>
                <a:ea typeface="ＭＳ Ｐゴシック" pitchFamily="-108" charset="-128"/>
                <a:cs typeface="Arial" charset="0"/>
              </a:rPr>
              <a:t>Exclusive Online </a:t>
            </a:r>
            <a:r>
              <a:rPr lang="en-US" sz="2400" b="1" dirty="0">
                <a:latin typeface="Arial" charset="0"/>
                <a:ea typeface="ＭＳ Ｐゴシック" pitchFamily="-108" charset="-128"/>
                <a:cs typeface="Arial" charset="0"/>
              </a:rPr>
              <a:t>Content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Preconference </a:t>
            </a:r>
            <a:r>
              <a:rPr lang="en-US" dirty="0">
                <a:latin typeface="Arial" charset="0"/>
                <a:ea typeface="ＭＳ Ｐゴシック" pitchFamily="-108" charset="-128"/>
                <a:cs typeface="Arial" charset="0"/>
              </a:rPr>
              <a:t>seminars </a:t>
            </a: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(2)</a:t>
            </a:r>
            <a:endParaRPr lang="en-US" dirty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lvl="2">
              <a:buClr>
                <a:srgbClr val="C00000"/>
              </a:buClr>
            </a:pPr>
            <a:r>
              <a:rPr lang="en-US" i="1" dirty="0">
                <a:latin typeface="Arial" charset="0"/>
                <a:ea typeface="ＭＳ Ｐゴシック" pitchFamily="-108" charset="-128"/>
                <a:cs typeface="Arial" charset="0"/>
              </a:rPr>
              <a:t>Requires an additional fee.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Online Sessions (9)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7" y="2514600"/>
            <a:ext cx="260773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Digital </a:t>
            </a:r>
            <a:r>
              <a:rPr lang="en-US" sz="3200" dirty="0"/>
              <a:t>Poster Gallery</a:t>
            </a:r>
          </a:p>
          <a:p>
            <a:r>
              <a:rPr lang="en-US" sz="3200" dirty="0" smtClean="0"/>
              <a:t>ELI Central Online</a:t>
            </a:r>
          </a:p>
          <a:p>
            <a:r>
              <a:rPr lang="en-US" sz="3200" dirty="0" smtClean="0"/>
              <a:t>Questions for the Profession</a:t>
            </a:r>
          </a:p>
          <a:p>
            <a:r>
              <a:rPr lang="en-US" sz="3200" dirty="0" smtClean="0"/>
              <a:t>Digital Badges</a:t>
            </a:r>
          </a:p>
          <a:p>
            <a:pPr lvl="1"/>
            <a:r>
              <a:rPr lang="en-US" sz="2900" dirty="0" smtClean="0"/>
              <a:t>12 available badges</a:t>
            </a:r>
          </a:p>
          <a:p>
            <a:pPr lvl="1"/>
            <a:r>
              <a:rPr lang="en-US" sz="2900" dirty="0">
                <a:hlinkClick r:id="rId3"/>
              </a:rPr>
              <a:t>http://www.educause.edu/eli/events/eli</a:t>
            </a:r>
            <a:r>
              <a:rPr lang="en-US" sz="2900">
                <a:hlinkClick r:id="rId3"/>
              </a:rPr>
              <a:t>-annual-meeting/innovation-and-</a:t>
            </a:r>
            <a:r>
              <a:rPr lang="en-US" sz="2900" smtClean="0">
                <a:hlinkClick r:id="rId3"/>
              </a:rPr>
              <a:t>networking</a:t>
            </a:r>
            <a:r>
              <a:rPr lang="en-US" sz="2900" smtClean="0"/>
              <a:t> </a:t>
            </a:r>
            <a:endParaRPr lang="en-US" sz="2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2154398" cy="213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647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Virtual Conference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6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8991600" cy="564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0" y="152400"/>
            <a:ext cx="5486400" cy="826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2280&quot;&gt;&lt;property id=&quot;20148&quot; value=&quot;5&quot;/&gt;&lt;property id=&quot;20300&quot; value=&quot;Slide 1 - &amp;quot;ELI Online&amp;#x0D;&amp;#x0A;Participant Orientation Session&amp;#x0D;&amp;#x0A;&amp;#x0D;&amp;#x0A;January 24, 2013&amp;quot;&quot;/&gt;&lt;property id=&quot;20307&quot; value=&quot;307&quot;/&gt;&lt;/object&gt;&lt;object type=&quot;3&quot; unique_id=&quot;12799&quot;&gt;&lt;property id=&quot;20148&quot; value=&quot;5&quot;/&gt;&lt;property id=&quot;20300&quot; value=&quot;Slide 2 - &amp;quot;Today’s Orientation&amp;quot;&quot;/&gt;&lt;property id=&quot;20307&quot; value=&quot;308&quot;/&gt;&lt;/object&gt;&lt;object type=&quot;3&quot; unique_id=&quot;12800&quot;&gt;&lt;property id=&quot;20148&quot; value=&quot;5&quot;/&gt;&lt;property id=&quot;20300&quot; value=&quot;Slide 3&quot;/&gt;&lt;property id=&quot;20307&quot; value=&quot;314&quot;/&gt;&lt;/object&gt;&lt;object type=&quot;3&quot; unique_id=&quot;12801&quot;&gt;&lt;property id=&quot;20148&quot; value=&quot;5&quot;/&gt;&lt;property id=&quot;20300&quot; value=&quot;Slide 4 - &amp;quot;ELI: Third Online Meeting&amp;quot;&quot;/&gt;&lt;property id=&quot;20307&quot; value=&quot;309&quot;/&gt;&lt;/object&gt;&lt;object type=&quot;3&quot; unique_id=&quot;12802&quot;&gt;&lt;property id=&quot;20148&quot; value=&quot;5&quot;/&gt;&lt;property id=&quot;20300&quot; value=&quot;Slide 5 - &amp;quot;Registrants&amp;quot;&quot;/&gt;&lt;property id=&quot;20307&quot; value=&quot;310&quot;/&gt;&lt;/object&gt;&lt;object type=&quot;3&quot; unique_id=&quot;12803&quot;&gt;&lt;property id=&quot;20148&quot; value=&quot;5&quot;/&gt;&lt;property id=&quot;20300&quot; value=&quot;Slide 6 - &amp;quot;Our Largest Online Program --&amp;#x0D;&amp;#x0A;Over 40 Sessions and Seminars&amp;quot;&quot;/&gt;&lt;property id=&quot;20307&quot; value=&quot;311&quot;/&gt;&lt;/object&gt;&lt;object type=&quot;3&quot; unique_id=&quot;12804&quot;&gt;&lt;property id=&quot;20148&quot; value=&quot;5&quot;/&gt;&lt;property id=&quot;20300&quot; value=&quot;Slide 7 - &amp;quot;New Features&amp;quot;&quot;/&gt;&lt;property id=&quot;20307&quot; value=&quot;312&quot;/&gt;&lt;/object&gt;&lt;object type=&quot;3&quot; unique_id=&quot;12805&quot;&gt;&lt;property id=&quot;20148&quot; value=&quot;5&quot;/&gt;&lt;property id=&quot;20300&quot; value=&quot;Slide 8&quot;/&gt;&lt;property id=&quot;20307&quot; value=&quot;313&quot;/&gt;&lt;/object&gt;&lt;object type=&quot;3&quot; unique_id=&quot;12806&quot;&gt;&lt;property id=&quot;20148&quot; value=&quot;5&quot;/&gt;&lt;property id=&quot;20300&quot; value=&quot;Slide 9&quot;/&gt;&lt;property id=&quot;20307&quot; value=&quot;315&quot;/&gt;&lt;/object&gt;&lt;object type=&quot;3&quot; unique_id=&quot;12807&quot;&gt;&lt;property id=&quot;20148&quot; value=&quot;5&quot;/&gt;&lt;property id=&quot;20300&quot; value=&quot;Slide 10 - &amp;quot;Sessions&amp;#x0D;&amp;#x0A;&amp;quot;&quot;/&gt;&lt;property id=&quot;20307&quot; value=&quot;316&quot;/&gt;&lt;/object&gt;&lt;object type=&quot;3&quot; unique_id=&quot;12808&quot;&gt;&lt;property id=&quot;20148&quot; value=&quot;5&quot;/&gt;&lt;property id=&quot;20300&quot; value=&quot;Slide 11 - &amp;quot;Session Tips&amp;amp;#x09;&amp;quot;&quot;/&gt;&lt;property id=&quot;20307&quot; value=&quot;317&quot;/&gt;&lt;/object&gt;&lt;object type=&quot;3&quot; unique_id=&quot;13236&quot;&gt;&lt;property id=&quot;20148&quot; value=&quot;5&quot;/&gt;&lt;property id=&quot;20300&quot; value=&quot;Slide 12&quot;/&gt;&lt;property id=&quot;20307&quot; value=&quot;318&quot;/&gt;&lt;/object&gt;&lt;object type=&quot;3&quot; unique_id=&quot;13237&quot;&gt;&lt;property id=&quot;20148&quot; value=&quot;5&quot;/&gt;&lt;property id=&quot;20300&quot; value=&quot;Slide 13&quot;/&gt;&lt;property id=&quot;20307&quot; value=&quot;319&quot;/&gt;&lt;/object&gt;&lt;object type=&quot;3&quot; unique_id=&quot;13238&quot;&gt;&lt;property id=&quot;20148&quot; value=&quot;5&quot;/&gt;&lt;property id=&quot;20300&quot; value=&quot;Slide 14 - &amp;quot;Webcasts: Optional Pods&amp;quot;&quot;/&gt;&lt;property id=&quot;20307&quot; value=&quot;320&quot;/&gt;&lt;/object&gt;&lt;object type=&quot;3&quot; unique_id=&quot;13239&quot;&gt;&lt;property id=&quot;20148&quot; value=&quot;5&quot;/&gt;&lt;property id=&quot;20300&quot; value=&quot;Slide 15 - &amp;quot;Webcasts: Technical Note&amp;quot;&quot;/&gt;&lt;property id=&quot;20307&quot; value=&quot;321&quot;/&gt;&lt;/object&gt;&lt;object type=&quot;3&quot; unique_id=&quot;13240&quot;&gt;&lt;property id=&quot;20148&quot; value=&quot;5&quot;/&gt;&lt;property id=&quot;20300&quot; value=&quot;Slide 16 - &amp;quot;ELI Central Online&amp;quot;&quot;/&gt;&lt;property id=&quot;20307&quot; value=&quot;322&quot;/&gt;&lt;/object&gt;&lt;object type=&quot;3&quot; unique_id=&quot;13241&quot;&gt;&lt;property id=&quot;20148&quot; value=&quot;5&quot;/&gt;&lt;property id=&quot;20300&quot; value=&quot;Slide 17 - &amp;quot;Networking&amp;quot;&quot;/&gt;&lt;property id=&quot;20307&quot; value=&quot;323&quot;/&gt;&lt;/object&gt;&lt;object type=&quot;3&quot; unique_id=&quot;13242&quot;&gt;&lt;property id=&quot;20148&quot; value=&quot;5&quot;/&gt;&lt;property id=&quot;20300&quot; value=&quot;Slide 18 - &amp;quot;Game Room&amp;quot;&quot;/&gt;&lt;property id=&quot;20307&quot; value=&quot;324&quot;/&gt;&lt;/object&gt;&lt;object type=&quot;3&quot; unique_id=&quot;13243&quot;&gt;&lt;property id=&quot;20148&quot; value=&quot;5&quot;/&gt;&lt;property id=&quot;20300&quot; value=&quot;Slide 19 - &amp;quot;Profile Page: Conference Profile Only&amp;quot;&quot;/&gt;&lt;property id=&quot;20307&quot; value=&quot;325&quot;/&gt;&lt;/object&gt;&lt;object type=&quot;3&quot; unique_id=&quot;13363&quot;&gt;&lt;property id=&quot;20148&quot; value=&quot;5&quot;/&gt;&lt;property id=&quot;20300&quot; value=&quot;Slide 20 - &amp;quot;Assistance &amp;amp; Help&amp;quot;&quot;/&gt;&lt;property id=&quot;20307&quot; value=&quot;326&quot;/&gt;&lt;/object&gt;&lt;object type=&quot;3&quot; unique_id=&quot;13592&quot;&gt;&lt;property id=&quot;20148&quot; value=&quot;5&quot;/&gt;&lt;property id=&quot;20300&quot; value=&quot;Slide 21&quot;/&gt;&lt;property id=&quot;20307&quot; value=&quot;327&quot;/&gt;&lt;/object&gt;&lt;object type=&quot;3&quot; unique_id=&quot;13593&quot;&gt;&lt;property id=&quot;20148&quot; value=&quot;5&quot;/&gt;&lt;property id=&quot;20300&quot; value=&quot;Slide 22 - &amp;quot;Technology Preparation&amp;#x0D;&amp;#x0A;http://www.educause.edu/eli/events/eli-annual-meeting/program/technical-requirements&amp;#x0D;&amp;#x0A;&amp;quot;&quot;/&gt;&lt;property id=&quot;20307&quot; value=&quot;328&quot;/&gt;&lt;/object&gt;&lt;object type=&quot;3&quot; unique_id=&quot;13594&quot;&gt;&lt;property id=&quot;20148&quot; value=&quot;5&quot;/&gt;&lt;property id=&quot;20300&quot; value=&quot;Slide 23 - &amp;quot;Technology and Teams&amp;quot;&quot;/&gt;&lt;property id=&quot;20307&quot; value=&quot;329&quot;/&gt;&lt;/object&gt;&lt;object type=&quot;3&quot; unique_id=&quot;13595&quot;&gt;&lt;property id=&quot;20148&quot; value=&quot;5&quot;/&gt;&lt;property id=&quot;20300&quot; value=&quot;Slide 24 - &amp;quot;Credentials&amp;quot;&quot;/&gt;&lt;property id=&quot;20307&quot; value=&quot;330&quot;/&gt;&lt;/object&gt;&lt;object type=&quot;3&quot; unique_id=&quot;13942&quot;&gt;&lt;property id=&quot;20148&quot; value=&quot;5&quot;/&gt;&lt;property id=&quot;20300&quot; value=&quot;Slide 25&quot;/&gt;&lt;property id=&quot;20307&quot; value=&quot;331&quot;/&gt;&lt;/object&gt;&lt;object type=&quot;3&quot; unique_id=&quot;13943&quot;&gt;&lt;property id=&quot;20148&quot; value=&quot;5&quot;/&gt;&lt;property id=&quot;20300&quot; value=&quot;Slide 26 - &amp;quot;Resources Page&amp;quot;&quot;/&gt;&lt;property id=&quot;20307&quot; value=&quot;332&quot;/&gt;&lt;/object&gt;&lt;object type=&quot;3&quot; unique_id=&quot;13944&quot;&gt;&lt;property id=&quot;20148&quot; value=&quot;5&quot;/&gt;&lt;property id=&quot;20300&quot; value=&quot;Slide 27 - &amp;quot;What is EDUCAUSE On Campus?&amp;quot;&quot;/&gt;&lt;property id=&quot;20307&quot; value=&quot;333&quot;/&gt;&lt;/object&gt;&lt;object type=&quot;3&quot; unique_id=&quot;13945&quot;&gt;&lt;property id=&quot;20148&quot; value=&quot;5&quot;/&gt;&lt;property id=&quot;20300&quot; value=&quot;Slide 28 - &amp;quot;Options&amp;quot;&quot;/&gt;&lt;property id=&quot;20307&quot; value=&quot;334&quot;/&gt;&lt;/object&gt;&lt;object type=&quot;3&quot; unique_id=&quot;13946&quot;&gt;&lt;property id=&quot;20148&quot; value=&quot;5&quot;/&gt;&lt;property id=&quot;20300&quot; value=&quot;Slide 29&quot;/&gt;&lt;property id=&quot;20307&quot; value=&quot;335&quot;/&gt;&lt;/object&gt;&lt;object type=&quot;3&quot; unique_id=&quot;13947&quot;&gt;&lt;property id=&quot;20148&quot; value=&quot;5&quot;/&gt;&lt;property id=&quot;20300&quot; value=&quot;Slide 30&quot;/&gt;&lt;property id=&quot;20307&quot; value=&quot;336&quot;/&gt;&lt;/object&gt;&lt;object type=&quot;3&quot; unique_id=&quot;13948&quot;&gt;&lt;property id=&quot;20148&quot; value=&quot;5&quot;/&gt;&lt;property id=&quot;20300&quot; value=&quot;Slide 31 - &amp;quot;Visit the Virtual Conference Center and test your system today.&amp;#x0D;&amp;#x0A;&amp;#x0D;&amp;#x0A;&amp;quot;&quot;/&gt;&lt;property id=&quot;20307&quot; value=&quot;3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775</Words>
  <Application>Microsoft Office PowerPoint</Application>
  <PresentationFormat>On-screen Show (4:3)</PresentationFormat>
  <Paragraphs>168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Custom Design</vt:lpstr>
      <vt:lpstr>ELI Online Participant Orientation Session  January 24, 2013</vt:lpstr>
      <vt:lpstr>Today’s Orientation</vt:lpstr>
      <vt:lpstr>PowerPoint Presentation</vt:lpstr>
      <vt:lpstr>ELI: Third Online Meeting</vt:lpstr>
      <vt:lpstr>Registrants</vt:lpstr>
      <vt:lpstr>Our Largest Online Program -- Over 40 Sessions and Seminars</vt:lpstr>
      <vt:lpstr>New Features</vt:lpstr>
      <vt:lpstr>PowerPoint Presentation</vt:lpstr>
      <vt:lpstr>PowerPoint Presentation</vt:lpstr>
      <vt:lpstr>Sessions </vt:lpstr>
      <vt:lpstr>Session Tips </vt:lpstr>
      <vt:lpstr>PowerPoint Presentation</vt:lpstr>
      <vt:lpstr>PowerPoint Presentation</vt:lpstr>
      <vt:lpstr>Webcasts: Optional Pods</vt:lpstr>
      <vt:lpstr>Webcasts: Technical Note</vt:lpstr>
      <vt:lpstr>ELI Central Online</vt:lpstr>
      <vt:lpstr>Networking</vt:lpstr>
      <vt:lpstr>Game Room</vt:lpstr>
      <vt:lpstr>Profile Page: Conference Profile Only</vt:lpstr>
      <vt:lpstr>Assistance &amp; Help</vt:lpstr>
      <vt:lpstr>PowerPoint Presentation</vt:lpstr>
      <vt:lpstr>Technology Preparation http://www.educause.edu/eli/events/eli-annual-meeting/program/technical-requirements </vt:lpstr>
      <vt:lpstr>Technology and Teams</vt:lpstr>
      <vt:lpstr>Credentials</vt:lpstr>
      <vt:lpstr>PowerPoint Presentation</vt:lpstr>
      <vt:lpstr>Resources Page</vt:lpstr>
      <vt:lpstr>What is EDUCAUSE On Campus?</vt:lpstr>
      <vt:lpstr>Options</vt:lpstr>
      <vt:lpstr>PowerPoint Presentation</vt:lpstr>
      <vt:lpstr>PowerPoint Presentation</vt:lpstr>
      <vt:lpstr>Visit the Virtual Conference Center and test your system today.  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Victoria Fanning</cp:lastModifiedBy>
  <cp:revision>79</cp:revision>
  <dcterms:created xsi:type="dcterms:W3CDTF">2012-08-20T22:08:20Z</dcterms:created>
  <dcterms:modified xsi:type="dcterms:W3CDTF">2013-01-24T00:16:14Z</dcterms:modified>
</cp:coreProperties>
</file>