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tags/tag34.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tags/tag23.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diagrams/drawing8.xml" ContentType="application/vnd.ms-office.drawingml.diagramDrawing+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diagrams/layout3.xml" ContentType="application/vnd.openxmlformats-officedocument.drawingml.diagramLayout+xml"/>
  <Override PartName="/ppt/notesSlides/notesSlide21.xml" ContentType="application/vnd.openxmlformats-officedocument.presentationml.notesSlide+xml"/>
  <Override PartName="/ppt/tags/tag25.xml" ContentType="application/vnd.openxmlformats-officedocument.presentationml.tags+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tags/tag32.xml" ContentType="application/vnd.openxmlformats-officedocument.presentationml.tag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diagrams/data9.xml" ContentType="application/vnd.openxmlformats-officedocument.drawingml.diagramData+xml"/>
  <Override PartName="/ppt/tags/tag37.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59" r:id="rId3"/>
    <p:sldId id="260" r:id="rId4"/>
    <p:sldId id="261" r:id="rId5"/>
    <p:sldId id="262" r:id="rId6"/>
    <p:sldId id="266" r:id="rId7"/>
    <p:sldId id="263" r:id="rId8"/>
    <p:sldId id="265" r:id="rId9"/>
    <p:sldId id="264" r:id="rId10"/>
    <p:sldId id="267" r:id="rId11"/>
    <p:sldId id="272" r:id="rId12"/>
    <p:sldId id="298" r:id="rId13"/>
    <p:sldId id="313" r:id="rId14"/>
    <p:sldId id="287" r:id="rId15"/>
    <p:sldId id="274" r:id="rId16"/>
    <p:sldId id="275" r:id="rId17"/>
    <p:sldId id="268" r:id="rId18"/>
    <p:sldId id="269" r:id="rId19"/>
    <p:sldId id="270" r:id="rId20"/>
    <p:sldId id="271" r:id="rId21"/>
    <p:sldId id="314" r:id="rId22"/>
    <p:sldId id="279" r:id="rId23"/>
    <p:sldId id="280" r:id="rId24"/>
    <p:sldId id="276" r:id="rId25"/>
    <p:sldId id="281" r:id="rId26"/>
    <p:sldId id="315" r:id="rId27"/>
    <p:sldId id="282" r:id="rId28"/>
    <p:sldId id="302" r:id="rId29"/>
    <p:sldId id="296" r:id="rId30"/>
    <p:sldId id="303" r:id="rId31"/>
    <p:sldId id="316" r:id="rId32"/>
    <p:sldId id="309" r:id="rId33"/>
    <p:sldId id="304" r:id="rId34"/>
    <p:sldId id="305" r:id="rId35"/>
    <p:sldId id="307" r:id="rId36"/>
    <p:sldId id="306" r:id="rId37"/>
    <p:sldId id="308" r:id="rId38"/>
    <p:sldId id="278" r:id="rId39"/>
    <p:sldId id="311"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700F7"/>
    <a:srgbClr val="B0012B"/>
    <a:srgbClr val="D4B2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15" autoAdjust="0"/>
    <p:restoredTop sz="82464" autoAdjust="0"/>
  </p:normalViewPr>
  <p:slideViewPr>
    <p:cSldViewPr>
      <p:cViewPr varScale="1">
        <p:scale>
          <a:sx n="75" d="100"/>
          <a:sy n="75" d="100"/>
        </p:scale>
        <p:origin x="-1224" y="-84"/>
      </p:cViewPr>
      <p:guideLst>
        <p:guide orient="horz" pos="2160"/>
        <p:guide pos="2880"/>
      </p:guideLst>
    </p:cSldViewPr>
  </p:slideViewPr>
  <p:notesTextViewPr>
    <p:cViewPr>
      <p:scale>
        <a:sx n="300" d="100"/>
        <a:sy n="300" d="100"/>
      </p:scale>
      <p:origin x="0" y="0"/>
    </p:cViewPr>
  </p:notesTextViewPr>
  <p:sorterViewPr>
    <p:cViewPr>
      <p:scale>
        <a:sx n="150" d="100"/>
        <a:sy n="150" d="100"/>
      </p:scale>
      <p:origin x="0" y="1740"/>
    </p:cViewPr>
  </p:sorterViewPr>
  <p:notesViewPr>
    <p:cSldViewPr>
      <p:cViewPr varScale="1">
        <p:scale>
          <a:sx n="69" d="100"/>
          <a:sy n="69"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A944A-C49B-4CE4-9001-93FEDA1FC05B}" type="doc">
      <dgm:prSet loTypeId="urn:microsoft.com/office/officeart/2005/8/layout/hProcess6" loCatId="process" qsTypeId="urn:microsoft.com/office/officeart/2005/8/quickstyle/simple1" qsCatId="simple" csTypeId="urn:microsoft.com/office/officeart/2005/8/colors/accent1_2" csCatId="accent1" phldr="1"/>
      <dgm:spPr/>
    </dgm:pt>
    <dgm:pt modelId="{392CDABF-03E2-4901-B35C-4A42BB803104}">
      <dgm:prSet phldrT="[Text]" custT="1"/>
      <dgm:spPr/>
      <dgm:t>
        <a:bodyPr/>
        <a:lstStyle/>
        <a:p>
          <a:r>
            <a:rPr lang="en-US" sz="2000" b="1" dirty="0" smtClean="0"/>
            <a:t>Instructional Goals</a:t>
          </a:r>
          <a:endParaRPr lang="en-US" sz="2000" b="1" dirty="0"/>
        </a:p>
      </dgm:t>
    </dgm:pt>
    <dgm:pt modelId="{49677934-8F8B-4F8A-99EB-CF1FF3BB6485}" type="parTrans" cxnId="{1A844D05-182C-4870-B17E-AE9704995DFD}">
      <dgm:prSet/>
      <dgm:spPr/>
      <dgm:t>
        <a:bodyPr/>
        <a:lstStyle/>
        <a:p>
          <a:endParaRPr lang="en-US"/>
        </a:p>
      </dgm:t>
    </dgm:pt>
    <dgm:pt modelId="{039D6F00-BB3D-4CDE-A4B5-D0ECACBB2153}" type="sibTrans" cxnId="{1A844D05-182C-4870-B17E-AE9704995DFD}">
      <dgm:prSet/>
      <dgm:spPr/>
      <dgm:t>
        <a:bodyPr/>
        <a:lstStyle/>
        <a:p>
          <a:endParaRPr lang="en-US"/>
        </a:p>
      </dgm:t>
    </dgm:pt>
    <dgm:pt modelId="{F6ED33AD-CC63-4163-A00D-C53001A09CCE}">
      <dgm:prSet phldrT="[Text]" custT="1"/>
      <dgm:spPr/>
      <dgm:t>
        <a:bodyPr/>
        <a:lstStyle/>
        <a:p>
          <a:r>
            <a:rPr lang="en-US" sz="2000" b="1" dirty="0" smtClean="0"/>
            <a:t>Good Pedagogy</a:t>
          </a:r>
          <a:endParaRPr lang="en-US" sz="2000" b="1" dirty="0"/>
        </a:p>
      </dgm:t>
    </dgm:pt>
    <dgm:pt modelId="{5FDF4832-5DDC-4B75-BFC6-78A6C603383E}" type="parTrans" cxnId="{6A035C84-BF11-475E-A118-6742A2F42226}">
      <dgm:prSet/>
      <dgm:spPr/>
      <dgm:t>
        <a:bodyPr/>
        <a:lstStyle/>
        <a:p>
          <a:endParaRPr lang="en-US"/>
        </a:p>
      </dgm:t>
    </dgm:pt>
    <dgm:pt modelId="{B1E16E7D-C1A6-49CC-AB44-9FF817935414}" type="sibTrans" cxnId="{6A035C84-BF11-475E-A118-6742A2F42226}">
      <dgm:prSet/>
      <dgm:spPr/>
      <dgm:t>
        <a:bodyPr/>
        <a:lstStyle/>
        <a:p>
          <a:endParaRPr lang="en-US"/>
        </a:p>
      </dgm:t>
    </dgm:pt>
    <dgm:pt modelId="{C948DA67-8AB6-4BBF-9CB3-45076271422B}">
      <dgm:prSet phldrT="[Text]" custT="1"/>
      <dgm:spPr/>
      <dgm:t>
        <a:bodyPr/>
        <a:lstStyle/>
        <a:p>
          <a:r>
            <a:rPr lang="en-US" sz="2000" b="1" dirty="0" smtClean="0"/>
            <a:t>Technology Use</a:t>
          </a:r>
          <a:endParaRPr lang="en-US" sz="2000" b="1" dirty="0"/>
        </a:p>
      </dgm:t>
    </dgm:pt>
    <dgm:pt modelId="{F7404B52-118B-4996-87CA-C8C636E11C31}" type="parTrans" cxnId="{4A334630-4DF1-42E3-A291-CF8775885328}">
      <dgm:prSet/>
      <dgm:spPr/>
      <dgm:t>
        <a:bodyPr/>
        <a:lstStyle/>
        <a:p>
          <a:endParaRPr lang="en-US"/>
        </a:p>
      </dgm:t>
    </dgm:pt>
    <dgm:pt modelId="{02C1B075-6CA0-4B71-85F6-CC64D1B5F56A}" type="sibTrans" cxnId="{4A334630-4DF1-42E3-A291-CF8775885328}">
      <dgm:prSet/>
      <dgm:spPr/>
      <dgm:t>
        <a:bodyPr/>
        <a:lstStyle/>
        <a:p>
          <a:endParaRPr lang="en-US"/>
        </a:p>
      </dgm:t>
    </dgm:pt>
    <dgm:pt modelId="{45AB7F9C-B17D-4A77-910F-3E2672B3E475}" type="pres">
      <dgm:prSet presAssocID="{798A944A-C49B-4CE4-9001-93FEDA1FC05B}" presName="theList" presStyleCnt="0">
        <dgm:presLayoutVars>
          <dgm:dir/>
          <dgm:animLvl val="lvl"/>
          <dgm:resizeHandles val="exact"/>
        </dgm:presLayoutVars>
      </dgm:prSet>
      <dgm:spPr/>
    </dgm:pt>
    <dgm:pt modelId="{25089870-AAD3-4F8E-923A-932F8723809F}" type="pres">
      <dgm:prSet presAssocID="{392CDABF-03E2-4901-B35C-4A42BB803104}" presName="compNode" presStyleCnt="0"/>
      <dgm:spPr/>
    </dgm:pt>
    <dgm:pt modelId="{8D04F962-07D3-4ED3-9489-C7B930E2BFDC}" type="pres">
      <dgm:prSet presAssocID="{392CDABF-03E2-4901-B35C-4A42BB803104}" presName="noGeometry" presStyleCnt="0"/>
      <dgm:spPr/>
    </dgm:pt>
    <dgm:pt modelId="{00418985-E2B7-40BF-9E69-49F489784996}" type="pres">
      <dgm:prSet presAssocID="{392CDABF-03E2-4901-B35C-4A42BB803104}" presName="childTextVisible" presStyleLbl="bgAccFollowNode1" presStyleIdx="0" presStyleCnt="3" custLinFactNeighborX="22597" custLinFactNeighborY="36258">
        <dgm:presLayoutVars>
          <dgm:bulletEnabled val="1"/>
        </dgm:presLayoutVars>
      </dgm:prSet>
      <dgm:spPr/>
    </dgm:pt>
    <dgm:pt modelId="{5A785A30-AECE-4B81-9282-656928FF8BA1}" type="pres">
      <dgm:prSet presAssocID="{392CDABF-03E2-4901-B35C-4A42BB803104}" presName="childTextHidden" presStyleLbl="bgAccFollowNode1" presStyleIdx="0" presStyleCnt="3"/>
      <dgm:spPr/>
    </dgm:pt>
    <dgm:pt modelId="{0D0A64B1-1997-44AC-B7BE-F440CB327B7D}" type="pres">
      <dgm:prSet presAssocID="{392CDABF-03E2-4901-B35C-4A42BB803104}" presName="parentText" presStyleLbl="node1" presStyleIdx="0" presStyleCnt="3" custScaleX="293387" custScaleY="287404" custLinFactY="25209" custLinFactNeighborX="-363" custLinFactNeighborY="100000">
        <dgm:presLayoutVars>
          <dgm:chMax val="1"/>
          <dgm:bulletEnabled val="1"/>
        </dgm:presLayoutVars>
      </dgm:prSet>
      <dgm:spPr/>
      <dgm:t>
        <a:bodyPr/>
        <a:lstStyle/>
        <a:p>
          <a:endParaRPr lang="en-US"/>
        </a:p>
      </dgm:t>
    </dgm:pt>
    <dgm:pt modelId="{B8D8765C-66F4-4963-B4FB-348EE7D853B8}" type="pres">
      <dgm:prSet presAssocID="{392CDABF-03E2-4901-B35C-4A42BB803104}" presName="aSpace" presStyleCnt="0"/>
      <dgm:spPr/>
    </dgm:pt>
    <dgm:pt modelId="{A18DB04B-8F42-459A-B3E5-9E89BA80636B}" type="pres">
      <dgm:prSet presAssocID="{F6ED33AD-CC63-4163-A00D-C53001A09CCE}" presName="compNode" presStyleCnt="0"/>
      <dgm:spPr/>
    </dgm:pt>
    <dgm:pt modelId="{283CC706-DD9E-4AF4-81C3-695D07961614}" type="pres">
      <dgm:prSet presAssocID="{F6ED33AD-CC63-4163-A00D-C53001A09CCE}" presName="noGeometry" presStyleCnt="0"/>
      <dgm:spPr/>
    </dgm:pt>
    <dgm:pt modelId="{7F2C4C66-DE1B-4008-BBAF-F8821DE82EB7}" type="pres">
      <dgm:prSet presAssocID="{F6ED33AD-CC63-4163-A00D-C53001A09CCE}" presName="childTextVisible" presStyleLbl="bgAccFollowNode1" presStyleIdx="1" presStyleCnt="3" custLinFactNeighborX="31429" custLinFactNeighborY="36227">
        <dgm:presLayoutVars>
          <dgm:bulletEnabled val="1"/>
        </dgm:presLayoutVars>
      </dgm:prSet>
      <dgm:spPr/>
    </dgm:pt>
    <dgm:pt modelId="{DE63A9C1-BA96-4431-8FB7-EF24AFD22AA3}" type="pres">
      <dgm:prSet presAssocID="{F6ED33AD-CC63-4163-A00D-C53001A09CCE}" presName="childTextHidden" presStyleLbl="bgAccFollowNode1" presStyleIdx="1" presStyleCnt="3"/>
      <dgm:spPr/>
    </dgm:pt>
    <dgm:pt modelId="{49883DD2-8531-4268-8F2A-00D6F90376A8}" type="pres">
      <dgm:prSet presAssocID="{F6ED33AD-CC63-4163-A00D-C53001A09CCE}" presName="parentText" presStyleLbl="node1" presStyleIdx="1" presStyleCnt="3" custScaleX="287548" custScaleY="288675" custLinFactNeighborX="24886" custLinFactNeighborY="62656">
        <dgm:presLayoutVars>
          <dgm:chMax val="1"/>
          <dgm:bulletEnabled val="1"/>
        </dgm:presLayoutVars>
      </dgm:prSet>
      <dgm:spPr/>
      <dgm:t>
        <a:bodyPr/>
        <a:lstStyle/>
        <a:p>
          <a:endParaRPr lang="en-US"/>
        </a:p>
      </dgm:t>
    </dgm:pt>
    <dgm:pt modelId="{3595E302-963E-4B62-A568-7F4DD41371B7}" type="pres">
      <dgm:prSet presAssocID="{F6ED33AD-CC63-4163-A00D-C53001A09CCE}" presName="aSpace" presStyleCnt="0"/>
      <dgm:spPr/>
    </dgm:pt>
    <dgm:pt modelId="{066BAE37-5870-4989-B538-363B0B2560B6}" type="pres">
      <dgm:prSet presAssocID="{C948DA67-8AB6-4BBF-9CB3-45076271422B}" presName="compNode" presStyleCnt="0"/>
      <dgm:spPr/>
    </dgm:pt>
    <dgm:pt modelId="{E55774F7-348E-4FD6-8001-EA706676F061}" type="pres">
      <dgm:prSet presAssocID="{C948DA67-8AB6-4BBF-9CB3-45076271422B}" presName="noGeometry" presStyleCnt="0"/>
      <dgm:spPr/>
    </dgm:pt>
    <dgm:pt modelId="{5137FA3F-CA7A-414E-8E6C-1ECD6B11CB1C}" type="pres">
      <dgm:prSet presAssocID="{C948DA67-8AB6-4BBF-9CB3-45076271422B}" presName="childTextVisible" presStyleLbl="bgAccFollowNode1" presStyleIdx="2" presStyleCnt="3" custFlipVert="1" custScaleX="3075" custScaleY="3705" custLinFactNeighborX="-17821" custLinFactNeighborY="2830">
        <dgm:presLayoutVars>
          <dgm:bulletEnabled val="1"/>
        </dgm:presLayoutVars>
      </dgm:prSet>
      <dgm:spPr/>
    </dgm:pt>
    <dgm:pt modelId="{C300D8C6-C2B5-4D7C-B1B3-ED445B41D1A7}" type="pres">
      <dgm:prSet presAssocID="{C948DA67-8AB6-4BBF-9CB3-45076271422B}" presName="childTextHidden" presStyleLbl="bgAccFollowNode1" presStyleIdx="2" presStyleCnt="3"/>
      <dgm:spPr/>
    </dgm:pt>
    <dgm:pt modelId="{1B0481F5-CFD0-4844-9144-6BC21EEAB96A}" type="pres">
      <dgm:prSet presAssocID="{C948DA67-8AB6-4BBF-9CB3-45076271422B}" presName="parentText" presStyleLbl="node1" presStyleIdx="2" presStyleCnt="3" custScaleX="301177" custScaleY="290969" custLinFactNeighborX="50288" custLinFactNeighborY="63060">
        <dgm:presLayoutVars>
          <dgm:chMax val="1"/>
          <dgm:bulletEnabled val="1"/>
        </dgm:presLayoutVars>
      </dgm:prSet>
      <dgm:spPr/>
      <dgm:t>
        <a:bodyPr/>
        <a:lstStyle/>
        <a:p>
          <a:endParaRPr lang="en-US"/>
        </a:p>
      </dgm:t>
    </dgm:pt>
  </dgm:ptLst>
  <dgm:cxnLst>
    <dgm:cxn modelId="{1A844D05-182C-4870-B17E-AE9704995DFD}" srcId="{798A944A-C49B-4CE4-9001-93FEDA1FC05B}" destId="{392CDABF-03E2-4901-B35C-4A42BB803104}" srcOrd="0" destOrd="0" parTransId="{49677934-8F8B-4F8A-99EB-CF1FF3BB6485}" sibTransId="{039D6F00-BB3D-4CDE-A4B5-D0ECACBB2153}"/>
    <dgm:cxn modelId="{5BBF5A9B-AA10-4465-B624-8D0D3AB10AC7}" type="presOf" srcId="{F6ED33AD-CC63-4163-A00D-C53001A09CCE}" destId="{49883DD2-8531-4268-8F2A-00D6F90376A8}" srcOrd="0" destOrd="0" presId="urn:microsoft.com/office/officeart/2005/8/layout/hProcess6"/>
    <dgm:cxn modelId="{456650CB-7FBF-4A76-86E8-647F0183A681}" type="presOf" srcId="{798A944A-C49B-4CE4-9001-93FEDA1FC05B}" destId="{45AB7F9C-B17D-4A77-910F-3E2672B3E475}" srcOrd="0" destOrd="0" presId="urn:microsoft.com/office/officeart/2005/8/layout/hProcess6"/>
    <dgm:cxn modelId="{6A035C84-BF11-475E-A118-6742A2F42226}" srcId="{798A944A-C49B-4CE4-9001-93FEDA1FC05B}" destId="{F6ED33AD-CC63-4163-A00D-C53001A09CCE}" srcOrd="1" destOrd="0" parTransId="{5FDF4832-5DDC-4B75-BFC6-78A6C603383E}" sibTransId="{B1E16E7D-C1A6-49CC-AB44-9FF817935414}"/>
    <dgm:cxn modelId="{4A334630-4DF1-42E3-A291-CF8775885328}" srcId="{798A944A-C49B-4CE4-9001-93FEDA1FC05B}" destId="{C948DA67-8AB6-4BBF-9CB3-45076271422B}" srcOrd="2" destOrd="0" parTransId="{F7404B52-118B-4996-87CA-C8C636E11C31}" sibTransId="{02C1B075-6CA0-4B71-85F6-CC64D1B5F56A}"/>
    <dgm:cxn modelId="{E3B78A00-1218-4256-9D89-AAB420ECF026}" type="presOf" srcId="{C948DA67-8AB6-4BBF-9CB3-45076271422B}" destId="{1B0481F5-CFD0-4844-9144-6BC21EEAB96A}" srcOrd="0" destOrd="0" presId="urn:microsoft.com/office/officeart/2005/8/layout/hProcess6"/>
    <dgm:cxn modelId="{DA6D789A-FD02-437D-8358-B4E8679D5B91}" type="presOf" srcId="{392CDABF-03E2-4901-B35C-4A42BB803104}" destId="{0D0A64B1-1997-44AC-B7BE-F440CB327B7D}" srcOrd="0" destOrd="0" presId="urn:microsoft.com/office/officeart/2005/8/layout/hProcess6"/>
    <dgm:cxn modelId="{374D9A07-AD8E-4642-AC6F-F70C2ACC4895}" type="presParOf" srcId="{45AB7F9C-B17D-4A77-910F-3E2672B3E475}" destId="{25089870-AAD3-4F8E-923A-932F8723809F}" srcOrd="0" destOrd="0" presId="urn:microsoft.com/office/officeart/2005/8/layout/hProcess6"/>
    <dgm:cxn modelId="{180B9CD0-72EA-47EB-8FE6-83E885494687}" type="presParOf" srcId="{25089870-AAD3-4F8E-923A-932F8723809F}" destId="{8D04F962-07D3-4ED3-9489-C7B930E2BFDC}" srcOrd="0" destOrd="0" presId="urn:microsoft.com/office/officeart/2005/8/layout/hProcess6"/>
    <dgm:cxn modelId="{72DE505A-1BFA-4C42-8A12-D9EA1D76AF8F}" type="presParOf" srcId="{25089870-AAD3-4F8E-923A-932F8723809F}" destId="{00418985-E2B7-40BF-9E69-49F489784996}" srcOrd="1" destOrd="0" presId="urn:microsoft.com/office/officeart/2005/8/layout/hProcess6"/>
    <dgm:cxn modelId="{0A1A0F4D-1E7D-41ED-80FA-07C4B65E24F7}" type="presParOf" srcId="{25089870-AAD3-4F8E-923A-932F8723809F}" destId="{5A785A30-AECE-4B81-9282-656928FF8BA1}" srcOrd="2" destOrd="0" presId="urn:microsoft.com/office/officeart/2005/8/layout/hProcess6"/>
    <dgm:cxn modelId="{C82E2636-853C-4D3A-A841-EB9F137866D9}" type="presParOf" srcId="{25089870-AAD3-4F8E-923A-932F8723809F}" destId="{0D0A64B1-1997-44AC-B7BE-F440CB327B7D}" srcOrd="3" destOrd="0" presId="urn:microsoft.com/office/officeart/2005/8/layout/hProcess6"/>
    <dgm:cxn modelId="{9375C05B-C006-48A0-ABF8-A255116B5C1C}" type="presParOf" srcId="{45AB7F9C-B17D-4A77-910F-3E2672B3E475}" destId="{B8D8765C-66F4-4963-B4FB-348EE7D853B8}" srcOrd="1" destOrd="0" presId="urn:microsoft.com/office/officeart/2005/8/layout/hProcess6"/>
    <dgm:cxn modelId="{078F6C84-0F7F-4047-9189-C427CBB9294D}" type="presParOf" srcId="{45AB7F9C-B17D-4A77-910F-3E2672B3E475}" destId="{A18DB04B-8F42-459A-B3E5-9E89BA80636B}" srcOrd="2" destOrd="0" presId="urn:microsoft.com/office/officeart/2005/8/layout/hProcess6"/>
    <dgm:cxn modelId="{4E9A9280-4504-4938-8168-F8E58A26138E}" type="presParOf" srcId="{A18DB04B-8F42-459A-B3E5-9E89BA80636B}" destId="{283CC706-DD9E-4AF4-81C3-695D07961614}" srcOrd="0" destOrd="0" presId="urn:microsoft.com/office/officeart/2005/8/layout/hProcess6"/>
    <dgm:cxn modelId="{8BB2C1DC-72BE-47C6-97CE-178D9342C16B}" type="presParOf" srcId="{A18DB04B-8F42-459A-B3E5-9E89BA80636B}" destId="{7F2C4C66-DE1B-4008-BBAF-F8821DE82EB7}" srcOrd="1" destOrd="0" presId="urn:microsoft.com/office/officeart/2005/8/layout/hProcess6"/>
    <dgm:cxn modelId="{5367F9CC-EAC5-4DA7-B4D6-28A8A77D9633}" type="presParOf" srcId="{A18DB04B-8F42-459A-B3E5-9E89BA80636B}" destId="{DE63A9C1-BA96-4431-8FB7-EF24AFD22AA3}" srcOrd="2" destOrd="0" presId="urn:microsoft.com/office/officeart/2005/8/layout/hProcess6"/>
    <dgm:cxn modelId="{10EB0D58-C1F3-42AC-93CF-17886D149FD0}" type="presParOf" srcId="{A18DB04B-8F42-459A-B3E5-9E89BA80636B}" destId="{49883DD2-8531-4268-8F2A-00D6F90376A8}" srcOrd="3" destOrd="0" presId="urn:microsoft.com/office/officeart/2005/8/layout/hProcess6"/>
    <dgm:cxn modelId="{27BB3259-9CD6-4AEF-B35C-5FA428C50F12}" type="presParOf" srcId="{45AB7F9C-B17D-4A77-910F-3E2672B3E475}" destId="{3595E302-963E-4B62-A568-7F4DD41371B7}" srcOrd="3" destOrd="0" presId="urn:microsoft.com/office/officeart/2005/8/layout/hProcess6"/>
    <dgm:cxn modelId="{9FE058E7-D6DF-45C1-8193-8379B2E36580}" type="presParOf" srcId="{45AB7F9C-B17D-4A77-910F-3E2672B3E475}" destId="{066BAE37-5870-4989-B538-363B0B2560B6}" srcOrd="4" destOrd="0" presId="urn:microsoft.com/office/officeart/2005/8/layout/hProcess6"/>
    <dgm:cxn modelId="{D73F5E74-5939-43F0-AF59-3E6F843A0FA2}" type="presParOf" srcId="{066BAE37-5870-4989-B538-363B0B2560B6}" destId="{E55774F7-348E-4FD6-8001-EA706676F061}" srcOrd="0" destOrd="0" presId="urn:microsoft.com/office/officeart/2005/8/layout/hProcess6"/>
    <dgm:cxn modelId="{95F0ADBE-2D9A-49FD-AFE4-701D95D9349D}" type="presParOf" srcId="{066BAE37-5870-4989-B538-363B0B2560B6}" destId="{5137FA3F-CA7A-414E-8E6C-1ECD6B11CB1C}" srcOrd="1" destOrd="0" presId="urn:microsoft.com/office/officeart/2005/8/layout/hProcess6"/>
    <dgm:cxn modelId="{09FF47D0-0186-432B-A50A-693DC030A8CB}" type="presParOf" srcId="{066BAE37-5870-4989-B538-363B0B2560B6}" destId="{C300D8C6-C2B5-4D7C-B1B3-ED445B41D1A7}" srcOrd="2" destOrd="0" presId="urn:microsoft.com/office/officeart/2005/8/layout/hProcess6"/>
    <dgm:cxn modelId="{5B5D192D-25A1-4FB5-ACBD-E31A4268C663}" type="presParOf" srcId="{066BAE37-5870-4989-B538-363B0B2560B6}" destId="{1B0481F5-CFD0-4844-9144-6BC21EEAB96A}"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B66063E6-1B1A-4D45-A66D-FD19E658F996}">
      <dgm:prSet phldrT="[Text]" custT="1"/>
      <dgm:spPr>
        <a:solidFill>
          <a:schemeClr val="accent1">
            <a:lumMod val="75000"/>
          </a:schemeClr>
        </a:solidFill>
      </dgm:spPr>
      <dgm:t>
        <a:bodyPr/>
        <a:lstStyle/>
        <a:p>
          <a:r>
            <a:rPr lang="en-US" sz="4800" b="1" dirty="0" smtClean="0"/>
            <a:t>Respond:</a:t>
          </a:r>
        </a:p>
        <a:p>
          <a:r>
            <a:rPr lang="en-US" sz="3300" dirty="0" smtClean="0"/>
            <a:t>*Formulate response </a:t>
          </a:r>
        </a:p>
        <a:p>
          <a:r>
            <a:rPr lang="en-US" sz="3300" dirty="0" smtClean="0"/>
            <a:t>* Communicate results, try out response</a:t>
          </a:r>
        </a:p>
        <a:p>
          <a:r>
            <a:rPr lang="en-US" sz="3300" dirty="0" smtClean="0"/>
            <a:t>* Evaluate impact on T&amp;L</a:t>
          </a:r>
          <a:endParaRPr lang="en-US" sz="3300"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826998BA-A252-6842-AAAF-8CBFAC8A22F8}" type="pres">
      <dgm:prSet presAssocID="{B66063E6-1B1A-4D45-A66D-FD19E658F996}" presName="node" presStyleLbl="node1" presStyleIdx="0" presStyleCnt="1">
        <dgm:presLayoutVars>
          <dgm:bulletEnabled val="1"/>
        </dgm:presLayoutVars>
      </dgm:prSet>
      <dgm:spPr/>
      <dgm:t>
        <a:bodyPr/>
        <a:lstStyle/>
        <a:p>
          <a:endParaRPr lang="en-US"/>
        </a:p>
      </dgm:t>
    </dgm:pt>
  </dgm:ptLst>
  <dgm:cxnLst>
    <dgm:cxn modelId="{97B7FFBB-02E4-4E45-B6A3-3FCC55B0B0C5}" srcId="{D8B21FA6-8C29-CE48-B3FF-F4AFDDAE8C4D}" destId="{B66063E6-1B1A-4D45-A66D-FD19E658F996}" srcOrd="0" destOrd="0" parTransId="{0F122073-E961-5740-BF48-489C98ADBBA4}" sibTransId="{BF2DE943-8015-E54B-B8C7-DBB2D507B41A}"/>
    <dgm:cxn modelId="{22195098-A2D2-CC47-BF49-100464D00737}" type="presOf" srcId="{D8B21FA6-8C29-CE48-B3FF-F4AFDDAE8C4D}" destId="{D8EA6141-4968-C746-B735-E206732CAF4B}" srcOrd="0" destOrd="0" presId="urn:microsoft.com/office/officeart/2005/8/layout/cycle2"/>
    <dgm:cxn modelId="{15F546F3-8C84-A14D-A538-4BFEA904B578}" type="presOf" srcId="{B66063E6-1B1A-4D45-A66D-FD19E658F996}" destId="{826998BA-A252-6842-AAAF-8CBFAC8A22F8}" srcOrd="0" destOrd="0" presId="urn:microsoft.com/office/officeart/2005/8/layout/cycle2"/>
    <dgm:cxn modelId="{02C428A9-3ED5-5444-821E-546724CFB99D}" type="presParOf" srcId="{D8EA6141-4968-C746-B735-E206732CAF4B}" destId="{826998BA-A252-6842-AAAF-8CBFAC8A22F8}"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dgm:spPr>
        <a:solidFill>
          <a:srgbClr val="B0012B"/>
        </a:solidFill>
      </dgm:spPr>
      <dgm:t>
        <a:bodyPr/>
        <a:lstStyle/>
        <a:p>
          <a:r>
            <a:rPr lang="en-US" dirty="0" smtClean="0"/>
            <a:t>Plan</a:t>
          </a:r>
          <a:endParaRPr lang="en-US"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98929840-7533-0943-AEE7-B4F3EAB95D74}">
      <dgm:prSet phldrT="[Text]"/>
      <dgm:spPr>
        <a:solidFill>
          <a:srgbClr val="660066"/>
        </a:solidFill>
      </dgm:spPr>
      <dgm:t>
        <a:bodyPr/>
        <a:lstStyle/>
        <a:p>
          <a:r>
            <a:rPr lang="en-US" dirty="0" smtClean="0"/>
            <a:t>Implement</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B66063E6-1B1A-4D45-A66D-FD19E658F996}">
      <dgm:prSet phldrT="[Text]"/>
      <dgm:spPr>
        <a:solidFill>
          <a:schemeClr val="accent1">
            <a:lumMod val="75000"/>
          </a:schemeClr>
        </a:solidFill>
      </dgm:spPr>
      <dgm:t>
        <a:bodyPr/>
        <a:lstStyle/>
        <a:p>
          <a:r>
            <a:rPr lang="en-US" dirty="0" smtClean="0"/>
            <a:t>Respond</a:t>
          </a:r>
          <a:endParaRPr lang="en-US"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3">
        <dgm:presLayoutVars>
          <dgm:bulletEnabled val="1"/>
        </dgm:presLayoutVars>
      </dgm:prSet>
      <dgm:spPr/>
      <dgm:t>
        <a:bodyPr/>
        <a:lstStyle/>
        <a:p>
          <a:endParaRPr lang="en-US"/>
        </a:p>
      </dgm:t>
    </dgm:pt>
    <dgm:pt modelId="{109632E9-9C71-AF4A-817E-85ABB15B099E}" type="pres">
      <dgm:prSet presAssocID="{F6143A16-E751-584F-BAAF-70A189E2A938}" presName="sibTrans" presStyleLbl="sibTrans2D1" presStyleIdx="0" presStyleCnt="3"/>
      <dgm:spPr/>
      <dgm:t>
        <a:bodyPr/>
        <a:lstStyle/>
        <a:p>
          <a:endParaRPr lang="en-US"/>
        </a:p>
      </dgm:t>
    </dgm:pt>
    <dgm:pt modelId="{0763C196-1FED-2940-AF4B-5B50EDAA19F5}" type="pres">
      <dgm:prSet presAssocID="{F6143A16-E751-584F-BAAF-70A189E2A938}" presName="connectorText" presStyleLbl="sibTrans2D1" presStyleIdx="0" presStyleCnt="3"/>
      <dgm:spPr/>
      <dgm:t>
        <a:bodyPr/>
        <a:lstStyle/>
        <a:p>
          <a:endParaRPr lang="en-US"/>
        </a:p>
      </dgm:t>
    </dgm:pt>
    <dgm:pt modelId="{4CE0ACB4-6819-3F44-B878-6982C69AE81F}" type="pres">
      <dgm:prSet presAssocID="{98929840-7533-0943-AEE7-B4F3EAB95D74}" presName="node" presStyleLbl="node1" presStyleIdx="1" presStyleCnt="3">
        <dgm:presLayoutVars>
          <dgm:bulletEnabled val="1"/>
        </dgm:presLayoutVars>
      </dgm:prSet>
      <dgm:spPr/>
      <dgm:t>
        <a:bodyPr/>
        <a:lstStyle/>
        <a:p>
          <a:endParaRPr lang="en-US"/>
        </a:p>
      </dgm:t>
    </dgm:pt>
    <dgm:pt modelId="{3ABD4158-2866-EE45-9B89-78C3B1D832AC}" type="pres">
      <dgm:prSet presAssocID="{167AEC86-473B-1E4D-A55A-9BA14BE0DC9A}" presName="sibTrans" presStyleLbl="sibTrans2D1" presStyleIdx="1" presStyleCnt="3"/>
      <dgm:spPr/>
      <dgm:t>
        <a:bodyPr/>
        <a:lstStyle/>
        <a:p>
          <a:endParaRPr lang="en-US"/>
        </a:p>
      </dgm:t>
    </dgm:pt>
    <dgm:pt modelId="{70FBE2E4-C61D-2748-A347-754A4652F643}" type="pres">
      <dgm:prSet presAssocID="{167AEC86-473B-1E4D-A55A-9BA14BE0DC9A}" presName="connectorText" presStyleLbl="sibTrans2D1" presStyleIdx="1" presStyleCnt="3"/>
      <dgm:spPr/>
      <dgm:t>
        <a:bodyPr/>
        <a:lstStyle/>
        <a:p>
          <a:endParaRPr lang="en-US"/>
        </a:p>
      </dgm:t>
    </dgm:pt>
    <dgm:pt modelId="{826998BA-A252-6842-AAAF-8CBFAC8A22F8}" type="pres">
      <dgm:prSet presAssocID="{B66063E6-1B1A-4D45-A66D-FD19E658F996}" presName="node" presStyleLbl="node1" presStyleIdx="2" presStyleCnt="3">
        <dgm:presLayoutVars>
          <dgm:bulletEnabled val="1"/>
        </dgm:presLayoutVars>
      </dgm:prSet>
      <dgm:spPr/>
      <dgm:t>
        <a:bodyPr/>
        <a:lstStyle/>
        <a:p>
          <a:endParaRPr lang="en-US"/>
        </a:p>
      </dgm:t>
    </dgm:pt>
    <dgm:pt modelId="{0A1E2D48-B5DE-AE42-8334-0F14AF7EE086}" type="pres">
      <dgm:prSet presAssocID="{BF2DE943-8015-E54B-B8C7-DBB2D507B41A}" presName="sibTrans" presStyleLbl="sibTrans2D1" presStyleIdx="2" presStyleCnt="3"/>
      <dgm:spPr/>
      <dgm:t>
        <a:bodyPr/>
        <a:lstStyle/>
        <a:p>
          <a:endParaRPr lang="en-US"/>
        </a:p>
      </dgm:t>
    </dgm:pt>
    <dgm:pt modelId="{A59D31E2-1512-2740-ACCB-1FC87F55687B}" type="pres">
      <dgm:prSet presAssocID="{BF2DE943-8015-E54B-B8C7-DBB2D507B41A}" presName="connectorText" presStyleLbl="sibTrans2D1" presStyleIdx="2" presStyleCnt="3"/>
      <dgm:spPr/>
      <dgm:t>
        <a:bodyPr/>
        <a:lstStyle/>
        <a:p>
          <a:endParaRPr lang="en-US"/>
        </a:p>
      </dgm:t>
    </dgm:pt>
  </dgm:ptLst>
  <dgm:cxnLst>
    <dgm:cxn modelId="{72DFFE45-EC70-EB44-BA62-2001FD0D3283}" type="presOf" srcId="{BF2DE943-8015-E54B-B8C7-DBB2D507B41A}" destId="{A59D31E2-1512-2740-ACCB-1FC87F55687B}" srcOrd="1" destOrd="0" presId="urn:microsoft.com/office/officeart/2005/8/layout/cycle2"/>
    <dgm:cxn modelId="{97B7FFBB-02E4-4E45-B6A3-3FCC55B0B0C5}" srcId="{D8B21FA6-8C29-CE48-B3FF-F4AFDDAE8C4D}" destId="{B66063E6-1B1A-4D45-A66D-FD19E658F996}" srcOrd="2" destOrd="0" parTransId="{0F122073-E961-5740-BF48-489C98ADBBA4}" sibTransId="{BF2DE943-8015-E54B-B8C7-DBB2D507B41A}"/>
    <dgm:cxn modelId="{16FB1C66-0E38-5D40-A258-6A472FBB5A55}" srcId="{D8B21FA6-8C29-CE48-B3FF-F4AFDDAE8C4D}" destId="{98929840-7533-0943-AEE7-B4F3EAB95D74}" srcOrd="1" destOrd="0" parTransId="{3B2CB087-85E1-E748-92CA-FDA9D986817E}" sibTransId="{167AEC86-473B-1E4D-A55A-9BA14BE0DC9A}"/>
    <dgm:cxn modelId="{FC662BE3-B2CD-3347-A7E0-DF684B69905D}" type="presOf" srcId="{D8B21FA6-8C29-CE48-B3FF-F4AFDDAE8C4D}" destId="{D8EA6141-4968-C746-B735-E206732CAF4B}" srcOrd="0" destOrd="0" presId="urn:microsoft.com/office/officeart/2005/8/layout/cycle2"/>
    <dgm:cxn modelId="{2562CCA2-74D2-014E-96A9-75A57DA7D2EE}" type="presOf" srcId="{167AEC86-473B-1E4D-A55A-9BA14BE0DC9A}" destId="{70FBE2E4-C61D-2748-A347-754A4652F643}" srcOrd="1"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BC65025C-E0C7-2F47-B385-1164F889F2D2}" type="presOf" srcId="{B66063E6-1B1A-4D45-A66D-FD19E658F996}" destId="{826998BA-A252-6842-AAAF-8CBFAC8A22F8}" srcOrd="0" destOrd="0" presId="urn:microsoft.com/office/officeart/2005/8/layout/cycle2"/>
    <dgm:cxn modelId="{D682BC2F-FA91-C74C-995B-AE66E96CD5ED}" type="presOf" srcId="{167AEC86-473B-1E4D-A55A-9BA14BE0DC9A}" destId="{3ABD4158-2866-EE45-9B89-78C3B1D832AC}" srcOrd="0" destOrd="0" presId="urn:microsoft.com/office/officeart/2005/8/layout/cycle2"/>
    <dgm:cxn modelId="{4561B033-B16F-A04C-AFE0-F2503597BFCD}" type="presOf" srcId="{1D745A5D-A921-6549-A7D8-62CEF7802144}" destId="{A53169CF-D371-554B-95D7-25A0233C4B31}" srcOrd="0" destOrd="0" presId="urn:microsoft.com/office/officeart/2005/8/layout/cycle2"/>
    <dgm:cxn modelId="{3F12CD5D-92BB-4046-8C49-6C266A0A33BC}" type="presOf" srcId="{BF2DE943-8015-E54B-B8C7-DBB2D507B41A}" destId="{0A1E2D48-B5DE-AE42-8334-0F14AF7EE086}" srcOrd="0" destOrd="0" presId="urn:microsoft.com/office/officeart/2005/8/layout/cycle2"/>
    <dgm:cxn modelId="{EAEDAB49-27AB-014C-8A4D-DD5A53DD64CC}" type="presOf" srcId="{F6143A16-E751-584F-BAAF-70A189E2A938}" destId="{0763C196-1FED-2940-AF4B-5B50EDAA19F5}" srcOrd="1" destOrd="0" presId="urn:microsoft.com/office/officeart/2005/8/layout/cycle2"/>
    <dgm:cxn modelId="{FCBB36D9-F567-0E41-BED5-7AE2211A2900}" type="presOf" srcId="{F6143A16-E751-584F-BAAF-70A189E2A938}" destId="{109632E9-9C71-AF4A-817E-85ABB15B099E}" srcOrd="0" destOrd="0" presId="urn:microsoft.com/office/officeart/2005/8/layout/cycle2"/>
    <dgm:cxn modelId="{2A7D855C-51F8-CF4D-922F-1E33D02C2D8C}" type="presOf" srcId="{98929840-7533-0943-AEE7-B4F3EAB95D74}" destId="{4CE0ACB4-6819-3F44-B878-6982C69AE81F}" srcOrd="0" destOrd="0" presId="urn:microsoft.com/office/officeart/2005/8/layout/cycle2"/>
    <dgm:cxn modelId="{6C16E030-E40F-D843-9869-5A21D82A8C23}" type="presParOf" srcId="{D8EA6141-4968-C746-B735-E206732CAF4B}" destId="{A53169CF-D371-554B-95D7-25A0233C4B31}" srcOrd="0" destOrd="0" presId="urn:microsoft.com/office/officeart/2005/8/layout/cycle2"/>
    <dgm:cxn modelId="{0E85EB54-B117-514A-8E1D-A7C1BD6BA7AE}" type="presParOf" srcId="{D8EA6141-4968-C746-B735-E206732CAF4B}" destId="{109632E9-9C71-AF4A-817E-85ABB15B099E}" srcOrd="1" destOrd="0" presId="urn:microsoft.com/office/officeart/2005/8/layout/cycle2"/>
    <dgm:cxn modelId="{CF5380CE-E490-F940-9334-7981641761BE}" type="presParOf" srcId="{109632E9-9C71-AF4A-817E-85ABB15B099E}" destId="{0763C196-1FED-2940-AF4B-5B50EDAA19F5}" srcOrd="0" destOrd="0" presId="urn:microsoft.com/office/officeart/2005/8/layout/cycle2"/>
    <dgm:cxn modelId="{F5D1C04D-AD6C-1F42-81BF-6BCFCAE38C89}" type="presParOf" srcId="{D8EA6141-4968-C746-B735-E206732CAF4B}" destId="{4CE0ACB4-6819-3F44-B878-6982C69AE81F}" srcOrd="2" destOrd="0" presId="urn:microsoft.com/office/officeart/2005/8/layout/cycle2"/>
    <dgm:cxn modelId="{A0429CF3-3706-7049-900E-2F4797955010}" type="presParOf" srcId="{D8EA6141-4968-C746-B735-E206732CAF4B}" destId="{3ABD4158-2866-EE45-9B89-78C3B1D832AC}" srcOrd="3" destOrd="0" presId="urn:microsoft.com/office/officeart/2005/8/layout/cycle2"/>
    <dgm:cxn modelId="{46E8B680-9EF7-3643-B7BA-9448C066FC00}" type="presParOf" srcId="{3ABD4158-2866-EE45-9B89-78C3B1D832AC}" destId="{70FBE2E4-C61D-2748-A347-754A4652F643}" srcOrd="0" destOrd="0" presId="urn:microsoft.com/office/officeart/2005/8/layout/cycle2"/>
    <dgm:cxn modelId="{8626F187-84BD-3A43-8B0A-223C74AE560B}" type="presParOf" srcId="{D8EA6141-4968-C746-B735-E206732CAF4B}" destId="{826998BA-A252-6842-AAAF-8CBFAC8A22F8}" srcOrd="4" destOrd="0" presId="urn:microsoft.com/office/officeart/2005/8/layout/cycle2"/>
    <dgm:cxn modelId="{AAEDB34B-269E-C34B-8BC0-0F9624723EBA}" type="presParOf" srcId="{D8EA6141-4968-C746-B735-E206732CAF4B}" destId="{0A1E2D48-B5DE-AE42-8334-0F14AF7EE086}" srcOrd="5" destOrd="0" presId="urn:microsoft.com/office/officeart/2005/8/layout/cycle2"/>
    <dgm:cxn modelId="{CB366A4A-D19A-1548-A13B-31AB8DBE2B19}" type="presParOf" srcId="{0A1E2D48-B5DE-AE42-8334-0F14AF7EE086}" destId="{A59D31E2-1512-2740-ACCB-1FC87F55687B}"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Goal: Ensure students understand photosynthesis before moving on to unit on soil nutrients.</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422850-3550-C346-A2BC-544861F7349E}">
      <dgm:prSet phldrT="[Text]"/>
      <dgm:spPr>
        <a:solidFill>
          <a:srgbClr val="660066"/>
        </a:solidFill>
      </dgm:spPr>
      <dgm:t>
        <a:bodyPr/>
        <a:lstStyle/>
        <a:p>
          <a:r>
            <a:rPr lang="en-US" dirty="0" smtClean="0"/>
            <a:t>Question: Do I need to spend more time on photosynthesis before I move on to soil nutrients?</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2">
        <dgm:presLayoutVars>
          <dgm:chMax val="0"/>
          <dgm:bulletEnabled val="1"/>
        </dgm:presLayoutVars>
      </dgm:prSet>
      <dgm:spPr/>
      <dgm:t>
        <a:bodyPr/>
        <a:lstStyle/>
        <a:p>
          <a:endParaRPr lang="en-US"/>
        </a:p>
      </dgm:t>
    </dgm:pt>
    <dgm:pt modelId="{57369449-824B-3A4D-9B9C-AD6968AFEC1F}" type="pres">
      <dgm:prSet presAssocID="{94B093A1-189C-A24C-AC08-266C763AB9C7}" presName="spacer" presStyleCnt="0"/>
      <dgm:spPr/>
    </dgm:pt>
    <dgm:pt modelId="{AFF0454E-5C9F-3644-9AA4-6F265B0DA3B6}" type="pres">
      <dgm:prSet presAssocID="{BC422850-3550-C346-A2BC-544861F7349E}" presName="parentText" presStyleLbl="node1" presStyleIdx="1" presStyleCnt="2">
        <dgm:presLayoutVars>
          <dgm:chMax val="0"/>
          <dgm:bulletEnabled val="1"/>
        </dgm:presLayoutVars>
      </dgm:prSet>
      <dgm:spPr/>
      <dgm:t>
        <a:bodyPr/>
        <a:lstStyle/>
        <a:p>
          <a:endParaRPr lang="en-US"/>
        </a:p>
      </dgm:t>
    </dgm:pt>
  </dgm:ptLst>
  <dgm:cxnLst>
    <dgm:cxn modelId="{5706DEE1-107A-2846-9EE6-70B77BC846A6}" type="presOf" srcId="{BC422850-3550-C346-A2BC-544861F7349E}" destId="{AFF0454E-5C9F-3644-9AA4-6F265B0DA3B6}" srcOrd="0" destOrd="0" presId="urn:microsoft.com/office/officeart/2005/8/layout/vList2"/>
    <dgm:cxn modelId="{F334FE7B-42A9-D341-A9DB-0FA024869D75}" srcId="{E8C35A23-B268-CA4C-92D4-DDA4CD129207}" destId="{BC422850-3550-C346-A2BC-544861F7349E}" srcOrd="1" destOrd="0" parTransId="{833EDD83-D218-334B-A94D-E08ED29D2615}" sibTransId="{2749B447-38B3-2342-8DE3-9105BABC38B8}"/>
    <dgm:cxn modelId="{0C801E54-64B6-DA40-B798-BF0C75E090C8}"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7139212D-9CCC-B349-9B7A-1E98E1C2C690}" type="presOf" srcId="{B73772BE-8A78-9F4A-A3D4-C73E997C7AF9}" destId="{1C878BB9-2538-EA42-9333-CEB02E3F0D06}" srcOrd="0" destOrd="0" presId="urn:microsoft.com/office/officeart/2005/8/layout/vList2"/>
    <dgm:cxn modelId="{AC261997-EFCA-3F47-A4B8-D24037421992}" type="presParOf" srcId="{BC740331-206C-7946-A2C1-2CFE4A398D2F}" destId="{1C878BB9-2538-EA42-9333-CEB02E3F0D06}" srcOrd="0" destOrd="0" presId="urn:microsoft.com/office/officeart/2005/8/layout/vList2"/>
    <dgm:cxn modelId="{6D38257D-139D-D042-9403-3FDD562830A0}" type="presParOf" srcId="{BC740331-206C-7946-A2C1-2CFE4A398D2F}" destId="{57369449-824B-3A4D-9B9C-AD6968AFEC1F}" srcOrd="1" destOrd="0" presId="urn:microsoft.com/office/officeart/2005/8/layout/vList2"/>
    <dgm:cxn modelId="{EDFD28F4-7F32-9D4F-ADB0-9B252A418F29}" type="presParOf" srcId="{BC740331-206C-7946-A2C1-2CFE4A398D2F}" destId="{AFF0454E-5C9F-3644-9AA4-6F265B0DA3B6}"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C422850-3550-C346-A2BC-544861F7349E}">
      <dgm:prSet phldrT="[Text]"/>
      <dgm:spPr>
        <a:solidFill>
          <a:schemeClr val="accent5">
            <a:lumMod val="75000"/>
          </a:schemeClr>
        </a:solidFill>
      </dgm:spPr>
      <dgm:t>
        <a:bodyPr/>
        <a:lstStyle/>
        <a:p>
          <a:r>
            <a:rPr lang="en-US" dirty="0" smtClean="0"/>
            <a:t>Did students grasp the main points of today’s lesson?</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AFF0454E-5C9F-3644-9AA4-6F265B0DA3B6}" type="pres">
      <dgm:prSet presAssocID="{BC422850-3550-C346-A2BC-544861F7349E}" presName="parentText" presStyleLbl="node1" presStyleIdx="0" presStyleCnt="1">
        <dgm:presLayoutVars>
          <dgm:chMax val="0"/>
          <dgm:bulletEnabled val="1"/>
        </dgm:presLayoutVars>
      </dgm:prSet>
      <dgm:spPr/>
      <dgm:t>
        <a:bodyPr/>
        <a:lstStyle/>
        <a:p>
          <a:endParaRPr lang="en-US"/>
        </a:p>
      </dgm:t>
    </dgm:pt>
  </dgm:ptLst>
  <dgm:cxnLst>
    <dgm:cxn modelId="{153C074C-F588-46FB-81B2-67880E58FE63}" type="presOf" srcId="{E8C35A23-B268-CA4C-92D4-DDA4CD129207}" destId="{BC740331-206C-7946-A2C1-2CFE4A398D2F}" srcOrd="0" destOrd="0" presId="urn:microsoft.com/office/officeart/2005/8/layout/vList2"/>
    <dgm:cxn modelId="{F334FE7B-42A9-D341-A9DB-0FA024869D75}" srcId="{E8C35A23-B268-CA4C-92D4-DDA4CD129207}" destId="{BC422850-3550-C346-A2BC-544861F7349E}" srcOrd="0" destOrd="0" parTransId="{833EDD83-D218-334B-A94D-E08ED29D2615}" sibTransId="{2749B447-38B3-2342-8DE3-9105BABC38B8}"/>
    <dgm:cxn modelId="{F700A1E7-F0C0-4FD9-BD3F-99E739FA6385}" type="presOf" srcId="{BC422850-3550-C346-A2BC-544861F7349E}" destId="{AFF0454E-5C9F-3644-9AA4-6F265B0DA3B6}" srcOrd="0" destOrd="0" presId="urn:microsoft.com/office/officeart/2005/8/layout/vList2"/>
    <dgm:cxn modelId="{6A5C07EE-EBEF-425D-BB51-AFDA73AAACFB}" type="presParOf" srcId="{BC740331-206C-7946-A2C1-2CFE4A398D2F}" destId="{AFF0454E-5C9F-3644-9AA4-6F265B0DA3B6}"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440BA2-EEA5-4243-8B49-0FA3E5B5DC1B}" type="doc">
      <dgm:prSet loTypeId="urn:microsoft.com/office/officeart/2005/8/layout/equation2" loCatId="relationship" qsTypeId="urn:microsoft.com/office/officeart/2005/8/quickstyle/3d3" qsCatId="3D" csTypeId="urn:microsoft.com/office/officeart/2005/8/colors/colorful1" csCatId="colorful" phldr="1"/>
      <dgm:spPr/>
    </dgm:pt>
    <dgm:pt modelId="{CE05F423-D579-44E8-91D7-F454D0741931}">
      <dgm:prSet phldrT="[Text]" custT="1"/>
      <dgm:spPr/>
      <dgm:t>
        <a:bodyPr/>
        <a:lstStyle/>
        <a:p>
          <a:r>
            <a:rPr lang="en-US" sz="3400" b="1" dirty="0" smtClean="0">
              <a:solidFill>
                <a:schemeClr val="bg1"/>
              </a:solidFill>
            </a:rPr>
            <a:t>13 </a:t>
          </a:r>
        </a:p>
        <a:p>
          <a:r>
            <a:rPr lang="en-US" sz="3400" b="1" dirty="0" smtClean="0">
              <a:solidFill>
                <a:schemeClr val="bg1"/>
              </a:solidFill>
            </a:rPr>
            <a:t>“as is”</a:t>
          </a:r>
          <a:endParaRPr lang="en-US" sz="3400" b="1" dirty="0">
            <a:solidFill>
              <a:schemeClr val="bg1"/>
            </a:solidFill>
          </a:endParaRPr>
        </a:p>
      </dgm:t>
    </dgm:pt>
    <dgm:pt modelId="{8BD56991-5AB4-4591-9A9E-C5F09CA2AA7E}" type="parTrans" cxnId="{ED8D191C-13C8-40A1-BAC0-6421FA554239}">
      <dgm:prSet/>
      <dgm:spPr/>
      <dgm:t>
        <a:bodyPr/>
        <a:lstStyle/>
        <a:p>
          <a:endParaRPr lang="en-US"/>
        </a:p>
      </dgm:t>
    </dgm:pt>
    <dgm:pt modelId="{E0EEF3DE-3B34-4921-B13A-0ED7930EDC63}" type="sibTrans" cxnId="{ED8D191C-13C8-40A1-BAC0-6421FA554239}">
      <dgm:prSet/>
      <dgm:spPr/>
      <dgm:t>
        <a:bodyPr/>
        <a:lstStyle/>
        <a:p>
          <a:endParaRPr lang="en-US"/>
        </a:p>
      </dgm:t>
    </dgm:pt>
    <dgm:pt modelId="{F92E7448-54EC-4E72-B1F0-99AC849BA9C9}">
      <dgm:prSet phldrT="[Text]"/>
      <dgm:spPr/>
      <dgm:t>
        <a:bodyPr/>
        <a:lstStyle/>
        <a:p>
          <a:r>
            <a:rPr lang="en-US" b="1" dirty="0" smtClean="0">
              <a:solidFill>
                <a:schemeClr val="bg1"/>
              </a:solidFill>
            </a:rPr>
            <a:t>10 </a:t>
          </a:r>
        </a:p>
        <a:p>
          <a:r>
            <a:rPr lang="en-US" b="1" dirty="0" smtClean="0">
              <a:solidFill>
                <a:schemeClr val="bg1"/>
              </a:solidFill>
            </a:rPr>
            <a:t>modified</a:t>
          </a:r>
          <a:endParaRPr lang="en-US" b="1" dirty="0">
            <a:solidFill>
              <a:schemeClr val="bg1"/>
            </a:solidFill>
          </a:endParaRPr>
        </a:p>
      </dgm:t>
    </dgm:pt>
    <dgm:pt modelId="{6FBF910A-68E3-4B86-AD14-D19873B38A85}" type="parTrans" cxnId="{A4C87E2E-A777-4970-BEE2-4C54DCF95A38}">
      <dgm:prSet/>
      <dgm:spPr/>
      <dgm:t>
        <a:bodyPr/>
        <a:lstStyle/>
        <a:p>
          <a:endParaRPr lang="en-US"/>
        </a:p>
      </dgm:t>
    </dgm:pt>
    <dgm:pt modelId="{B0B03460-71C5-4FC6-910A-22A566CC424C}" type="sibTrans" cxnId="{A4C87E2E-A777-4970-BEE2-4C54DCF95A38}">
      <dgm:prSet/>
      <dgm:spPr/>
      <dgm:t>
        <a:bodyPr/>
        <a:lstStyle/>
        <a:p>
          <a:endParaRPr lang="en-US"/>
        </a:p>
      </dgm:t>
    </dgm:pt>
    <dgm:pt modelId="{B67B9EFF-40EF-415F-B8DD-19BE3168D329}">
      <dgm:prSet phldrT="[Text]"/>
      <dgm:spPr/>
      <dgm:t>
        <a:bodyPr/>
        <a:lstStyle/>
        <a:p>
          <a:r>
            <a:rPr lang="en-US" dirty="0" smtClean="0">
              <a:solidFill>
                <a:schemeClr val="bg1"/>
              </a:solidFill>
            </a:rPr>
            <a:t>23 </a:t>
          </a:r>
          <a:r>
            <a:rPr lang="en-US" dirty="0" err="1" smtClean="0">
              <a:solidFill>
                <a:schemeClr val="bg1"/>
              </a:solidFill>
            </a:rPr>
            <a:t>CATs</a:t>
          </a:r>
          <a:r>
            <a:rPr lang="en-US" dirty="0" smtClean="0">
              <a:solidFill>
                <a:schemeClr val="bg1"/>
              </a:solidFill>
            </a:rPr>
            <a:t> with clickers</a:t>
          </a:r>
          <a:endParaRPr lang="en-US" dirty="0">
            <a:solidFill>
              <a:schemeClr val="bg1"/>
            </a:solidFill>
          </a:endParaRPr>
        </a:p>
      </dgm:t>
    </dgm:pt>
    <dgm:pt modelId="{4F758617-E335-4EFD-B614-28CD8ABCB6E8}" type="parTrans" cxnId="{77C116B1-08C7-44E6-A25E-3849D8D5DCB9}">
      <dgm:prSet/>
      <dgm:spPr/>
      <dgm:t>
        <a:bodyPr/>
        <a:lstStyle/>
        <a:p>
          <a:endParaRPr lang="en-US"/>
        </a:p>
      </dgm:t>
    </dgm:pt>
    <dgm:pt modelId="{C45AC26B-61BA-4319-AB7C-A20609AAB450}" type="sibTrans" cxnId="{77C116B1-08C7-44E6-A25E-3849D8D5DCB9}">
      <dgm:prSet/>
      <dgm:spPr/>
      <dgm:t>
        <a:bodyPr/>
        <a:lstStyle/>
        <a:p>
          <a:endParaRPr lang="en-US"/>
        </a:p>
      </dgm:t>
    </dgm:pt>
    <dgm:pt modelId="{3F8161C7-C11D-49A4-84E9-15E1FD614381}" type="pres">
      <dgm:prSet presAssocID="{8C440BA2-EEA5-4243-8B49-0FA3E5B5DC1B}" presName="Name0" presStyleCnt="0">
        <dgm:presLayoutVars>
          <dgm:dir/>
          <dgm:resizeHandles val="exact"/>
        </dgm:presLayoutVars>
      </dgm:prSet>
      <dgm:spPr/>
    </dgm:pt>
    <dgm:pt modelId="{77B24E19-C1A8-4619-A6B0-94E080F5EC9E}" type="pres">
      <dgm:prSet presAssocID="{8C440BA2-EEA5-4243-8B49-0FA3E5B5DC1B}" presName="vNodes" presStyleCnt="0"/>
      <dgm:spPr/>
    </dgm:pt>
    <dgm:pt modelId="{1443B79F-5AD7-4578-BDD2-E91EE37154C4}" type="pres">
      <dgm:prSet presAssocID="{CE05F423-D579-44E8-91D7-F454D0741931}" presName="node" presStyleLbl="node1" presStyleIdx="0" presStyleCnt="3" custScaleX="167845" custScaleY="153930" custLinFactX="180371" custLinFactY="2371" custLinFactNeighborX="200000" custLinFactNeighborY="100000">
        <dgm:presLayoutVars>
          <dgm:bulletEnabled val="1"/>
        </dgm:presLayoutVars>
      </dgm:prSet>
      <dgm:spPr/>
      <dgm:t>
        <a:bodyPr/>
        <a:lstStyle/>
        <a:p>
          <a:endParaRPr lang="en-US"/>
        </a:p>
      </dgm:t>
    </dgm:pt>
    <dgm:pt modelId="{6F99381D-6127-415E-9233-F290D97B2901}" type="pres">
      <dgm:prSet presAssocID="{E0EEF3DE-3B34-4921-B13A-0ED7930EDC63}" presName="spacerT" presStyleCnt="0"/>
      <dgm:spPr/>
    </dgm:pt>
    <dgm:pt modelId="{AF7BDD08-8F47-40B8-ABEF-19B29E8BC3C7}" type="pres">
      <dgm:prSet presAssocID="{E0EEF3DE-3B34-4921-B13A-0ED7930EDC63}" presName="sibTrans" presStyleLbl="sibTrans2D1" presStyleIdx="0" presStyleCnt="2" custLinFactX="300000" custLinFactY="257" custLinFactNeighborX="364455" custLinFactNeighborY="100000"/>
      <dgm:spPr/>
      <dgm:t>
        <a:bodyPr/>
        <a:lstStyle/>
        <a:p>
          <a:endParaRPr lang="en-US"/>
        </a:p>
      </dgm:t>
    </dgm:pt>
    <dgm:pt modelId="{EDFACFC0-1EE7-4A9C-BD8F-14AA4C498940}" type="pres">
      <dgm:prSet presAssocID="{E0EEF3DE-3B34-4921-B13A-0ED7930EDC63}" presName="spacerB" presStyleCnt="0"/>
      <dgm:spPr/>
    </dgm:pt>
    <dgm:pt modelId="{8C0A929C-0CCD-42C3-B644-C1CB392EB56C}" type="pres">
      <dgm:prSet presAssocID="{F92E7448-54EC-4E72-B1F0-99AC849BA9C9}" presName="node" presStyleLbl="node1" presStyleIdx="1" presStyleCnt="3" custScaleX="183279" custScaleY="171294" custLinFactX="188088" custLinFactNeighborX="200000" custLinFactNeighborY="25675">
        <dgm:presLayoutVars>
          <dgm:bulletEnabled val="1"/>
        </dgm:presLayoutVars>
      </dgm:prSet>
      <dgm:spPr/>
      <dgm:t>
        <a:bodyPr/>
        <a:lstStyle/>
        <a:p>
          <a:endParaRPr lang="en-US"/>
        </a:p>
      </dgm:t>
    </dgm:pt>
    <dgm:pt modelId="{7C9FCD75-5BDC-4084-9172-96A258DD4B70}" type="pres">
      <dgm:prSet presAssocID="{8C440BA2-EEA5-4243-8B49-0FA3E5B5DC1B}" presName="sibTransLast" presStyleLbl="sibTrans2D1" presStyleIdx="1" presStyleCnt="2" custAng="21580242" custLinFactX="100000" custLinFactNeighborX="107364" custLinFactNeighborY="2546"/>
      <dgm:spPr/>
      <dgm:t>
        <a:bodyPr/>
        <a:lstStyle/>
        <a:p>
          <a:endParaRPr lang="en-US"/>
        </a:p>
      </dgm:t>
    </dgm:pt>
    <dgm:pt modelId="{1FE787C5-8A58-4687-9A50-A71954E9FF08}" type="pres">
      <dgm:prSet presAssocID="{8C440BA2-EEA5-4243-8B49-0FA3E5B5DC1B}" presName="connectorText" presStyleLbl="sibTrans2D1" presStyleIdx="1" presStyleCnt="2"/>
      <dgm:spPr/>
      <dgm:t>
        <a:bodyPr/>
        <a:lstStyle/>
        <a:p>
          <a:endParaRPr lang="en-US"/>
        </a:p>
      </dgm:t>
    </dgm:pt>
    <dgm:pt modelId="{C7924F95-8742-4CC9-87D2-E2BB7CDFCC6C}" type="pres">
      <dgm:prSet presAssocID="{8C440BA2-EEA5-4243-8B49-0FA3E5B5DC1B}" presName="lastNode" presStyleLbl="node1" presStyleIdx="2" presStyleCnt="3" custFlipHor="1" custScaleX="133258" custScaleY="133257" custLinFactX="-100000" custLinFactNeighborX="-124568" custLinFactNeighborY="1976">
        <dgm:presLayoutVars>
          <dgm:bulletEnabled val="1"/>
        </dgm:presLayoutVars>
      </dgm:prSet>
      <dgm:spPr/>
      <dgm:t>
        <a:bodyPr/>
        <a:lstStyle/>
        <a:p>
          <a:endParaRPr lang="en-US"/>
        </a:p>
      </dgm:t>
    </dgm:pt>
  </dgm:ptLst>
  <dgm:cxnLst>
    <dgm:cxn modelId="{61712087-6100-4273-8FD8-4294A2765C75}" type="presOf" srcId="{E0EEF3DE-3B34-4921-B13A-0ED7930EDC63}" destId="{AF7BDD08-8F47-40B8-ABEF-19B29E8BC3C7}" srcOrd="0" destOrd="0" presId="urn:microsoft.com/office/officeart/2005/8/layout/equation2"/>
    <dgm:cxn modelId="{A4C87E2E-A777-4970-BEE2-4C54DCF95A38}" srcId="{8C440BA2-EEA5-4243-8B49-0FA3E5B5DC1B}" destId="{F92E7448-54EC-4E72-B1F0-99AC849BA9C9}" srcOrd="1" destOrd="0" parTransId="{6FBF910A-68E3-4B86-AD14-D19873B38A85}" sibTransId="{B0B03460-71C5-4FC6-910A-22A566CC424C}"/>
    <dgm:cxn modelId="{809424AA-B864-466A-A65F-85BC87DEB2CB}" type="presOf" srcId="{F92E7448-54EC-4E72-B1F0-99AC849BA9C9}" destId="{8C0A929C-0CCD-42C3-B644-C1CB392EB56C}" srcOrd="0" destOrd="0" presId="urn:microsoft.com/office/officeart/2005/8/layout/equation2"/>
    <dgm:cxn modelId="{5F0970E0-A388-48C7-94D6-A3C0C41FA84E}" type="presOf" srcId="{B0B03460-71C5-4FC6-910A-22A566CC424C}" destId="{1FE787C5-8A58-4687-9A50-A71954E9FF08}" srcOrd="1" destOrd="0" presId="urn:microsoft.com/office/officeart/2005/8/layout/equation2"/>
    <dgm:cxn modelId="{64898F6F-F7F4-485C-B929-A213EB0409E4}" type="presOf" srcId="{B67B9EFF-40EF-415F-B8DD-19BE3168D329}" destId="{C7924F95-8742-4CC9-87D2-E2BB7CDFCC6C}" srcOrd="0" destOrd="0" presId="urn:microsoft.com/office/officeart/2005/8/layout/equation2"/>
    <dgm:cxn modelId="{EC5391D6-FE1B-4044-926D-AF38C862E59F}" type="presOf" srcId="{CE05F423-D579-44E8-91D7-F454D0741931}" destId="{1443B79F-5AD7-4578-BDD2-E91EE37154C4}" srcOrd="0" destOrd="0" presId="urn:microsoft.com/office/officeart/2005/8/layout/equation2"/>
    <dgm:cxn modelId="{77C116B1-08C7-44E6-A25E-3849D8D5DCB9}" srcId="{8C440BA2-EEA5-4243-8B49-0FA3E5B5DC1B}" destId="{B67B9EFF-40EF-415F-B8DD-19BE3168D329}" srcOrd="2" destOrd="0" parTransId="{4F758617-E335-4EFD-B614-28CD8ABCB6E8}" sibTransId="{C45AC26B-61BA-4319-AB7C-A20609AAB450}"/>
    <dgm:cxn modelId="{192D5A31-0DB6-48DE-B847-24972A02FB51}" type="presOf" srcId="{B0B03460-71C5-4FC6-910A-22A566CC424C}" destId="{7C9FCD75-5BDC-4084-9172-96A258DD4B70}" srcOrd="0" destOrd="0" presId="urn:microsoft.com/office/officeart/2005/8/layout/equation2"/>
    <dgm:cxn modelId="{ED8D191C-13C8-40A1-BAC0-6421FA554239}" srcId="{8C440BA2-EEA5-4243-8B49-0FA3E5B5DC1B}" destId="{CE05F423-D579-44E8-91D7-F454D0741931}" srcOrd="0" destOrd="0" parTransId="{8BD56991-5AB4-4591-9A9E-C5F09CA2AA7E}" sibTransId="{E0EEF3DE-3B34-4921-B13A-0ED7930EDC63}"/>
    <dgm:cxn modelId="{8BBAEC33-0815-44E8-B8CF-1F79D0ADDE37}" type="presOf" srcId="{8C440BA2-EEA5-4243-8B49-0FA3E5B5DC1B}" destId="{3F8161C7-C11D-49A4-84E9-15E1FD614381}" srcOrd="0" destOrd="0" presId="urn:microsoft.com/office/officeart/2005/8/layout/equation2"/>
    <dgm:cxn modelId="{14408BD5-1CCA-4845-9870-3C78CEF81597}" type="presParOf" srcId="{3F8161C7-C11D-49A4-84E9-15E1FD614381}" destId="{77B24E19-C1A8-4619-A6B0-94E080F5EC9E}" srcOrd="0" destOrd="0" presId="urn:microsoft.com/office/officeart/2005/8/layout/equation2"/>
    <dgm:cxn modelId="{73DDEEB4-2F96-4574-BAF5-714C2420D70E}" type="presParOf" srcId="{77B24E19-C1A8-4619-A6B0-94E080F5EC9E}" destId="{1443B79F-5AD7-4578-BDD2-E91EE37154C4}" srcOrd="0" destOrd="0" presId="urn:microsoft.com/office/officeart/2005/8/layout/equation2"/>
    <dgm:cxn modelId="{FCD10FD9-BC45-4282-BE42-09BEBA854E2E}" type="presParOf" srcId="{77B24E19-C1A8-4619-A6B0-94E080F5EC9E}" destId="{6F99381D-6127-415E-9233-F290D97B2901}" srcOrd="1" destOrd="0" presId="urn:microsoft.com/office/officeart/2005/8/layout/equation2"/>
    <dgm:cxn modelId="{6D090139-6DDE-4A00-A2C8-110675527960}" type="presParOf" srcId="{77B24E19-C1A8-4619-A6B0-94E080F5EC9E}" destId="{AF7BDD08-8F47-40B8-ABEF-19B29E8BC3C7}" srcOrd="2" destOrd="0" presId="urn:microsoft.com/office/officeart/2005/8/layout/equation2"/>
    <dgm:cxn modelId="{6F5DCC9F-84C1-4B72-9461-5A54C61A3E13}" type="presParOf" srcId="{77B24E19-C1A8-4619-A6B0-94E080F5EC9E}" destId="{EDFACFC0-1EE7-4A9C-BD8F-14AA4C498940}" srcOrd="3" destOrd="0" presId="urn:microsoft.com/office/officeart/2005/8/layout/equation2"/>
    <dgm:cxn modelId="{ECDDC8C6-996F-4E62-B52E-63D9420AB2D5}" type="presParOf" srcId="{77B24E19-C1A8-4619-A6B0-94E080F5EC9E}" destId="{8C0A929C-0CCD-42C3-B644-C1CB392EB56C}" srcOrd="4" destOrd="0" presId="urn:microsoft.com/office/officeart/2005/8/layout/equation2"/>
    <dgm:cxn modelId="{CACE108B-B0CB-4737-9308-B85E3741EB20}" type="presParOf" srcId="{3F8161C7-C11D-49A4-84E9-15E1FD614381}" destId="{7C9FCD75-5BDC-4084-9172-96A258DD4B70}" srcOrd="1" destOrd="0" presId="urn:microsoft.com/office/officeart/2005/8/layout/equation2"/>
    <dgm:cxn modelId="{3E13858B-AAE0-444F-BB84-3E2EFD7FD946}" type="presParOf" srcId="{7C9FCD75-5BDC-4084-9172-96A258DD4B70}" destId="{1FE787C5-8A58-4687-9A50-A71954E9FF08}" srcOrd="0" destOrd="0" presId="urn:microsoft.com/office/officeart/2005/8/layout/equation2"/>
    <dgm:cxn modelId="{E5BDEA9D-4571-4748-887C-60E49EF23C71}" type="presParOf" srcId="{3F8161C7-C11D-49A4-84E9-15E1FD614381}" destId="{C7924F95-8742-4CC9-87D2-E2BB7CDFCC6C}"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1">
        <dgm:presLayoutVars>
          <dgm:chMax val="0"/>
          <dgm:bulletEnabled val="1"/>
        </dgm:presLayoutVars>
      </dgm:prSet>
      <dgm:spPr/>
      <dgm:t>
        <a:bodyPr/>
        <a:lstStyle/>
        <a:p>
          <a:endParaRPr lang="en-US"/>
        </a:p>
      </dgm:t>
    </dgm:pt>
  </dgm:ptLst>
  <dgm:cxnLst>
    <dgm:cxn modelId="{8A8D0BB4-4E3B-574B-876D-A3FAA9974FE0}"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E30297F2-A4C5-0441-9172-ACEAE54746C3}" type="presOf" srcId="{B73772BE-8A78-9F4A-A3D4-C73E997C7AF9}" destId="{1C878BB9-2538-EA42-9333-CEB02E3F0D06}" srcOrd="0" destOrd="0" presId="urn:microsoft.com/office/officeart/2005/8/layout/vList2"/>
    <dgm:cxn modelId="{EFD24F9C-3E9A-EB4C-9EBC-AAA69F1CE468}" type="presParOf" srcId="{BC740331-206C-7946-A2C1-2CFE4A398D2F}" destId="{1C878BB9-2538-EA42-9333-CEB02E3F0D06}"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AFF0454E-5C9F-3644-9AA4-6F265B0DA3B6}" type="pres">
      <dgm:prSet presAssocID="{BC422850-3550-C346-A2BC-544861F7349E}" presName="parentText" presStyleLbl="node1" presStyleIdx="0" presStyleCnt="1">
        <dgm:presLayoutVars>
          <dgm:chMax val="0"/>
          <dgm:bulletEnabled val="1"/>
        </dgm:presLayoutVars>
      </dgm:prSet>
      <dgm:spPr/>
      <dgm:t>
        <a:bodyPr/>
        <a:lstStyle/>
        <a:p>
          <a:endParaRPr lang="en-US"/>
        </a:p>
      </dgm:t>
    </dgm:pt>
  </dgm:ptLst>
  <dgm:cxnLst>
    <dgm:cxn modelId="{F334FE7B-42A9-D341-A9DB-0FA024869D75}" srcId="{E8C35A23-B268-CA4C-92D4-DDA4CD129207}" destId="{BC422850-3550-C346-A2BC-544861F7349E}" srcOrd="0" destOrd="0" parTransId="{833EDD83-D218-334B-A94D-E08ED29D2615}" sibTransId="{2749B447-38B3-2342-8DE3-9105BABC38B8}"/>
    <dgm:cxn modelId="{30479CB1-F303-5645-8FCC-7782A86846BA}" type="presOf" srcId="{BC422850-3550-C346-A2BC-544861F7349E}" destId="{AFF0454E-5C9F-3644-9AA4-6F265B0DA3B6}" srcOrd="0" destOrd="0" presId="urn:microsoft.com/office/officeart/2005/8/layout/vList2"/>
    <dgm:cxn modelId="{76D465B3-2BF4-B74E-A48F-1DDE813AAA3A}" type="presOf" srcId="{E8C35A23-B268-CA4C-92D4-DDA4CD129207}" destId="{BC740331-206C-7946-A2C1-2CFE4A398D2F}" srcOrd="0" destOrd="0" presId="urn:microsoft.com/office/officeart/2005/8/layout/vList2"/>
    <dgm:cxn modelId="{F8E1AA1A-DDC6-3B41-A63C-A4479BDDCF22}" type="presParOf" srcId="{BC740331-206C-7946-A2C1-2CFE4A398D2F}" destId="{AFF0454E-5C9F-3644-9AA4-6F265B0DA3B6}"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dgm:spPr>
        <a:solidFill>
          <a:srgbClr val="B0012B"/>
        </a:solidFill>
      </dgm:spPr>
      <dgm:t>
        <a:bodyPr/>
        <a:lstStyle/>
        <a:p>
          <a:r>
            <a:rPr lang="en-US" dirty="0" smtClean="0"/>
            <a:t>Plan</a:t>
          </a:r>
          <a:endParaRPr lang="en-US"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98929840-7533-0943-AEE7-B4F3EAB95D74}">
      <dgm:prSet phldrT="[Text]"/>
      <dgm:spPr>
        <a:solidFill>
          <a:srgbClr val="660066"/>
        </a:solidFill>
      </dgm:spPr>
      <dgm:t>
        <a:bodyPr/>
        <a:lstStyle/>
        <a:p>
          <a:r>
            <a:rPr lang="en-US" dirty="0" smtClean="0"/>
            <a:t>Implement</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B66063E6-1B1A-4D45-A66D-FD19E658F996}">
      <dgm:prSet phldrT="[Text]"/>
      <dgm:spPr>
        <a:solidFill>
          <a:schemeClr val="accent1">
            <a:lumMod val="75000"/>
          </a:schemeClr>
        </a:solidFill>
      </dgm:spPr>
      <dgm:t>
        <a:bodyPr/>
        <a:lstStyle/>
        <a:p>
          <a:r>
            <a:rPr lang="en-US" dirty="0" smtClean="0"/>
            <a:t>Respond</a:t>
          </a:r>
          <a:endParaRPr lang="en-US"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3">
        <dgm:presLayoutVars>
          <dgm:bulletEnabled val="1"/>
        </dgm:presLayoutVars>
      </dgm:prSet>
      <dgm:spPr/>
      <dgm:t>
        <a:bodyPr/>
        <a:lstStyle/>
        <a:p>
          <a:endParaRPr lang="en-US"/>
        </a:p>
      </dgm:t>
    </dgm:pt>
    <dgm:pt modelId="{109632E9-9C71-AF4A-817E-85ABB15B099E}" type="pres">
      <dgm:prSet presAssocID="{F6143A16-E751-584F-BAAF-70A189E2A938}" presName="sibTrans" presStyleLbl="sibTrans2D1" presStyleIdx="0" presStyleCnt="3"/>
      <dgm:spPr/>
      <dgm:t>
        <a:bodyPr/>
        <a:lstStyle/>
        <a:p>
          <a:endParaRPr lang="en-US"/>
        </a:p>
      </dgm:t>
    </dgm:pt>
    <dgm:pt modelId="{0763C196-1FED-2940-AF4B-5B50EDAA19F5}" type="pres">
      <dgm:prSet presAssocID="{F6143A16-E751-584F-BAAF-70A189E2A938}" presName="connectorText" presStyleLbl="sibTrans2D1" presStyleIdx="0" presStyleCnt="3"/>
      <dgm:spPr/>
      <dgm:t>
        <a:bodyPr/>
        <a:lstStyle/>
        <a:p>
          <a:endParaRPr lang="en-US"/>
        </a:p>
      </dgm:t>
    </dgm:pt>
    <dgm:pt modelId="{4CE0ACB4-6819-3F44-B878-6982C69AE81F}" type="pres">
      <dgm:prSet presAssocID="{98929840-7533-0943-AEE7-B4F3EAB95D74}" presName="node" presStyleLbl="node1" presStyleIdx="1" presStyleCnt="3">
        <dgm:presLayoutVars>
          <dgm:bulletEnabled val="1"/>
        </dgm:presLayoutVars>
      </dgm:prSet>
      <dgm:spPr/>
      <dgm:t>
        <a:bodyPr/>
        <a:lstStyle/>
        <a:p>
          <a:endParaRPr lang="en-US"/>
        </a:p>
      </dgm:t>
    </dgm:pt>
    <dgm:pt modelId="{3ABD4158-2866-EE45-9B89-78C3B1D832AC}" type="pres">
      <dgm:prSet presAssocID="{167AEC86-473B-1E4D-A55A-9BA14BE0DC9A}" presName="sibTrans" presStyleLbl="sibTrans2D1" presStyleIdx="1" presStyleCnt="3"/>
      <dgm:spPr/>
      <dgm:t>
        <a:bodyPr/>
        <a:lstStyle/>
        <a:p>
          <a:endParaRPr lang="en-US"/>
        </a:p>
      </dgm:t>
    </dgm:pt>
    <dgm:pt modelId="{70FBE2E4-C61D-2748-A347-754A4652F643}" type="pres">
      <dgm:prSet presAssocID="{167AEC86-473B-1E4D-A55A-9BA14BE0DC9A}" presName="connectorText" presStyleLbl="sibTrans2D1" presStyleIdx="1" presStyleCnt="3"/>
      <dgm:spPr/>
      <dgm:t>
        <a:bodyPr/>
        <a:lstStyle/>
        <a:p>
          <a:endParaRPr lang="en-US"/>
        </a:p>
      </dgm:t>
    </dgm:pt>
    <dgm:pt modelId="{826998BA-A252-6842-AAAF-8CBFAC8A22F8}" type="pres">
      <dgm:prSet presAssocID="{B66063E6-1B1A-4D45-A66D-FD19E658F996}" presName="node" presStyleLbl="node1" presStyleIdx="2" presStyleCnt="3">
        <dgm:presLayoutVars>
          <dgm:bulletEnabled val="1"/>
        </dgm:presLayoutVars>
      </dgm:prSet>
      <dgm:spPr/>
      <dgm:t>
        <a:bodyPr/>
        <a:lstStyle/>
        <a:p>
          <a:endParaRPr lang="en-US"/>
        </a:p>
      </dgm:t>
    </dgm:pt>
    <dgm:pt modelId="{0A1E2D48-B5DE-AE42-8334-0F14AF7EE086}" type="pres">
      <dgm:prSet presAssocID="{BF2DE943-8015-E54B-B8C7-DBB2D507B41A}" presName="sibTrans" presStyleLbl="sibTrans2D1" presStyleIdx="2" presStyleCnt="3"/>
      <dgm:spPr/>
      <dgm:t>
        <a:bodyPr/>
        <a:lstStyle/>
        <a:p>
          <a:endParaRPr lang="en-US"/>
        </a:p>
      </dgm:t>
    </dgm:pt>
    <dgm:pt modelId="{A59D31E2-1512-2740-ACCB-1FC87F55687B}" type="pres">
      <dgm:prSet presAssocID="{BF2DE943-8015-E54B-B8C7-DBB2D507B41A}" presName="connectorText" presStyleLbl="sibTrans2D1" presStyleIdx="2" presStyleCnt="3"/>
      <dgm:spPr/>
      <dgm:t>
        <a:bodyPr/>
        <a:lstStyle/>
        <a:p>
          <a:endParaRPr lang="en-US"/>
        </a:p>
      </dgm:t>
    </dgm:pt>
  </dgm:ptLst>
  <dgm:cxnLst>
    <dgm:cxn modelId="{2CE67056-FD10-844D-9238-74BE9CF04510}" type="presOf" srcId="{B66063E6-1B1A-4D45-A66D-FD19E658F996}" destId="{826998BA-A252-6842-AAAF-8CBFAC8A22F8}" srcOrd="0" destOrd="0" presId="urn:microsoft.com/office/officeart/2005/8/layout/cycle2"/>
    <dgm:cxn modelId="{C22966B8-9B45-5F40-BF73-8FE1F6B52229}" type="presOf" srcId="{167AEC86-473B-1E4D-A55A-9BA14BE0DC9A}" destId="{3ABD4158-2866-EE45-9B89-78C3B1D832AC}" srcOrd="0" destOrd="0" presId="urn:microsoft.com/office/officeart/2005/8/layout/cycle2"/>
    <dgm:cxn modelId="{16FB1C66-0E38-5D40-A258-6A472FBB5A55}" srcId="{D8B21FA6-8C29-CE48-B3FF-F4AFDDAE8C4D}" destId="{98929840-7533-0943-AEE7-B4F3EAB95D74}" srcOrd="1" destOrd="0" parTransId="{3B2CB087-85E1-E748-92CA-FDA9D986817E}" sibTransId="{167AEC86-473B-1E4D-A55A-9BA14BE0DC9A}"/>
    <dgm:cxn modelId="{4C6950AB-FF94-AE46-A444-910BE8027931}" type="presOf" srcId="{BF2DE943-8015-E54B-B8C7-DBB2D507B41A}" destId="{0A1E2D48-B5DE-AE42-8334-0F14AF7EE086}" srcOrd="0"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97B7FFBB-02E4-4E45-B6A3-3FCC55B0B0C5}" srcId="{D8B21FA6-8C29-CE48-B3FF-F4AFDDAE8C4D}" destId="{B66063E6-1B1A-4D45-A66D-FD19E658F996}" srcOrd="2" destOrd="0" parTransId="{0F122073-E961-5740-BF48-489C98ADBBA4}" sibTransId="{BF2DE943-8015-E54B-B8C7-DBB2D507B41A}"/>
    <dgm:cxn modelId="{079896D3-E2A9-8540-9964-942332EEDBED}" type="presOf" srcId="{F6143A16-E751-584F-BAAF-70A189E2A938}" destId="{109632E9-9C71-AF4A-817E-85ABB15B099E}" srcOrd="0" destOrd="0" presId="urn:microsoft.com/office/officeart/2005/8/layout/cycle2"/>
    <dgm:cxn modelId="{9D3E4895-77FD-164F-B40C-3020CA4C9C11}" type="presOf" srcId="{1D745A5D-A921-6549-A7D8-62CEF7802144}" destId="{A53169CF-D371-554B-95D7-25A0233C4B31}" srcOrd="0" destOrd="0" presId="urn:microsoft.com/office/officeart/2005/8/layout/cycle2"/>
    <dgm:cxn modelId="{DADC6EEA-83FD-7C40-8161-7E25B8D58865}" type="presOf" srcId="{BF2DE943-8015-E54B-B8C7-DBB2D507B41A}" destId="{A59D31E2-1512-2740-ACCB-1FC87F55687B}" srcOrd="1" destOrd="0" presId="urn:microsoft.com/office/officeart/2005/8/layout/cycle2"/>
    <dgm:cxn modelId="{E9E54550-EA00-BC4B-B4E6-4DD8407F0483}" type="presOf" srcId="{98929840-7533-0943-AEE7-B4F3EAB95D74}" destId="{4CE0ACB4-6819-3F44-B878-6982C69AE81F}" srcOrd="0" destOrd="0" presId="urn:microsoft.com/office/officeart/2005/8/layout/cycle2"/>
    <dgm:cxn modelId="{E1F8EBFC-25FE-C94D-B691-2173376D1466}" type="presOf" srcId="{167AEC86-473B-1E4D-A55A-9BA14BE0DC9A}" destId="{70FBE2E4-C61D-2748-A347-754A4652F643}" srcOrd="1" destOrd="0" presId="urn:microsoft.com/office/officeart/2005/8/layout/cycle2"/>
    <dgm:cxn modelId="{ED29692A-684E-4D4B-BA39-89DBD9D2C1D8}" type="presOf" srcId="{D8B21FA6-8C29-CE48-B3FF-F4AFDDAE8C4D}" destId="{D8EA6141-4968-C746-B735-E206732CAF4B}" srcOrd="0" destOrd="0" presId="urn:microsoft.com/office/officeart/2005/8/layout/cycle2"/>
    <dgm:cxn modelId="{61E84CA7-34D6-1141-92C7-2F76A80CC1B7}" type="presOf" srcId="{F6143A16-E751-584F-BAAF-70A189E2A938}" destId="{0763C196-1FED-2940-AF4B-5B50EDAA19F5}" srcOrd="1" destOrd="0" presId="urn:microsoft.com/office/officeart/2005/8/layout/cycle2"/>
    <dgm:cxn modelId="{E2FE8F5B-A0F8-7C45-84C7-20B6C7D4F997}" type="presParOf" srcId="{D8EA6141-4968-C746-B735-E206732CAF4B}" destId="{A53169CF-D371-554B-95D7-25A0233C4B31}" srcOrd="0" destOrd="0" presId="urn:microsoft.com/office/officeart/2005/8/layout/cycle2"/>
    <dgm:cxn modelId="{6C62F591-B467-B749-8459-CCFDC42DE091}" type="presParOf" srcId="{D8EA6141-4968-C746-B735-E206732CAF4B}" destId="{109632E9-9C71-AF4A-817E-85ABB15B099E}" srcOrd="1" destOrd="0" presId="urn:microsoft.com/office/officeart/2005/8/layout/cycle2"/>
    <dgm:cxn modelId="{77A7516E-85EC-2645-8300-0DCDCE1D5CF2}" type="presParOf" srcId="{109632E9-9C71-AF4A-817E-85ABB15B099E}" destId="{0763C196-1FED-2940-AF4B-5B50EDAA19F5}" srcOrd="0" destOrd="0" presId="urn:microsoft.com/office/officeart/2005/8/layout/cycle2"/>
    <dgm:cxn modelId="{27C5F3BB-8B5F-CF40-8208-EAA8F5EF3365}" type="presParOf" srcId="{D8EA6141-4968-C746-B735-E206732CAF4B}" destId="{4CE0ACB4-6819-3F44-B878-6982C69AE81F}" srcOrd="2" destOrd="0" presId="urn:microsoft.com/office/officeart/2005/8/layout/cycle2"/>
    <dgm:cxn modelId="{AB8FBFDA-C79B-AE47-874A-008F73B2F846}" type="presParOf" srcId="{D8EA6141-4968-C746-B735-E206732CAF4B}" destId="{3ABD4158-2866-EE45-9B89-78C3B1D832AC}" srcOrd="3" destOrd="0" presId="urn:microsoft.com/office/officeart/2005/8/layout/cycle2"/>
    <dgm:cxn modelId="{97310126-200B-8445-A1B7-652F711E9593}" type="presParOf" srcId="{3ABD4158-2866-EE45-9B89-78C3B1D832AC}" destId="{70FBE2E4-C61D-2748-A347-754A4652F643}" srcOrd="0" destOrd="0" presId="urn:microsoft.com/office/officeart/2005/8/layout/cycle2"/>
    <dgm:cxn modelId="{DB276ED0-CD9D-9340-BA00-972E0505246B}" type="presParOf" srcId="{D8EA6141-4968-C746-B735-E206732CAF4B}" destId="{826998BA-A252-6842-AAAF-8CBFAC8A22F8}" srcOrd="4" destOrd="0" presId="urn:microsoft.com/office/officeart/2005/8/layout/cycle2"/>
    <dgm:cxn modelId="{DADC1A65-3F6B-7D41-A81F-247E37CE3600}" type="presParOf" srcId="{D8EA6141-4968-C746-B735-E206732CAF4B}" destId="{0A1E2D48-B5DE-AE42-8334-0F14AF7EE086}" srcOrd="5" destOrd="0" presId="urn:microsoft.com/office/officeart/2005/8/layout/cycle2"/>
    <dgm:cxn modelId="{3C94E01D-EA3E-0C4C-86F7-CCCC72AF0790}" type="presParOf" srcId="{0A1E2D48-B5DE-AE42-8334-0F14AF7EE086}" destId="{A59D31E2-1512-2740-ACCB-1FC87F55687B}"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custT="1"/>
      <dgm:spPr>
        <a:solidFill>
          <a:srgbClr val="B0012B"/>
        </a:solidFill>
      </dgm:spPr>
      <dgm:t>
        <a:bodyPr/>
        <a:lstStyle/>
        <a:p>
          <a:r>
            <a:rPr lang="en-US" sz="4800" b="1" dirty="0" smtClean="0"/>
            <a:t>Plan</a:t>
          </a:r>
          <a:r>
            <a:rPr lang="en-US" sz="4300" b="1" dirty="0" smtClean="0"/>
            <a:t>:</a:t>
          </a:r>
        </a:p>
        <a:p>
          <a:r>
            <a:rPr lang="en-US" sz="4300" dirty="0" smtClean="0"/>
            <a:t>* Choose class</a:t>
          </a:r>
        </a:p>
        <a:p>
          <a:r>
            <a:rPr lang="en-US" sz="4300" dirty="0" smtClean="0"/>
            <a:t>* Focus on goal/question</a:t>
          </a:r>
        </a:p>
        <a:p>
          <a:r>
            <a:rPr lang="en-US" sz="4300" dirty="0" smtClean="0"/>
            <a:t>* Choose CAT</a:t>
          </a:r>
          <a:endParaRPr lang="en-US" sz="4300"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1">
        <dgm:presLayoutVars>
          <dgm:bulletEnabled val="1"/>
        </dgm:presLayoutVars>
      </dgm:prSet>
      <dgm:spPr/>
      <dgm:t>
        <a:bodyPr/>
        <a:lstStyle/>
        <a:p>
          <a:endParaRPr lang="en-US"/>
        </a:p>
      </dgm:t>
    </dgm:pt>
  </dgm:ptLst>
  <dgm:cxnLst>
    <dgm:cxn modelId="{5F1AAC7C-B164-FA44-B2EA-253579048F65}" type="presOf" srcId="{D8B21FA6-8C29-CE48-B3FF-F4AFDDAE8C4D}" destId="{D8EA6141-4968-C746-B735-E206732CAF4B}" srcOrd="0"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B17D7552-35A0-C147-A8D9-8D1B8E04FF38}" type="presOf" srcId="{1D745A5D-A921-6549-A7D8-62CEF7802144}" destId="{A53169CF-D371-554B-95D7-25A0233C4B31}" srcOrd="0" destOrd="0" presId="urn:microsoft.com/office/officeart/2005/8/layout/cycle2"/>
    <dgm:cxn modelId="{90AA07C4-E666-9D4B-A12A-3DC09413235C}" type="presParOf" srcId="{D8EA6141-4968-C746-B735-E206732CAF4B}" destId="{A53169CF-D371-554B-95D7-25A0233C4B31}"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98929840-7533-0943-AEE7-B4F3EAB95D74}">
      <dgm:prSet phldrT="[Text]"/>
      <dgm:spPr>
        <a:solidFill>
          <a:srgbClr val="660066"/>
        </a:solidFill>
      </dgm:spPr>
      <dgm:t>
        <a:bodyPr/>
        <a:lstStyle/>
        <a:p>
          <a:r>
            <a:rPr lang="en-US" b="1" dirty="0" smtClean="0"/>
            <a:t>Implement:</a:t>
          </a:r>
        </a:p>
        <a:p>
          <a:r>
            <a:rPr lang="en-US" dirty="0" smtClean="0"/>
            <a:t>* Teach</a:t>
          </a:r>
        </a:p>
        <a:p>
          <a:r>
            <a:rPr lang="en-US" dirty="0" smtClean="0"/>
            <a:t>* Collect data</a:t>
          </a:r>
        </a:p>
        <a:p>
          <a:r>
            <a:rPr lang="en-US" dirty="0" smtClean="0"/>
            <a:t>* Analyze data</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4CE0ACB4-6819-3F44-B878-6982C69AE81F}" type="pres">
      <dgm:prSet presAssocID="{98929840-7533-0943-AEE7-B4F3EAB95D74}" presName="node" presStyleLbl="node1" presStyleIdx="0" presStyleCnt="1">
        <dgm:presLayoutVars>
          <dgm:bulletEnabled val="1"/>
        </dgm:presLayoutVars>
      </dgm:prSet>
      <dgm:spPr/>
      <dgm:t>
        <a:bodyPr/>
        <a:lstStyle/>
        <a:p>
          <a:endParaRPr lang="en-US"/>
        </a:p>
      </dgm:t>
    </dgm:pt>
  </dgm:ptLst>
  <dgm:cxnLst>
    <dgm:cxn modelId="{2CAC2306-D732-924C-99B3-23980D5A8A0D}" type="presOf" srcId="{D8B21FA6-8C29-CE48-B3FF-F4AFDDAE8C4D}" destId="{D8EA6141-4968-C746-B735-E206732CAF4B}" srcOrd="0" destOrd="0" presId="urn:microsoft.com/office/officeart/2005/8/layout/cycle2"/>
    <dgm:cxn modelId="{16FB1C66-0E38-5D40-A258-6A472FBB5A55}" srcId="{D8B21FA6-8C29-CE48-B3FF-F4AFDDAE8C4D}" destId="{98929840-7533-0943-AEE7-B4F3EAB95D74}" srcOrd="0" destOrd="0" parTransId="{3B2CB087-85E1-E748-92CA-FDA9D986817E}" sibTransId="{167AEC86-473B-1E4D-A55A-9BA14BE0DC9A}"/>
    <dgm:cxn modelId="{98BD5F28-83EF-2C4E-BE8B-39A234E5B9C5}" type="presOf" srcId="{98929840-7533-0943-AEE7-B4F3EAB95D74}" destId="{4CE0ACB4-6819-3F44-B878-6982C69AE81F}" srcOrd="0" destOrd="0" presId="urn:microsoft.com/office/officeart/2005/8/layout/cycle2"/>
    <dgm:cxn modelId="{D5571856-1429-4D4C-AA8C-CBACCEEE6C87}" type="presParOf" srcId="{D8EA6141-4968-C746-B735-E206732CAF4B}" destId="{4CE0ACB4-6819-3F44-B878-6982C69AE81F}"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418985-E2B7-40BF-9E69-49F489784996}">
      <dsp:nvSpPr>
        <dsp:cNvPr id="0" name=""/>
        <dsp:cNvSpPr/>
      </dsp:nvSpPr>
      <dsp:spPr>
        <a:xfrm>
          <a:off x="1524005" y="1523996"/>
          <a:ext cx="1585912" cy="13862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A64B1-1997-44AC-B7BE-F440CB327B7D}">
      <dsp:nvSpPr>
        <dsp:cNvPr id="0" name=""/>
        <dsp:cNvSpPr/>
      </dsp:nvSpPr>
      <dsp:spPr>
        <a:xfrm>
          <a:off x="0" y="1150012"/>
          <a:ext cx="2326430" cy="227898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Instructional Goals</a:t>
          </a:r>
          <a:endParaRPr lang="en-US" sz="2000" b="1" kern="1200" dirty="0"/>
        </a:p>
      </dsp:txBody>
      <dsp:txXfrm>
        <a:off x="0" y="1150012"/>
        <a:ext cx="2326430" cy="2278987"/>
      </dsp:txXfrm>
    </dsp:sp>
    <dsp:sp modelId="{7F2C4C66-DE1B-4008-BBAF-F8821DE82EB7}">
      <dsp:nvSpPr>
        <dsp:cNvPr id="0" name=""/>
        <dsp:cNvSpPr/>
      </dsp:nvSpPr>
      <dsp:spPr>
        <a:xfrm>
          <a:off x="4489169" y="1523566"/>
          <a:ext cx="1585912" cy="13862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83DD2-8531-4268-8F2A-00D6F90376A8}">
      <dsp:nvSpPr>
        <dsp:cNvPr id="0" name=""/>
        <dsp:cNvSpPr/>
      </dsp:nvSpPr>
      <dsp:spPr>
        <a:xfrm>
          <a:off x="3048003" y="1066801"/>
          <a:ext cx="2280129" cy="22890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Good Pedagogy</a:t>
          </a:r>
          <a:endParaRPr lang="en-US" sz="2000" b="1" kern="1200" dirty="0"/>
        </a:p>
      </dsp:txBody>
      <dsp:txXfrm>
        <a:off x="3048003" y="1066801"/>
        <a:ext cx="2280129" cy="2289066"/>
      </dsp:txXfrm>
    </dsp:sp>
    <dsp:sp modelId="{5137FA3F-CA7A-414E-8E6C-1ECD6B11CB1C}">
      <dsp:nvSpPr>
        <dsp:cNvPr id="0" name=""/>
        <dsp:cNvSpPr/>
      </dsp:nvSpPr>
      <dsp:spPr>
        <a:xfrm flipV="1">
          <a:off x="7355813" y="1728050"/>
          <a:ext cx="48766" cy="51361"/>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481F5-CFD0-4844-9144-6BC21EEAB96A}">
      <dsp:nvSpPr>
        <dsp:cNvPr id="0" name=""/>
        <dsp:cNvSpPr/>
      </dsp:nvSpPr>
      <dsp:spPr>
        <a:xfrm>
          <a:off x="6069998" y="1060909"/>
          <a:ext cx="2388201" cy="2307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Technology Use</a:t>
          </a:r>
          <a:endParaRPr lang="en-US" sz="2000" b="1" kern="1200" dirty="0"/>
        </a:p>
      </dsp:txBody>
      <dsp:txXfrm>
        <a:off x="6069998" y="1060909"/>
        <a:ext cx="2388201" cy="23072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6998BA-A252-6842-AAAF-8CBFAC8A22F8}">
      <dsp:nvSpPr>
        <dsp:cNvPr id="0" name=""/>
        <dsp:cNvSpPr/>
      </dsp:nvSpPr>
      <dsp:spPr>
        <a:xfrm>
          <a:off x="1195685" y="1885"/>
          <a:ext cx="5457229" cy="5457229"/>
        </a:xfrm>
        <a:prstGeom prst="ellipse">
          <a:avLst/>
        </a:prstGeom>
        <a:solidFill>
          <a:schemeClr val="accent1">
            <a:lumMod val="75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Respond:</a:t>
          </a:r>
        </a:p>
        <a:p>
          <a:pPr lvl="0" algn="ctr" defTabSz="2133600">
            <a:lnSpc>
              <a:spcPct val="90000"/>
            </a:lnSpc>
            <a:spcBef>
              <a:spcPct val="0"/>
            </a:spcBef>
            <a:spcAft>
              <a:spcPct val="35000"/>
            </a:spcAft>
          </a:pPr>
          <a:r>
            <a:rPr lang="en-US" sz="3300" kern="1200" dirty="0" smtClean="0"/>
            <a:t>*Formulate response </a:t>
          </a:r>
        </a:p>
        <a:p>
          <a:pPr lvl="0" algn="ctr" defTabSz="2133600">
            <a:lnSpc>
              <a:spcPct val="90000"/>
            </a:lnSpc>
            <a:spcBef>
              <a:spcPct val="0"/>
            </a:spcBef>
            <a:spcAft>
              <a:spcPct val="35000"/>
            </a:spcAft>
          </a:pPr>
          <a:r>
            <a:rPr lang="en-US" sz="3300" kern="1200" dirty="0" smtClean="0"/>
            <a:t>* Communicate results, try out response</a:t>
          </a:r>
        </a:p>
        <a:p>
          <a:pPr lvl="0" algn="ctr" defTabSz="2133600">
            <a:lnSpc>
              <a:spcPct val="90000"/>
            </a:lnSpc>
            <a:spcBef>
              <a:spcPct val="0"/>
            </a:spcBef>
            <a:spcAft>
              <a:spcPct val="35000"/>
            </a:spcAft>
          </a:pPr>
          <a:r>
            <a:rPr lang="en-US" sz="3300" kern="1200" dirty="0" smtClean="0"/>
            <a:t>* Evaluate impact on T&amp;L</a:t>
          </a:r>
          <a:endParaRPr lang="en-US" sz="3300" kern="1200" dirty="0"/>
        </a:p>
      </dsp:txBody>
      <dsp:txXfrm>
        <a:off x="1195685" y="1885"/>
        <a:ext cx="5457229" cy="54572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3169CF-D371-554B-95D7-25A0233C4B31}">
      <dsp:nvSpPr>
        <dsp:cNvPr id="0" name=""/>
        <dsp:cNvSpPr/>
      </dsp:nvSpPr>
      <dsp:spPr>
        <a:xfrm>
          <a:off x="2738195" y="977"/>
          <a:ext cx="2372208" cy="2372208"/>
        </a:xfrm>
        <a:prstGeom prst="ellipse">
          <a:avLst/>
        </a:prstGeom>
        <a:solidFill>
          <a:srgbClr val="B0012B"/>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Plan</a:t>
          </a:r>
          <a:endParaRPr lang="en-US" sz="2700" kern="1200" dirty="0"/>
        </a:p>
      </dsp:txBody>
      <dsp:txXfrm>
        <a:off x="2738195" y="977"/>
        <a:ext cx="2372208" cy="2372208"/>
      </dsp:txXfrm>
    </dsp:sp>
    <dsp:sp modelId="{109632E9-9C71-AF4A-817E-85ABB15B099E}">
      <dsp:nvSpPr>
        <dsp:cNvPr id="0" name=""/>
        <dsp:cNvSpPr/>
      </dsp:nvSpPr>
      <dsp:spPr>
        <a:xfrm rot="3600000">
          <a:off x="4490528" y="2314703"/>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3600000">
        <a:off x="4490528" y="2314703"/>
        <a:ext cx="631846" cy="800620"/>
      </dsp:txXfrm>
    </dsp:sp>
    <dsp:sp modelId="{4CE0ACB4-6819-3F44-B878-6982C69AE81F}">
      <dsp:nvSpPr>
        <dsp:cNvPr id="0" name=""/>
        <dsp:cNvSpPr/>
      </dsp:nvSpPr>
      <dsp:spPr>
        <a:xfrm>
          <a:off x="4520381" y="3087813"/>
          <a:ext cx="2372208" cy="2372208"/>
        </a:xfrm>
        <a:prstGeom prst="ellipse">
          <a:avLst/>
        </a:prstGeom>
        <a:solidFill>
          <a:srgbClr val="660066"/>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Implement</a:t>
          </a:r>
          <a:endParaRPr lang="en-US" sz="2700" kern="1200" dirty="0"/>
        </a:p>
      </dsp:txBody>
      <dsp:txXfrm>
        <a:off x="4520381" y="3087813"/>
        <a:ext cx="2372208" cy="2372208"/>
      </dsp:txXfrm>
    </dsp:sp>
    <dsp:sp modelId="{3ABD4158-2866-EE45-9B89-78C3B1D832AC}">
      <dsp:nvSpPr>
        <dsp:cNvPr id="0" name=""/>
        <dsp:cNvSpPr/>
      </dsp:nvSpPr>
      <dsp:spPr>
        <a:xfrm rot="10800000">
          <a:off x="3626259" y="3873607"/>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26259" y="3873607"/>
        <a:ext cx="631846" cy="800620"/>
      </dsp:txXfrm>
    </dsp:sp>
    <dsp:sp modelId="{826998BA-A252-6842-AAAF-8CBFAC8A22F8}">
      <dsp:nvSpPr>
        <dsp:cNvPr id="0" name=""/>
        <dsp:cNvSpPr/>
      </dsp:nvSpPr>
      <dsp:spPr>
        <a:xfrm>
          <a:off x="956009" y="3087813"/>
          <a:ext cx="2372208" cy="2372208"/>
        </a:xfrm>
        <a:prstGeom prst="ellipse">
          <a:avLst/>
        </a:prstGeom>
        <a:solidFill>
          <a:schemeClr val="accent1">
            <a:lumMod val="75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Respond</a:t>
          </a:r>
          <a:endParaRPr lang="en-US" sz="2700" kern="1200" dirty="0"/>
        </a:p>
      </dsp:txBody>
      <dsp:txXfrm>
        <a:off x="956009" y="3087813"/>
        <a:ext cx="2372208" cy="2372208"/>
      </dsp:txXfrm>
    </dsp:sp>
    <dsp:sp modelId="{0A1E2D48-B5DE-AE42-8334-0F14AF7EE086}">
      <dsp:nvSpPr>
        <dsp:cNvPr id="0" name=""/>
        <dsp:cNvSpPr/>
      </dsp:nvSpPr>
      <dsp:spPr>
        <a:xfrm rot="18000000">
          <a:off x="2708342" y="2345676"/>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000000">
        <a:off x="2708342" y="2345676"/>
        <a:ext cx="631846" cy="8006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878BB9-2538-EA42-9333-CEB02E3F0D06}">
      <dsp:nvSpPr>
        <dsp:cNvPr id="0" name=""/>
        <dsp:cNvSpPr/>
      </dsp:nvSpPr>
      <dsp:spPr>
        <a:xfrm>
          <a:off x="0" y="282669"/>
          <a:ext cx="6096000" cy="1704690"/>
        </a:xfrm>
        <a:prstGeom prst="roundRect">
          <a:avLst/>
        </a:prstGeom>
        <a:solidFill>
          <a:schemeClr val="accent1">
            <a:lumMod val="50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Goal: Ensure students understand photosynthesis before moving on to unit on soil nutrients.</a:t>
          </a:r>
          <a:endParaRPr lang="en-US" sz="3100" kern="1200" dirty="0"/>
        </a:p>
      </dsp:txBody>
      <dsp:txXfrm>
        <a:off x="0" y="282669"/>
        <a:ext cx="6096000" cy="1704690"/>
      </dsp:txXfrm>
    </dsp:sp>
    <dsp:sp modelId="{AFF0454E-5C9F-3644-9AA4-6F265B0DA3B6}">
      <dsp:nvSpPr>
        <dsp:cNvPr id="0" name=""/>
        <dsp:cNvSpPr/>
      </dsp:nvSpPr>
      <dsp:spPr>
        <a:xfrm>
          <a:off x="0" y="2076639"/>
          <a:ext cx="6096000" cy="1704690"/>
        </a:xfrm>
        <a:prstGeom prst="roundRect">
          <a:avLst/>
        </a:prstGeom>
        <a:solidFill>
          <a:srgbClr val="660066"/>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Question: Do I need to spend more time on photosynthesis before I move on to soil nutrients?</a:t>
          </a:r>
          <a:endParaRPr lang="en-US" sz="3100" kern="1200" dirty="0"/>
        </a:p>
      </dsp:txBody>
      <dsp:txXfrm>
        <a:off x="0" y="2076639"/>
        <a:ext cx="6096000" cy="17046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F0454E-5C9F-3644-9AA4-6F265B0DA3B6}">
      <dsp:nvSpPr>
        <dsp:cNvPr id="0" name=""/>
        <dsp:cNvSpPr/>
      </dsp:nvSpPr>
      <dsp:spPr>
        <a:xfrm>
          <a:off x="0" y="20024"/>
          <a:ext cx="6324600" cy="2474550"/>
        </a:xfrm>
        <a:prstGeom prst="roundRect">
          <a:avLst/>
        </a:prstGeom>
        <a:solidFill>
          <a:schemeClr val="accent5">
            <a:lumMod val="75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Did students grasp the main points of today’s lesson?</a:t>
          </a:r>
          <a:endParaRPr lang="en-US" sz="4500" kern="1200" dirty="0"/>
        </a:p>
      </dsp:txBody>
      <dsp:txXfrm>
        <a:off x="0" y="20024"/>
        <a:ext cx="6324600" cy="24745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3B79F-5AD7-4578-BDD2-E91EE37154C4}">
      <dsp:nvSpPr>
        <dsp:cNvPr id="0" name=""/>
        <dsp:cNvSpPr/>
      </dsp:nvSpPr>
      <dsp:spPr>
        <a:xfrm>
          <a:off x="6145561" y="144535"/>
          <a:ext cx="2271061" cy="2082782"/>
        </a:xfrm>
        <a:prstGeom prst="ellipse">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solidFill>
                <a:schemeClr val="bg1"/>
              </a:solidFill>
            </a:rPr>
            <a:t>13 </a:t>
          </a:r>
        </a:p>
        <a:p>
          <a:pPr lvl="0" algn="ctr" defTabSz="1511300">
            <a:lnSpc>
              <a:spcPct val="90000"/>
            </a:lnSpc>
            <a:spcBef>
              <a:spcPct val="0"/>
            </a:spcBef>
            <a:spcAft>
              <a:spcPct val="35000"/>
            </a:spcAft>
          </a:pPr>
          <a:r>
            <a:rPr lang="en-US" sz="3400" b="1" kern="1200" dirty="0" smtClean="0">
              <a:solidFill>
                <a:schemeClr val="bg1"/>
              </a:solidFill>
            </a:rPr>
            <a:t>“as is”</a:t>
          </a:r>
          <a:endParaRPr lang="en-US" sz="3400" b="1" kern="1200" dirty="0">
            <a:solidFill>
              <a:schemeClr val="bg1"/>
            </a:solidFill>
          </a:endParaRPr>
        </a:p>
      </dsp:txBody>
      <dsp:txXfrm>
        <a:off x="6145561" y="144535"/>
        <a:ext cx="2271061" cy="2082782"/>
      </dsp:txXfrm>
    </dsp:sp>
    <dsp:sp modelId="{AF7BDD08-8F47-40B8-ABEF-19B29E8BC3C7}">
      <dsp:nvSpPr>
        <dsp:cNvPr id="0" name=""/>
        <dsp:cNvSpPr/>
      </dsp:nvSpPr>
      <dsp:spPr>
        <a:xfrm>
          <a:off x="6956530" y="2307122"/>
          <a:ext cx="784781" cy="784781"/>
        </a:xfrm>
        <a:prstGeom prst="mathPl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956530" y="2307122"/>
        <a:ext cx="784781" cy="784781"/>
      </dsp:txXfrm>
    </dsp:sp>
    <dsp:sp modelId="{8C0A929C-0CCD-42C3-B644-C1CB392EB56C}">
      <dsp:nvSpPr>
        <dsp:cNvPr id="0" name=""/>
        <dsp:cNvSpPr/>
      </dsp:nvSpPr>
      <dsp:spPr>
        <a:xfrm>
          <a:off x="6145561" y="3092470"/>
          <a:ext cx="2479894" cy="2317729"/>
        </a:xfrm>
        <a:prstGeom prst="ellipse">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solidFill>
                <a:schemeClr val="bg1"/>
              </a:solidFill>
            </a:rPr>
            <a:t>10 </a:t>
          </a:r>
        </a:p>
        <a:p>
          <a:pPr lvl="0" algn="ctr" defTabSz="1511300">
            <a:lnSpc>
              <a:spcPct val="90000"/>
            </a:lnSpc>
            <a:spcBef>
              <a:spcPct val="0"/>
            </a:spcBef>
            <a:spcAft>
              <a:spcPct val="35000"/>
            </a:spcAft>
          </a:pPr>
          <a:r>
            <a:rPr lang="en-US" sz="3400" b="1" kern="1200" dirty="0" smtClean="0">
              <a:solidFill>
                <a:schemeClr val="bg1"/>
              </a:solidFill>
            </a:rPr>
            <a:t>modified</a:t>
          </a:r>
          <a:endParaRPr lang="en-US" sz="3400" b="1" kern="1200" dirty="0">
            <a:solidFill>
              <a:schemeClr val="bg1"/>
            </a:solidFill>
          </a:endParaRPr>
        </a:p>
      </dsp:txBody>
      <dsp:txXfrm>
        <a:off x="6145561" y="3092470"/>
        <a:ext cx="2479894" cy="2317729"/>
      </dsp:txXfrm>
    </dsp:sp>
    <dsp:sp modelId="{7C9FCD75-5BDC-4084-9172-96A258DD4B70}">
      <dsp:nvSpPr>
        <dsp:cNvPr id="0" name=""/>
        <dsp:cNvSpPr/>
      </dsp:nvSpPr>
      <dsp:spPr>
        <a:xfrm rot="1029">
          <a:off x="4752183" y="2524929"/>
          <a:ext cx="1028467" cy="50334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29">
        <a:off x="4752183" y="2524929"/>
        <a:ext cx="1028467" cy="503342"/>
      </dsp:txXfrm>
    </dsp:sp>
    <dsp:sp modelId="{C7924F95-8742-4CC9-87D2-E2BB7CDFCC6C}">
      <dsp:nvSpPr>
        <dsp:cNvPr id="0" name=""/>
        <dsp:cNvSpPr/>
      </dsp:nvSpPr>
      <dsp:spPr>
        <a:xfrm flipH="1">
          <a:off x="468755" y="955511"/>
          <a:ext cx="3606150" cy="3606123"/>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bg1"/>
              </a:solidFill>
            </a:rPr>
            <a:t>23 </a:t>
          </a:r>
          <a:r>
            <a:rPr lang="en-US" sz="5700" kern="1200" dirty="0" err="1" smtClean="0">
              <a:solidFill>
                <a:schemeClr val="bg1"/>
              </a:solidFill>
            </a:rPr>
            <a:t>CATs</a:t>
          </a:r>
          <a:r>
            <a:rPr lang="en-US" sz="5700" kern="1200" dirty="0" smtClean="0">
              <a:solidFill>
                <a:schemeClr val="bg1"/>
              </a:solidFill>
            </a:rPr>
            <a:t> with clickers</a:t>
          </a:r>
          <a:endParaRPr lang="en-US" sz="5700" kern="1200" dirty="0">
            <a:solidFill>
              <a:schemeClr val="bg1"/>
            </a:solidFill>
          </a:endParaRPr>
        </a:p>
      </dsp:txBody>
      <dsp:txXfrm flipH="1">
        <a:off x="468755" y="955511"/>
        <a:ext cx="3606150" cy="36061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878BB9-2538-EA42-9333-CEB02E3F0D06}">
      <dsp:nvSpPr>
        <dsp:cNvPr id="0" name=""/>
        <dsp:cNvSpPr/>
      </dsp:nvSpPr>
      <dsp:spPr>
        <a:xfrm>
          <a:off x="0" y="244825"/>
          <a:ext cx="6096000" cy="3574350"/>
        </a:xfrm>
        <a:prstGeom prst="roundRect">
          <a:avLst/>
        </a:prstGeom>
        <a:solidFill>
          <a:schemeClr val="accent1">
            <a:lumMod val="50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Background Knowledge Probe</a:t>
          </a:r>
          <a:endParaRPr lang="en-US" sz="6500" kern="1200" dirty="0"/>
        </a:p>
      </dsp:txBody>
      <dsp:txXfrm>
        <a:off x="0" y="244825"/>
        <a:ext cx="6096000" cy="35743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F0454E-5C9F-3644-9AA4-6F265B0DA3B6}">
      <dsp:nvSpPr>
        <dsp:cNvPr id="0" name=""/>
        <dsp:cNvSpPr/>
      </dsp:nvSpPr>
      <dsp:spPr>
        <a:xfrm>
          <a:off x="0" y="739149"/>
          <a:ext cx="6096000" cy="2585700"/>
        </a:xfrm>
        <a:prstGeom prst="roundRect">
          <a:avLst/>
        </a:prstGeom>
        <a:solidFill>
          <a:srgbClr val="660066"/>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One Sentence Summary</a:t>
          </a:r>
          <a:endParaRPr lang="en-US" sz="6500" kern="1200" dirty="0"/>
        </a:p>
      </dsp:txBody>
      <dsp:txXfrm>
        <a:off x="0" y="739149"/>
        <a:ext cx="6096000" cy="25857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3169CF-D371-554B-95D7-25A0233C4B31}">
      <dsp:nvSpPr>
        <dsp:cNvPr id="0" name=""/>
        <dsp:cNvSpPr/>
      </dsp:nvSpPr>
      <dsp:spPr>
        <a:xfrm>
          <a:off x="2738195" y="977"/>
          <a:ext cx="2372208" cy="2372208"/>
        </a:xfrm>
        <a:prstGeom prst="ellipse">
          <a:avLst/>
        </a:prstGeom>
        <a:solidFill>
          <a:srgbClr val="B0012B"/>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Plan</a:t>
          </a:r>
          <a:endParaRPr lang="en-US" sz="2700" kern="1200" dirty="0"/>
        </a:p>
      </dsp:txBody>
      <dsp:txXfrm>
        <a:off x="2738195" y="977"/>
        <a:ext cx="2372208" cy="2372208"/>
      </dsp:txXfrm>
    </dsp:sp>
    <dsp:sp modelId="{109632E9-9C71-AF4A-817E-85ABB15B099E}">
      <dsp:nvSpPr>
        <dsp:cNvPr id="0" name=""/>
        <dsp:cNvSpPr/>
      </dsp:nvSpPr>
      <dsp:spPr>
        <a:xfrm rot="3600000">
          <a:off x="4490528" y="2314703"/>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3600000">
        <a:off x="4490528" y="2314703"/>
        <a:ext cx="631846" cy="800620"/>
      </dsp:txXfrm>
    </dsp:sp>
    <dsp:sp modelId="{4CE0ACB4-6819-3F44-B878-6982C69AE81F}">
      <dsp:nvSpPr>
        <dsp:cNvPr id="0" name=""/>
        <dsp:cNvSpPr/>
      </dsp:nvSpPr>
      <dsp:spPr>
        <a:xfrm>
          <a:off x="4520381" y="3087813"/>
          <a:ext cx="2372208" cy="2372208"/>
        </a:xfrm>
        <a:prstGeom prst="ellipse">
          <a:avLst/>
        </a:prstGeom>
        <a:solidFill>
          <a:srgbClr val="660066"/>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Implement</a:t>
          </a:r>
          <a:endParaRPr lang="en-US" sz="2700" kern="1200" dirty="0"/>
        </a:p>
      </dsp:txBody>
      <dsp:txXfrm>
        <a:off x="4520381" y="3087813"/>
        <a:ext cx="2372208" cy="2372208"/>
      </dsp:txXfrm>
    </dsp:sp>
    <dsp:sp modelId="{3ABD4158-2866-EE45-9B89-78C3B1D832AC}">
      <dsp:nvSpPr>
        <dsp:cNvPr id="0" name=""/>
        <dsp:cNvSpPr/>
      </dsp:nvSpPr>
      <dsp:spPr>
        <a:xfrm rot="10800000">
          <a:off x="3626259" y="3873607"/>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26259" y="3873607"/>
        <a:ext cx="631846" cy="800620"/>
      </dsp:txXfrm>
    </dsp:sp>
    <dsp:sp modelId="{826998BA-A252-6842-AAAF-8CBFAC8A22F8}">
      <dsp:nvSpPr>
        <dsp:cNvPr id="0" name=""/>
        <dsp:cNvSpPr/>
      </dsp:nvSpPr>
      <dsp:spPr>
        <a:xfrm>
          <a:off x="956009" y="3087813"/>
          <a:ext cx="2372208" cy="2372208"/>
        </a:xfrm>
        <a:prstGeom prst="ellipse">
          <a:avLst/>
        </a:prstGeom>
        <a:solidFill>
          <a:schemeClr val="accent1">
            <a:lumMod val="75000"/>
          </a:schemeClr>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Respond</a:t>
          </a:r>
          <a:endParaRPr lang="en-US" sz="2700" kern="1200" dirty="0"/>
        </a:p>
      </dsp:txBody>
      <dsp:txXfrm>
        <a:off x="956009" y="3087813"/>
        <a:ext cx="2372208" cy="2372208"/>
      </dsp:txXfrm>
    </dsp:sp>
    <dsp:sp modelId="{0A1E2D48-B5DE-AE42-8334-0F14AF7EE086}">
      <dsp:nvSpPr>
        <dsp:cNvPr id="0" name=""/>
        <dsp:cNvSpPr/>
      </dsp:nvSpPr>
      <dsp:spPr>
        <a:xfrm rot="18000000">
          <a:off x="2708342" y="2345676"/>
          <a:ext cx="631846" cy="800620"/>
        </a:xfrm>
        <a:prstGeom prst="rightArrow">
          <a:avLst>
            <a:gd name="adj1" fmla="val 60000"/>
            <a:gd name="adj2" fmla="val 50000"/>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glow rad="63500">
            <a:schemeClr val="accent1">
              <a:tint val="60000"/>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tint val="60000"/>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000000">
        <a:off x="2708342" y="2345676"/>
        <a:ext cx="631846" cy="8006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3169CF-D371-554B-95D7-25A0233C4B31}">
      <dsp:nvSpPr>
        <dsp:cNvPr id="0" name=""/>
        <dsp:cNvSpPr/>
      </dsp:nvSpPr>
      <dsp:spPr>
        <a:xfrm>
          <a:off x="1195685" y="1885"/>
          <a:ext cx="5457229" cy="5457229"/>
        </a:xfrm>
        <a:prstGeom prst="ellipse">
          <a:avLst/>
        </a:prstGeom>
        <a:solidFill>
          <a:srgbClr val="B0012B"/>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Plan</a:t>
          </a:r>
          <a:r>
            <a:rPr lang="en-US" sz="4300" b="1" kern="1200" dirty="0" smtClean="0"/>
            <a:t>:</a:t>
          </a:r>
        </a:p>
        <a:p>
          <a:pPr lvl="0" algn="ctr" defTabSz="2133600">
            <a:lnSpc>
              <a:spcPct val="90000"/>
            </a:lnSpc>
            <a:spcBef>
              <a:spcPct val="0"/>
            </a:spcBef>
            <a:spcAft>
              <a:spcPct val="35000"/>
            </a:spcAft>
          </a:pPr>
          <a:r>
            <a:rPr lang="en-US" sz="4300" kern="1200" dirty="0" smtClean="0"/>
            <a:t>* Choose class</a:t>
          </a:r>
        </a:p>
        <a:p>
          <a:pPr lvl="0" algn="ctr" defTabSz="2133600">
            <a:lnSpc>
              <a:spcPct val="90000"/>
            </a:lnSpc>
            <a:spcBef>
              <a:spcPct val="0"/>
            </a:spcBef>
            <a:spcAft>
              <a:spcPct val="35000"/>
            </a:spcAft>
          </a:pPr>
          <a:r>
            <a:rPr lang="en-US" sz="4300" kern="1200" dirty="0" smtClean="0"/>
            <a:t>* Focus on goal/question</a:t>
          </a:r>
        </a:p>
        <a:p>
          <a:pPr lvl="0" algn="ctr" defTabSz="2133600">
            <a:lnSpc>
              <a:spcPct val="90000"/>
            </a:lnSpc>
            <a:spcBef>
              <a:spcPct val="0"/>
            </a:spcBef>
            <a:spcAft>
              <a:spcPct val="35000"/>
            </a:spcAft>
          </a:pPr>
          <a:r>
            <a:rPr lang="en-US" sz="4300" kern="1200" dirty="0" smtClean="0"/>
            <a:t>* Choose CAT</a:t>
          </a:r>
          <a:endParaRPr lang="en-US" sz="4300" kern="1200" dirty="0"/>
        </a:p>
      </dsp:txBody>
      <dsp:txXfrm>
        <a:off x="1195685" y="1885"/>
        <a:ext cx="5457229" cy="545722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E0ACB4-6819-3F44-B878-6982C69AE81F}">
      <dsp:nvSpPr>
        <dsp:cNvPr id="0" name=""/>
        <dsp:cNvSpPr/>
      </dsp:nvSpPr>
      <dsp:spPr>
        <a:xfrm>
          <a:off x="1195685" y="1885"/>
          <a:ext cx="5457229" cy="5457229"/>
        </a:xfrm>
        <a:prstGeom prst="ellipse">
          <a:avLst/>
        </a:prstGeom>
        <a:solidFill>
          <a:srgbClr val="660066"/>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Implement:</a:t>
          </a:r>
        </a:p>
        <a:p>
          <a:pPr lvl="0" algn="ctr" defTabSz="2133600">
            <a:lnSpc>
              <a:spcPct val="90000"/>
            </a:lnSpc>
            <a:spcBef>
              <a:spcPct val="0"/>
            </a:spcBef>
            <a:spcAft>
              <a:spcPct val="35000"/>
            </a:spcAft>
          </a:pPr>
          <a:r>
            <a:rPr lang="en-US" sz="4800" kern="1200" dirty="0" smtClean="0"/>
            <a:t>* Teach</a:t>
          </a:r>
        </a:p>
        <a:p>
          <a:pPr lvl="0" algn="ctr" defTabSz="2133600">
            <a:lnSpc>
              <a:spcPct val="90000"/>
            </a:lnSpc>
            <a:spcBef>
              <a:spcPct val="0"/>
            </a:spcBef>
            <a:spcAft>
              <a:spcPct val="35000"/>
            </a:spcAft>
          </a:pPr>
          <a:r>
            <a:rPr lang="en-US" sz="4800" kern="1200" dirty="0" smtClean="0"/>
            <a:t>* Collect data</a:t>
          </a:r>
        </a:p>
        <a:p>
          <a:pPr lvl="0" algn="ctr" defTabSz="2133600">
            <a:lnSpc>
              <a:spcPct val="90000"/>
            </a:lnSpc>
            <a:spcBef>
              <a:spcPct val="0"/>
            </a:spcBef>
            <a:spcAft>
              <a:spcPct val="35000"/>
            </a:spcAft>
          </a:pPr>
          <a:r>
            <a:rPr lang="en-US" sz="4800" kern="1200" dirty="0" smtClean="0"/>
            <a:t>* Analyze data</a:t>
          </a:r>
          <a:endParaRPr lang="en-US" sz="4800" kern="1200" dirty="0"/>
        </a:p>
      </dsp:txBody>
      <dsp:txXfrm>
        <a:off x="1195685" y="1885"/>
        <a:ext cx="5457229" cy="54572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2C50E-B560-4365-A910-25F187DAEBC9}" type="datetimeFigureOut">
              <a:rPr lang="en-US" smtClean="0"/>
              <a:pPr/>
              <a:t>11/15/2010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4C68F-0F23-4FF8-AF3E-E3E806215E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Presentation Length: </a:t>
            </a:r>
            <a:r>
              <a:rPr lang="en-US" dirty="0" smtClean="0"/>
              <a:t>30-40 min for presentation alone; 60-90 minutes with interactivity.</a:t>
            </a:r>
          </a:p>
          <a:p>
            <a:endParaRPr lang="en-US" dirty="0" smtClean="0"/>
          </a:p>
          <a:p>
            <a:r>
              <a:rPr lang="en-US" b="1" dirty="0" smtClean="0"/>
              <a:t>Audience:</a:t>
            </a:r>
            <a:r>
              <a:rPr lang="en-US" b="1" baseline="0" dirty="0" smtClean="0"/>
              <a:t> </a:t>
            </a:r>
            <a:r>
              <a:rPr lang="en-US" dirty="0" smtClean="0"/>
              <a:t>This presentation is intended for groups of faculty who are familiar with using clickers in the classroom, and who know how to make clicker</a:t>
            </a:r>
            <a:r>
              <a:rPr lang="en-US" baseline="0" dirty="0" smtClean="0"/>
              <a:t> slides, but who would like more ideas for using clickers in educationally sound ways.</a:t>
            </a:r>
          </a:p>
          <a:p>
            <a:endParaRPr lang="en-US" baseline="0" dirty="0" smtClean="0"/>
          </a:p>
          <a:p>
            <a:r>
              <a:rPr lang="en-US" b="1" baseline="0" dirty="0" smtClean="0"/>
              <a:t>Additional Materials:</a:t>
            </a:r>
          </a:p>
          <a:p>
            <a:pPr>
              <a:buFont typeface="Arial" pitchFamily="34" charset="0"/>
              <a:buChar char="•"/>
            </a:pPr>
            <a:r>
              <a:rPr lang="en-US" b="0" dirty="0" smtClean="0"/>
              <a:t>Copies</a:t>
            </a:r>
            <a:r>
              <a:rPr lang="en-US" b="0" baseline="0" dirty="0" smtClean="0"/>
              <a:t> of Angelo &amp; Cross (1993)     </a:t>
            </a:r>
            <a:r>
              <a:rPr lang="en-US" b="0" i="1" baseline="0" dirty="0" smtClean="0"/>
              <a:t>Classroom Assessment Techniques</a:t>
            </a:r>
            <a:endParaRPr lang="en-US" b="0" dirty="0" smtClean="0"/>
          </a:p>
          <a:p>
            <a:pPr>
              <a:buFont typeface="Arial" pitchFamily="34" charset="0"/>
              <a:buChar char="•"/>
            </a:pPr>
            <a:r>
              <a:rPr lang="en-US" b="0" dirty="0" smtClean="0"/>
              <a:t>Clickers</a:t>
            </a:r>
            <a:r>
              <a:rPr lang="en-US" b="0" baseline="0" dirty="0" smtClean="0"/>
              <a:t> &amp; CATs Table handout</a:t>
            </a:r>
          </a:p>
          <a:p>
            <a:pPr>
              <a:buFont typeface="Arial" pitchFamily="34" charset="0"/>
              <a:buChar char="•"/>
            </a:pPr>
            <a:r>
              <a:rPr lang="en-US" b="0" baseline="0" dirty="0" smtClean="0"/>
              <a:t>CATs Worksheet</a:t>
            </a:r>
          </a:p>
          <a:p>
            <a:pPr>
              <a:buFont typeface="Arial" pitchFamily="34" charset="0"/>
              <a:buChar char="•"/>
            </a:pPr>
            <a:r>
              <a:rPr lang="en-US" b="0" baseline="0" dirty="0" smtClean="0"/>
              <a:t>Clickers</a:t>
            </a:r>
            <a:endParaRPr lang="en-US" b="0"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them take just a few minutes to conduct, especially with clickers</a:t>
            </a:r>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CATs have become popular with college and university</a:t>
            </a:r>
            <a:r>
              <a:rPr lang="en-US" baseline="0" dirty="0" smtClean="0"/>
              <a:t> instructors, including:</a:t>
            </a:r>
          </a:p>
          <a:p>
            <a:endParaRPr lang="en-US" baseline="0" dirty="0" smtClean="0"/>
          </a:p>
          <a:p>
            <a:pPr>
              <a:buFont typeface="Arial" pitchFamily="34" charset="0"/>
              <a:buChar char="•"/>
            </a:pPr>
            <a:r>
              <a:rPr lang="en-US" baseline="0" dirty="0" smtClean="0"/>
              <a:t>Background Knowledge Probe—Just like we did at the beginning of this presentation with the questions about familiarity with CATs and clickers</a:t>
            </a:r>
          </a:p>
          <a:p>
            <a:pPr>
              <a:buFont typeface="Arial" pitchFamily="34" charset="0"/>
              <a:buChar char="•"/>
            </a:pPr>
            <a:r>
              <a:rPr lang="en-US" baseline="0" dirty="0" smtClean="0"/>
              <a:t>Minute Paper – after a lecture/lesson students write for 1 minute in response to the questions: “What was the most important thing you learned during this class?” and “What important question remains unanswered?”</a:t>
            </a:r>
            <a:r>
              <a:rPr lang="en-US" baseline="30000" dirty="0" smtClean="0"/>
              <a:t>1</a:t>
            </a:r>
            <a:endParaRPr lang="en-US" baseline="0" dirty="0" smtClean="0"/>
          </a:p>
          <a:p>
            <a:pPr>
              <a:buFont typeface="Arial" pitchFamily="34" charset="0"/>
              <a:buChar char="•"/>
            </a:pPr>
            <a:r>
              <a:rPr lang="en-US" baseline="0" dirty="0" smtClean="0"/>
              <a:t>Muddiest Point—at the end of a class or section of a lecture, students write down what they are most confused about. </a:t>
            </a:r>
          </a:p>
          <a:p>
            <a:pPr>
              <a:buFont typeface="Arial" pitchFamily="34" charset="0"/>
              <a:buChar char="•"/>
            </a:pPr>
            <a:r>
              <a:rPr lang="en-US" baseline="0" dirty="0" smtClean="0"/>
              <a:t>One Sentence Summary—students summarize what they know about a topic in a single sentence that answers the questions: “Who does what to whom, when, where, how and why?”</a:t>
            </a:r>
            <a:r>
              <a:rPr lang="en-US" baseline="30000" dirty="0" smtClean="0"/>
              <a:t>2</a:t>
            </a:r>
          </a:p>
          <a:p>
            <a:pPr>
              <a:buFont typeface="Arial" pitchFamily="34" charset="0"/>
              <a:buChar char="•"/>
            </a:pPr>
            <a:r>
              <a:rPr lang="en-US" baseline="0" dirty="0" smtClean="0"/>
              <a:t>Reading Rating Sheets—students evaluate individual readings within a course.</a:t>
            </a:r>
          </a:p>
          <a:p>
            <a:pPr>
              <a:buFont typeface="Arial" pitchFamily="34" charset="0"/>
              <a:buNone/>
            </a:pPr>
            <a:endParaRPr lang="en-US" baseline="0" dirty="0" smtClean="0"/>
          </a:p>
          <a:p>
            <a:pPr marL="228600" indent="-228600">
              <a:buFont typeface="Arial" pitchFamily="34" charset="0"/>
              <a:buAutoNum type="arabicPeriod"/>
            </a:pPr>
            <a:r>
              <a:rPr lang="en-US" sz="1200" baseline="0" dirty="0" smtClean="0"/>
              <a:t>Angelo and Cross (1993), p. 148</a:t>
            </a:r>
          </a:p>
          <a:p>
            <a:pPr marL="228600" indent="-228600">
              <a:buFont typeface="Arial" pitchFamily="34" charset="0"/>
              <a:buAutoNum type="arabicPeriod"/>
            </a:pPr>
            <a:r>
              <a:rPr lang="en-US" sz="1200" baseline="0" dirty="0" smtClean="0"/>
              <a:t>Angelo and Cross (1993), p. 183</a:t>
            </a:r>
            <a:endParaRPr lang="en-US" baseline="0"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Usually the question is narrow and specific, and focused on a decision the instructor wishes to make during a single class or unit in the course.</a:t>
            </a:r>
          </a:p>
        </p:txBody>
      </p:sp>
      <p:sp>
        <p:nvSpPr>
          <p:cNvPr id="4" name="Slide Number Placeholder 3"/>
          <p:cNvSpPr>
            <a:spLocks noGrp="1"/>
          </p:cNvSpPr>
          <p:nvPr>
            <p:ph type="sldNum" sz="quarter" idx="10"/>
          </p:nvPr>
        </p:nvSpPr>
        <p:spPr/>
        <p:txBody>
          <a:bodyPr/>
          <a:lstStyle/>
          <a:p>
            <a:fld id="{2EF4C68F-0F23-4FF8-AF3E-E3E806215E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as in any research or assessment process, the next step is figuring out how to “</a:t>
            </a:r>
            <a:r>
              <a:rPr lang="en-US" baseline="0" dirty="0" err="1" smtClean="0"/>
              <a:t>operationalize</a:t>
            </a:r>
            <a:r>
              <a:rPr lang="en-US" baseline="0" dirty="0" smtClean="0"/>
              <a:t>” the goal or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make it really concrete and measurable?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call this an “assessable question” – a question that can be assessed.</a:t>
            </a:r>
          </a:p>
        </p:txBody>
      </p:sp>
      <p:sp>
        <p:nvSpPr>
          <p:cNvPr id="4" name="Slide Number Placeholder 3"/>
          <p:cNvSpPr>
            <a:spLocks noGrp="1"/>
          </p:cNvSpPr>
          <p:nvPr>
            <p:ph type="sldNum" sz="quarter" idx="10"/>
          </p:nvPr>
        </p:nvSpPr>
        <p:spPr/>
        <p:txBody>
          <a:bodyPr/>
          <a:lstStyle/>
          <a:p>
            <a:fld id="{2EF4C68F-0F23-4FF8-AF3E-E3E806215E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a:t>
            </a:r>
            <a:r>
              <a:rPr lang="en-US" baseline="0" dirty="0" smtClean="0"/>
              <a:t> of reasons to use CATs.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CATs is to gauge what students think or understand. . .</a:t>
            </a:r>
          </a:p>
          <a:p>
            <a:pPr>
              <a:buFontTx/>
              <a:buChar char="•"/>
            </a:pPr>
            <a:r>
              <a:rPr lang="en-US" baseline="0" dirty="0" smtClean="0"/>
              <a:t>Do they already know something about the material about to be covered?</a:t>
            </a:r>
          </a:p>
          <a:p>
            <a:pPr>
              <a:buFontTx/>
              <a:buChar char="•"/>
            </a:pPr>
            <a:r>
              <a:rPr lang="en-US" baseline="0" dirty="0" smtClean="0"/>
              <a:t>Did they understand a reading assignment?</a:t>
            </a:r>
          </a:p>
          <a:p>
            <a:pPr>
              <a:buFontTx/>
              <a:buChar char="•"/>
            </a:pPr>
            <a:r>
              <a:rPr lang="en-US" baseline="0" dirty="0" smtClean="0"/>
              <a:t>Do they have an opinion about a topic?</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Can they use a given framework to analyze a case?</a:t>
            </a:r>
          </a:p>
          <a:p>
            <a:pPr>
              <a:buFont typeface="Arial" pitchFamily="34" charset="0"/>
              <a:buChar char="•"/>
            </a:pPr>
            <a:r>
              <a:rPr lang="en-US" baseline="0" dirty="0" smtClean="0"/>
              <a:t> Can they follow a set of principles to predict an outcome?</a:t>
            </a:r>
          </a:p>
          <a:p>
            <a:pPr>
              <a:buFont typeface="Arial" pitchFamily="34" charset="0"/>
              <a:buChar char="•"/>
            </a:pPr>
            <a:r>
              <a:rPr lang="en-US" baseline="0" dirty="0" smtClean="0"/>
              <a:t> Can they apply a set of rules or steps to solve a problem?</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CATs, by definition, are used for “formative” assessment. </a:t>
            </a:r>
          </a:p>
          <a:p>
            <a:endParaRPr lang="en-US" baseline="0" dirty="0" smtClean="0"/>
          </a:p>
          <a:p>
            <a:r>
              <a:rPr lang="en-US" baseline="0" dirty="0" smtClean="0"/>
              <a:t>In the field of assessment and testing, the word </a:t>
            </a:r>
            <a:r>
              <a:rPr lang="en-US" i="1" baseline="0" dirty="0" smtClean="0"/>
              <a:t>formative</a:t>
            </a:r>
            <a:r>
              <a:rPr lang="en-US" i="0" baseline="0" dirty="0" smtClean="0"/>
              <a:t> is used to refer to assessments that are used to provide </a:t>
            </a:r>
            <a:r>
              <a:rPr lang="en-US" i="1" baseline="0" dirty="0" smtClean="0"/>
              <a:t>low-stakes</a:t>
            </a:r>
            <a:r>
              <a:rPr lang="en-US" i="0" baseline="0" dirty="0" smtClean="0"/>
              <a:t> feedback to help a student or instructor do better </a:t>
            </a:r>
            <a:r>
              <a:rPr lang="en-US" i="1" baseline="0" dirty="0" smtClean="0"/>
              <a:t>during</a:t>
            </a:r>
            <a:r>
              <a:rPr lang="en-US" i="0" baseline="0" dirty="0" smtClean="0"/>
              <a:t> the learning process.</a:t>
            </a:r>
          </a:p>
          <a:p>
            <a:endParaRPr lang="en-US" baseline="0" dirty="0" smtClean="0"/>
          </a:p>
          <a:p>
            <a:r>
              <a:rPr lang="en-US" baseline="0" dirty="0" smtClean="0"/>
              <a:t>The term </a:t>
            </a:r>
            <a:r>
              <a:rPr lang="en-US" i="1" baseline="0" dirty="0" smtClean="0"/>
              <a:t>summative</a:t>
            </a:r>
            <a:r>
              <a:rPr lang="en-US" baseline="0" dirty="0" smtClean="0"/>
              <a:t> assessment is used to refer to assessments that are used to make </a:t>
            </a:r>
            <a:r>
              <a:rPr lang="en-US" i="0" baseline="0" dirty="0" smtClean="0"/>
              <a:t>usually </a:t>
            </a:r>
            <a:r>
              <a:rPr lang="en-US" i="1" baseline="0" dirty="0" smtClean="0"/>
              <a:t>high stakes </a:t>
            </a:r>
            <a:r>
              <a:rPr lang="en-US" baseline="0" dirty="0" smtClean="0"/>
              <a:t>decisions that are </a:t>
            </a:r>
            <a:r>
              <a:rPr lang="en-US" i="1" baseline="0" dirty="0" smtClean="0"/>
              <a:t>final</a:t>
            </a:r>
            <a:r>
              <a:rPr lang="en-US" baseline="0" dirty="0" smtClean="0"/>
              <a:t>, such as what grade to give a student or whether an adjunct should be asked back to teach again. </a:t>
            </a:r>
          </a:p>
          <a:p>
            <a:endParaRPr lang="en-US" baseline="0" dirty="0" smtClean="0"/>
          </a:p>
          <a:p>
            <a:r>
              <a:rPr lang="en-US" baseline="0" dirty="0" smtClean="0"/>
              <a:t>Often when we talk about formative assessment we mean giving feedback to students to help them do better before they must perform on a test for a grade.</a:t>
            </a:r>
          </a:p>
          <a:p>
            <a:endParaRPr lang="en-US" baseline="0" dirty="0" smtClean="0"/>
          </a:p>
          <a:p>
            <a:r>
              <a:rPr lang="en-US" baseline="0" dirty="0" smtClean="0"/>
              <a:t>In this case, CATs are formative assessments that gather information from students as feedback to the </a:t>
            </a:r>
            <a:r>
              <a:rPr lang="en-US" i="1" baseline="0" dirty="0" smtClean="0"/>
              <a:t>instructor</a:t>
            </a:r>
            <a:r>
              <a:rPr lang="en-US" i="0" baseline="0" dirty="0" smtClean="0"/>
              <a:t> about how he or she is doing and what could be done to make the learning process better. In the process, students often receive helpful feedback also.</a:t>
            </a:r>
            <a:endParaRPr lang="en-US" baseline="0" dirty="0" smtClean="0"/>
          </a:p>
          <a:p>
            <a:endParaRPr lang="en-US" baseline="0" dirty="0" smtClean="0"/>
          </a:p>
          <a:p>
            <a:r>
              <a:rPr lang="en-US" dirty="0" smtClean="0"/>
              <a:t>The</a:t>
            </a:r>
            <a:r>
              <a:rPr lang="en-US" baseline="0" dirty="0" smtClean="0"/>
              <a:t> purpose CATs is to allow the instructor to sh</a:t>
            </a:r>
            <a:r>
              <a:rPr lang="en-US" dirty="0" smtClean="0"/>
              <a:t>ape—or reshape—the</a:t>
            </a:r>
            <a:r>
              <a:rPr lang="en-US" baseline="0" dirty="0" smtClean="0"/>
              <a:t> educational process by making adjustments while the course is going on…while it’s in motion.</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ideal world we would do a needs assessment of our learners</a:t>
            </a:r>
            <a:r>
              <a:rPr lang="en-US" baseline="0" dirty="0" smtClean="0"/>
              <a:t> before each course and design the course for that particular group of students, but it’s pretty rare that instructors get information about their students before the start of a course. In some cases, we may know what courses they’ve taken, and we might even know what grades they’ve received, but we often know little about what they truly understood and retained from prior learning experiences.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when</a:t>
            </a:r>
            <a:r>
              <a:rPr lang="en-US" baseline="0" dirty="0" smtClean="0"/>
              <a:t> a class is large, it’s especially difficult to get to know students and to monitor what’s happening for them as the course progresses.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let’s look at how Angelo and Cross’s book, </a:t>
            </a:r>
            <a:r>
              <a:rPr lang="en-US" i="1" baseline="0" dirty="0" smtClean="0"/>
              <a:t>Classroom Assessment Techniques,</a:t>
            </a:r>
            <a:r>
              <a:rPr lang="en-US" i="0" baseline="0" dirty="0" smtClean="0"/>
              <a:t> came about.</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Center for Research to Improve Postsecondary Teaching and Learning (NCRIPTAL) was</a:t>
            </a:r>
            <a:r>
              <a:rPr lang="en-US" baseline="0" dirty="0" smtClean="0"/>
              <a:t> a federally funded project</a:t>
            </a:r>
            <a:r>
              <a:rPr lang="en-US" dirty="0" smtClean="0"/>
              <a:t> to identify</a:t>
            </a:r>
            <a:r>
              <a:rPr lang="en-US" baseline="0" dirty="0" smtClean="0"/>
              <a:t> effective teaching, learning and assessment practices at the college level, to conduct research to validate them, and to disseminate them more widely.</a:t>
            </a:r>
          </a:p>
          <a:p>
            <a:endParaRPr lang="en-US" dirty="0" smtClean="0"/>
          </a:p>
          <a:p>
            <a:r>
              <a:rPr lang="en-US" dirty="0" smtClean="0"/>
              <a:t>As part of that</a:t>
            </a:r>
            <a:r>
              <a:rPr lang="en-US" baseline="0" dirty="0" smtClean="0"/>
              <a:t> project, as well as several related grant funded initiatives, </a:t>
            </a:r>
            <a:r>
              <a:rPr lang="en-US" dirty="0" smtClean="0"/>
              <a:t>Angelo and Cross</a:t>
            </a:r>
            <a:r>
              <a:rPr lang="en-US" baseline="0" dirty="0" smtClean="0"/>
              <a:t> set out to identify effective ways that faculty members used informal research methods in the classroom, not necessarily so they could publish the results, but so they could improve their courses. </a:t>
            </a:r>
          </a:p>
          <a:p>
            <a:endParaRPr lang="en-US" baseline="0" dirty="0" smtClean="0"/>
          </a:p>
          <a:p>
            <a:r>
              <a:rPr lang="en-US" baseline="0" dirty="0" smtClean="0"/>
              <a:t>After identifying a large number of CATs that faculty members around the US were already using, they conducted workshops with faculty to test the techniques and to disseminate them.</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a:t>
            </a:r>
            <a:r>
              <a:rPr lang="en-US" baseline="0" dirty="0" smtClean="0"/>
              <a:t> was a book published by NCRIPTAL in 1988  that compiled many of the most popular CATs that could be used in the widest variety of disciplines and classroom situations.</a:t>
            </a:r>
          </a:p>
          <a:p>
            <a:endParaRPr lang="en-US" baseline="0" dirty="0" smtClean="0"/>
          </a:p>
          <a:p>
            <a:r>
              <a:rPr lang="en-US" baseline="0" dirty="0" smtClean="0"/>
              <a:t>A few years later, in 1993, Angelo and Cross, through </a:t>
            </a:r>
            <a:r>
              <a:rPr lang="en-US" baseline="0" dirty="0" err="1" smtClean="0"/>
              <a:t>Jossey</a:t>
            </a:r>
            <a:r>
              <a:rPr lang="en-US" baseline="0" dirty="0" smtClean="0"/>
              <a:t>-Bass, published this edition of the book, which very quickly gained respect and popularity in the teaching and learning community. </a:t>
            </a:r>
          </a:p>
          <a:p>
            <a:endParaRPr lang="en-US" baseline="0" dirty="0" smtClean="0"/>
          </a:p>
          <a:p>
            <a:r>
              <a:rPr lang="en-US" baseline="0" dirty="0" smtClean="0"/>
              <a:t>The book includes 50 CATs that are organized by their assessment purpose, such as to test prior knowledge or to poll student opinions.</a:t>
            </a:r>
          </a:p>
          <a:p>
            <a:endParaRPr lang="en-US" baseline="0" dirty="0" smtClean="0"/>
          </a:p>
          <a:p>
            <a:r>
              <a:rPr lang="en-US" baseline="0" dirty="0" smtClean="0"/>
              <a:t>The book also includes an inventory by which faculty can explore the goals they have for their students in a particular course, and compare them to the goals of instructors at other 2-yr and 4-yr institutions. The inventory is, itself, a very valuable faculty development tool, but beyond the scope of this presentation.</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whole point of CATs is that they are quick enough</a:t>
            </a:r>
            <a:r>
              <a:rPr lang="en-US" baseline="0" dirty="0" smtClean="0"/>
              <a:t> </a:t>
            </a:r>
            <a:r>
              <a:rPr lang="en-US" dirty="0" smtClean="0"/>
              <a:t>and easy enough</a:t>
            </a:r>
            <a:r>
              <a:rPr lang="en-US" baseline="0" dirty="0" smtClean="0"/>
              <a:t> to conduct even in a large or busy course. </a:t>
            </a:r>
          </a:p>
          <a:p>
            <a:endParaRPr lang="en-US" baseline="0" dirty="0" smtClean="0"/>
          </a:p>
          <a:p>
            <a:r>
              <a:rPr lang="en-US" baseline="0" dirty="0" smtClean="0"/>
              <a:t>Indeed, many of the commonly recommended uses of clickers would qualify as “classroom assessment techniques.” </a:t>
            </a:r>
          </a:p>
          <a:p>
            <a:endParaRPr lang="en-US" baseline="0" dirty="0" smtClean="0"/>
          </a:p>
          <a:p>
            <a:r>
              <a:rPr lang="en-US" baseline="0" dirty="0" smtClean="0"/>
              <a:t>An additional benefit of conducting CATs with clickers is that it can help an instructor to collect quantitative data to document their teaching improvement efforts for tenure and promotion purposes. </a:t>
            </a:r>
          </a:p>
          <a:p>
            <a:endParaRPr lang="en-US"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Likewise, of the 50 CATs in Angelo and Cross’s (1993) </a:t>
            </a:r>
            <a:r>
              <a:rPr lang="en-US" i="1" baseline="0" dirty="0" smtClean="0"/>
              <a:t>Classroom Assessment Techniques </a:t>
            </a:r>
            <a:r>
              <a:rPr lang="en-US" baseline="0" dirty="0" smtClean="0"/>
              <a:t>book, 23 can be conducted with clickers. (Briggs, 2009). Thirteen of those 23 CATs can be conducted with clickers by using the original instructions in Angelo and Cross. Ten more can be conducted with clickers if they are modified to fit a multiple choice format. </a:t>
            </a:r>
          </a:p>
          <a:p>
            <a:endParaRPr lang="en-US" baseline="0" dirty="0" smtClean="0"/>
          </a:p>
          <a:p>
            <a:r>
              <a:rPr lang="en-US" baseline="0" dirty="0" smtClean="0"/>
              <a:t>Using clickers makes the gathering of formative assessment data quicker, and makes the evaluation of the data easier.</a:t>
            </a:r>
          </a:p>
          <a:p>
            <a:endParaRPr lang="en-US" baseline="0" dirty="0" smtClean="0"/>
          </a:p>
          <a:p>
            <a:r>
              <a:rPr lang="en-US" baseline="0" dirty="0" smtClean="0"/>
              <a:t>Rapid, informal data collection and analysis greatly aids continuous improvement of courses. (Briggs, 2003)</a:t>
            </a:r>
          </a:p>
          <a:p>
            <a:endParaRPr lang="en-US" baseline="0" dirty="0" smtClean="0"/>
          </a:p>
          <a:p>
            <a:r>
              <a:rPr lang="en-US" baseline="0" dirty="0" smtClean="0"/>
              <a:t>========================</a:t>
            </a:r>
          </a:p>
          <a:p>
            <a:r>
              <a:rPr lang="en-US" baseline="0" dirty="0" smtClean="0"/>
              <a:t>REFERENCES</a:t>
            </a:r>
          </a:p>
          <a:p>
            <a:endParaRPr lang="en-US" baseline="0" dirty="0" smtClean="0"/>
          </a:p>
          <a:p>
            <a:r>
              <a:rPr lang="en-US" baseline="0" dirty="0" smtClean="0"/>
              <a:t>Briggs, C. L. (2009). </a:t>
            </a:r>
            <a:r>
              <a:rPr lang="en-US" i="1" baseline="0" dirty="0" smtClean="0"/>
              <a:t>Classroom Assessment Techniques with Clickers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Briggs, C. L., &amp; Stark, J. S. (2003). </a:t>
            </a:r>
            <a:r>
              <a:rPr lang="en-US" sz="900" i="1" kern="1200" dirty="0" smtClean="0">
                <a:solidFill>
                  <a:schemeClr val="tx1"/>
                </a:solidFill>
                <a:latin typeface="+mn-lt"/>
                <a:ea typeface="+mn-ea"/>
                <a:cs typeface="+mn-cs"/>
              </a:rPr>
              <a:t>Data gathering practices of continuous planning academic departments. </a:t>
            </a:r>
            <a:r>
              <a:rPr lang="en-US" sz="900" kern="1200" dirty="0" smtClean="0">
                <a:solidFill>
                  <a:schemeClr val="tx1"/>
                </a:solidFill>
                <a:latin typeface="+mn-lt"/>
                <a:ea typeface="+mn-ea"/>
                <a:cs typeface="+mn-cs"/>
              </a:rPr>
              <a:t>Annual forum of the Association for Institutional Research, Tampa, FL.</a:t>
            </a:r>
            <a:endParaRPr lang="en-US" baseline="0" dirty="0" smtClean="0"/>
          </a:p>
          <a:p>
            <a:endParaRPr lang="en-US" baseline="0" dirty="0" smtClean="0"/>
          </a:p>
          <a:p>
            <a:endParaRPr lang="en-US" baseline="0" dirty="0" smtClean="0"/>
          </a:p>
          <a:p>
            <a:r>
              <a:rPr lang="en-US" baseline="0" dirty="0" smtClean="0"/>
              <a:t>The table needs to be used with the book to be meaningful.</a:t>
            </a:r>
          </a:p>
          <a:p>
            <a:endParaRPr lang="en-US" baseline="0" dirty="0" smtClean="0"/>
          </a:p>
          <a:p>
            <a:r>
              <a:rPr lang="en-US" baseline="0" dirty="0" smtClean="0"/>
              <a:t>Explanation of the table:</a:t>
            </a:r>
          </a:p>
          <a:p>
            <a:endParaRPr lang="en-US" baseline="0" dirty="0" smtClean="0"/>
          </a:p>
          <a:p>
            <a:r>
              <a:rPr lang="en-US" dirty="0" smtClean="0"/>
              <a:t>Left-hand column: name of CAT,</a:t>
            </a:r>
            <a:r>
              <a:rPr lang="en-US" baseline="0" dirty="0" smtClean="0"/>
              <a:t> organized into categories based on the purpose of the assessment. The names of the CATs and the categories are verbatim from Angelo &amp; Cross. </a:t>
            </a:r>
          </a:p>
          <a:p>
            <a:endParaRPr lang="en-US" baseline="0" dirty="0" smtClean="0"/>
          </a:p>
          <a:p>
            <a:r>
              <a:rPr lang="en-US" baseline="0" dirty="0" smtClean="0"/>
              <a:t>Middle column: page number in Angelo &amp; Cross where you’ll find the CAT.</a:t>
            </a:r>
          </a:p>
          <a:p>
            <a:endParaRPr lang="en-US" baseline="0" dirty="0" smtClean="0"/>
          </a:p>
          <a:p>
            <a:r>
              <a:rPr lang="en-US" baseline="0" dirty="0" smtClean="0"/>
              <a:t>Right-hand column: Suggested adaptations to some of the CATs so they can be performed with clickers. </a:t>
            </a:r>
          </a:p>
          <a:p>
            <a:endParaRPr lang="en-US" baseline="0" dirty="0" smtClean="0"/>
          </a:p>
          <a:p>
            <a:r>
              <a:rPr lang="en-US" baseline="0" dirty="0" smtClean="0"/>
              <a:t>If the right-hand column is blank, it means the CAT can be performed with clickers without any modification.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a table that shows the CATs that can</a:t>
            </a:r>
            <a:r>
              <a:rPr lang="en-US" baseline="0" dirty="0" smtClean="0"/>
              <a:t> be conducted with clickers.</a:t>
            </a:r>
          </a:p>
          <a:p>
            <a:endParaRPr lang="en-US" baseline="0" dirty="0" smtClean="0"/>
          </a:p>
          <a:p>
            <a:endParaRPr lang="en-US" baseline="0" dirty="0" smtClean="0"/>
          </a:p>
          <a:p>
            <a:r>
              <a:rPr lang="en-US" baseline="0" dirty="0" smtClean="0"/>
              <a:t>The table needs to be used with the book to be meaningful.</a:t>
            </a:r>
          </a:p>
          <a:p>
            <a:endParaRPr lang="en-US" baseline="0" dirty="0" smtClean="0"/>
          </a:p>
          <a:p>
            <a:r>
              <a:rPr lang="en-US" baseline="0" dirty="0" smtClean="0"/>
              <a:t>Explanation of the table:</a:t>
            </a:r>
          </a:p>
          <a:p>
            <a:endParaRPr lang="en-US" baseline="0" dirty="0" smtClean="0"/>
          </a:p>
          <a:p>
            <a:r>
              <a:rPr lang="en-US" dirty="0" smtClean="0"/>
              <a:t>Left-hand column: name of CAT,</a:t>
            </a:r>
            <a:r>
              <a:rPr lang="en-US" baseline="0" dirty="0" smtClean="0"/>
              <a:t> organized into categories based on the purpose of the assessment. The names of the CATs and the categories are verbatim from Angelo &amp; Cross. </a:t>
            </a:r>
          </a:p>
          <a:p>
            <a:endParaRPr lang="en-US" baseline="0" dirty="0" smtClean="0"/>
          </a:p>
          <a:p>
            <a:r>
              <a:rPr lang="en-US" baseline="0" dirty="0" smtClean="0"/>
              <a:t>Middle column: page number in Angelo &amp; Cross where you’ll find the CAT.</a:t>
            </a:r>
          </a:p>
          <a:p>
            <a:endParaRPr lang="en-US" baseline="0" dirty="0" smtClean="0"/>
          </a:p>
          <a:p>
            <a:r>
              <a:rPr lang="en-US" baseline="0" dirty="0" smtClean="0"/>
              <a:t>Right-hand column: Suggested adaptations to some of the CATs so they can be performed with clickers. </a:t>
            </a:r>
          </a:p>
          <a:p>
            <a:endParaRPr lang="en-US" baseline="0" dirty="0" smtClean="0"/>
          </a:p>
          <a:p>
            <a:r>
              <a:rPr lang="en-US" baseline="0" dirty="0" smtClean="0"/>
              <a:t>If the right-hand column is blank, it means the CAT can be performed with clickers without any modification.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surface, t</a:t>
            </a:r>
            <a:r>
              <a:rPr lang="en-US" dirty="0" smtClean="0"/>
              <a:t>he modified CATs tend to be less</a:t>
            </a:r>
            <a:r>
              <a:rPr lang="en-US" baseline="0" dirty="0" smtClean="0"/>
              <a:t> intellectually complex than their original versions because they usually involve adapting an open-ended question to a multiple choice question(MCQ) format. </a:t>
            </a:r>
          </a:p>
          <a:p>
            <a:endParaRPr lang="en-US" baseline="0" dirty="0" smtClean="0"/>
          </a:p>
          <a:p>
            <a:r>
              <a:rPr lang="en-US" baseline="0" dirty="0" smtClean="0"/>
              <a:t>However, if the alternative in a large class is no data gathering at all, the MCQ may still yield valuable information.</a:t>
            </a:r>
          </a:p>
          <a:p>
            <a:endParaRPr lang="en-US" baseline="0" dirty="0" smtClean="0"/>
          </a:p>
          <a:p>
            <a:r>
              <a:rPr lang="en-US" baseline="0" dirty="0" smtClean="0"/>
              <a:t>In addition, if the clicker question is used to prompt class discussion, all or most of the original depth and richness can be restored.</a:t>
            </a:r>
          </a:p>
          <a:p>
            <a:endParaRPr lang="en-US" baseline="0" dirty="0" smtClean="0"/>
          </a:p>
          <a:p>
            <a:r>
              <a:rPr lang="en-US" dirty="0" smtClean="0"/>
              <a:t>Indeed, clickers are often cited as an</a:t>
            </a:r>
            <a:r>
              <a:rPr lang="en-US" baseline="0" dirty="0" smtClean="0"/>
              <a:t> effective tool to spur discussion in large classes where students may otherwise be more reluctant to speak up. Many clicker techniques, therefore, include class discussion or debriefing as a follow-up to the multiple choice clicker question.</a:t>
            </a:r>
          </a:p>
          <a:p>
            <a:endParaRPr lang="en-US" baseline="0" dirty="0" smtClean="0"/>
          </a:p>
          <a:p>
            <a:r>
              <a:rPr lang="en-US" baseline="0" dirty="0" smtClean="0"/>
              <a:t>Even if many students are not reluctant to speak up, the results of a clicker question can be a “reality check” on what students really think or know.</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slide is an example of a Background Knowledge Probe that has been modified so it can be conducted with clickers.</a:t>
            </a:r>
          </a:p>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original version of the Background Knowledge Probe, the instructor might have asked: Write 5 things that you remember about German Romanticism from your prior course on German Literature.</a:t>
            </a:r>
          </a:p>
          <a:p>
            <a:endParaRPr lang="en-US" baseline="0" dirty="0" smtClean="0"/>
          </a:p>
          <a:p>
            <a:r>
              <a:rPr lang="en-US" baseline="0" dirty="0" smtClean="0"/>
              <a:t>In the modified version, students are asked to “vote” on the characteristic that does not belong to German Romanticism. After seeing the results of the voting, students might discuss the characteristics with a partner or in a small group, and then vote again. Alternatively, several students could be asked to voluntarily defend their differing answers to the class, after which the class could vote again, hopefully with stronger consensus around the correct answer.</a:t>
            </a:r>
          </a:p>
          <a:p>
            <a:endParaRPr lang="en-US" dirty="0" smtClean="0"/>
          </a:p>
          <a:p>
            <a:r>
              <a:rPr lang="en-US" dirty="0" smtClean="0"/>
              <a:t>[This slide can be converted to a clicker slide if you want</a:t>
            </a:r>
            <a:r>
              <a:rPr lang="en-US" baseline="0" dirty="0" smtClean="0"/>
              <a:t> to try it in your workshop. Participants with no background in romanticism will, of course, have to guess.]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CATs</a:t>
            </a:r>
            <a:r>
              <a:rPr lang="en-US" baseline="0" dirty="0" smtClean="0"/>
              <a:t> stands for Classroom Assessment Techniques, </a:t>
            </a:r>
            <a:r>
              <a:rPr lang="en-US" dirty="0" smtClean="0"/>
              <a:t>a well-tested</a:t>
            </a:r>
            <a:r>
              <a:rPr lang="en-US" baseline="0" dirty="0" smtClean="0"/>
              <a:t> set of activities for assessing how things are going in a class. CATs are ways for instructors to quickly get feedback from students to help make immediate adjustments to improve teaching and learning. CATs are a powerful supplement to end-of-course evaluations, which are useful only for making improvements the </a:t>
            </a:r>
            <a:r>
              <a:rPr lang="en-US" i="1" baseline="0" dirty="0" smtClean="0"/>
              <a:t>next</a:t>
            </a:r>
            <a:r>
              <a:rPr lang="en-US" i="0" baseline="0" dirty="0" smtClean="0"/>
              <a:t> time a course is taught.</a:t>
            </a:r>
            <a:endParaRPr lang="en-US" baseline="0" dirty="0" smtClean="0"/>
          </a:p>
          <a:p>
            <a:endParaRPr lang="en-US" baseline="0" dirty="0" smtClean="0"/>
          </a:p>
          <a:p>
            <a:r>
              <a:rPr lang="en-US" baseline="0" dirty="0" smtClean="0"/>
              <a:t>This presentation is about using clickers to conduct CATs.</a:t>
            </a:r>
          </a:p>
          <a:p>
            <a:endParaRPr lang="en-US" baseline="0" dirty="0" smtClean="0"/>
          </a:p>
          <a:p>
            <a:r>
              <a:rPr lang="en-US" baseline="0" dirty="0" smtClean="0"/>
              <a:t>If you’re familiar with clickers, it will introduce you to a new way to use them.</a:t>
            </a:r>
          </a:p>
          <a:p>
            <a:endParaRPr lang="en-US" baseline="0" dirty="0" smtClean="0"/>
          </a:p>
          <a:p>
            <a:r>
              <a:rPr lang="en-US" baseline="0" dirty="0" smtClean="0"/>
              <a:t>If you’re already familiar with CATs, it will encourage you to try them with clickers and give you a handout to help you find the CATs that can most easily be conducted with clickers.</a:t>
            </a:r>
          </a:p>
        </p:txBody>
      </p:sp>
      <p:sp>
        <p:nvSpPr>
          <p:cNvPr id="4" name="Slide Number Placeholder 3"/>
          <p:cNvSpPr>
            <a:spLocks noGrp="1"/>
          </p:cNvSpPr>
          <p:nvPr>
            <p:ph type="sldNum" sz="quarter" idx="10"/>
          </p:nvPr>
        </p:nvSpPr>
        <p:spPr/>
        <p:txBody>
          <a:bodyPr/>
          <a:lstStyle/>
          <a:p>
            <a:fld id="{2EF4C68F-0F23-4FF8-AF3E-E3E806215EB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slide is an example of a One Sentence Summary exercise that has been modified so it can be conducted with clickers.</a:t>
            </a:r>
          </a:p>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original version of the One Sentence Summary, the instructor might have asked: </a:t>
            </a:r>
            <a:r>
              <a:rPr lang="en-US" i="1" dirty="0" smtClean="0">
                <a:solidFill>
                  <a:schemeClr val="tx1"/>
                </a:solidFill>
              </a:rPr>
              <a:t>Working as quickly as you can, answer the questions “</a:t>
            </a:r>
            <a:r>
              <a:rPr lang="en-US" b="1" i="1" dirty="0" smtClean="0">
                <a:solidFill>
                  <a:schemeClr val="tx1"/>
                </a:solidFill>
              </a:rPr>
              <a:t>W</a:t>
            </a:r>
            <a:r>
              <a:rPr lang="en-US" i="1" dirty="0" smtClean="0">
                <a:solidFill>
                  <a:schemeClr val="tx1"/>
                </a:solidFill>
              </a:rPr>
              <a:t>ho Does </a:t>
            </a:r>
            <a:r>
              <a:rPr lang="en-US" b="1" i="1" dirty="0" smtClean="0">
                <a:solidFill>
                  <a:schemeClr val="tx1"/>
                </a:solidFill>
              </a:rPr>
              <a:t>W</a:t>
            </a:r>
            <a:r>
              <a:rPr lang="en-US" i="1" dirty="0" smtClean="0">
                <a:solidFill>
                  <a:schemeClr val="tx1"/>
                </a:solidFill>
              </a:rPr>
              <a:t>hat to </a:t>
            </a:r>
            <a:r>
              <a:rPr lang="en-US" b="1" i="1" dirty="0" smtClean="0">
                <a:solidFill>
                  <a:schemeClr val="tx1"/>
                </a:solidFill>
              </a:rPr>
              <a:t>W</a:t>
            </a:r>
            <a:r>
              <a:rPr lang="en-US" i="1" dirty="0" smtClean="0">
                <a:solidFill>
                  <a:schemeClr val="tx1"/>
                </a:solidFill>
              </a:rPr>
              <a:t>hom, </a:t>
            </a:r>
            <a:r>
              <a:rPr lang="en-US" b="1" i="1" dirty="0" smtClean="0">
                <a:solidFill>
                  <a:schemeClr val="tx1"/>
                </a:solidFill>
              </a:rPr>
              <a:t>W</a:t>
            </a:r>
            <a:r>
              <a:rPr lang="en-US" i="1" dirty="0" smtClean="0">
                <a:solidFill>
                  <a:schemeClr val="tx1"/>
                </a:solidFill>
              </a:rPr>
              <a:t>hen, </a:t>
            </a:r>
            <a:r>
              <a:rPr lang="en-US" b="1" i="1" dirty="0" smtClean="0">
                <a:solidFill>
                  <a:schemeClr val="tx1"/>
                </a:solidFill>
              </a:rPr>
              <a:t>W</a:t>
            </a:r>
            <a:r>
              <a:rPr lang="en-US" i="1" dirty="0" smtClean="0">
                <a:solidFill>
                  <a:schemeClr val="tx1"/>
                </a:solidFill>
              </a:rPr>
              <a:t>here, </a:t>
            </a:r>
            <a:r>
              <a:rPr lang="en-US" b="1" i="1" dirty="0" smtClean="0">
                <a:solidFill>
                  <a:schemeClr val="tx1"/>
                </a:solidFill>
              </a:rPr>
              <a:t>H</a:t>
            </a:r>
            <a:r>
              <a:rPr lang="en-US" i="1" dirty="0" smtClean="0">
                <a:solidFill>
                  <a:schemeClr val="tx1"/>
                </a:solidFill>
              </a:rPr>
              <a:t>ow, and </a:t>
            </a:r>
            <a:r>
              <a:rPr lang="en-US" b="1" i="1" dirty="0" smtClean="0">
                <a:solidFill>
                  <a:schemeClr val="tx1"/>
                </a:solidFill>
              </a:rPr>
              <a:t>W</a:t>
            </a:r>
            <a:r>
              <a:rPr lang="en-US" i="1" dirty="0" smtClean="0">
                <a:solidFill>
                  <a:schemeClr val="tx1"/>
                </a:solidFill>
              </a:rPr>
              <a:t>hy?” in relation to the following topic: Grand Juries. Then do your best to synthesize the answers to each of the seven WDWWWWHW questions into a single informative, grammatical, and long summary sentence</a:t>
            </a:r>
            <a:r>
              <a:rPr lang="en-US" dirty="0" smtClean="0">
                <a:solidFill>
                  <a:schemeClr val="tx1"/>
                </a:solidFill>
              </a:rPr>
              <a:t>. (Adapted from Angelo &amp; Cross, p. 185) </a:t>
            </a:r>
          </a:p>
          <a:p>
            <a:endParaRPr lang="en-US" dirty="0" smtClean="0">
              <a:solidFill>
                <a:schemeClr val="tx1"/>
              </a:solidFill>
            </a:endParaRPr>
          </a:p>
          <a:p>
            <a:r>
              <a:rPr lang="en-US" dirty="0" smtClean="0">
                <a:solidFill>
                  <a:schemeClr val="tx1"/>
                </a:solidFill>
              </a:rPr>
              <a:t>The instructor would collect the sentences and analyze them between class sessions to determine whether to spend more time on the topic, and which specific misconceptions must be corrected.</a:t>
            </a:r>
          </a:p>
          <a:p>
            <a:endParaRPr lang="en-US" dirty="0" smtClean="0">
              <a:solidFill>
                <a:schemeClr val="tx1"/>
              </a:solidFill>
            </a:endParaRPr>
          </a:p>
          <a:p>
            <a:r>
              <a:rPr lang="en-US" dirty="0" smtClean="0">
                <a:solidFill>
                  <a:schemeClr val="tx1"/>
                </a:solidFill>
              </a:rPr>
              <a:t>[If you have time, this exercise can be incorporated into your workshop, for participants to try on their own, or in pairs</a:t>
            </a:r>
            <a:r>
              <a:rPr lang="en-US" baseline="0" dirty="0" smtClean="0">
                <a:solidFill>
                  <a:schemeClr val="tx1"/>
                </a:solidFill>
              </a:rPr>
              <a:t> or groups.]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this modified version of the </a:t>
            </a:r>
            <a:r>
              <a:rPr lang="en-US" sz="1200" b="0" kern="1200" baseline="0" dirty="0" smtClean="0">
                <a:solidFill>
                  <a:schemeClr val="tx1"/>
                </a:solidFill>
                <a:latin typeface="+mn-lt"/>
                <a:ea typeface="+mn-ea"/>
                <a:cs typeface="+mn-cs"/>
              </a:rPr>
              <a:t>One Sentence Summary</a:t>
            </a:r>
            <a:r>
              <a:rPr lang="en-US" sz="1200" kern="1200" baseline="0" dirty="0" smtClean="0">
                <a:solidFill>
                  <a:schemeClr val="tx1"/>
                </a:solidFill>
                <a:latin typeface="+mn-lt"/>
                <a:ea typeface="+mn-ea"/>
                <a:cs typeface="+mn-cs"/>
              </a:rPr>
              <a:t>, the instructor constructs the sentence, and asks students to select the part of the sentence that is incorrect. Pair work and discussion can follow.</a:t>
            </a:r>
            <a:endParaRPr lang="en-US" sz="1200" kern="1200" dirty="0" smtClean="0">
              <a:solidFill>
                <a:schemeClr val="tx1"/>
              </a:solidFill>
              <a:latin typeface="+mn-lt"/>
              <a:ea typeface="+mn-ea"/>
              <a:cs typeface="+mn-cs"/>
            </a:endParaRPr>
          </a:p>
          <a:p>
            <a:endParaRPr lang="en-US" baseline="0" dirty="0" smtClean="0"/>
          </a:p>
          <a:p>
            <a:endParaRPr lang="en-US" dirty="0" smtClean="0"/>
          </a:p>
          <a:p>
            <a:r>
              <a:rPr lang="en-US" dirty="0" smtClean="0"/>
              <a:t>[This slide can be converted to a clicker slide if you want to try it in your workshop]</a:t>
            </a:r>
          </a:p>
          <a:p>
            <a:endParaRPr lang="en-US" dirty="0" smtClean="0"/>
          </a:p>
          <a:p>
            <a:r>
              <a:rPr lang="en-US" dirty="0" smtClean="0"/>
              <a:t>This</a:t>
            </a:r>
            <a:r>
              <a:rPr lang="en-US" baseline="0" dirty="0" smtClean="0"/>
              <a:t> clicker slide is rather complicated, but after completing one or two exercises in this format, students catch on quickly.</a:t>
            </a:r>
          </a:p>
          <a:p>
            <a:endParaRPr lang="en-US" baseline="0" dirty="0" smtClean="0"/>
          </a:p>
          <a:p>
            <a:r>
              <a:rPr lang="en-US" baseline="0" dirty="0" smtClean="0"/>
              <a:t>The sentence is laid out on the right with the question words highlighted in yellow. </a:t>
            </a:r>
          </a:p>
          <a:p>
            <a:endParaRPr lang="en-US" baseline="0" dirty="0" smtClean="0"/>
          </a:p>
          <a:p>
            <a:r>
              <a:rPr lang="en-US" baseline="0" dirty="0" smtClean="0"/>
              <a:t>The clicker question asks students to “Find the errors” in the sentence by selecting the response option on the left that indicates the 2 parts of the sentence that are incorrect.</a:t>
            </a:r>
          </a:p>
          <a:p>
            <a:endParaRPr lang="en-US" baseline="0" dirty="0" smtClean="0"/>
          </a:p>
          <a:p>
            <a:r>
              <a:rPr lang="en-US" baseline="0" dirty="0" smtClean="0"/>
              <a:t>[The correct answer is D—Who and How. Who: A grand jury is made up of ordinary citizens not of judges. How: A grand jury listens to evidence presented by the prosecutor, not to arguments by attorneys for both sides.]</a:t>
            </a:r>
            <a:endParaRPr lang="en-US"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CAT should be one step in a </a:t>
            </a:r>
            <a:r>
              <a:rPr lang="en-US" dirty="0" smtClean="0"/>
              <a:t>classroom</a:t>
            </a:r>
            <a:r>
              <a:rPr lang="en-US" baseline="0" dirty="0" smtClean="0"/>
              <a:t> assessment process that includes planning, implementing and responding.</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planning phase</a:t>
            </a:r>
            <a:r>
              <a:rPr lang="en-US" baseline="0" dirty="0" smtClean="0"/>
              <a:t> of a Classroom Assessment Project Cycle, the instructor identifies a goal or question for a specific class, and then selects a CAT to collect data to answer the question. The table of contents in Angelo &amp; Cross (1993) is organized into sections devoted to different types of teaching question, which makes it easier for an instructor to go directly to one section of the book and peruse the options to find the one that is best suited to the instructor’s question and the teaching context. Each set of instructions includes examples of how the CAT can be used in several different disciplines and additional suggested variations.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implementation phase</a:t>
            </a:r>
            <a:r>
              <a:rPr lang="en-US" baseline="0" dirty="0" smtClean="0"/>
              <a:t> of a Classroom Assessment Project, the instructor teaches the target lesson and carries out the CAT before, during or after the lesson, depending on the question to be answered. Then the instructor “analyzes the data” and determines how to interpret it in light of their original question. When CATs are conducted with clickers, analysis is usually completed by the clicker program itself which provides the frequencies and percentages for each response. Most often, however, the instructor must still interpret the results for him/herself, and decide what to do with them. One instructor may be satisfied with 70% of students getting an answer correct, while another may only be satisfied when 95% of students answer correctly. Likewise, one instructor may choose to devote more class time to clearing up students’ “muddiest point,” while another may choose to offer additional resources for students to review outside of class. </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responding phase of a Classroom Assessment Project Cycle, the instructor</a:t>
            </a:r>
            <a:r>
              <a:rPr lang="en-US" baseline="0" dirty="0" smtClean="0"/>
              <a:t> decides how to follow up on what is learned from the CAT. Faculty who use CATs often report that debriefing the class on the results of the CAT, the instructor’s interpretation of the data, and any resulting decisions to follow-up helps build rapport and a sense of reciprocity with students that more generally improves class morale.</a:t>
            </a:r>
          </a:p>
          <a:p>
            <a:endParaRPr lang="en-US" baseline="0" dirty="0" smtClean="0"/>
          </a:p>
          <a:p>
            <a:r>
              <a:rPr lang="en-US" baseline="0" dirty="0" smtClean="0"/>
              <a:t>In many cases, it makes sense to collect data again after any changes are made to the course to determine if those changes were effective.</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CATs</a:t>
            </a:r>
            <a:r>
              <a:rPr lang="en-US" baseline="0" dirty="0" smtClean="0"/>
              <a:t> become part of a continuous improvement cycle when one project cycle is followed-up by repeating the CAT after a change, or by developing new questions to assess.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CLICKER SLIDE:</a:t>
            </a:r>
            <a:r>
              <a:rPr lang="en-US" baseline="0" dirty="0" smtClean="0"/>
              <a:t> Please convert this to a clicker slide using your own clicker software.</a:t>
            </a:r>
            <a:endParaRPr lang="en-US" dirty="0" smtClean="0"/>
          </a:p>
          <a:p>
            <a:endParaRPr lang="en-US" dirty="0" smtClean="0"/>
          </a:p>
          <a:p>
            <a:r>
              <a:rPr lang="en-US" dirty="0" smtClean="0"/>
              <a:t>Use this</a:t>
            </a:r>
            <a:r>
              <a:rPr lang="en-US" baseline="0" dirty="0" smtClean="0"/>
              <a:t> clicker exercise to: </a:t>
            </a:r>
          </a:p>
          <a:p>
            <a:pPr marL="228600" indent="-228600">
              <a:buFont typeface="+mj-lt"/>
              <a:buAutoNum type="arabicPeriod"/>
            </a:pPr>
            <a:endParaRPr lang="en-US" baseline="0" dirty="0" smtClean="0"/>
          </a:p>
          <a:p>
            <a:pPr marL="228600" indent="-228600">
              <a:buFont typeface="+mj-lt"/>
              <a:buAutoNum type="arabicPeriod"/>
            </a:pPr>
            <a:r>
              <a:rPr lang="en-US" baseline="0" dirty="0" smtClean="0"/>
              <a:t>Role model a “prior knowledge probe” CAT with clickers (You don’t need to point this out to your participants now. Just let them experience it, and then you can refer back to it later.)</a:t>
            </a:r>
          </a:p>
          <a:p>
            <a:pPr marL="228600" indent="-228600">
              <a:buFont typeface="+mj-lt"/>
              <a:buAutoNum type="arabicPeriod"/>
            </a:pPr>
            <a:r>
              <a:rPr lang="en-US" baseline="0" dirty="0" smtClean="0"/>
              <a:t>Determine your participants’ level of familiarity with CATs</a:t>
            </a:r>
          </a:p>
          <a:p>
            <a:pPr marL="228600" indent="-228600">
              <a:buFont typeface="+mj-lt"/>
              <a:buAutoNum type="arabicPeriod"/>
            </a:pPr>
            <a:r>
              <a:rPr lang="en-US" baseline="0" dirty="0" smtClean="0"/>
              <a:t>Identify any participants who have experience with CATs</a:t>
            </a:r>
          </a:p>
          <a:p>
            <a:pPr marL="228600" indent="-228600">
              <a:buFont typeface="+mj-lt"/>
              <a:buAutoNum type="arabicPeriod"/>
            </a:pPr>
            <a:r>
              <a:rPr lang="en-US" baseline="0" dirty="0" smtClean="0"/>
              <a:t>Elicit a few examples of CATs used by participants (make sure they understand that they don’t need to be examples that used clickers)</a:t>
            </a:r>
          </a:p>
          <a:p>
            <a:pPr marL="22860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CLICKER SLIDE:</a:t>
            </a:r>
            <a:r>
              <a:rPr lang="en-US" baseline="0" dirty="0" smtClean="0"/>
              <a:t> Please convert this to a clicker slide using your own clicker software.</a:t>
            </a:r>
            <a:endParaRPr lang="en-US" dirty="0" smtClean="0"/>
          </a:p>
          <a:p>
            <a:endParaRPr lang="en-US" dirty="0" smtClean="0"/>
          </a:p>
          <a:p>
            <a:r>
              <a:rPr lang="en-US" dirty="0" smtClean="0"/>
              <a:t>Use this</a:t>
            </a:r>
            <a:r>
              <a:rPr lang="en-US" baseline="0" dirty="0" smtClean="0"/>
              <a:t> clicker exercise to: </a:t>
            </a:r>
          </a:p>
          <a:p>
            <a:pPr marL="228600" indent="-228600">
              <a:buFont typeface="+mj-lt"/>
              <a:buAutoNum type="arabicPeriod"/>
            </a:pPr>
            <a:endParaRPr lang="en-US" baseline="0" dirty="0" smtClean="0"/>
          </a:p>
          <a:p>
            <a:pPr marL="228600" indent="-228600">
              <a:buFont typeface="+mj-lt"/>
              <a:buAutoNum type="arabicPeriod"/>
            </a:pPr>
            <a:r>
              <a:rPr lang="en-US" baseline="0" dirty="0" smtClean="0"/>
              <a:t>Role model a “prior knowledge probe” CAT with clickers (You don’t need to point this out to your participants now. Just let them experience it, and then you can refer back to it later.)</a:t>
            </a:r>
          </a:p>
          <a:p>
            <a:pPr marL="228600" indent="-228600">
              <a:buFont typeface="+mj-lt"/>
              <a:buAutoNum type="arabicPeriod"/>
            </a:pPr>
            <a:r>
              <a:rPr lang="en-US" baseline="0" dirty="0" smtClean="0"/>
              <a:t>Determine your participants’ level of familiarity with clickers</a:t>
            </a:r>
          </a:p>
          <a:p>
            <a:pPr marL="228600" indent="-228600">
              <a:buFont typeface="+mj-lt"/>
              <a:buAutoNum type="arabicPeriod"/>
            </a:pPr>
            <a:r>
              <a:rPr lang="en-US" baseline="0" dirty="0" smtClean="0"/>
              <a:t>Identify any participants who lack experience with clickers so you can pair them up later with experienced clicker users</a:t>
            </a:r>
          </a:p>
          <a:p>
            <a:pPr marL="228600" indent="-228600">
              <a:buFont typeface="+mj-lt"/>
              <a:buAutoNum type="arabicPeriod"/>
            </a:pPr>
            <a:r>
              <a:rPr lang="en-US" baseline="0" dirty="0" smtClean="0"/>
              <a:t>Elicit a few examples of how participants are using clickers. As you progress with your presentation, you might be able to point out examples that are or are not CATs or that are a good example of a particular type of CAT.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pPr>
              <a:buFont typeface="Arial" pitchFamily="34" charset="0"/>
              <a:buChar char="•"/>
            </a:pPr>
            <a:r>
              <a:rPr lang="en-US" dirty="0" smtClean="0"/>
              <a:t>Want more ideas for educationally sound uses of</a:t>
            </a:r>
            <a:r>
              <a:rPr lang="en-US" baseline="0" dirty="0" smtClean="0"/>
              <a:t> clickers—Presenter(s) assume(s) that participants have come to the workshop because they care about their teaching and want to use clickers to improve their courses and help their students learn better.</a:t>
            </a:r>
            <a:endParaRPr lang="en-US" dirty="0" smtClean="0"/>
          </a:p>
          <a:p>
            <a:pPr>
              <a:buFont typeface="Arial" pitchFamily="34" charset="0"/>
              <a:buChar char="•"/>
            </a:pPr>
            <a:r>
              <a:rPr lang="en-US" dirty="0" smtClean="0"/>
              <a:t>Would like to use clickers for formative assessment—Formative</a:t>
            </a:r>
            <a:r>
              <a:rPr lang="en-US" baseline="0" dirty="0" smtClean="0"/>
              <a:t> assessment will be explained later.</a:t>
            </a:r>
            <a:endParaRPr lang="en-US" dirty="0" smtClean="0"/>
          </a:p>
          <a:p>
            <a:pPr>
              <a:buFont typeface="Arial" pitchFamily="34" charset="0"/>
              <a:buChar char="•"/>
            </a:pPr>
            <a:r>
              <a:rPr lang="en-US" dirty="0" smtClean="0"/>
              <a:t>Would like to use clickers to gather evidence of teaching quality for tenure or promotion—If participants</a:t>
            </a:r>
            <a:r>
              <a:rPr lang="en-US" baseline="0" dirty="0" smtClean="0"/>
              <a:t> haven’t thought of using clickers for this purpose, it’s a great opportunity to be aware of.</a:t>
            </a:r>
            <a:endParaRPr lang="en-US" dirty="0" smtClean="0"/>
          </a:p>
          <a:p>
            <a:pPr>
              <a:buFont typeface="Arial" pitchFamily="34" charset="0"/>
              <a:buChar char="•"/>
            </a:pPr>
            <a:r>
              <a:rPr lang="en-US" dirty="0" smtClean="0"/>
              <a:t>Have some experience using clickers--Refer</a:t>
            </a:r>
            <a:r>
              <a:rPr lang="en-US" baseline="0" dirty="0" smtClean="0"/>
              <a:t> to the clicker results. </a:t>
            </a:r>
            <a:r>
              <a:rPr lang="en-US" dirty="0" smtClean="0"/>
              <a:t>Reassure</a:t>
            </a:r>
            <a:r>
              <a:rPr lang="en-US" baseline="0" dirty="0" smtClean="0"/>
              <a:t> anyone without experience that they’ll be fine too!</a:t>
            </a:r>
            <a:endParaRPr lang="en-US" dirty="0" smtClean="0"/>
          </a:p>
          <a:p>
            <a:pPr>
              <a:buFont typeface="Arial" pitchFamily="34" charset="0"/>
              <a:buChar char="•"/>
            </a:pPr>
            <a:r>
              <a:rPr lang="en-US" dirty="0" smtClean="0"/>
              <a:t>Know how to construct a clicker slide--Have participants</a:t>
            </a:r>
            <a:r>
              <a:rPr lang="en-US" baseline="0" dirty="0" smtClean="0"/>
              <a:t> </a:t>
            </a:r>
            <a:r>
              <a:rPr lang="en-US" dirty="0" smtClean="0"/>
              <a:t>raise their hands if they know how to construct a clicker slide.</a:t>
            </a:r>
            <a:r>
              <a:rPr lang="en-US" baseline="0" dirty="0" smtClean="0"/>
              <a:t> Later they’ll work in breakout groups of 4 to 5 people, so ask them to count-off up to the number of groups you anticipate, repeating the count until all experienced clicker users are assigned to groups. Next have the inexperienced clicker users repeat the process so each will be grouped with experienced clicker users. Instruct participants to remember their group for later.</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we’re looking for ways</a:t>
            </a:r>
            <a:r>
              <a:rPr lang="en-US" baseline="0" dirty="0" smtClean="0"/>
              <a:t> to use new instructional technologies, we don’t always have to reinvent the wheel. CATs have been around for a long time, but we think it’s worth teaching them as a technique for clickers because the clickers can actually enhance the process by making them faster and easier. We don’t want to be using technology if it doesn’t really “add value” to the learning process.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always</a:t>
            </a:r>
            <a:r>
              <a:rPr lang="en-US" baseline="0" dirty="0" smtClean="0"/>
              <a:t> want to avoid using “technology for technology’s sake.” If we aren’t using a technology for a sound educational purpose, then we’re wasting precious instructional time that could be put to better use to foster learning. Also, the novelty of new instructional technologies soon wears off and then students tend to get bored or annoyed.</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C2038F-5EAF-4B65-816C-F7CF577205A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2038F-5EAF-4B65-816C-F7CF577205A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454AD-CE96-4ADF-8514-E6764F1F4BAD}"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B0454AD-CE96-4ADF-8514-E6764F1F4BAD}" type="datetimeFigureOut">
              <a:rPr lang="en-US" smtClean="0"/>
              <a:pPr/>
              <a:t>11/15/2010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68C2038F-5EAF-4B65-816C-F7CF577205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8B0454AD-CE96-4ADF-8514-E6764F1F4BAD}" type="datetimeFigureOut">
              <a:rPr lang="en-US" smtClean="0"/>
              <a:pPr/>
              <a:t>11/15/2010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68C2038F-5EAF-4B65-816C-F7CF577205A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tiff"/><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www.educause.edu/sites/default/files/library/presentations/ELI10/SESS28/Table+of+CATS+for+Clicker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8.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3.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4.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5.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6.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37.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www.colorado.edu/sei/" TargetMode="External"/><Relationship Id="rId5" Type="http://schemas.openxmlformats.org/officeDocument/2006/relationships/hyperlink" Target="http://derekbruff.com/teachingwithcrs/" TargetMode="External"/><Relationship Id="rId4" Type="http://schemas.openxmlformats.org/officeDocument/2006/relationships/hyperlink" Target="http://www.educause.edu/sites/default/files/library/presentations/ELI10/SESS28/Table+of+CATS+for+Clickers.pdf"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hyperlink" Target="mailto:clbriggs@uic.ed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normAutofit/>
          </a:bodyPr>
          <a:lstStyle/>
          <a:p>
            <a:r>
              <a:rPr lang="en-US" sz="6000" dirty="0" smtClean="0"/>
              <a:t>Clickers AND CATS</a:t>
            </a:r>
            <a:endParaRPr lang="en-US" sz="6000" dirty="0"/>
          </a:p>
        </p:txBody>
      </p:sp>
      <p:sp>
        <p:nvSpPr>
          <p:cNvPr id="3" name="Subtitle 2"/>
          <p:cNvSpPr>
            <a:spLocks noGrp="1"/>
          </p:cNvSpPr>
          <p:nvPr>
            <p:ph type="subTitle" idx="1"/>
          </p:nvPr>
        </p:nvSpPr>
        <p:spPr>
          <a:xfrm>
            <a:off x="1371600" y="2209800"/>
            <a:ext cx="7772400" cy="1981200"/>
          </a:xfrm>
        </p:spPr>
        <p:txBody>
          <a:bodyPr>
            <a:noAutofit/>
          </a:bodyPr>
          <a:lstStyle/>
          <a:p>
            <a:r>
              <a:rPr lang="en-US" sz="4400" dirty="0" smtClean="0"/>
              <a:t>Using Learner Response Systems for Formative Assessments in the Classroom</a:t>
            </a:r>
            <a:br>
              <a:rPr lang="en-US" sz="4400" dirty="0" smtClean="0"/>
            </a:br>
            <a:endParaRPr lang="en-US" sz="4400" dirty="0"/>
          </a:p>
        </p:txBody>
      </p:sp>
      <p:sp>
        <p:nvSpPr>
          <p:cNvPr id="5" name="TextBox 4"/>
          <p:cNvSpPr txBox="1"/>
          <p:nvPr/>
        </p:nvSpPr>
        <p:spPr>
          <a:xfrm>
            <a:off x="609600" y="4343400"/>
            <a:ext cx="3581400" cy="369332"/>
          </a:xfrm>
          <a:prstGeom prst="rect">
            <a:avLst/>
          </a:prstGeom>
          <a:noFill/>
        </p:spPr>
        <p:txBody>
          <a:bodyPr wrap="square" rtlCol="0">
            <a:spAutoFit/>
          </a:bodyPr>
          <a:lstStyle/>
          <a:p>
            <a:endParaRPr lang="en-US" dirty="0" smtClean="0"/>
          </a:p>
        </p:txBody>
      </p:sp>
      <p:sp>
        <p:nvSpPr>
          <p:cNvPr id="8" name="TextBox 7"/>
          <p:cNvSpPr txBox="1"/>
          <p:nvPr/>
        </p:nvSpPr>
        <p:spPr>
          <a:xfrm>
            <a:off x="838200" y="5562600"/>
            <a:ext cx="7162800" cy="1477328"/>
          </a:xfrm>
          <a:prstGeom prst="rect">
            <a:avLst/>
          </a:prstGeom>
          <a:noFill/>
        </p:spPr>
        <p:txBody>
          <a:bodyPr wrap="square" rtlCol="0">
            <a:spAutoFit/>
          </a:bodyPr>
          <a:lstStyle/>
          <a:p>
            <a:r>
              <a:rPr lang="en-US" sz="1200" dirty="0" smtClean="0"/>
              <a:t>Copyright Charlotte L. Briggs ©2010.</a:t>
            </a:r>
            <a:r>
              <a:rPr lang="en-US" sz="1200" i="1" dirty="0" smtClean="0"/>
              <a:t>This presentation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r>
              <a:rPr lang="en-US" sz="1200" i="1" dirty="0" smtClean="0"/>
              <a:t>Contact: Charlotte L. Briggs, University of Illinois at Chicago, clbriggs@uic.edu.</a:t>
            </a:r>
          </a:p>
          <a:p>
            <a:endParaRPr lang="en-US" sz="12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really, what </a:t>
            </a:r>
            <a:r>
              <a:rPr lang="en-US" i="1" dirty="0" smtClean="0"/>
              <a:t>are</a:t>
            </a:r>
            <a:r>
              <a:rPr lang="en-US" dirty="0" smtClean="0"/>
              <a:t> CATs?</a:t>
            </a:r>
            <a:endParaRPr lang="en-US" dirty="0"/>
          </a:p>
        </p:txBody>
      </p:sp>
      <p:sp>
        <p:nvSpPr>
          <p:cNvPr id="3" name="Content Placeholder 2"/>
          <p:cNvSpPr>
            <a:spLocks noGrp="1"/>
          </p:cNvSpPr>
          <p:nvPr>
            <p:ph idx="1"/>
          </p:nvPr>
        </p:nvSpPr>
        <p:spPr/>
        <p:txBody>
          <a:bodyPr/>
          <a:lstStyle/>
          <a:p>
            <a:r>
              <a:rPr lang="en-US" dirty="0" smtClean="0"/>
              <a:t>Quick, easy ways to get feedback from students about:</a:t>
            </a:r>
          </a:p>
          <a:p>
            <a:pPr lvl="1"/>
            <a:r>
              <a:rPr lang="en-US" dirty="0" smtClean="0"/>
              <a:t>Prior knowledge</a:t>
            </a:r>
          </a:p>
          <a:p>
            <a:pPr lvl="1"/>
            <a:r>
              <a:rPr lang="en-US" dirty="0" smtClean="0"/>
              <a:t>Preconceptions/misconceptions</a:t>
            </a:r>
          </a:p>
          <a:p>
            <a:pPr lvl="1"/>
            <a:r>
              <a:rPr lang="en-US" dirty="0" smtClean="0"/>
              <a:t>Opinions</a:t>
            </a:r>
          </a:p>
          <a:p>
            <a:pPr lvl="1"/>
            <a:r>
              <a:rPr lang="en-US" dirty="0" smtClean="0"/>
              <a:t>Understanding</a:t>
            </a:r>
          </a:p>
          <a:p>
            <a:pPr lvl="1"/>
            <a:r>
              <a:rPr lang="en-US" dirty="0" smtClean="0"/>
              <a:t>Confusion</a:t>
            </a:r>
          </a:p>
          <a:p>
            <a:pPr lvl="1"/>
            <a:r>
              <a:rPr lang="en-US" dirty="0" smtClean="0"/>
              <a:t>Satisfaction</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might already know some CATs. . .</a:t>
            </a:r>
            <a:endParaRPr lang="en-US" dirty="0"/>
          </a:p>
        </p:txBody>
      </p:sp>
      <p:sp>
        <p:nvSpPr>
          <p:cNvPr id="3" name="Content Placeholder 2"/>
          <p:cNvSpPr>
            <a:spLocks noGrp="1"/>
          </p:cNvSpPr>
          <p:nvPr>
            <p:ph idx="1"/>
          </p:nvPr>
        </p:nvSpPr>
        <p:spPr/>
        <p:txBody>
          <a:bodyPr/>
          <a:lstStyle/>
          <a:p>
            <a:r>
              <a:rPr lang="en-US" dirty="0" smtClean="0"/>
              <a:t>Minute Paper</a:t>
            </a:r>
          </a:p>
          <a:p>
            <a:r>
              <a:rPr lang="en-US" dirty="0" smtClean="0"/>
              <a:t>Muddiest Point</a:t>
            </a:r>
          </a:p>
          <a:p>
            <a:r>
              <a:rPr lang="en-US" dirty="0" smtClean="0"/>
              <a:t>One Sentence Summary</a:t>
            </a:r>
          </a:p>
          <a:p>
            <a:r>
              <a:rPr lang="en-US" dirty="0" smtClean="0"/>
              <a:t>Reading Rating Sheets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starts with a </a:t>
            </a:r>
            <a:r>
              <a:rPr lang="en-US" i="1" dirty="0" smtClean="0"/>
              <a:t>goal</a:t>
            </a:r>
            <a:r>
              <a:rPr lang="en-US" dirty="0" smtClean="0"/>
              <a:t> or a </a:t>
            </a:r>
            <a:r>
              <a:rPr lang="en-US" i="1" dirty="0" smtClean="0"/>
              <a:t>teaching</a:t>
            </a:r>
            <a:r>
              <a:rPr lang="en-US" dirty="0" smtClean="0"/>
              <a:t> </a:t>
            </a:r>
            <a:r>
              <a:rPr lang="en-US" i="1" dirty="0" smtClean="0"/>
              <a:t>question</a:t>
            </a:r>
            <a:endParaRPr lang="en-US" i="1" dirty="0"/>
          </a:p>
        </p:txBody>
      </p:sp>
      <p:graphicFrame>
        <p:nvGraphicFramePr>
          <p:cNvPr id="11" name="Diagram 10"/>
          <p:cNvGraphicFramePr/>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or teaching question is then converted to an </a:t>
            </a:r>
            <a:r>
              <a:rPr lang="en-US" i="1" dirty="0" smtClean="0"/>
              <a:t>assessable question</a:t>
            </a:r>
            <a:r>
              <a:rPr lang="en-US" dirty="0" smtClean="0"/>
              <a:t> that can be answered with a CAT</a:t>
            </a:r>
            <a:endParaRPr lang="en-US" dirty="0"/>
          </a:p>
        </p:txBody>
      </p:sp>
      <p:graphicFrame>
        <p:nvGraphicFramePr>
          <p:cNvPr id="11" name="Diagram 10"/>
          <p:cNvGraphicFramePr/>
          <p:nvPr/>
        </p:nvGraphicFramePr>
        <p:xfrm>
          <a:off x="1524000" y="3886200"/>
          <a:ext cx="63246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Why use </a:t>
            </a:r>
            <a:r>
              <a:rPr lang="en-US" sz="6000" dirty="0" err="1" smtClean="0"/>
              <a:t>CATs</a:t>
            </a:r>
            <a:r>
              <a:rPr lang="en-US" sz="6000" dirty="0" smtClean="0"/>
              <a:t>?</a:t>
            </a:r>
            <a:endParaRPr lang="en-US" sz="60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what student think or understand. . .</a:t>
            </a:r>
            <a:endParaRPr lang="en-US" dirty="0"/>
          </a:p>
        </p:txBody>
      </p:sp>
      <p:sp>
        <p:nvSpPr>
          <p:cNvPr id="4" name="Content Placeholder 3"/>
          <p:cNvSpPr>
            <a:spLocks noGrp="1"/>
          </p:cNvSpPr>
          <p:nvPr>
            <p:ph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.and what they can do</a:t>
            </a:r>
            <a:endParaRPr lang="en-US" dirty="0"/>
          </a:p>
        </p:txBody>
      </p:sp>
      <p:sp>
        <p:nvSpPr>
          <p:cNvPr id="5" name="Content Placeholder 4"/>
          <p:cNvSpPr>
            <a:spLocks noGrp="1"/>
          </p:cNvSpPr>
          <p:nvPr>
            <p:ph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lstStyle/>
          <a:p>
            <a:r>
              <a:rPr lang="en-US" dirty="0" smtClean="0"/>
              <a:t>Formative Assessment</a:t>
            </a:r>
            <a:endParaRPr lang="en-US" dirty="0"/>
          </a:p>
        </p:txBody>
      </p:sp>
      <p:sp>
        <p:nvSpPr>
          <p:cNvPr id="5" name="Content Placeholder 4"/>
          <p:cNvSpPr>
            <a:spLocks noGrp="1"/>
          </p:cNvSpPr>
          <p:nvPr>
            <p:ph idx="1"/>
          </p:nvPr>
        </p:nvSpPr>
        <p:spPr/>
        <p:txBody>
          <a:bodyPr/>
          <a:lstStyle/>
          <a:p>
            <a:r>
              <a:rPr lang="en-US" dirty="0" smtClean="0"/>
              <a:t>Low stakes</a:t>
            </a:r>
          </a:p>
          <a:p>
            <a:r>
              <a:rPr lang="en-US" dirty="0" smtClean="0"/>
              <a:t>Constructive feedback</a:t>
            </a:r>
          </a:p>
          <a:p>
            <a:r>
              <a:rPr lang="en-US" dirty="0" smtClean="0"/>
              <a:t>Improvement focused</a:t>
            </a:r>
          </a:p>
          <a:p>
            <a:r>
              <a:rPr lang="en-US" dirty="0" smtClean="0"/>
              <a:t>During the learning process</a:t>
            </a:r>
          </a:p>
          <a:p>
            <a:pPr>
              <a:buNone/>
            </a:pP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We can seldom assess knowledge and needs before the course starts</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Getting a handle on what’s going on in large classes</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about?</a:t>
            </a:r>
            <a:endParaRPr lang="en-US" dirty="0"/>
          </a:p>
        </p:txBody>
      </p:sp>
      <p:pic>
        <p:nvPicPr>
          <p:cNvPr id="7" name="Content Placeholder 6" descr="Winter-July12008 015.jpg"/>
          <p:cNvPicPr>
            <a:picLocks noGrp="1" noChangeAspect="1"/>
          </p:cNvPicPr>
          <p:nvPr>
            <p:ph idx="1"/>
          </p:nvPr>
        </p:nvPicPr>
        <p:blipFill>
          <a:blip r:embed="rId4" cstate="print"/>
          <a:stretch>
            <a:fillRect/>
          </a:stretch>
        </p:blipFill>
        <p:spPr>
          <a:xfrm>
            <a:off x="3086100" y="1784350"/>
            <a:ext cx="3429000" cy="4572000"/>
          </a:xfrm>
        </p:spPr>
      </p:pic>
      <p:sp>
        <p:nvSpPr>
          <p:cNvPr id="5" name="Rounded Rectangular Callout 4"/>
          <p:cNvSpPr/>
          <p:nvPr/>
        </p:nvSpPr>
        <p:spPr>
          <a:xfrm>
            <a:off x="2133600" y="2895600"/>
            <a:ext cx="1524000" cy="1143000"/>
          </a:xfrm>
          <a:prstGeom prst="wedgeRoundRectCallout">
            <a:avLst>
              <a:gd name="adj1" fmla="val 49167"/>
              <a:gd name="adj2" fmla="val 61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Nope!</a:t>
            </a:r>
          </a:p>
          <a:p>
            <a:pPr algn="ctr"/>
            <a:r>
              <a:rPr lang="en-US" dirty="0" smtClean="0"/>
              <a:t>Not kitties!</a:t>
            </a:r>
            <a:endParaRPr lang="en-US" dirty="0"/>
          </a:p>
        </p:txBody>
      </p:sp>
      <p:sp>
        <p:nvSpPr>
          <p:cNvPr id="8" name="TextBox 7"/>
          <p:cNvSpPr txBox="1"/>
          <p:nvPr/>
        </p:nvSpPr>
        <p:spPr>
          <a:xfrm>
            <a:off x="5029200" y="6172200"/>
            <a:ext cx="1676400" cy="215444"/>
          </a:xfrm>
          <a:prstGeom prst="rect">
            <a:avLst/>
          </a:prstGeom>
          <a:noFill/>
        </p:spPr>
        <p:txBody>
          <a:bodyPr wrap="square" rtlCol="0">
            <a:spAutoFit/>
          </a:bodyPr>
          <a:lstStyle/>
          <a:p>
            <a:r>
              <a:rPr lang="en-US" sz="800" dirty="0" smtClean="0">
                <a:solidFill>
                  <a:schemeClr val="bg1"/>
                </a:solidFill>
              </a:rPr>
              <a:t>Photo: Charlotte L. Briggs, 2007.</a:t>
            </a:r>
            <a:endParaRPr lang="en-US" sz="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7772400" cy="5812536"/>
          </a:xfrm>
        </p:spPr>
        <p:txBody>
          <a:bodyPr/>
          <a:lstStyle/>
          <a:p>
            <a:r>
              <a:rPr lang="en-US" dirty="0" smtClean="0"/>
              <a:t>CATs help faculty </a:t>
            </a:r>
            <a:r>
              <a:rPr lang="en-US" dirty="0" smtClean="0"/>
              <a:t>monitor student  learning.</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 .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Angelo &amp; Cross (1993)</a:t>
            </a:r>
            <a:endParaRPr lang="en-US" dirty="0"/>
          </a:p>
        </p:txBody>
      </p:sp>
      <p:sp>
        <p:nvSpPr>
          <p:cNvPr id="3" name="Content Placeholder 2"/>
          <p:cNvSpPr>
            <a:spLocks noGrp="1"/>
          </p:cNvSpPr>
          <p:nvPr>
            <p:ph idx="1"/>
          </p:nvPr>
        </p:nvSpPr>
        <p:spPr/>
        <p:txBody>
          <a:bodyPr/>
          <a:lstStyle/>
          <a:p>
            <a:r>
              <a:rPr lang="en-US" dirty="0" smtClean="0"/>
              <a:t>Collected and tested CATs</a:t>
            </a:r>
          </a:p>
          <a:p>
            <a:r>
              <a:rPr lang="en-US" dirty="0" smtClean="0"/>
              <a:t>Research &amp; workshops  nationwide</a:t>
            </a:r>
          </a:p>
          <a:p>
            <a:r>
              <a:rPr lang="en-US" dirty="0" smtClean="0"/>
              <a:t>&gt;5000 faculty</a:t>
            </a:r>
          </a:p>
          <a:p>
            <a:r>
              <a:rPr lang="en-US" dirty="0" smtClean="0"/>
              <a:t>Sponsors: National Center for Research to Improve Postsecondary Teaching and Learning (NCRIPTAL), Harvard Graduate School of Education, Harvard Seminar on Assessment and grants by Ford and Pew</a:t>
            </a:r>
          </a:p>
          <a:p>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Angelo &amp; Cross (1993)</a:t>
            </a:r>
            <a:endParaRPr lang="en-US" dirty="0"/>
          </a:p>
        </p:txBody>
      </p:sp>
      <p:sp>
        <p:nvSpPr>
          <p:cNvPr id="5" name="Text Placeholder 4"/>
          <p:cNvSpPr>
            <a:spLocks noGrp="1"/>
          </p:cNvSpPr>
          <p:nvPr>
            <p:ph type="body" idx="2"/>
          </p:nvPr>
        </p:nvSpPr>
        <p:spPr>
          <a:xfrm>
            <a:off x="685800" y="1435100"/>
            <a:ext cx="3352800" cy="4572000"/>
          </a:xfrm>
        </p:spPr>
        <p:txBody>
          <a:bodyPr>
            <a:normAutofit/>
          </a:bodyPr>
          <a:lstStyle/>
          <a:p>
            <a:pPr>
              <a:buFont typeface="Arial" pitchFamily="34" charset="0"/>
              <a:buChar char="•"/>
            </a:pPr>
            <a:r>
              <a:rPr lang="en-US" sz="3200" dirty="0" smtClean="0"/>
              <a:t>50 CATs</a:t>
            </a:r>
          </a:p>
          <a:p>
            <a:pPr>
              <a:buFont typeface="Arial" pitchFamily="34" charset="0"/>
              <a:buChar char="•"/>
            </a:pPr>
            <a:r>
              <a:rPr lang="en-US" sz="3200" dirty="0" smtClean="0"/>
              <a:t>Organized by purpose</a:t>
            </a:r>
          </a:p>
          <a:p>
            <a:pPr>
              <a:buFont typeface="Arial" pitchFamily="34" charset="0"/>
              <a:buChar char="•"/>
            </a:pPr>
            <a:r>
              <a:rPr lang="en-US" sz="3200" dirty="0" smtClean="0"/>
              <a:t>Classroom Goals Inventory</a:t>
            </a:r>
            <a:endParaRPr lang="en-US" sz="3200" dirty="0"/>
          </a:p>
        </p:txBody>
      </p:sp>
      <p:pic>
        <p:nvPicPr>
          <p:cNvPr id="4" name="Content Placeholder 3" descr="CATs-1.jpg"/>
          <p:cNvPicPr>
            <a:picLocks noGrp="1" noChangeAspect="1"/>
          </p:cNvPicPr>
          <p:nvPr>
            <p:ph sz="half" idx="1"/>
          </p:nvPr>
        </p:nvPicPr>
        <p:blipFill>
          <a:blip r:embed="rId4" cstate="print"/>
          <a:stretch>
            <a:fillRect/>
          </a:stretch>
        </p:blipFill>
        <p:spPr>
          <a:xfrm>
            <a:off x="4467225" y="1458912"/>
            <a:ext cx="3409950" cy="4524375"/>
          </a:xfr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2002536"/>
          </a:xfrm>
        </p:spPr>
        <p:txBody>
          <a:bodyPr/>
          <a:lstStyle/>
          <a:p>
            <a:r>
              <a:rPr lang="en-US" dirty="0" smtClean="0"/>
              <a:t>CATs w/ Clickers</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endParaRPr lang="en-US" dirty="0"/>
          </a:p>
        </p:txBody>
      </p:sp>
      <p:sp>
        <p:nvSpPr>
          <p:cNvPr id="5" name="Content Placeholder 4"/>
          <p:cNvSpPr>
            <a:spLocks noGrp="1"/>
          </p:cNvSpPr>
          <p:nvPr>
            <p:ph idx="1"/>
          </p:nvPr>
        </p:nvSpPr>
        <p:spPr>
          <a:xfrm>
            <a:off x="990600" y="1600200"/>
            <a:ext cx="7772400" cy="5257800"/>
          </a:xfrm>
        </p:spPr>
        <p:txBody>
          <a:bodyPr/>
          <a:lstStyle/>
          <a:p>
            <a:r>
              <a:rPr lang="en-US" dirty="0" smtClean="0"/>
              <a:t>Quicker</a:t>
            </a:r>
          </a:p>
          <a:p>
            <a:r>
              <a:rPr lang="en-US" dirty="0" smtClean="0"/>
              <a:t>Easier</a:t>
            </a:r>
          </a:p>
          <a:p>
            <a:r>
              <a:rPr lang="en-US" dirty="0" smtClean="0"/>
              <a:t>Data for P &amp; T</a:t>
            </a:r>
            <a:endParaRPr lang="en-US" dirty="0"/>
          </a:p>
        </p:txBody>
      </p:sp>
      <p:pic>
        <p:nvPicPr>
          <p:cNvPr id="8" name="Picture 7" descr="Muddiest Pt1.JPG"/>
          <p:cNvPicPr>
            <a:picLocks noChangeAspect="1"/>
          </p:cNvPicPr>
          <p:nvPr/>
        </p:nvPicPr>
        <p:blipFill>
          <a:blip r:embed="rId4" cstate="print"/>
          <a:stretch>
            <a:fillRect/>
          </a:stretch>
        </p:blipFill>
        <p:spPr>
          <a:xfrm>
            <a:off x="762000" y="4038600"/>
            <a:ext cx="3302000" cy="2476500"/>
          </a:xfrm>
          <a:prstGeom prst="rect">
            <a:avLst/>
          </a:prstGeom>
        </p:spPr>
      </p:pic>
      <p:pic>
        <p:nvPicPr>
          <p:cNvPr id="9" name="Picture 8" descr="Muddiest Pt2.tiff"/>
          <p:cNvPicPr>
            <a:picLocks noChangeAspect="1"/>
          </p:cNvPicPr>
          <p:nvPr/>
        </p:nvPicPr>
        <p:blipFill>
          <a:blip r:embed="rId5" cstate="print"/>
          <a:stretch>
            <a:fillRect/>
          </a:stretch>
        </p:blipFill>
        <p:spPr>
          <a:xfrm>
            <a:off x="5181600" y="3962400"/>
            <a:ext cx="3462602" cy="2590800"/>
          </a:xfrm>
          <a:prstGeom prst="rect">
            <a:avLst/>
          </a:prstGeom>
        </p:spPr>
      </p:pic>
      <p:sp>
        <p:nvSpPr>
          <p:cNvPr id="10" name="Right Arrow 9"/>
          <p:cNvSpPr/>
          <p:nvPr/>
        </p:nvSpPr>
        <p:spPr>
          <a:xfrm flipV="1">
            <a:off x="4419600" y="5105400"/>
            <a:ext cx="457200" cy="304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CATs with Clickers Table</a:t>
            </a:r>
            <a:endParaRPr lang="en-US" dirty="0"/>
          </a:p>
        </p:txBody>
      </p:sp>
      <p:graphicFrame>
        <p:nvGraphicFramePr>
          <p:cNvPr id="6" name="Content Placeholder 5"/>
          <p:cNvGraphicFramePr>
            <a:graphicFrameLocks noGrp="1"/>
          </p:cNvGraphicFramePr>
          <p:nvPr>
            <p:ph idx="1"/>
          </p:nvPr>
        </p:nvGraphicFramePr>
        <p:xfrm>
          <a:off x="457200" y="1219200"/>
          <a:ext cx="86868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914400" y="1447800"/>
            <a:ext cx="1981200" cy="304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0" y="1447800"/>
            <a:ext cx="2133600" cy="369332"/>
          </a:xfrm>
          <a:prstGeom prst="rect">
            <a:avLst/>
          </a:prstGeom>
          <a:noFill/>
        </p:spPr>
        <p:txBody>
          <a:bodyPr wrap="square" rtlCol="0">
            <a:spAutoFit/>
          </a:bodyPr>
          <a:lstStyle/>
          <a:p>
            <a:r>
              <a:rPr lang="en-US" dirty="0" smtClean="0"/>
              <a:t>Get table </a:t>
            </a:r>
            <a:r>
              <a:rPr lang="en-US" b="1" dirty="0" smtClean="0">
                <a:solidFill>
                  <a:schemeClr val="accent3"/>
                </a:solidFill>
                <a:hlinkClick r:id="rId9"/>
              </a:rPr>
              <a:t>HERE</a:t>
            </a:r>
            <a:endParaRPr lang="en-US" b="1" dirty="0">
              <a:solidFill>
                <a:schemeClr val="accent3"/>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CATs for Clickers</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256477" y="1784350"/>
            <a:ext cx="7088245"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Modifications</a:t>
            </a:r>
            <a:endParaRPr lang="en-US" dirty="0"/>
          </a:p>
        </p:txBody>
      </p:sp>
      <p:sp>
        <p:nvSpPr>
          <p:cNvPr id="4" name="Text Placeholder 3"/>
          <p:cNvSpPr>
            <a:spLocks noGrp="1"/>
          </p:cNvSpPr>
          <p:nvPr>
            <p:ph type="body" idx="2"/>
          </p:nvPr>
        </p:nvSpPr>
        <p:spPr>
          <a:xfrm>
            <a:off x="685800" y="1435100"/>
            <a:ext cx="4495800" cy="4572000"/>
          </a:xfrm>
        </p:spPr>
        <p:txBody>
          <a:bodyPr>
            <a:noAutofit/>
          </a:bodyPr>
          <a:lstStyle/>
          <a:p>
            <a:pPr>
              <a:buFont typeface="Arial" pitchFamily="34" charset="0"/>
              <a:buChar char="•"/>
            </a:pPr>
            <a:r>
              <a:rPr lang="en-US" sz="3200" dirty="0" smtClean="0"/>
              <a:t>Conversion from open-ended to MCQ can downgrade complexity</a:t>
            </a:r>
            <a:endParaRPr lang="en-US" sz="3200" dirty="0" smtClean="0"/>
          </a:p>
          <a:p>
            <a:pPr>
              <a:buFont typeface="Arial" pitchFamily="34" charset="0"/>
              <a:buChar char="•"/>
            </a:pPr>
            <a:r>
              <a:rPr lang="en-US" sz="3200" dirty="0" smtClean="0"/>
              <a:t>Class discussion can restore depth</a:t>
            </a:r>
          </a:p>
          <a:p>
            <a:pPr>
              <a:buFont typeface="Arial" pitchFamily="34" charset="0"/>
              <a:buChar char="•"/>
            </a:pPr>
            <a:endParaRPr lang="en-US" sz="3200" dirty="0"/>
          </a:p>
        </p:txBody>
      </p:sp>
      <p:pic>
        <p:nvPicPr>
          <p:cNvPr id="5" name="Content Placeholder 4" descr="MathClickerClass19-brighter.jpg"/>
          <p:cNvPicPr>
            <a:picLocks noGrp="1" noChangeAspect="1"/>
          </p:cNvPicPr>
          <p:nvPr>
            <p:ph sz="half" idx="1"/>
          </p:nvPr>
        </p:nvPicPr>
        <p:blipFill>
          <a:blip r:embed="rId4" cstate="print"/>
          <a:stretch>
            <a:fillRect/>
          </a:stretch>
        </p:blipFill>
        <p:spPr>
          <a:xfrm>
            <a:off x="5257800" y="1435100"/>
            <a:ext cx="2853267" cy="4279900"/>
          </a:xfrm>
        </p:spPr>
      </p:pic>
      <p:sp>
        <p:nvSpPr>
          <p:cNvPr id="6" name="TextBox 5"/>
          <p:cNvSpPr txBox="1"/>
          <p:nvPr/>
        </p:nvSpPr>
        <p:spPr>
          <a:xfrm>
            <a:off x="6400800" y="5562600"/>
            <a:ext cx="1828800" cy="184666"/>
          </a:xfrm>
          <a:prstGeom prst="rect">
            <a:avLst/>
          </a:prstGeom>
          <a:noFill/>
        </p:spPr>
        <p:txBody>
          <a:bodyPr wrap="square" rtlCol="0">
            <a:spAutoFit/>
          </a:bodyPr>
          <a:lstStyle/>
          <a:p>
            <a:r>
              <a:rPr lang="en-US" sz="600" dirty="0" smtClean="0"/>
              <a:t>Photo used by permission of Vanderbilt University</a:t>
            </a:r>
            <a:endParaRPr lang="en-US" sz="600" dirty="0"/>
          </a:p>
        </p:txBody>
      </p:sp>
      <p:sp>
        <p:nvSpPr>
          <p:cNvPr id="7" name="TextBox 6"/>
          <p:cNvSpPr txBox="1"/>
          <p:nvPr/>
        </p:nvSpPr>
        <p:spPr>
          <a:xfrm>
            <a:off x="5181600" y="5715000"/>
            <a:ext cx="3200400" cy="830997"/>
          </a:xfrm>
          <a:prstGeom prst="rect">
            <a:avLst/>
          </a:prstGeom>
          <a:noFill/>
        </p:spPr>
        <p:txBody>
          <a:bodyPr wrap="square" rtlCol="0">
            <a:spAutoFit/>
          </a:bodyPr>
          <a:lstStyle/>
          <a:p>
            <a:r>
              <a:rPr lang="en-US" sz="1600" dirty="0" smtClean="0"/>
              <a:t>Derek Bruff, author of </a:t>
            </a:r>
            <a:r>
              <a:rPr lang="en-US" sz="1600" i="1" dirty="0" smtClean="0"/>
              <a:t>Teaching with Classroom Response Systems,</a:t>
            </a:r>
            <a:r>
              <a:rPr lang="en-US" sz="1600" dirty="0" smtClean="0"/>
              <a:t> teaching a math class with clickers.</a:t>
            </a:r>
            <a:endParaRPr lang="en-US" sz="1600"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CAT with clickers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normAutofit fontScale="90000"/>
          </a:bodyPr>
          <a:lstStyle/>
          <a:p>
            <a:r>
              <a:rPr lang="en-US" dirty="0" smtClean="0"/>
              <a:t>Which of the following is </a:t>
            </a:r>
            <a:r>
              <a:rPr lang="en-US" b="1" u="sng" dirty="0" smtClean="0">
                <a:solidFill>
                  <a:srgbClr val="FF0000"/>
                </a:solidFill>
              </a:rPr>
              <a:t>NOT</a:t>
            </a:r>
            <a:r>
              <a:rPr lang="en-US" b="1" dirty="0" smtClean="0">
                <a:solidFill>
                  <a:srgbClr val="FF0000"/>
                </a:solidFill>
              </a:rPr>
              <a:t> </a:t>
            </a:r>
            <a:r>
              <a:rPr lang="en-US" dirty="0" smtClean="0"/>
              <a:t>a characteristic of Romanticism?</a:t>
            </a:r>
            <a:endParaRPr lang="en-US" dirty="0"/>
          </a:p>
        </p:txBody>
      </p:sp>
      <p:sp>
        <p:nvSpPr>
          <p:cNvPr id="3" name="Content Placeholder 2"/>
          <p:cNvSpPr>
            <a:spLocks noGrp="1"/>
          </p:cNvSpPr>
          <p:nvPr>
            <p:ph idx="1"/>
          </p:nvPr>
        </p:nvSpPr>
        <p:spPr>
          <a:xfrm>
            <a:off x="609600" y="1783560"/>
            <a:ext cx="5791200" cy="5074440"/>
          </a:xfrm>
        </p:spPr>
        <p:txBody>
          <a:bodyPr>
            <a:normAutofit/>
          </a:bodyPr>
          <a:lstStyle/>
          <a:p>
            <a:pPr marL="582930" indent="-514350">
              <a:buAutoNum type="alphaUcPeriod"/>
            </a:pPr>
            <a:r>
              <a:rPr lang="en-US" dirty="0" smtClean="0"/>
              <a:t>Attention to “the natural”</a:t>
            </a:r>
          </a:p>
          <a:p>
            <a:pPr marL="582930" indent="-514350">
              <a:buAutoNum type="alphaUcPeriod"/>
            </a:pPr>
            <a:r>
              <a:rPr lang="en-US" dirty="0" smtClean="0"/>
              <a:t>Valued “folk” literature, such as fairy tales</a:t>
            </a:r>
          </a:p>
          <a:p>
            <a:pPr marL="582930" indent="-514350">
              <a:buAutoNum type="alphaUcPeriod"/>
            </a:pPr>
            <a:r>
              <a:rPr lang="en-US" dirty="0" smtClean="0"/>
              <a:t>Had a strong geographical center in Düsseldorf</a:t>
            </a:r>
          </a:p>
          <a:p>
            <a:pPr marL="582930" indent="-514350">
              <a:buAutoNum type="alphaUcPeriod"/>
            </a:pPr>
            <a:r>
              <a:rPr lang="en-US" dirty="0" smtClean="0"/>
              <a:t>Referred to “the blue flower” as a central symbol for longing</a:t>
            </a:r>
          </a:p>
          <a:p>
            <a:pPr marL="582930" indent="-514350">
              <a:buAutoNum type="alphaUcPeriod"/>
            </a:pPr>
            <a:r>
              <a:rPr lang="en-US" dirty="0" smtClean="0"/>
              <a:t>Valued medieval literature and art. </a:t>
            </a:r>
          </a:p>
        </p:txBody>
      </p:sp>
      <p:pic>
        <p:nvPicPr>
          <p:cNvPr id="5" name="Picture 4"/>
          <p:cNvPicPr>
            <a:picLocks noChangeAspect="1"/>
          </p:cNvPicPr>
          <p:nvPr/>
        </p:nvPicPr>
        <p:blipFill>
          <a:blip r:embed="rId4" cstate="print"/>
          <a:stretch>
            <a:fillRect/>
          </a:stretch>
        </p:blipFill>
        <p:spPr>
          <a:xfrm>
            <a:off x="6248400" y="3200400"/>
            <a:ext cx="2590800" cy="3300382"/>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264"/>
            <a:ext cx="8229600" cy="914400"/>
          </a:xfrm>
        </p:spPr>
        <p:txBody>
          <a:bodyPr/>
          <a:lstStyle/>
          <a:p>
            <a:r>
              <a:rPr lang="en-US" dirty="0" smtClean="0"/>
              <a:t>CATs with Clickers</a:t>
            </a:r>
            <a:endParaRPr lang="en-US" dirty="0"/>
          </a:p>
        </p:txBody>
      </p:sp>
      <p:pic>
        <p:nvPicPr>
          <p:cNvPr id="4" name="Content Placeholder 3" descr="CATs-1.jpg"/>
          <p:cNvPicPr>
            <a:picLocks noGrp="1" noChangeAspect="1"/>
          </p:cNvPicPr>
          <p:nvPr>
            <p:ph sz="half" idx="1"/>
          </p:nvPr>
        </p:nvPicPr>
        <p:blipFill>
          <a:blip r:embed="rId4" cstate="print"/>
          <a:stretch>
            <a:fillRect/>
          </a:stretch>
        </p:blipFill>
        <p:spPr>
          <a:xfrm>
            <a:off x="685800" y="1676400"/>
            <a:ext cx="3409950" cy="4495800"/>
          </a:xfrm>
        </p:spPr>
      </p:pic>
      <p:pic>
        <p:nvPicPr>
          <p:cNvPr id="6" name="Content Placeholder 5" descr="Clickers-Colorado1.bmp"/>
          <p:cNvPicPr>
            <a:picLocks noGrp="1" noChangeAspect="1"/>
          </p:cNvPicPr>
          <p:nvPr>
            <p:ph sz="half" idx="2"/>
          </p:nvPr>
        </p:nvPicPr>
        <p:blipFill>
          <a:blip r:embed="rId5" cstate="print"/>
          <a:stretch>
            <a:fillRect/>
          </a:stretch>
        </p:blipFill>
        <p:spPr>
          <a:xfrm>
            <a:off x="4656138" y="2780332"/>
            <a:ext cx="4038600" cy="2657823"/>
          </a:xfrm>
        </p:spPr>
      </p:pic>
      <p:sp>
        <p:nvSpPr>
          <p:cNvPr id="7" name="TextBox 6"/>
          <p:cNvSpPr txBox="1"/>
          <p:nvPr/>
        </p:nvSpPr>
        <p:spPr>
          <a:xfrm>
            <a:off x="2895600" y="6172200"/>
            <a:ext cx="1295400" cy="215444"/>
          </a:xfrm>
          <a:prstGeom prst="rect">
            <a:avLst/>
          </a:prstGeom>
          <a:noFill/>
        </p:spPr>
        <p:txBody>
          <a:bodyPr wrap="square" rtlCol="0">
            <a:spAutoFit/>
          </a:bodyPr>
          <a:lstStyle/>
          <a:p>
            <a:r>
              <a:rPr lang="en-US" sz="800" dirty="0" smtClean="0"/>
              <a:t>Image: </a:t>
            </a:r>
            <a:r>
              <a:rPr lang="en-US" sz="800" dirty="0" err="1" smtClean="0"/>
              <a:t>Jossey</a:t>
            </a:r>
            <a:r>
              <a:rPr lang="en-US" sz="800" dirty="0" smtClean="0"/>
              <a:t>-Bass 1993 </a:t>
            </a:r>
            <a:endParaRPr lang="en-US" sz="800" dirty="0"/>
          </a:p>
        </p:txBody>
      </p:sp>
      <p:sp>
        <p:nvSpPr>
          <p:cNvPr id="9" name="TextBox 8"/>
          <p:cNvSpPr txBox="1"/>
          <p:nvPr/>
        </p:nvSpPr>
        <p:spPr>
          <a:xfrm>
            <a:off x="6858000" y="5410200"/>
            <a:ext cx="1828800" cy="215444"/>
          </a:xfrm>
          <a:prstGeom prst="rect">
            <a:avLst/>
          </a:prstGeom>
          <a:noFill/>
        </p:spPr>
        <p:txBody>
          <a:bodyPr wrap="square" rtlCol="0">
            <a:spAutoFit/>
          </a:bodyPr>
          <a:lstStyle/>
          <a:p>
            <a:r>
              <a:rPr lang="en-US" sz="800" dirty="0" smtClean="0"/>
              <a:t>University of Colorado—Boulder 2010</a:t>
            </a:r>
            <a:endParaRPr lang="en-US" sz="8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CAT with clickers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 Sentence Summary</a:t>
            </a:r>
            <a:endParaRPr lang="en-US" dirty="0"/>
          </a:p>
        </p:txBody>
      </p:sp>
      <p:sp>
        <p:nvSpPr>
          <p:cNvPr id="7" name="Content Placeholder 6"/>
          <p:cNvSpPr>
            <a:spLocks noGrp="1"/>
          </p:cNvSpPr>
          <p:nvPr>
            <p:ph idx="1"/>
          </p:nvPr>
        </p:nvSpPr>
        <p:spPr/>
        <p:txBody>
          <a:bodyPr>
            <a:normAutofit fontScale="85000" lnSpcReduction="20000"/>
          </a:bodyPr>
          <a:lstStyle/>
          <a:p>
            <a:pPr indent="0">
              <a:buNone/>
            </a:pPr>
            <a:r>
              <a:rPr lang="en-US" dirty="0" smtClean="0"/>
              <a:t>Working as quickly as you can, answer the questions:</a:t>
            </a:r>
          </a:p>
          <a:p>
            <a:pPr indent="0">
              <a:buNone/>
            </a:pPr>
            <a:endParaRPr lang="en-US" dirty="0" smtClean="0"/>
          </a:p>
          <a:p>
            <a:pPr indent="0">
              <a:buNone/>
            </a:pPr>
            <a:r>
              <a:rPr lang="en-US" sz="4300" dirty="0" smtClean="0"/>
              <a:t> “</a:t>
            </a:r>
            <a:r>
              <a:rPr lang="en-US" sz="4300" b="1" dirty="0" smtClean="0"/>
              <a:t>W</a:t>
            </a:r>
            <a:r>
              <a:rPr lang="en-US" sz="4300" dirty="0" smtClean="0"/>
              <a:t>ho Does </a:t>
            </a:r>
            <a:r>
              <a:rPr lang="en-US" sz="4300" b="1" dirty="0" smtClean="0"/>
              <a:t>W</a:t>
            </a:r>
            <a:r>
              <a:rPr lang="en-US" sz="4300" dirty="0" smtClean="0"/>
              <a:t>hat to </a:t>
            </a:r>
            <a:r>
              <a:rPr lang="en-US" sz="4300" b="1" dirty="0" smtClean="0"/>
              <a:t>W</a:t>
            </a:r>
            <a:r>
              <a:rPr lang="en-US" sz="4300" dirty="0" smtClean="0"/>
              <a:t>hom, </a:t>
            </a:r>
            <a:r>
              <a:rPr lang="en-US" sz="4300" b="1" dirty="0" smtClean="0"/>
              <a:t>W</a:t>
            </a:r>
            <a:r>
              <a:rPr lang="en-US" sz="4300" dirty="0" smtClean="0"/>
              <a:t>hen, </a:t>
            </a:r>
            <a:r>
              <a:rPr lang="en-US" sz="4300" b="1" dirty="0" smtClean="0"/>
              <a:t>W</a:t>
            </a:r>
            <a:r>
              <a:rPr lang="en-US" sz="4300" dirty="0" smtClean="0"/>
              <a:t>here, </a:t>
            </a:r>
            <a:r>
              <a:rPr lang="en-US" sz="4300" b="1" dirty="0" smtClean="0"/>
              <a:t>H</a:t>
            </a:r>
            <a:r>
              <a:rPr lang="en-US" sz="4300" dirty="0" smtClean="0"/>
              <a:t>ow, and </a:t>
            </a:r>
            <a:r>
              <a:rPr lang="en-US" sz="4300" b="1" dirty="0" smtClean="0"/>
              <a:t>W</a:t>
            </a:r>
            <a:r>
              <a:rPr lang="en-US" sz="4300" dirty="0" smtClean="0"/>
              <a:t>hy?” </a:t>
            </a:r>
          </a:p>
          <a:p>
            <a:pPr indent="0">
              <a:buNone/>
            </a:pPr>
            <a:endParaRPr lang="en-US" dirty="0" smtClean="0"/>
          </a:p>
          <a:p>
            <a:pPr indent="0">
              <a:buNone/>
            </a:pPr>
            <a:r>
              <a:rPr lang="en-US" dirty="0" smtClean="0"/>
              <a:t>in relation to the following topic: </a:t>
            </a:r>
            <a:r>
              <a:rPr lang="en-US" b="1" u="sng" dirty="0" smtClean="0"/>
              <a:t>Grand Juries</a:t>
            </a:r>
            <a:r>
              <a:rPr lang="en-US" dirty="0" smtClean="0"/>
              <a:t>. </a:t>
            </a:r>
          </a:p>
          <a:p>
            <a:pPr indent="0">
              <a:buNone/>
            </a:pPr>
            <a:endParaRPr lang="en-US" dirty="0" smtClean="0"/>
          </a:p>
          <a:p>
            <a:pPr indent="0">
              <a:buNone/>
            </a:pPr>
            <a:r>
              <a:rPr lang="en-US" sz="3300" dirty="0" smtClean="0"/>
              <a:t>Then do your best to synthesize the answers to each of the seven WDWWWWHW questions into a single informative, grammatical, and long summary sentence. </a:t>
            </a:r>
            <a:endParaRPr lang="en-US"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8229600" cy="1162050"/>
          </a:xfrm>
        </p:spPr>
        <p:txBody>
          <a:bodyPr/>
          <a:lstStyle/>
          <a:p>
            <a:r>
              <a:rPr lang="en-US" dirty="0" smtClean="0"/>
              <a:t>Find the 2 errors in WDWWWWHW</a:t>
            </a:r>
            <a:endParaRPr lang="en-US" dirty="0"/>
          </a:p>
        </p:txBody>
      </p:sp>
      <p:sp>
        <p:nvSpPr>
          <p:cNvPr id="6" name="Text Placeholder 5"/>
          <p:cNvSpPr>
            <a:spLocks noGrp="1"/>
          </p:cNvSpPr>
          <p:nvPr>
            <p:ph type="body" idx="2"/>
          </p:nvPr>
        </p:nvSpPr>
        <p:spPr>
          <a:xfrm>
            <a:off x="685800" y="914400"/>
            <a:ext cx="2514600" cy="5943600"/>
          </a:xfrm>
          <a:ln w="38100" cap="rnd">
            <a:solidFill>
              <a:srgbClr val="FFFF00"/>
            </a:solidFill>
          </a:ln>
        </p:spPr>
        <p:txBody>
          <a:bodyPr/>
          <a:lstStyle/>
          <a:p>
            <a:pPr marL="397764" indent="-342900">
              <a:buAutoNum type="alphaUcPeriod"/>
            </a:pPr>
            <a:r>
              <a:rPr lang="en-US" sz="3000" dirty="0" smtClean="0"/>
              <a:t>Who and Why</a:t>
            </a:r>
          </a:p>
          <a:p>
            <a:pPr marL="397764" indent="-342900">
              <a:buAutoNum type="alphaUcPeriod"/>
            </a:pPr>
            <a:r>
              <a:rPr lang="en-US" sz="3000" dirty="0" smtClean="0"/>
              <a:t>When and Where</a:t>
            </a:r>
          </a:p>
          <a:p>
            <a:pPr marL="397764" indent="-342900">
              <a:buAutoNum type="alphaUcPeriod"/>
            </a:pPr>
            <a:r>
              <a:rPr lang="en-US" sz="3000" dirty="0" smtClean="0"/>
              <a:t>How and Why</a:t>
            </a:r>
          </a:p>
          <a:p>
            <a:pPr marL="397764" indent="-342900">
              <a:buAutoNum type="alphaUcPeriod"/>
            </a:pPr>
            <a:r>
              <a:rPr lang="en-US" sz="3000" dirty="0" smtClean="0"/>
              <a:t>Who and How</a:t>
            </a:r>
          </a:p>
          <a:p>
            <a:pPr marL="397764" indent="-342900">
              <a:buAutoNum type="alphaUcPeriod"/>
            </a:pPr>
            <a:r>
              <a:rPr lang="en-US" sz="3000" dirty="0" smtClean="0"/>
              <a:t>Does What to Whom and How</a:t>
            </a:r>
          </a:p>
          <a:p>
            <a:pPr marL="397764" indent="-342900">
              <a:buAutoNum type="alphaUcPeriod"/>
            </a:pPr>
            <a:endParaRPr lang="en-US" dirty="0"/>
          </a:p>
        </p:txBody>
      </p:sp>
      <p:sp>
        <p:nvSpPr>
          <p:cNvPr id="5" name="Content Placeholder 4"/>
          <p:cNvSpPr>
            <a:spLocks noGrp="1"/>
          </p:cNvSpPr>
          <p:nvPr>
            <p:ph sz="half" idx="1"/>
          </p:nvPr>
        </p:nvSpPr>
        <p:spPr>
          <a:xfrm>
            <a:off x="3429000" y="914400"/>
            <a:ext cx="5486400" cy="5943600"/>
          </a:xfrm>
        </p:spPr>
        <p:txBody>
          <a:bodyPr>
            <a:normAutofit fontScale="85000" lnSpcReduction="10000"/>
          </a:bodyPr>
          <a:lstStyle/>
          <a:p>
            <a:r>
              <a:rPr lang="en-US" dirty="0" smtClean="0">
                <a:solidFill>
                  <a:srgbClr val="FFFF00"/>
                </a:solidFill>
              </a:rPr>
              <a:t>Who</a:t>
            </a:r>
            <a:r>
              <a:rPr lang="en-US" dirty="0" smtClean="0"/>
              <a:t>: </a:t>
            </a:r>
            <a:r>
              <a:rPr lang="en-US" i="1" dirty="0" smtClean="0"/>
              <a:t>A grand jury is a panel of judges</a:t>
            </a:r>
          </a:p>
          <a:p>
            <a:r>
              <a:rPr lang="en-US" dirty="0" smtClean="0">
                <a:solidFill>
                  <a:srgbClr val="FFFF00"/>
                </a:solidFill>
              </a:rPr>
              <a:t>Does What to Whom</a:t>
            </a:r>
            <a:r>
              <a:rPr lang="en-US" dirty="0" smtClean="0"/>
              <a:t>: </a:t>
            </a:r>
            <a:r>
              <a:rPr lang="en-US" i="1" dirty="0" smtClean="0"/>
              <a:t>that decides if someone should be charged with a crime</a:t>
            </a:r>
          </a:p>
          <a:p>
            <a:r>
              <a:rPr lang="en-US" dirty="0" smtClean="0">
                <a:solidFill>
                  <a:srgbClr val="FFFF00"/>
                </a:solidFill>
              </a:rPr>
              <a:t>When</a:t>
            </a:r>
            <a:r>
              <a:rPr lang="en-US" dirty="0" smtClean="0"/>
              <a:t>: </a:t>
            </a:r>
            <a:r>
              <a:rPr lang="en-US" i="1" dirty="0" smtClean="0"/>
              <a:t>when the offense might be a felony carrying prison time</a:t>
            </a:r>
          </a:p>
          <a:p>
            <a:r>
              <a:rPr lang="en-US" dirty="0" smtClean="0">
                <a:solidFill>
                  <a:srgbClr val="FFFF00"/>
                </a:solidFill>
              </a:rPr>
              <a:t>Where</a:t>
            </a:r>
            <a:r>
              <a:rPr lang="en-US" dirty="0" smtClean="0"/>
              <a:t>: </a:t>
            </a:r>
            <a:r>
              <a:rPr lang="en-US" i="1" dirty="0" smtClean="0"/>
              <a:t>in federal courts and most state courts</a:t>
            </a:r>
            <a:endParaRPr lang="en-US" dirty="0" smtClean="0"/>
          </a:p>
          <a:p>
            <a:r>
              <a:rPr lang="en-US" dirty="0" smtClean="0">
                <a:solidFill>
                  <a:srgbClr val="FFFF00"/>
                </a:solidFill>
              </a:rPr>
              <a:t>How</a:t>
            </a:r>
            <a:r>
              <a:rPr lang="en-US" dirty="0" smtClean="0"/>
              <a:t>: </a:t>
            </a:r>
            <a:r>
              <a:rPr lang="en-US" i="1" dirty="0" smtClean="0"/>
              <a:t>by listening to arguments by attorneys for both sides </a:t>
            </a:r>
          </a:p>
          <a:p>
            <a:r>
              <a:rPr lang="en-US" dirty="0" smtClean="0">
                <a:solidFill>
                  <a:srgbClr val="FFFF00"/>
                </a:solidFill>
              </a:rPr>
              <a:t>Why</a:t>
            </a:r>
            <a:r>
              <a:rPr lang="en-US" dirty="0" smtClean="0"/>
              <a:t>: </a:t>
            </a:r>
            <a:r>
              <a:rPr lang="en-US" i="1" dirty="0" smtClean="0"/>
              <a:t>so common sense, community perspectives are part of the criminal justice system</a:t>
            </a: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follow-up project</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7500" lnSpcReduction="20000"/>
          </a:bodyPr>
          <a:lstStyle/>
          <a:p>
            <a:pPr>
              <a:spcAft>
                <a:spcPts val="600"/>
              </a:spcAft>
            </a:pPr>
            <a:r>
              <a:rPr lang="en-US" dirty="0" smtClean="0"/>
              <a:t>Charlotte Briggs (2009), </a:t>
            </a:r>
            <a:r>
              <a:rPr lang="en-US" i="1" dirty="0" smtClean="0">
                <a:hlinkClick r:id="rId4"/>
              </a:rPr>
              <a:t>Classroom Assessment Techniques with Clickers Table.</a:t>
            </a:r>
            <a:endParaRPr lang="en-US" i="1" dirty="0" smtClean="0"/>
          </a:p>
          <a:p>
            <a:pPr>
              <a:spcAft>
                <a:spcPts val="600"/>
              </a:spcAft>
            </a:pPr>
            <a:r>
              <a:rPr lang="en-US" dirty="0" smtClean="0"/>
              <a:t>Thomas Angelo and K. Patricia Cross (1993),  </a:t>
            </a:r>
            <a:r>
              <a:rPr lang="en-US" i="1" dirty="0" smtClean="0"/>
              <a:t>Classroom Assessment Techniques</a:t>
            </a:r>
          </a:p>
          <a:p>
            <a:pPr>
              <a:spcAft>
                <a:spcPts val="600"/>
              </a:spcAft>
            </a:pPr>
            <a:r>
              <a:rPr lang="en-US" dirty="0" smtClean="0"/>
              <a:t>Derek Bruff (2009), </a:t>
            </a:r>
            <a:r>
              <a:rPr lang="en-US" i="1" dirty="0" smtClean="0"/>
              <a:t>Teaching with Classroom Response Systems: Creating Active Learning Environments</a:t>
            </a:r>
          </a:p>
          <a:p>
            <a:pPr>
              <a:spcAft>
                <a:spcPts val="600"/>
              </a:spcAft>
            </a:pPr>
            <a:r>
              <a:rPr lang="en-US" dirty="0" smtClean="0"/>
              <a:t>Derek </a:t>
            </a:r>
            <a:r>
              <a:rPr lang="en-US" dirty="0" err="1" smtClean="0"/>
              <a:t>Bruff’s</a:t>
            </a:r>
            <a:r>
              <a:rPr lang="en-US" dirty="0" smtClean="0"/>
              <a:t> </a:t>
            </a:r>
            <a:r>
              <a:rPr lang="en-US" dirty="0" smtClean="0">
                <a:hlinkClick r:id="rId5"/>
              </a:rPr>
              <a:t>blog</a:t>
            </a:r>
            <a:r>
              <a:rPr lang="en-US" dirty="0" smtClean="0"/>
              <a:t>: Teaching with Classroom Response Systems.</a:t>
            </a:r>
          </a:p>
          <a:p>
            <a:pPr>
              <a:spcAft>
                <a:spcPts val="600"/>
              </a:spcAft>
            </a:pPr>
            <a:r>
              <a:rPr lang="en-US" dirty="0" smtClean="0"/>
              <a:t>Doug Duncan (2004). </a:t>
            </a:r>
            <a:r>
              <a:rPr lang="en-US" i="1" dirty="0" smtClean="0"/>
              <a:t>Clickers in the Classroom: How to Enhance Science Teaching Using Classroom Response Systems</a:t>
            </a:r>
          </a:p>
          <a:p>
            <a:pPr>
              <a:spcAft>
                <a:spcPts val="600"/>
              </a:spcAft>
            </a:pPr>
            <a:r>
              <a:rPr lang="en-US" dirty="0" smtClean="0"/>
              <a:t>University of Colorado at Boulder, </a:t>
            </a:r>
            <a:r>
              <a:rPr lang="en-US" dirty="0" smtClean="0">
                <a:hlinkClick r:id="rId6"/>
              </a:rPr>
              <a:t>Science Education Initiative</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lstStyle/>
          <a:p>
            <a:pPr algn="ctr">
              <a:buNone/>
            </a:pPr>
            <a:r>
              <a:rPr lang="en-US" sz="4400" dirty="0" smtClean="0"/>
              <a:t>Charlotte Briggs</a:t>
            </a:r>
          </a:p>
          <a:p>
            <a:pPr algn="ctr">
              <a:buNone/>
            </a:pPr>
            <a:r>
              <a:rPr lang="en-US" sz="2400" dirty="0" smtClean="0"/>
              <a:t>Director of the UIC Office of Dental Education</a:t>
            </a:r>
            <a:endParaRPr lang="en-US" sz="4400" dirty="0" smtClean="0"/>
          </a:p>
          <a:p>
            <a:pPr algn="ctr">
              <a:buNone/>
            </a:pPr>
            <a:r>
              <a:rPr lang="en-US" sz="4400" dirty="0" smtClean="0"/>
              <a:t>	</a:t>
            </a:r>
            <a:r>
              <a:rPr lang="en-US" sz="4400" dirty="0" smtClean="0">
                <a:solidFill>
                  <a:srgbClr val="FF0000"/>
                </a:solidFill>
                <a:hlinkClick r:id="rId4"/>
              </a:rPr>
              <a:t>clbriggs@uic.edu</a:t>
            </a:r>
            <a:endParaRPr lang="en-US" sz="4400" dirty="0" smtClean="0">
              <a:solidFill>
                <a:srgbClr val="FF0000"/>
              </a:solidFill>
            </a:endParaRPr>
          </a:p>
          <a:p>
            <a:pPr algn="ctr">
              <a:buNone/>
            </a:pPr>
            <a:endParaRPr lang="en-US" sz="4400" dirty="0" smtClean="0"/>
          </a:p>
          <a:p>
            <a:pPr>
              <a:buNone/>
            </a:pPr>
            <a:endParaRPr lang="en-US" dirty="0"/>
          </a:p>
        </p:txBody>
      </p:sp>
      <p:pic>
        <p:nvPicPr>
          <p:cNvPr id="4" name="Picture 3" descr="CAMP"/>
          <p:cNvPicPr>
            <a:picLocks noChangeAspect="1" noChangeArrowheads="1"/>
          </p:cNvPicPr>
          <p:nvPr/>
        </p:nvPicPr>
        <p:blipFill>
          <a:blip r:embed="rId5" cstate="print"/>
          <a:srcRect/>
          <a:stretch>
            <a:fillRect/>
          </a:stretch>
        </p:blipFill>
        <p:spPr bwMode="auto">
          <a:xfrm>
            <a:off x="3124200" y="4495800"/>
            <a:ext cx="3962400" cy="609600"/>
          </a:xfrm>
          <a:prstGeom prst="rect">
            <a:avLst/>
          </a:prstGeom>
          <a:noFill/>
          <a:ln w="9525">
            <a:noFill/>
            <a:miter lim="800000"/>
            <a:headEnd/>
            <a:tailEnd/>
          </a:ln>
        </p:spPr>
      </p:pic>
      <p:sp>
        <p:nvSpPr>
          <p:cNvPr id="5" name="TextBox 14"/>
          <p:cNvSpPr txBox="1">
            <a:spLocks noChangeArrowheads="1"/>
          </p:cNvSpPr>
          <p:nvPr/>
        </p:nvSpPr>
        <p:spPr bwMode="auto">
          <a:xfrm>
            <a:off x="3962400" y="5334000"/>
            <a:ext cx="3124200" cy="1200329"/>
          </a:xfrm>
          <a:prstGeom prst="rect">
            <a:avLst/>
          </a:prstGeom>
          <a:noFill/>
          <a:ln w="9525">
            <a:noFill/>
            <a:miter lim="800000"/>
            <a:headEnd/>
            <a:tailEnd/>
          </a:ln>
        </p:spPr>
        <p:txBody>
          <a:bodyPr wrap="square">
            <a:spAutoFit/>
          </a:bodyPr>
          <a:lstStyle/>
          <a:p>
            <a:r>
              <a:rPr lang="en-US" sz="3600" dirty="0">
                <a:solidFill>
                  <a:srgbClr val="FF0000"/>
                </a:solidFill>
                <a:latin typeface="Arial Narrow" pitchFamily="34" charset="0"/>
              </a:rPr>
              <a:t>College of </a:t>
            </a:r>
          </a:p>
          <a:p>
            <a:r>
              <a:rPr lang="en-US" sz="3600" dirty="0">
                <a:solidFill>
                  <a:srgbClr val="FF0000"/>
                </a:solidFill>
                <a:latin typeface="Arial Narrow" pitchFamily="34" charset="0"/>
              </a:rPr>
              <a:t>Dentistry</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normAutofit fontScale="90000"/>
          </a:bodyPr>
          <a:lstStyle/>
          <a:p>
            <a:r>
              <a:rPr lang="en-US" dirty="0" smtClean="0"/>
              <a:t>How much do you know about CATs?</a:t>
            </a:r>
            <a:endParaRPr lang="en-US" dirty="0"/>
          </a:p>
        </p:txBody>
      </p:sp>
      <p:sp>
        <p:nvSpPr>
          <p:cNvPr id="3" name="Content Placeholder 2"/>
          <p:cNvSpPr>
            <a:spLocks noGrp="1"/>
          </p:cNvSpPr>
          <p:nvPr>
            <p:ph idx="1"/>
          </p:nvPr>
        </p:nvSpPr>
        <p:spPr>
          <a:xfrm>
            <a:off x="609600" y="1783560"/>
            <a:ext cx="5791200" cy="5074440"/>
          </a:xfrm>
        </p:spPr>
        <p:txBody>
          <a:bodyPr>
            <a:normAutofit/>
          </a:bodyPr>
          <a:lstStyle/>
          <a:p>
            <a:pPr marL="582930" indent="-514350">
              <a:buAutoNum type="alphaUcPeriod"/>
            </a:pPr>
            <a:r>
              <a:rPr lang="en-US" dirty="0" smtClean="0"/>
              <a:t>Could have written the book myself</a:t>
            </a:r>
          </a:p>
          <a:p>
            <a:pPr marL="582930" indent="-514350">
              <a:buAutoNum type="alphaUcPeriod"/>
            </a:pPr>
            <a:r>
              <a:rPr lang="en-US" dirty="0" smtClean="0"/>
              <a:t>Have used </a:t>
            </a:r>
            <a:r>
              <a:rPr lang="en-US" dirty="0" err="1" smtClean="0"/>
              <a:t>CATs</a:t>
            </a:r>
            <a:r>
              <a:rPr lang="en-US" dirty="0" smtClean="0"/>
              <a:t> in my own teaching </a:t>
            </a:r>
          </a:p>
          <a:p>
            <a:pPr marL="582930" indent="-514350">
              <a:buAutoNum type="alphaUcPeriod"/>
            </a:pPr>
            <a:r>
              <a:rPr lang="en-US" dirty="0" smtClean="0"/>
              <a:t>Heard of them, but haven’t used them</a:t>
            </a:r>
          </a:p>
          <a:p>
            <a:pPr marL="582930" indent="-514350">
              <a:buAutoNum type="alphaUcPeriod"/>
            </a:pPr>
            <a:r>
              <a:rPr lang="en-US" dirty="0" smtClean="0"/>
              <a:t>Never heard of them</a:t>
            </a:r>
          </a:p>
          <a:p>
            <a:pPr marL="582930" indent="-514350">
              <a:buAutoNum type="alphaUcPeriod"/>
            </a:pPr>
            <a:r>
              <a:rPr lang="en-US" dirty="0" smtClean="0"/>
              <a:t>Actually, I know a lot about </a:t>
            </a:r>
            <a:r>
              <a:rPr lang="en-US" dirty="0" err="1" smtClean="0"/>
              <a:t>CATs</a:t>
            </a:r>
            <a:r>
              <a:rPr lang="en-US" dirty="0" smtClean="0"/>
              <a:t>: Garfield, Morris, Cheshire, </a:t>
            </a:r>
            <a:r>
              <a:rPr lang="en-US" dirty="0" err="1" smtClean="0"/>
              <a:t>Krazy</a:t>
            </a:r>
            <a:r>
              <a:rPr lang="en-US" dirty="0" smtClean="0"/>
              <a:t>…</a:t>
            </a:r>
          </a:p>
          <a:p>
            <a:pPr>
              <a:buNone/>
            </a:pPr>
            <a:endParaRPr lang="en-US" dirty="0"/>
          </a:p>
        </p:txBody>
      </p:sp>
      <p:pic>
        <p:nvPicPr>
          <p:cNvPr id="4" name="Picture 3" descr="CATs-1.jpg"/>
          <p:cNvPicPr>
            <a:picLocks noChangeAspect="1"/>
          </p:cNvPicPr>
          <p:nvPr/>
        </p:nvPicPr>
        <p:blipFill>
          <a:blip r:embed="rId4" cstate="print"/>
          <a:stretch>
            <a:fillRect/>
          </a:stretch>
        </p:blipFill>
        <p:spPr>
          <a:xfrm>
            <a:off x="6443634" y="1371601"/>
            <a:ext cx="2412090" cy="3200400"/>
          </a:xfrm>
          <a:prstGeom prst="rect">
            <a:avLst/>
          </a:prstGeom>
        </p:spPr>
      </p:pic>
      <p:sp>
        <p:nvSpPr>
          <p:cNvPr id="5" name="TextBox 4"/>
          <p:cNvSpPr txBox="1"/>
          <p:nvPr/>
        </p:nvSpPr>
        <p:spPr>
          <a:xfrm>
            <a:off x="7543800" y="4495800"/>
            <a:ext cx="1295400" cy="276999"/>
          </a:xfrm>
          <a:prstGeom prst="rect">
            <a:avLst/>
          </a:prstGeom>
          <a:noFill/>
        </p:spPr>
        <p:txBody>
          <a:bodyPr wrap="square" rtlCol="0">
            <a:spAutoFit/>
          </a:bodyPr>
          <a:lstStyle/>
          <a:p>
            <a:r>
              <a:rPr lang="en-US" sz="1200" dirty="0" err="1" smtClean="0"/>
              <a:t>Jossey</a:t>
            </a:r>
            <a:r>
              <a:rPr lang="en-US" sz="1200" dirty="0" smtClean="0"/>
              <a:t>-Bass 1993</a:t>
            </a:r>
            <a:endParaRPr lang="en-US" sz="12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do you know about clickers?</a:t>
            </a:r>
            <a:endParaRPr lang="en-US" dirty="0"/>
          </a:p>
        </p:txBody>
      </p:sp>
      <p:sp>
        <p:nvSpPr>
          <p:cNvPr id="4" name="Text Placeholder 3"/>
          <p:cNvSpPr>
            <a:spLocks noGrp="1"/>
          </p:cNvSpPr>
          <p:nvPr>
            <p:ph type="body" idx="2"/>
          </p:nvPr>
        </p:nvSpPr>
        <p:spPr>
          <a:xfrm>
            <a:off x="685800" y="1435100"/>
            <a:ext cx="4038600" cy="4572000"/>
          </a:xfrm>
        </p:spPr>
        <p:txBody>
          <a:bodyPr>
            <a:normAutofit fontScale="92500" lnSpcReduction="10000"/>
          </a:bodyPr>
          <a:lstStyle/>
          <a:p>
            <a:pPr marL="397764" indent="-342900">
              <a:buFont typeface="+mj-lt"/>
              <a:buAutoNum type="alphaUcPeriod"/>
            </a:pPr>
            <a:r>
              <a:rPr lang="en-US" sz="3200" dirty="0" smtClean="0"/>
              <a:t>Nothing</a:t>
            </a:r>
          </a:p>
          <a:p>
            <a:pPr marL="397764" indent="-342900">
              <a:buFont typeface="+mj-lt"/>
              <a:buAutoNum type="alphaUcPeriod"/>
            </a:pPr>
            <a:r>
              <a:rPr lang="en-US" sz="3200" dirty="0" smtClean="0"/>
              <a:t>Seen them on “Who Wants to be a Millionaire”</a:t>
            </a:r>
          </a:p>
          <a:p>
            <a:pPr marL="397764" indent="-342900">
              <a:buFont typeface="+mj-lt"/>
              <a:buAutoNum type="alphaUcPeriod"/>
            </a:pPr>
            <a:r>
              <a:rPr lang="en-US" sz="3200" dirty="0" smtClean="0"/>
              <a:t>Experience only as student/audience</a:t>
            </a:r>
          </a:p>
          <a:p>
            <a:pPr marL="397764" indent="-342900">
              <a:buFont typeface="+mj-lt"/>
              <a:buAutoNum type="alphaUcPeriod"/>
            </a:pPr>
            <a:r>
              <a:rPr lang="en-US" sz="3200" dirty="0" smtClean="0"/>
              <a:t>Experience as instructor/presenter</a:t>
            </a:r>
          </a:p>
          <a:p>
            <a:pPr marL="397764" indent="-342900">
              <a:buFont typeface="+mj-lt"/>
              <a:buAutoNum type="alphaUcPeriod"/>
            </a:pPr>
            <a:r>
              <a:rPr lang="en-US" sz="3200" dirty="0" smtClean="0"/>
              <a:t>Hey, I invented clickers</a:t>
            </a:r>
          </a:p>
          <a:p>
            <a:endParaRPr lang="en-US" dirty="0" smtClean="0"/>
          </a:p>
          <a:p>
            <a:endParaRPr lang="en-US" dirty="0"/>
          </a:p>
        </p:txBody>
      </p:sp>
      <p:pic>
        <p:nvPicPr>
          <p:cNvPr id="5" name="Content Placeholder 4" descr="Clickers-CU-B2.bmp"/>
          <p:cNvPicPr>
            <a:picLocks noGrp="1" noChangeAspect="1"/>
          </p:cNvPicPr>
          <p:nvPr>
            <p:ph sz="half" idx="1"/>
          </p:nvPr>
        </p:nvPicPr>
        <p:blipFill>
          <a:blip r:embed="rId4" cstate="print"/>
          <a:stretch>
            <a:fillRect/>
          </a:stretch>
        </p:blipFill>
        <p:spPr>
          <a:xfrm>
            <a:off x="4953000" y="2895600"/>
            <a:ext cx="3823943" cy="2516556"/>
          </a:xfrm>
        </p:spPr>
      </p:pic>
      <p:sp>
        <p:nvSpPr>
          <p:cNvPr id="6" name="TextBox 5"/>
          <p:cNvSpPr txBox="1"/>
          <p:nvPr/>
        </p:nvSpPr>
        <p:spPr>
          <a:xfrm>
            <a:off x="6553200" y="5410200"/>
            <a:ext cx="2209800" cy="215444"/>
          </a:xfrm>
          <a:prstGeom prst="rect">
            <a:avLst/>
          </a:prstGeom>
          <a:noFill/>
        </p:spPr>
        <p:txBody>
          <a:bodyPr wrap="square" rtlCol="0">
            <a:spAutoFit/>
          </a:bodyPr>
          <a:lstStyle/>
          <a:p>
            <a:r>
              <a:rPr lang="en-US" sz="800" dirty="0" smtClean="0"/>
              <a:t>Photo: University of Colorado at Boulder, 2010</a:t>
            </a:r>
            <a:endParaRPr lang="en-US" sz="8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was designed for those who…</a:t>
            </a:r>
            <a:endParaRPr lang="en-US" dirty="0"/>
          </a:p>
        </p:txBody>
      </p:sp>
      <p:sp>
        <p:nvSpPr>
          <p:cNvPr id="3" name="Content Placeholder 2"/>
          <p:cNvSpPr>
            <a:spLocks noGrp="1"/>
          </p:cNvSpPr>
          <p:nvPr>
            <p:ph idx="1"/>
          </p:nvPr>
        </p:nvSpPr>
        <p:spPr>
          <a:xfrm>
            <a:off x="914400" y="1783560"/>
            <a:ext cx="8001000" cy="4464840"/>
          </a:xfrm>
        </p:spPr>
        <p:txBody>
          <a:bodyPr>
            <a:normAutofit/>
          </a:bodyPr>
          <a:lstStyle/>
          <a:p>
            <a:r>
              <a:rPr lang="en-US" dirty="0" smtClean="0"/>
              <a:t>Want more ideas for educationally sound uses of clickers</a:t>
            </a:r>
          </a:p>
          <a:p>
            <a:r>
              <a:rPr lang="en-US" dirty="0" smtClean="0"/>
              <a:t>Would like to use clickers for formative assessment</a:t>
            </a:r>
          </a:p>
          <a:p>
            <a:r>
              <a:rPr lang="en-US" dirty="0" smtClean="0"/>
              <a:t>Would like to use clickers to gather evidence of teaching quality for tenure or promotion</a:t>
            </a:r>
          </a:p>
          <a:p>
            <a:r>
              <a:rPr lang="en-US" dirty="0" smtClean="0"/>
              <a:t>Have some experience using clickers</a:t>
            </a:r>
          </a:p>
          <a:p>
            <a:r>
              <a:rPr lang="en-US" dirty="0" smtClean="0"/>
              <a:t>Know how to construct a clicker slide</a:t>
            </a:r>
          </a:p>
          <a:p>
            <a:endParaRPr lang="en-US" dirty="0"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Introduce CATs as a set of techniques for using clickers that are:</a:t>
            </a:r>
          </a:p>
          <a:p>
            <a:pPr lvl="1"/>
            <a:r>
              <a:rPr lang="en-US" dirty="0" smtClean="0"/>
              <a:t>extensively-tested</a:t>
            </a:r>
          </a:p>
          <a:p>
            <a:pPr lvl="1"/>
            <a:r>
              <a:rPr lang="en-US" dirty="0" smtClean="0"/>
              <a:t>educationally effective</a:t>
            </a:r>
          </a:p>
          <a:p>
            <a:pPr lvl="1"/>
            <a:r>
              <a:rPr lang="en-US" dirty="0"/>
              <a:t>e</a:t>
            </a:r>
            <a:r>
              <a:rPr lang="en-US" dirty="0" smtClean="0"/>
              <a:t>nhanced by technology (clickers)</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sz="2800" dirty="0"/>
          </a:p>
        </p:txBody>
      </p:sp>
      <p:sp>
        <p:nvSpPr>
          <p:cNvPr id="3" name="Content Placeholder 2"/>
          <p:cNvSpPr>
            <a:spLocks noGrp="1"/>
          </p:cNvSpPr>
          <p:nvPr>
            <p:ph idx="1"/>
          </p:nvPr>
        </p:nvSpPr>
        <p:spPr/>
        <p:txBody>
          <a:bodyPr>
            <a:normAutofit/>
          </a:bodyPr>
          <a:lstStyle/>
          <a:p>
            <a:pPr lvl="0"/>
            <a:r>
              <a:rPr lang="en-US" dirty="0" smtClean="0"/>
              <a:t>Introduce concept and practice of “classroom assessment techniques” (CATs) as a means of formative assessment</a:t>
            </a:r>
          </a:p>
          <a:p>
            <a:pPr lvl="0"/>
            <a:r>
              <a:rPr lang="en-US" dirty="0" smtClean="0"/>
              <a:t>Introduce Angelo and Cross’s </a:t>
            </a:r>
            <a:r>
              <a:rPr lang="en-US" i="1" dirty="0" smtClean="0"/>
              <a:t>Classroom Assessment Techniques </a:t>
            </a:r>
            <a:r>
              <a:rPr lang="en-US" dirty="0" smtClean="0"/>
              <a:t>book as a teaching and learning resource</a:t>
            </a:r>
          </a:p>
          <a:p>
            <a:pPr lvl="0"/>
            <a:r>
              <a:rPr lang="en-US" dirty="0" smtClean="0"/>
              <a:t>Demonstrate that clickers can be used to conduct many of Angelo and Cross’s CATs.</a:t>
            </a:r>
          </a:p>
          <a:p>
            <a:pPr>
              <a:buNone/>
            </a:pP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pPr>
              <a:buNone/>
            </a:pPr>
            <a:r>
              <a:rPr lang="en-US" dirty="0" smtClean="0"/>
              <a:t>Let instructional needs and good pedagogy drive technology use.</a:t>
            </a:r>
            <a:endParaRPr lang="en-US" dirty="0"/>
          </a:p>
        </p:txBody>
      </p:sp>
      <p:graphicFrame>
        <p:nvGraphicFramePr>
          <p:cNvPr id="4" name="Diagram 3"/>
          <p:cNvGraphicFramePr/>
          <p:nvPr/>
        </p:nvGraphicFramePr>
        <p:xfrm>
          <a:off x="457200" y="2971800"/>
          <a:ext cx="8458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8561</TotalTime>
  <Words>4452</Words>
  <Application>Microsoft Office PowerPoint</Application>
  <PresentationFormat>On-screen Show (4:3)</PresentationFormat>
  <Paragraphs>384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Metro</vt:lpstr>
      <vt:lpstr>Clickers AND CATS</vt:lpstr>
      <vt:lpstr>What’s it about?</vt:lpstr>
      <vt:lpstr>CATs with Clickers</vt:lpstr>
      <vt:lpstr>How much do you know about CATs?</vt:lpstr>
      <vt:lpstr>How much do you know about clickers?</vt:lpstr>
      <vt:lpstr>This presentation was designed for those who…</vt:lpstr>
      <vt:lpstr>Purpose</vt:lpstr>
      <vt:lpstr>Objectives</vt:lpstr>
      <vt:lpstr>Rationale</vt:lpstr>
      <vt:lpstr>So, really, what are CATs?</vt:lpstr>
      <vt:lpstr>You might already know some CATs. . .</vt:lpstr>
      <vt:lpstr>A CAT starts with a goal or a teaching question</vt:lpstr>
      <vt:lpstr>The goal or teaching question is then converted to an assessable question that can be answered with a CAT</vt:lpstr>
      <vt:lpstr>Why use CATs?</vt:lpstr>
      <vt:lpstr>Monitor what student think or understand. . .</vt:lpstr>
      <vt:lpstr>. . .and what they can do</vt:lpstr>
      <vt:lpstr>Formative Assessment</vt:lpstr>
      <vt:lpstr>Challenge: We can seldom assess knowledge and needs before the course starts</vt:lpstr>
      <vt:lpstr>Challenge: Getting a handle on what’s going on in large classes</vt:lpstr>
      <vt:lpstr>CATs help faculty monitor student  learning.</vt:lpstr>
      <vt:lpstr>A little history. . .</vt:lpstr>
      <vt:lpstr>Angelo &amp; Cross (1993)</vt:lpstr>
      <vt:lpstr>Angelo &amp; Cross (1993)</vt:lpstr>
      <vt:lpstr>CATs w/ Clickers               </vt:lpstr>
      <vt:lpstr>CATs with Clickers Table</vt:lpstr>
      <vt:lpstr>Table of CATs for Clickers</vt:lpstr>
      <vt:lpstr>Impact of Modifications</vt:lpstr>
      <vt:lpstr>Modified CAT with clickers</vt:lpstr>
      <vt:lpstr>Which of the following is NOT a characteristic of Romanticism?</vt:lpstr>
      <vt:lpstr>Modified CAT with clickers</vt:lpstr>
      <vt:lpstr>One Sentence Summary</vt:lpstr>
      <vt:lpstr>Find the 2 errors in WDWWWWHW</vt:lpstr>
      <vt:lpstr>Classroom Assessment Project Cycle</vt:lpstr>
      <vt:lpstr>Classroom Assessment Project Cycle</vt:lpstr>
      <vt:lpstr>Classroom Assessment Project Cycle</vt:lpstr>
      <vt:lpstr>Classroom Assessment Project Cycle</vt:lpstr>
      <vt:lpstr>Design a follow-up project</vt:lpstr>
      <vt:lpstr>Resources</vt:lpstr>
      <vt:lpstr>Questions or Comments?</vt:lpstr>
    </vt:vector>
  </TitlesOfParts>
  <Company>UIC College of Dentistry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CATs with Clickers</dc:title>
  <dc:subject>ELI10</dc:subject>
  <dc:creator>Charlotte Briggs;Deborah Keyek-Franssen</dc:creator>
  <cp:lastModifiedBy>Charlotte Briggs</cp:lastModifiedBy>
  <cp:revision>176</cp:revision>
  <dcterms:created xsi:type="dcterms:W3CDTF">2010-01-21T04:37:15Z</dcterms:created>
  <dcterms:modified xsi:type="dcterms:W3CDTF">2010-11-16T14:45:58Z</dcterms:modified>
</cp:coreProperties>
</file>