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4" r:id="rId3"/>
    <p:sldId id="259" r:id="rId4"/>
    <p:sldId id="268" r:id="rId5"/>
    <p:sldId id="269" r:id="rId6"/>
    <p:sldId id="270" r:id="rId7"/>
    <p:sldId id="276" r:id="rId8"/>
    <p:sldId id="302" r:id="rId9"/>
    <p:sldId id="273" r:id="rId10"/>
    <p:sldId id="272" r:id="rId11"/>
    <p:sldId id="274" r:id="rId12"/>
    <p:sldId id="298" r:id="rId13"/>
    <p:sldId id="275" r:id="rId14"/>
    <p:sldId id="296" r:id="rId15"/>
    <p:sldId id="282" r:id="rId16"/>
    <p:sldId id="277" r:id="rId17"/>
    <p:sldId id="283" r:id="rId18"/>
    <p:sldId id="284" r:id="rId19"/>
    <p:sldId id="287" r:id="rId20"/>
    <p:sldId id="291" r:id="rId21"/>
    <p:sldId id="300" r:id="rId22"/>
    <p:sldId id="301" r:id="rId23"/>
    <p:sldId id="295" r:id="rId24"/>
    <p:sldId id="285" r:id="rId25"/>
    <p:sldId id="299"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345" autoAdjust="0"/>
    <p:restoredTop sz="94942" autoAdjust="0"/>
  </p:normalViewPr>
  <p:slideViewPr>
    <p:cSldViewPr>
      <p:cViewPr>
        <p:scale>
          <a:sx n="60" d="100"/>
          <a:sy n="60" d="100"/>
        </p:scale>
        <p:origin x="-802" y="-192"/>
      </p:cViewPr>
      <p:guideLst>
        <p:guide orient="horz" pos="2160"/>
        <p:guide pos="2880"/>
      </p:guideLst>
    </p:cSldViewPr>
  </p:slideViewPr>
  <p:notesTextViewPr>
    <p:cViewPr>
      <p:scale>
        <a:sx n="1" d="1"/>
        <a:sy n="1" d="1"/>
      </p:scale>
      <p:origin x="0" y="0"/>
    </p:cViewPr>
  </p:notesTextViewPr>
  <p:sorterViewPr>
    <p:cViewPr>
      <p:scale>
        <a:sx n="100" d="100"/>
        <a:sy n="100" d="100"/>
      </p:scale>
      <p:origin x="0" y="230"/>
    </p:cViewPr>
  </p:sorterViewPr>
  <p:notesViewPr>
    <p:cSldViewPr>
      <p:cViewPr varScale="1">
        <p:scale>
          <a:sx n="62" d="100"/>
          <a:sy n="62" d="100"/>
        </p:scale>
        <p:origin x="-2654"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C6817-7D46-46BF-B07A-3EE31383CADE}"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2311-E3A6-46C3-BF37-48EB1B89DD11}" type="slidenum">
              <a:rPr lang="en-US" smtClean="0"/>
              <a:t>‹#›</a:t>
            </a:fld>
            <a:endParaRPr lang="en-US"/>
          </a:p>
        </p:txBody>
      </p:sp>
    </p:spTree>
    <p:extLst>
      <p:ext uri="{BB962C8B-B14F-4D97-AF65-F5344CB8AC3E}">
        <p14:creationId xmlns:p14="http://schemas.microsoft.com/office/powerpoint/2010/main" val="76457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 </a:t>
            </a:r>
            <a:r>
              <a:rPr lang="en-US" b="0" dirty="0" smtClean="0"/>
              <a:t>– </a:t>
            </a:r>
            <a:r>
              <a:rPr lang="en-US" dirty="0" smtClean="0"/>
              <a:t>Title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a:t>
            </a:fld>
            <a:endParaRPr lang="en-US"/>
          </a:p>
        </p:txBody>
      </p:sp>
    </p:spTree>
    <p:extLst>
      <p:ext uri="{BB962C8B-B14F-4D97-AF65-F5344CB8AC3E}">
        <p14:creationId xmlns:p14="http://schemas.microsoft.com/office/powerpoint/2010/main" val="271998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a:t>
            </a:fld>
            <a:endParaRPr lang="en-US"/>
          </a:p>
        </p:txBody>
      </p:sp>
    </p:spTree>
    <p:extLst>
      <p:ext uri="{BB962C8B-B14F-4D97-AF65-F5344CB8AC3E}">
        <p14:creationId xmlns:p14="http://schemas.microsoft.com/office/powerpoint/2010/main" val="237392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3</a:t>
            </a:fld>
            <a:endParaRPr lang="en-US"/>
          </a:p>
        </p:txBody>
      </p:sp>
    </p:spTree>
    <p:extLst>
      <p:ext uri="{BB962C8B-B14F-4D97-AF65-F5344CB8AC3E}">
        <p14:creationId xmlns:p14="http://schemas.microsoft.com/office/powerpoint/2010/main" val="269796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B2311-E3A6-46C3-BF37-48EB1B89DD11}" type="slidenum">
              <a:rPr lang="en-US" smtClean="0"/>
              <a:t>13</a:t>
            </a:fld>
            <a:endParaRPr lang="en-US"/>
          </a:p>
        </p:txBody>
      </p:sp>
    </p:spTree>
    <p:extLst>
      <p:ext uri="{BB962C8B-B14F-4D97-AF65-F5344CB8AC3E}">
        <p14:creationId xmlns:p14="http://schemas.microsoft.com/office/powerpoint/2010/main" val="1714277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C089B9-626B-43CC-8C45-E18B39D0E09E}" type="datetimeFigureOut">
              <a:rPr lang="en-US" smtClean="0"/>
              <a:t>4/10/2013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BCCBE56-C323-4F2B-9E8C-E798DD64185A}" type="slidenum">
              <a:rPr lang="en-US" smtClean="0"/>
              <a:t>‹#›</a:t>
            </a:fld>
            <a:endParaRPr lang="en-US"/>
          </a:p>
        </p:txBody>
      </p:sp>
    </p:spTree>
    <p:extLst>
      <p:ext uri="{BB962C8B-B14F-4D97-AF65-F5344CB8AC3E}">
        <p14:creationId xmlns:p14="http://schemas.microsoft.com/office/powerpoint/2010/main" val="304264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5318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2 column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4643551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877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Room for a full scree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5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4" r:id="rId5"/>
    <p:sldLayoutId id="2147483662" r:id="rId6"/>
    <p:sldLayoutId id="2147483663" r:id="rId7"/>
    <p:sldLayoutId id="2147483654" r:id="rId8"/>
    <p:sldLayoutId id="2147483656" r:id="rId9"/>
    <p:sldLayoutId id="2147483657" r:id="rId10"/>
    <p:sldLayoutId id="2147483658" r:id="rId11"/>
    <p:sldLayoutId id="2147483666" r:id="rId12"/>
    <p:sldLayoutId id="214748366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onicfoundry.com/site-requirements" TargetMode="External"/><Relationship Id="rId2" Type="http://schemas.openxmlformats.org/officeDocument/2006/relationships/hyperlink" Target="http://www.educause.edu/events/security-professionals-conference/program-and-agenda/online-login-and-technical-requirements" TargetMode="External"/><Relationship Id="rId1" Type="http://schemas.openxmlformats.org/officeDocument/2006/relationships/slideLayout" Target="../slideLayouts/slideLayout4.xml"/><Relationship Id="rId5" Type="http://schemas.openxmlformats.org/officeDocument/2006/relationships/hyperlink" Target="http://educause.adobeconnect.com/common/help/en/support/meeting_test.htm" TargetMode="External"/><Relationship Id="rId4" Type="http://schemas.openxmlformats.org/officeDocument/2006/relationships/hyperlink" Target="http://educause.mediasite.com/mediasite/Play/857c137a8a264c7489952117b052d32a1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educause.edu/events/security-professionals-conference/program-and-agenda/online-team-resources"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educause.edu/conferences-events/educause-campu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onlineconf@educause.edu" TargetMode="Externa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use.edu/events/security-professionals-conference/register-now/registration-policies-lists-and-permissions/registration-list-online-co" TargetMode="External"/><Relationship Id="rId2" Type="http://schemas.openxmlformats.org/officeDocument/2006/relationships/hyperlink" Target="https://twitter.com/search/realtime?q=#sec13"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5800" y="1738069"/>
            <a:ext cx="3962401" cy="905924"/>
          </a:xfrm>
        </p:spPr>
        <p:txBody>
          <a:bodyPr>
            <a:noAutofit/>
          </a:bodyPr>
          <a:lstStyle/>
          <a:p>
            <a:r>
              <a:rPr lang="en-US" sz="3000" b="1" dirty="0" smtClean="0"/>
              <a:t>Security Professionals Online Conference</a:t>
            </a:r>
            <a:br>
              <a:rPr lang="en-US" sz="3000" b="1" dirty="0" smtClean="0"/>
            </a:br>
            <a:r>
              <a:rPr lang="en-US" sz="3000" b="1" dirty="0" smtClean="0"/>
              <a:t>Orientation Session</a:t>
            </a:r>
            <a:r>
              <a:rPr lang="en-US" sz="3000" dirty="0" smtClean="0"/>
              <a:t/>
            </a:r>
            <a:br>
              <a:rPr lang="en-US" sz="3000" dirty="0" smtClean="0"/>
            </a:br>
            <a:r>
              <a:rPr lang="en-US" sz="3000" dirty="0"/>
              <a:t/>
            </a:r>
            <a:br>
              <a:rPr lang="en-US" sz="3000" dirty="0"/>
            </a:br>
            <a:r>
              <a:rPr lang="en-US" sz="3000" dirty="0" smtClean="0"/>
              <a:t>April 10, 2013</a:t>
            </a:r>
            <a:endParaRPr lang="en-US" sz="3000" dirty="0"/>
          </a:p>
        </p:txBody>
      </p:sp>
      <p:pic>
        <p:nvPicPr>
          <p:cNvPr id="11" name="Picture 10"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242" y="1600200"/>
            <a:ext cx="4201166" cy="2572926"/>
          </a:xfrm>
          <a:prstGeom prst="rect">
            <a:avLst/>
          </a:prstGeom>
        </p:spPr>
      </p:pic>
      <p:sp>
        <p:nvSpPr>
          <p:cNvPr id="12" name="Rectangle 11"/>
          <p:cNvSpPr/>
          <p:nvPr/>
        </p:nvSpPr>
        <p:spPr>
          <a:xfrm>
            <a:off x="4582100" y="4490988"/>
            <a:ext cx="3952300" cy="461665"/>
          </a:xfrm>
          <a:prstGeom prst="rect">
            <a:avLst/>
          </a:prstGeom>
        </p:spPr>
        <p:txBody>
          <a:bodyPr wrap="square">
            <a:spAutoFit/>
          </a:bodyPr>
          <a:lstStyle/>
          <a:p>
            <a:pPr algn="ctr"/>
            <a:r>
              <a:rPr lang="en-US" sz="2400" dirty="0" smtClean="0">
                <a:latin typeface="Arial" pitchFamily="34" charset="0"/>
                <a:cs typeface="Arial" pitchFamily="34" charset="0"/>
              </a:rPr>
              <a:t>From St Louis, Missouri</a:t>
            </a:r>
            <a:endParaRPr lang="en-US" sz="2400" dirty="0">
              <a:latin typeface="Arial" pitchFamily="34" charset="0"/>
              <a:cs typeface="Arial"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669" b="14744"/>
          <a:stretch/>
        </p:blipFill>
        <p:spPr>
          <a:xfrm>
            <a:off x="5105399" y="1752599"/>
            <a:ext cx="2692401" cy="1689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239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 Connect</a:t>
            </a:r>
            <a:endParaRPr lang="en-US" dirty="0"/>
          </a:p>
        </p:txBody>
      </p:sp>
      <p:sp>
        <p:nvSpPr>
          <p:cNvPr id="3" name="Content Placeholder 2"/>
          <p:cNvSpPr>
            <a:spLocks noGrp="1"/>
          </p:cNvSpPr>
          <p:nvPr>
            <p:ph idx="1"/>
          </p:nvPr>
        </p:nvSpPr>
        <p:spPr>
          <a:xfrm>
            <a:off x="606829" y="1397001"/>
            <a:ext cx="8156171" cy="4546599"/>
          </a:xfrm>
        </p:spPr>
        <p:txBody>
          <a:bodyPr/>
          <a:lstStyle/>
          <a:p>
            <a:r>
              <a:rPr lang="en-US" dirty="0" smtClean="0"/>
              <a:t>http</a:t>
            </a:r>
            <a:r>
              <a:rPr lang="en-US" dirty="0"/>
              <a:t>://</a:t>
            </a:r>
            <a:r>
              <a:rPr lang="en-US" dirty="0" smtClean="0"/>
              <a:t>educause.acms.com/seconline</a:t>
            </a:r>
            <a:endParaRPr lang="en-US" dirty="0">
              <a:latin typeface="Arial" charset="0"/>
              <a:ea typeface="ＭＳ Ｐゴシック" pitchFamily="-108" charset="-128"/>
              <a:cs typeface="Arial" charset="0"/>
            </a:endParaRPr>
          </a:p>
          <a:p>
            <a:r>
              <a:rPr lang="en-US" dirty="0">
                <a:latin typeface="Arial" charset="0"/>
                <a:ea typeface="ＭＳ Ｐゴシック" pitchFamily="-108" charset="-128"/>
                <a:cs typeface="Arial" charset="0"/>
              </a:rPr>
              <a:t>April </a:t>
            </a:r>
            <a:r>
              <a:rPr lang="en-US" dirty="0" smtClean="0">
                <a:latin typeface="Arial" charset="0"/>
                <a:ea typeface="ＭＳ Ｐゴシック" pitchFamily="-108" charset="-128"/>
                <a:cs typeface="Arial" charset="0"/>
              </a:rPr>
              <a:t>12: Username/Password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71800"/>
            <a:ext cx="3429000" cy="3486286"/>
          </a:xfrm>
          <a:prstGeom prst="rect">
            <a:avLst/>
          </a:prstGeom>
        </p:spPr>
      </p:pic>
    </p:spTree>
    <p:extLst>
      <p:ext uri="{BB962C8B-B14F-4D97-AF65-F5344CB8AC3E}">
        <p14:creationId xmlns:p14="http://schemas.microsoft.com/office/powerpoint/2010/main" val="95356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8382000" cy="913570"/>
          </a:xfrm>
        </p:spPr>
        <p:txBody>
          <a:bodyPr>
            <a:normAutofit/>
          </a:bodyPr>
          <a:lstStyle/>
          <a:p>
            <a:r>
              <a:rPr lang="en-US" sz="3400" dirty="0" smtClean="0"/>
              <a:t>Exclusive Online </a:t>
            </a:r>
            <a:r>
              <a:rPr lang="en-US" sz="3400" dirty="0"/>
              <a:t>S</a:t>
            </a:r>
            <a:r>
              <a:rPr lang="en-US" sz="3400" dirty="0" smtClean="0"/>
              <a:t>essions</a:t>
            </a:r>
            <a:endParaRPr lang="en-US" sz="3400" dirty="0"/>
          </a:p>
        </p:txBody>
      </p:sp>
      <p:sp>
        <p:nvSpPr>
          <p:cNvPr id="5" name="TextBox 38"/>
          <p:cNvSpPr txBox="1">
            <a:spLocks noChangeArrowheads="1"/>
          </p:cNvSpPr>
          <p:nvPr/>
        </p:nvSpPr>
        <p:spPr bwMode="auto">
          <a:xfrm>
            <a:off x="685801" y="990600"/>
            <a:ext cx="1198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a:t>Speaker</a:t>
            </a:r>
          </a:p>
        </p:txBody>
      </p:sp>
      <p:sp>
        <p:nvSpPr>
          <p:cNvPr id="6" name="TextBox 28"/>
          <p:cNvSpPr txBox="1">
            <a:spLocks noChangeArrowheads="1"/>
          </p:cNvSpPr>
          <p:nvPr/>
        </p:nvSpPr>
        <p:spPr bwMode="auto">
          <a:xfrm>
            <a:off x="6067540" y="5556287"/>
            <a:ext cx="256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smtClean="0"/>
              <a:t>Roster and 1:1 chat</a:t>
            </a:r>
            <a:endParaRPr lang="en-US" sz="2000" b="1" dirty="0"/>
          </a:p>
        </p:txBody>
      </p:sp>
      <p:sp>
        <p:nvSpPr>
          <p:cNvPr id="7" name="TextBox 29"/>
          <p:cNvSpPr txBox="1">
            <a:spLocks noChangeArrowheads="1"/>
          </p:cNvSpPr>
          <p:nvPr/>
        </p:nvSpPr>
        <p:spPr bwMode="auto">
          <a:xfrm>
            <a:off x="3505200" y="5556287"/>
            <a:ext cx="212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b="1" dirty="0" smtClean="0"/>
              <a:t> Answer Polls</a:t>
            </a:r>
            <a:endParaRPr lang="en-US" sz="2000" b="1" dirty="0"/>
          </a:p>
        </p:txBody>
      </p:sp>
      <p:sp>
        <p:nvSpPr>
          <p:cNvPr id="8" name="TextBox 30"/>
          <p:cNvSpPr txBox="1">
            <a:spLocks noChangeArrowheads="1"/>
          </p:cNvSpPr>
          <p:nvPr/>
        </p:nvSpPr>
        <p:spPr bwMode="auto">
          <a:xfrm>
            <a:off x="805031" y="5556468"/>
            <a:ext cx="21588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r>
              <a:rPr lang="en-US" sz="2000" b="1" dirty="0"/>
              <a:t>Chat and ask </a:t>
            </a:r>
            <a:r>
              <a:rPr lang="en-US" sz="2000" b="1" dirty="0" smtClean="0"/>
              <a:t>questions</a:t>
            </a:r>
            <a:endParaRPr lang="en-US" sz="2000" b="1" dirty="0"/>
          </a:p>
        </p:txBody>
      </p:sp>
      <p:sp>
        <p:nvSpPr>
          <p:cNvPr id="9" name="Right Arrow 8"/>
          <p:cNvSpPr/>
          <p:nvPr/>
        </p:nvSpPr>
        <p:spPr>
          <a:xfrm>
            <a:off x="957318" y="1298575"/>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957318" y="5088627"/>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6200000">
            <a:off x="3203603" y="5733960"/>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6200000">
            <a:off x="5489603" y="5746663"/>
            <a:ext cx="803334" cy="352540"/>
          </a:xfrm>
          <a:prstGeom prst="rightArrow">
            <a:avLst/>
          </a:prstGeom>
          <a:solidFill>
            <a:srgbClr val="A9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617" y="695262"/>
            <a:ext cx="6134383" cy="4800600"/>
          </a:xfrm>
          <a:prstGeom prst="rect">
            <a:avLst/>
          </a:prstGeom>
        </p:spPr>
      </p:pic>
    </p:spTree>
    <p:extLst>
      <p:ext uri="{BB962C8B-B14F-4D97-AF65-F5344CB8AC3E}">
        <p14:creationId xmlns:p14="http://schemas.microsoft.com/office/powerpoint/2010/main" val="26918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30250"/>
          </a:xfrm>
        </p:spPr>
        <p:txBody>
          <a:bodyPr>
            <a:normAutofit/>
          </a:bodyPr>
          <a:lstStyle/>
          <a:p>
            <a:pPr fontAlgn="auto">
              <a:spcAft>
                <a:spcPts val="0"/>
              </a:spcAft>
              <a:defRPr/>
            </a:pPr>
            <a:r>
              <a:rPr lang="en-US" b="1" dirty="0" smtClean="0"/>
              <a:t>Express yourself in Adobe Connect!</a:t>
            </a:r>
            <a:endParaRPr lang="en-US" b="1" dirty="0"/>
          </a:p>
        </p:txBody>
      </p:sp>
      <p:sp>
        <p:nvSpPr>
          <p:cNvPr id="35843" name="Content Placeholder 3"/>
          <p:cNvSpPr>
            <a:spLocks noGrp="1"/>
          </p:cNvSpPr>
          <p:nvPr>
            <p:ph idx="1"/>
          </p:nvPr>
        </p:nvSpPr>
        <p:spPr>
          <a:xfrm>
            <a:off x="4165600" y="1197032"/>
            <a:ext cx="4216400" cy="4463935"/>
          </a:xfrm>
        </p:spPr>
        <p:txBody>
          <a:bodyPr/>
          <a:lstStyle/>
          <a:p>
            <a:pPr fontAlgn="auto">
              <a:spcAft>
                <a:spcPts val="0"/>
              </a:spcAft>
              <a:defRPr/>
            </a:pPr>
            <a:r>
              <a:rPr lang="en-US" b="1" dirty="0" smtClean="0">
                <a:latin typeface="Arial" charset="0"/>
                <a:ea typeface="ＭＳ Ｐゴシック" pitchFamily="34" charset="-128"/>
                <a:cs typeface="Arial" charset="0"/>
              </a:rPr>
              <a:t>Phone</a:t>
            </a:r>
          </a:p>
          <a:p>
            <a:pPr fontAlgn="auto">
              <a:spcAft>
                <a:spcPts val="0"/>
              </a:spcAft>
              <a:defRPr/>
            </a:pPr>
            <a:r>
              <a:rPr lang="en-US" b="1" dirty="0" smtClean="0">
                <a:latin typeface="Arial" charset="0"/>
                <a:ea typeface="ＭＳ Ｐゴシック" pitchFamily="34" charset="-128"/>
                <a:cs typeface="Arial" charset="0"/>
              </a:rPr>
              <a:t>Chat</a:t>
            </a:r>
          </a:p>
          <a:p>
            <a:pPr fontAlgn="auto">
              <a:spcAft>
                <a:spcPts val="0"/>
              </a:spcAft>
              <a:defRPr/>
            </a:pPr>
            <a:r>
              <a:rPr lang="en-US" b="1" dirty="0" smtClean="0">
                <a:latin typeface="Arial" charset="0"/>
                <a:ea typeface="ＭＳ Ｐゴシック" pitchFamily="34" charset="-128"/>
                <a:cs typeface="Arial" charset="0"/>
              </a:rPr>
              <a:t>Polls</a:t>
            </a:r>
          </a:p>
          <a:p>
            <a:pPr fontAlgn="auto">
              <a:spcAft>
                <a:spcPts val="0"/>
              </a:spcAft>
              <a:defRPr/>
            </a:pPr>
            <a:r>
              <a:rPr lang="en-US" b="1" dirty="0" smtClean="0">
                <a:latin typeface="Arial" charset="0"/>
                <a:ea typeface="ＭＳ Ｐゴシック" pitchFamily="34" charset="-128"/>
                <a:cs typeface="Arial" charset="0"/>
              </a:rPr>
              <a:t>Emoticons</a:t>
            </a:r>
          </a:p>
          <a:p>
            <a:pPr lvl="1" fontAlgn="auto">
              <a:spcAft>
                <a:spcPts val="0"/>
              </a:spcAft>
              <a:defRPr/>
            </a:pPr>
            <a:r>
              <a:rPr lang="en-US" dirty="0" smtClean="0">
                <a:latin typeface="Arial" charset="0"/>
                <a:ea typeface="ＭＳ Ｐゴシック" pitchFamily="34" charset="-128"/>
                <a:cs typeface="Arial" charset="0"/>
              </a:rPr>
              <a:t>Raise/Lower Hand</a:t>
            </a:r>
          </a:p>
          <a:p>
            <a:pPr lvl="1" fontAlgn="auto">
              <a:spcAft>
                <a:spcPts val="0"/>
              </a:spcAft>
              <a:defRPr/>
            </a:pPr>
            <a:r>
              <a:rPr lang="en-US" dirty="0" smtClean="0">
                <a:latin typeface="Arial" charset="0"/>
                <a:ea typeface="ＭＳ Ｐゴシック" pitchFamily="34" charset="-128"/>
                <a:cs typeface="Arial" charset="0"/>
              </a:rPr>
              <a:t>Applaud</a:t>
            </a:r>
          </a:p>
          <a:p>
            <a:pPr lvl="1" fontAlgn="auto">
              <a:spcAft>
                <a:spcPts val="0"/>
              </a:spcAft>
              <a:defRPr/>
            </a:pPr>
            <a:r>
              <a:rPr lang="en-US" dirty="0" smtClean="0">
                <a:latin typeface="Arial" charset="0"/>
                <a:ea typeface="ＭＳ Ｐゴシック" pitchFamily="34" charset="-128"/>
                <a:cs typeface="Arial" charset="0"/>
              </a:rPr>
              <a:t>Laughter</a:t>
            </a:r>
          </a:p>
        </p:txBody>
      </p:sp>
      <p:pic>
        <p:nvPicPr>
          <p:cNvPr id="7" name="Picture 6"/>
          <p:cNvPicPr/>
          <p:nvPr/>
        </p:nvPicPr>
        <p:blipFill rotWithShape="1">
          <a:blip r:embed="rId2"/>
          <a:srcRect l="65821" t="27650" r="30344" b="43769"/>
          <a:stretch/>
        </p:blipFill>
        <p:spPr bwMode="auto">
          <a:xfrm>
            <a:off x="2032000" y="1197032"/>
            <a:ext cx="1600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236284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asite screen shot.JPG"/>
          <p:cNvPicPr>
            <a:picLocks noChangeAspect="1"/>
          </p:cNvPicPr>
          <p:nvPr/>
        </p:nvPicPr>
        <p:blipFill>
          <a:blip r:embed="rId3"/>
          <a:stretch>
            <a:fillRect/>
          </a:stretch>
        </p:blipFill>
        <p:spPr>
          <a:xfrm>
            <a:off x="593124" y="2694709"/>
            <a:ext cx="5795319" cy="3248891"/>
          </a:xfrm>
          <a:prstGeom prst="rect">
            <a:avLst/>
          </a:prstGeom>
        </p:spPr>
      </p:pic>
      <p:sp>
        <p:nvSpPr>
          <p:cNvPr id="5" name="Title 1"/>
          <p:cNvSpPr>
            <a:spLocks noGrp="1"/>
          </p:cNvSpPr>
          <p:nvPr>
            <p:ph type="title"/>
          </p:nvPr>
        </p:nvSpPr>
        <p:spPr>
          <a:xfrm>
            <a:off x="457200" y="381000"/>
            <a:ext cx="8382000" cy="1143000"/>
          </a:xfrm>
        </p:spPr>
        <p:txBody>
          <a:bodyPr>
            <a:normAutofit/>
          </a:bodyPr>
          <a:lstStyle/>
          <a:p>
            <a:r>
              <a:rPr lang="en-US" dirty="0" smtClean="0"/>
              <a:t>Webcasts: Sonic Foundry	</a:t>
            </a:r>
            <a:endParaRPr lang="en-US" dirty="0"/>
          </a:p>
        </p:txBody>
      </p:sp>
      <p:sp>
        <p:nvSpPr>
          <p:cNvPr id="6" name="Content Placeholder 2"/>
          <p:cNvSpPr>
            <a:spLocks noGrp="1"/>
          </p:cNvSpPr>
          <p:nvPr>
            <p:ph idx="1"/>
          </p:nvPr>
        </p:nvSpPr>
        <p:spPr>
          <a:xfrm>
            <a:off x="457200" y="1352550"/>
            <a:ext cx="8382000" cy="4525963"/>
          </a:xfrm>
        </p:spPr>
        <p:txBody>
          <a:bodyPr/>
          <a:lstStyle/>
          <a:p>
            <a:r>
              <a:rPr lang="en-US" sz="2800" dirty="0" smtClean="0">
                <a:cs typeface="Arial" charset="0"/>
              </a:rPr>
              <a:t>Session moderators will monitor questions from the online audience</a:t>
            </a:r>
          </a:p>
          <a:p>
            <a:endParaRPr lang="en-US" dirty="0"/>
          </a:p>
        </p:txBody>
      </p:sp>
      <p:cxnSp>
        <p:nvCxnSpPr>
          <p:cNvPr id="7" name="Straight Arrow Connector 6"/>
          <p:cNvCxnSpPr>
            <a:cxnSpLocks noChangeShapeType="1"/>
          </p:cNvCxnSpPr>
          <p:nvPr/>
        </p:nvCxnSpPr>
        <p:spPr bwMode="auto">
          <a:xfrm rot="10800000">
            <a:off x="6441991" y="3445735"/>
            <a:ext cx="425621"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8" name="TextBox 16"/>
          <p:cNvSpPr txBox="1">
            <a:spLocks noChangeArrowheads="1"/>
          </p:cNvSpPr>
          <p:nvPr/>
        </p:nvSpPr>
        <p:spPr bwMode="auto">
          <a:xfrm>
            <a:off x="6654800" y="2682834"/>
            <a:ext cx="2184400" cy="738187"/>
          </a:xfrm>
          <a:prstGeom prst="rect">
            <a:avLst/>
          </a:prstGeom>
          <a:noFill/>
          <a:ln w="9525">
            <a:noFill/>
            <a:miter lim="800000"/>
            <a:headEnd/>
            <a:tailEnd/>
          </a:ln>
        </p:spPr>
        <p:txBody>
          <a:bodyPr>
            <a:spAutoFit/>
          </a:bodyPr>
          <a:lstStyle/>
          <a:p>
            <a:r>
              <a:rPr lang="en-US" sz="1400" dirty="0">
                <a:cs typeface="Arial" charset="0"/>
              </a:rPr>
              <a:t>Full Screen;</a:t>
            </a:r>
          </a:p>
          <a:p>
            <a:r>
              <a:rPr lang="en-US" sz="1400" dirty="0">
                <a:cs typeface="Arial" charset="0"/>
              </a:rPr>
              <a:t>Picture within a Picture;</a:t>
            </a:r>
          </a:p>
          <a:p>
            <a:r>
              <a:rPr lang="en-US" sz="1400" dirty="0">
                <a:cs typeface="Arial" charset="0"/>
              </a:rPr>
              <a:t>Side by Side</a:t>
            </a:r>
          </a:p>
        </p:txBody>
      </p:sp>
      <p:cxnSp>
        <p:nvCxnSpPr>
          <p:cNvPr id="10" name="Straight Arrow Connector 9"/>
          <p:cNvCxnSpPr>
            <a:cxnSpLocks noChangeShapeType="1"/>
          </p:cNvCxnSpPr>
          <p:nvPr/>
        </p:nvCxnSpPr>
        <p:spPr bwMode="auto">
          <a:xfrm rot="10800000">
            <a:off x="6248401" y="5881108"/>
            <a:ext cx="425621"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11" name="TextBox 16"/>
          <p:cNvSpPr txBox="1">
            <a:spLocks noChangeArrowheads="1"/>
          </p:cNvSpPr>
          <p:nvPr/>
        </p:nvSpPr>
        <p:spPr bwMode="auto">
          <a:xfrm>
            <a:off x="6654800" y="5715000"/>
            <a:ext cx="2184400" cy="307777"/>
          </a:xfrm>
          <a:prstGeom prst="rect">
            <a:avLst/>
          </a:prstGeom>
          <a:noFill/>
          <a:ln w="9525">
            <a:noFill/>
            <a:miter lim="800000"/>
            <a:headEnd/>
            <a:tailEnd/>
          </a:ln>
        </p:spPr>
        <p:txBody>
          <a:bodyPr>
            <a:spAutoFit/>
          </a:bodyPr>
          <a:lstStyle/>
          <a:p>
            <a:r>
              <a:rPr lang="en-US" sz="1400" dirty="0" smtClean="0">
                <a:cs typeface="Arial" charset="0"/>
              </a:rPr>
              <a:t>Submit a question</a:t>
            </a:r>
            <a:endParaRPr lang="en-US" sz="1400" dirty="0">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124200"/>
            <a:ext cx="2667000" cy="1995755"/>
          </a:xfrm>
          <a:prstGeom prst="rect">
            <a:avLst/>
          </a:prstGeom>
        </p:spPr>
      </p:pic>
    </p:spTree>
    <p:extLst>
      <p:ext uri="{BB962C8B-B14F-4D97-AF65-F5344CB8AC3E}">
        <p14:creationId xmlns:p14="http://schemas.microsoft.com/office/powerpoint/2010/main" val="166786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Recordings</a:t>
            </a:r>
            <a:endParaRPr lang="en-US" dirty="0"/>
          </a:p>
        </p:txBody>
      </p:sp>
      <p:sp>
        <p:nvSpPr>
          <p:cNvPr id="3" name="Content Placeholder 2"/>
          <p:cNvSpPr>
            <a:spLocks noGrp="1"/>
          </p:cNvSpPr>
          <p:nvPr>
            <p:ph idx="1"/>
          </p:nvPr>
        </p:nvSpPr>
        <p:spPr>
          <a:xfrm>
            <a:off x="606829" y="1092201"/>
            <a:ext cx="8079971" cy="4546599"/>
          </a:xfrm>
        </p:spPr>
        <p:txBody>
          <a:bodyPr/>
          <a:lstStyle/>
          <a:p>
            <a:pPr marL="457200" lvl="1"/>
            <a:r>
              <a:rPr lang="en-US" b="1" dirty="0" smtClean="0"/>
              <a:t>On-Demand NOTE</a:t>
            </a:r>
            <a:r>
              <a:rPr lang="en-US" b="1" dirty="0"/>
              <a:t>! </a:t>
            </a:r>
            <a:endParaRPr lang="en-US" b="1" dirty="0" smtClean="0"/>
          </a:p>
          <a:p>
            <a:pPr marL="800100" lvl="2"/>
            <a:r>
              <a:rPr lang="en-US" dirty="0" smtClean="0"/>
              <a:t>Available 15 </a:t>
            </a:r>
            <a:r>
              <a:rPr lang="en-US" dirty="0"/>
              <a:t>minutes to 3 </a:t>
            </a:r>
            <a:r>
              <a:rPr lang="en-US" dirty="0" smtClean="0"/>
              <a:t>hours after session end time; </a:t>
            </a:r>
            <a:r>
              <a:rPr lang="en-US" dirty="0"/>
              <a:t>uploaded during 30+ minute breaks</a:t>
            </a:r>
            <a:r>
              <a:rPr lang="en-US" dirty="0" smtClean="0"/>
              <a:t>.</a:t>
            </a:r>
            <a:endParaRPr lang="en-US" b="1" dirty="0" smtClean="0"/>
          </a:p>
          <a:p>
            <a:r>
              <a:rPr lang="en-US" b="1" dirty="0" smtClean="0"/>
              <a:t>April 16–July 17 </a:t>
            </a:r>
            <a:r>
              <a:rPr lang="en-US" dirty="0"/>
              <a:t>	</a:t>
            </a:r>
            <a:r>
              <a:rPr lang="en-US" dirty="0" smtClean="0"/>
              <a:t>	            (</a:t>
            </a:r>
            <a:r>
              <a:rPr lang="en-US" dirty="0"/>
              <a:t>Restricted)</a:t>
            </a:r>
          </a:p>
          <a:p>
            <a:pPr lvl="1"/>
            <a:r>
              <a:rPr lang="en-US" sz="2400" dirty="0"/>
              <a:t>Live and on-demand sessions </a:t>
            </a:r>
            <a:r>
              <a:rPr lang="en-US" sz="2400" b="1" dirty="0"/>
              <a:t>available to online and face-to-face attendees </a:t>
            </a:r>
            <a:r>
              <a:rPr lang="en-US" sz="2400" b="1" dirty="0" smtClean="0"/>
              <a:t>only</a:t>
            </a:r>
          </a:p>
          <a:p>
            <a:r>
              <a:rPr lang="en-US" b="1" dirty="0" smtClean="0"/>
              <a:t>July 17	</a:t>
            </a:r>
            <a:r>
              <a:rPr lang="en-US" dirty="0"/>
              <a:t>				</a:t>
            </a:r>
            <a:r>
              <a:rPr lang="en-US" dirty="0" smtClean="0"/>
              <a:t>          (</a:t>
            </a:r>
            <a:r>
              <a:rPr lang="en-US" dirty="0"/>
              <a:t>Public) </a:t>
            </a:r>
          </a:p>
          <a:p>
            <a:pPr lvl="1"/>
            <a:r>
              <a:rPr lang="en-US" sz="2400" dirty="0"/>
              <a:t>On-demand sessions, MP3 and MP4 files </a:t>
            </a:r>
            <a:r>
              <a:rPr lang="en-US" sz="2400" b="1" dirty="0"/>
              <a:t>publicly</a:t>
            </a:r>
            <a:r>
              <a:rPr lang="en-US" sz="2400" dirty="0"/>
              <a:t> available from the EDUCAUSE </a:t>
            </a:r>
            <a:r>
              <a:rPr lang="en-US" sz="2400" dirty="0" smtClean="0"/>
              <a:t>library for three years. </a:t>
            </a:r>
          </a:p>
          <a:p>
            <a:pPr marL="0" indent="0">
              <a:buNone/>
            </a:pPr>
            <a:endParaRPr lang="en-US" b="1" dirty="0"/>
          </a:p>
          <a:p>
            <a:endParaRPr lang="en-US" dirty="0"/>
          </a:p>
        </p:txBody>
      </p:sp>
    </p:spTree>
    <p:extLst>
      <p:ext uri="{BB962C8B-B14F-4D97-AF65-F5344CB8AC3E}">
        <p14:creationId xmlns:p14="http://schemas.microsoft.com/office/powerpoint/2010/main" val="268900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Technology</a:t>
            </a:r>
            <a:endParaRPr lang="en-US" dirty="0"/>
          </a:p>
        </p:txBody>
      </p:sp>
    </p:spTree>
    <p:extLst>
      <p:ext uri="{BB962C8B-B14F-4D97-AF65-F5344CB8AC3E}">
        <p14:creationId xmlns:p14="http://schemas.microsoft.com/office/powerpoint/2010/main" val="314297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81613"/>
            <a:ext cx="8382000" cy="1143000"/>
          </a:xfrm>
        </p:spPr>
        <p:txBody>
          <a:bodyPr>
            <a:normAutofit fontScale="90000"/>
          </a:bodyPr>
          <a:lstStyle/>
          <a:p>
            <a:r>
              <a:rPr lang="en-US" dirty="0" smtClean="0"/>
              <a:t>Technology Preparation</a:t>
            </a:r>
            <a:r>
              <a:rPr lang="en-US" dirty="0"/>
              <a:t/>
            </a:r>
            <a:br>
              <a:rPr lang="en-US" dirty="0"/>
            </a:br>
            <a:r>
              <a:rPr lang="en-US" sz="2000" dirty="0">
                <a:hlinkClick r:id="rId2"/>
              </a:rPr>
              <a:t>http://www.educause.edu/events/security-professionals-conference/program-and-agenda/online-login-and-technical-requirements</a:t>
            </a:r>
            <a:endParaRPr lang="en-US" sz="2000" dirty="0"/>
          </a:p>
        </p:txBody>
      </p:sp>
      <p:sp>
        <p:nvSpPr>
          <p:cNvPr id="9" name="Content Placeholder 2"/>
          <p:cNvSpPr>
            <a:spLocks noGrp="1"/>
          </p:cNvSpPr>
          <p:nvPr>
            <p:ph idx="1"/>
          </p:nvPr>
        </p:nvSpPr>
        <p:spPr>
          <a:xfrm>
            <a:off x="457200" y="1349318"/>
            <a:ext cx="8382000" cy="4525963"/>
          </a:xfrm>
        </p:spPr>
        <p:txBody>
          <a:bodyPr/>
          <a:lstStyle/>
          <a:p>
            <a:r>
              <a:rPr lang="en-US" dirty="0"/>
              <a:t>A high-speed </a:t>
            </a:r>
            <a:r>
              <a:rPr lang="en-US" b="1" dirty="0"/>
              <a:t>WIRED </a:t>
            </a:r>
            <a:r>
              <a:rPr lang="en-US" b="1" dirty="0" smtClean="0"/>
              <a:t>connection</a:t>
            </a:r>
            <a:endParaRPr lang="en-US" dirty="0"/>
          </a:p>
          <a:p>
            <a:r>
              <a:rPr lang="en-US" b="1" dirty="0" smtClean="0"/>
              <a:t>Perform system checks: </a:t>
            </a:r>
          </a:p>
          <a:p>
            <a:pPr lvl="1"/>
            <a:r>
              <a:rPr lang="en-US" b="1" dirty="0" err="1" smtClean="0">
                <a:hlinkClick r:id="rId3"/>
              </a:rPr>
              <a:t>Mediasite</a:t>
            </a:r>
            <a:r>
              <a:rPr lang="en-US" b="1" dirty="0" smtClean="0">
                <a:hlinkClick r:id="rId3"/>
              </a:rPr>
              <a:t> Player</a:t>
            </a:r>
            <a:r>
              <a:rPr lang="en-US" b="1" dirty="0"/>
              <a:t> / </a:t>
            </a:r>
            <a:r>
              <a:rPr lang="en-US" b="1" dirty="0">
                <a:hlinkClick r:id="rId4"/>
              </a:rPr>
              <a:t>SAMPLE </a:t>
            </a:r>
            <a:r>
              <a:rPr lang="en-US" b="1" dirty="0" smtClean="0">
                <a:hlinkClick r:id="rId4"/>
              </a:rPr>
              <a:t>SESSION</a:t>
            </a:r>
            <a:endParaRPr lang="en-US" b="1" dirty="0" smtClean="0"/>
          </a:p>
          <a:p>
            <a:pPr lvl="1"/>
            <a:r>
              <a:rPr lang="en-US" b="1" dirty="0" smtClean="0">
                <a:hlinkClick r:id="rId5"/>
              </a:rPr>
              <a:t>Adobe Connect</a:t>
            </a:r>
            <a:endParaRPr lang="en-US" dirty="0" smtClean="0"/>
          </a:p>
          <a:p>
            <a:r>
              <a:rPr lang="en-US" b="1" dirty="0" smtClean="0"/>
              <a:t>Backup audio: telephone </a:t>
            </a:r>
            <a:r>
              <a:rPr lang="en-US" dirty="0" smtClean="0"/>
              <a:t>for </a:t>
            </a:r>
            <a:r>
              <a:rPr lang="en-US" dirty="0"/>
              <a:t>exclusive online sessions </a:t>
            </a:r>
            <a:endParaRPr lang="en-US" sz="1000" dirty="0"/>
          </a:p>
          <a:p>
            <a:pPr marL="288925" lvl="1" indent="0">
              <a:buNone/>
            </a:pPr>
            <a:r>
              <a:rPr lang="en-US" b="1" dirty="0" smtClean="0"/>
              <a:t>NOTE</a:t>
            </a:r>
            <a:r>
              <a:rPr lang="en-US" dirty="0" smtClean="0"/>
              <a:t>: Mobile devices have limited functionality. Install the Mediasite Mobile app and the Adobe Connect app.</a:t>
            </a:r>
            <a:endParaRPr lang="en-US" dirty="0"/>
          </a:p>
        </p:txBody>
      </p:sp>
    </p:spTree>
    <p:extLst>
      <p:ext uri="{BB962C8B-B14F-4D97-AF65-F5344CB8AC3E}">
        <p14:creationId xmlns:p14="http://schemas.microsoft.com/office/powerpoint/2010/main" val="70470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6829" y="338675"/>
            <a:ext cx="8021782" cy="729971"/>
          </a:xfrm>
        </p:spPr>
        <p:txBody>
          <a:bodyPr/>
          <a:lstStyle/>
          <a:p>
            <a:r>
              <a:rPr lang="en-US" dirty="0"/>
              <a:t>Technology </a:t>
            </a:r>
            <a:r>
              <a:rPr lang="en-US" dirty="0" smtClean="0"/>
              <a:t>and Teams</a:t>
            </a:r>
            <a:endParaRPr lang="en-US" dirty="0"/>
          </a:p>
        </p:txBody>
      </p:sp>
      <p:sp>
        <p:nvSpPr>
          <p:cNvPr id="5" name="Content Placeholder 2"/>
          <p:cNvSpPr>
            <a:spLocks noGrp="1"/>
          </p:cNvSpPr>
          <p:nvPr>
            <p:ph idx="1"/>
          </p:nvPr>
        </p:nvSpPr>
        <p:spPr>
          <a:xfrm>
            <a:off x="606829" y="1371599"/>
            <a:ext cx="4650971" cy="4546599"/>
          </a:xfrm>
        </p:spPr>
        <p:txBody>
          <a:bodyPr/>
          <a:lstStyle/>
          <a:p>
            <a:pPr>
              <a:buClr>
                <a:srgbClr val="A90021"/>
              </a:buClr>
            </a:pPr>
            <a:r>
              <a:rPr lang="en-US" b="1" dirty="0">
                <a:solidFill>
                  <a:srgbClr val="404040"/>
                </a:solidFill>
              </a:rPr>
              <a:t>Screen</a:t>
            </a:r>
          </a:p>
          <a:p>
            <a:pPr>
              <a:buClr>
                <a:srgbClr val="A90021"/>
              </a:buClr>
            </a:pPr>
            <a:r>
              <a:rPr lang="en-US" b="1" dirty="0">
                <a:solidFill>
                  <a:srgbClr val="404040"/>
                </a:solidFill>
              </a:rPr>
              <a:t>Projector</a:t>
            </a:r>
          </a:p>
          <a:p>
            <a:pPr>
              <a:buClr>
                <a:srgbClr val="A90021"/>
              </a:buClr>
            </a:pPr>
            <a:r>
              <a:rPr lang="en-US" dirty="0">
                <a:solidFill>
                  <a:srgbClr val="404040"/>
                </a:solidFill>
              </a:rPr>
              <a:t>2</a:t>
            </a:r>
            <a:r>
              <a:rPr lang="en-US" dirty="0" smtClean="0">
                <a:solidFill>
                  <a:srgbClr val="404040"/>
                </a:solidFill>
              </a:rPr>
              <a:t> </a:t>
            </a:r>
            <a:r>
              <a:rPr lang="en-US" dirty="0">
                <a:solidFill>
                  <a:srgbClr val="404040"/>
                </a:solidFill>
              </a:rPr>
              <a:t>systems checks: On the computer you plan to use</a:t>
            </a:r>
          </a:p>
          <a:p>
            <a:pPr>
              <a:buClr>
                <a:srgbClr val="A90021"/>
              </a:buClr>
            </a:pPr>
            <a:r>
              <a:rPr lang="en-US" b="1" dirty="0">
                <a:solidFill>
                  <a:srgbClr val="404040"/>
                </a:solidFill>
              </a:rPr>
              <a:t>Conference phone: </a:t>
            </a:r>
            <a:r>
              <a:rPr lang="en-US" dirty="0">
                <a:solidFill>
                  <a:srgbClr val="404040"/>
                </a:solidFill>
              </a:rPr>
              <a:t>Back-up for Adobe </a:t>
            </a:r>
            <a:r>
              <a:rPr lang="en-US" dirty="0" smtClean="0">
                <a:solidFill>
                  <a:srgbClr val="404040"/>
                </a:solidFill>
              </a:rPr>
              <a:t>Connect</a:t>
            </a:r>
            <a:endParaRPr lang="en-US" dirty="0">
              <a:solidFill>
                <a:srgbClr val="404040"/>
              </a:solidFill>
            </a:endParaRPr>
          </a:p>
          <a:p>
            <a:endParaRPr lang="en-US" dirty="0"/>
          </a:p>
        </p:txBody>
      </p:sp>
      <p:pic>
        <p:nvPicPr>
          <p:cNvPr id="6" name="Picture 4" descr="ELI 2009-153 by educausestaff."/>
          <p:cNvPicPr>
            <a:picLocks noChangeAspect="1" noChangeArrowheads="1"/>
          </p:cNvPicPr>
          <p:nvPr/>
        </p:nvPicPr>
        <p:blipFill>
          <a:blip r:embed="rId2"/>
          <a:srcRect/>
          <a:stretch>
            <a:fillRect/>
          </a:stretch>
        </p:blipFill>
        <p:spPr bwMode="auto">
          <a:xfrm>
            <a:off x="5562600" y="1623829"/>
            <a:ext cx="3352800" cy="2186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582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Team Resources</a:t>
            </a:r>
            <a:endParaRPr lang="en-US" dirty="0"/>
          </a:p>
        </p:txBody>
      </p:sp>
    </p:spTree>
    <p:extLst>
      <p:ext uri="{BB962C8B-B14F-4D97-AF65-F5344CB8AC3E}">
        <p14:creationId xmlns:p14="http://schemas.microsoft.com/office/powerpoint/2010/main" val="28128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10" y="533400"/>
            <a:ext cx="7078980" cy="5021580"/>
          </a:xfrm>
          <a:prstGeom prst="rect">
            <a:avLst/>
          </a:prstGeom>
        </p:spPr>
      </p:pic>
      <p:sp>
        <p:nvSpPr>
          <p:cNvPr id="3" name="Content Placeholder 2"/>
          <p:cNvSpPr>
            <a:spLocks noGrp="1"/>
          </p:cNvSpPr>
          <p:nvPr>
            <p:ph idx="1"/>
          </p:nvPr>
        </p:nvSpPr>
        <p:spPr>
          <a:xfrm>
            <a:off x="769620" y="5715000"/>
            <a:ext cx="7840980" cy="609600"/>
          </a:xfrm>
        </p:spPr>
        <p:txBody>
          <a:bodyPr/>
          <a:lstStyle/>
          <a:p>
            <a:pPr marL="0" indent="0">
              <a:buNone/>
            </a:pPr>
            <a:r>
              <a:rPr lang="en-US" sz="1400" dirty="0">
                <a:hlinkClick r:id="rId3"/>
              </a:rPr>
              <a:t>http://www.educause.edu/events/security-professionals-conference/program-and-agenda/online-team-resources</a:t>
            </a:r>
            <a:endParaRPr lang="en-US" sz="1400" dirty="0"/>
          </a:p>
        </p:txBody>
      </p:sp>
      <p:sp>
        <p:nvSpPr>
          <p:cNvPr id="4" name="Oval 3"/>
          <p:cNvSpPr/>
          <p:nvPr/>
        </p:nvSpPr>
        <p:spPr>
          <a:xfrm>
            <a:off x="5638800" y="2247899"/>
            <a:ext cx="9144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6008499" y="2895600"/>
            <a:ext cx="175001" cy="3810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64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Today’s Orientation</a:t>
            </a:r>
          </a:p>
        </p:txBody>
      </p:sp>
      <p:sp>
        <p:nvSpPr>
          <p:cNvPr id="5" name="Content Placeholder 4"/>
          <p:cNvSpPr>
            <a:spLocks noGrp="1"/>
          </p:cNvSpPr>
          <p:nvPr>
            <p:ph idx="1"/>
          </p:nvPr>
        </p:nvSpPr>
        <p:spPr/>
        <p:txBody>
          <a:bodyPr/>
          <a:lstStyle/>
          <a:p>
            <a:pPr marL="342900" indent="-342900">
              <a:lnSpc>
                <a:spcPct val="100000"/>
              </a:lnSpc>
              <a:buFont typeface="Arial" pitchFamily="34" charset="0"/>
              <a:buChar char="•"/>
            </a:pPr>
            <a:r>
              <a:rPr lang="en-US" dirty="0"/>
              <a:t>Online </a:t>
            </a:r>
            <a:r>
              <a:rPr lang="en-US" dirty="0" smtClean="0"/>
              <a:t>Conference</a:t>
            </a:r>
            <a:endParaRPr lang="en-US" dirty="0"/>
          </a:p>
          <a:p>
            <a:pPr marL="342900" indent="-342900">
              <a:lnSpc>
                <a:spcPct val="100000"/>
              </a:lnSpc>
              <a:buFont typeface="Arial" pitchFamily="34" charset="0"/>
              <a:buChar char="•"/>
            </a:pPr>
            <a:r>
              <a:rPr lang="en-US" dirty="0"/>
              <a:t>Program</a:t>
            </a:r>
          </a:p>
          <a:p>
            <a:pPr marL="342900" indent="-342900">
              <a:lnSpc>
                <a:spcPct val="100000"/>
              </a:lnSpc>
              <a:buFont typeface="Arial" pitchFamily="34" charset="0"/>
              <a:buChar char="•"/>
            </a:pPr>
            <a:r>
              <a:rPr lang="en-US" dirty="0" smtClean="0"/>
              <a:t>Adobe Connect</a:t>
            </a:r>
            <a:endParaRPr lang="en-US" dirty="0"/>
          </a:p>
          <a:p>
            <a:pPr marL="342900" indent="-342900">
              <a:lnSpc>
                <a:spcPct val="100000"/>
              </a:lnSpc>
              <a:buFont typeface="Arial" pitchFamily="34" charset="0"/>
              <a:buChar char="•"/>
            </a:pPr>
            <a:r>
              <a:rPr lang="en-US" dirty="0"/>
              <a:t>Getting Ready</a:t>
            </a:r>
          </a:p>
          <a:p>
            <a:pPr marL="742950" lvl="1" indent="-285750">
              <a:buFont typeface="Arial" pitchFamily="34" charset="0"/>
              <a:buChar char="•"/>
            </a:pPr>
            <a:r>
              <a:rPr lang="en-US" dirty="0">
                <a:solidFill>
                  <a:schemeClr val="tx1"/>
                </a:solidFill>
              </a:rPr>
              <a:t>Technology </a:t>
            </a:r>
          </a:p>
          <a:p>
            <a:pPr marL="342900" indent="-342900">
              <a:lnSpc>
                <a:spcPct val="100000"/>
              </a:lnSpc>
              <a:buFont typeface="Arial" pitchFamily="34" charset="0"/>
              <a:buChar char="•"/>
            </a:pPr>
            <a:r>
              <a:rPr lang="en-US" dirty="0"/>
              <a:t>Team Resources</a:t>
            </a:r>
          </a:p>
          <a:p>
            <a:pPr marL="342900" indent="-342900">
              <a:lnSpc>
                <a:spcPct val="100000"/>
              </a:lnSpc>
              <a:buFont typeface="Arial" pitchFamily="34" charset="0"/>
              <a:buChar char="•"/>
            </a:pPr>
            <a:r>
              <a:rPr lang="en-US" dirty="0"/>
              <a:t>Questions?</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94957"/>
            <a:ext cx="3124200" cy="3281843"/>
          </a:xfrm>
          <a:prstGeom prst="rect">
            <a:avLst/>
          </a:prstGeom>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590800"/>
            <a:ext cx="1981200" cy="1200329"/>
          </a:xfrm>
          <a:prstGeom prst="rect">
            <a:avLst/>
          </a:prstGeom>
          <a:noFill/>
        </p:spPr>
        <p:txBody>
          <a:bodyPr wrap="square" rtlCol="0">
            <a:spAutoFit/>
          </a:bodyPr>
          <a:lstStyle/>
          <a:p>
            <a:r>
              <a:rPr lang="en-US" b="1" dirty="0" smtClean="0">
                <a:solidFill>
                  <a:srgbClr val="C00000"/>
                </a:solidFill>
              </a:rPr>
              <a:t>Customizable </a:t>
            </a:r>
            <a:r>
              <a:rPr lang="en-US" b="1" dirty="0">
                <a:solidFill>
                  <a:srgbClr val="C00000"/>
                </a:solidFill>
              </a:rPr>
              <a:t>c</a:t>
            </a:r>
            <a:r>
              <a:rPr lang="en-US" b="1" dirty="0" smtClean="0">
                <a:solidFill>
                  <a:srgbClr val="C00000"/>
                </a:solidFill>
              </a:rPr>
              <a:t>ampus flyer or use our Conference logo</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81296"/>
            <a:ext cx="4937760" cy="6424304"/>
          </a:xfrm>
          <a:prstGeom prst="rect">
            <a:avLst/>
          </a:prstGeom>
        </p:spPr>
      </p:pic>
    </p:spTree>
    <p:extLst>
      <p:ext uri="{BB962C8B-B14F-4D97-AF65-F5344CB8AC3E}">
        <p14:creationId xmlns:p14="http://schemas.microsoft.com/office/powerpoint/2010/main" val="347747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06829" y="338675"/>
            <a:ext cx="8021782" cy="729971"/>
          </a:xfrm>
        </p:spPr>
        <p:txBody>
          <a:bodyPr/>
          <a:lstStyle/>
          <a:p>
            <a:r>
              <a:rPr lang="en-US" dirty="0">
                <a:latin typeface="Arial" charset="0"/>
                <a:ea typeface="ＭＳ Ｐゴシック" pitchFamily="-108" charset="-128"/>
                <a:cs typeface="Arial" charset="0"/>
              </a:rPr>
              <a:t>What is </a:t>
            </a:r>
            <a:r>
              <a:rPr lang="en-US" b="1" dirty="0">
                <a:solidFill>
                  <a:srgbClr val="A90021"/>
                </a:solidFill>
                <a:latin typeface="Arial" charset="0"/>
                <a:ea typeface="ＭＳ Ｐゴシック" pitchFamily="-108" charset="-128"/>
                <a:cs typeface="Arial" charset="0"/>
              </a:rPr>
              <a:t>EDUCAUSE</a:t>
            </a:r>
            <a:r>
              <a:rPr lang="en-US" b="1" dirty="0">
                <a:latin typeface="Arial" charset="0"/>
                <a:ea typeface="ＭＳ Ｐゴシック" pitchFamily="-108" charset="-128"/>
                <a:cs typeface="Arial" charset="0"/>
              </a:rPr>
              <a:t> On Campus</a:t>
            </a:r>
            <a:r>
              <a:rPr lang="en-US" dirty="0">
                <a:latin typeface="Arial" charset="0"/>
                <a:ea typeface="ＭＳ Ｐゴシック" pitchFamily="-108" charset="-128"/>
                <a:cs typeface="Arial" charset="0"/>
              </a:rPr>
              <a:t>?</a:t>
            </a:r>
            <a:endParaRPr lang="en-US" dirty="0"/>
          </a:p>
        </p:txBody>
      </p:sp>
      <p:sp>
        <p:nvSpPr>
          <p:cNvPr id="5" name="TextBox 4"/>
          <p:cNvSpPr txBox="1">
            <a:spLocks noChangeArrowheads="1"/>
          </p:cNvSpPr>
          <p:nvPr/>
        </p:nvSpPr>
        <p:spPr bwMode="auto">
          <a:xfrm>
            <a:off x="0" y="53910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2000" dirty="0">
                <a:hlinkClick r:id="rId2"/>
              </a:rPr>
              <a:t>http://www.educause.edu/conferences-events/educause-campus</a:t>
            </a:r>
            <a:endParaRPr lang="en-US"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9" y="2286000"/>
            <a:ext cx="904623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1066800"/>
            <a:ext cx="8077200" cy="830997"/>
          </a:xfrm>
          <a:prstGeom prst="rect">
            <a:avLst/>
          </a:prstGeom>
          <a:noFill/>
        </p:spPr>
        <p:txBody>
          <a:bodyPr wrap="square" rtlCol="0">
            <a:spAutoFit/>
          </a:bodyPr>
          <a:lstStyle/>
          <a:p>
            <a:r>
              <a:rPr lang="en-US" sz="2400" dirty="0" smtClean="0"/>
              <a:t>Easy to use tools and resources to offer affordable EDUCAUSE professional development events on your campus.  </a:t>
            </a:r>
            <a:endParaRPr lang="en-US" sz="2400" dirty="0"/>
          </a:p>
        </p:txBody>
      </p:sp>
    </p:spTree>
    <p:extLst>
      <p:ext uri="{BB962C8B-B14F-4D97-AF65-F5344CB8AC3E}">
        <p14:creationId xmlns:p14="http://schemas.microsoft.com/office/powerpoint/2010/main" val="765447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2618" y="260629"/>
            <a:ext cx="8021782" cy="729971"/>
          </a:xfrm>
        </p:spPr>
        <p:txBody>
          <a:bodyPr/>
          <a:lstStyle/>
          <a:p>
            <a:r>
              <a:rPr lang="en-US" b="1" dirty="0" smtClean="0">
                <a:solidFill>
                  <a:srgbClr val="C00000"/>
                </a:solidFill>
              </a:rPr>
              <a:t>Options</a:t>
            </a:r>
            <a:endParaRPr lang="en-US" b="1" dirty="0">
              <a:solidFill>
                <a:srgbClr val="C00000"/>
              </a:solidFill>
            </a:endParaRPr>
          </a:p>
        </p:txBody>
      </p:sp>
      <p:sp>
        <p:nvSpPr>
          <p:cNvPr id="5" name="Text Placeholder 2"/>
          <p:cNvSpPr txBox="1">
            <a:spLocks/>
          </p:cNvSpPr>
          <p:nvPr/>
        </p:nvSpPr>
        <p:spPr>
          <a:xfrm>
            <a:off x="457200" y="1143000"/>
            <a:ext cx="4040188" cy="639762"/>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smtClean="0">
                <a:solidFill>
                  <a:schemeClr val="tx1"/>
                </a:solidFill>
                <a:latin typeface="Arial" charset="0"/>
                <a:ea typeface="ＭＳ Ｐゴシック" pitchFamily="-108" charset="-128"/>
                <a:cs typeface="Arial" charset="0"/>
              </a:rPr>
              <a:t>Select a program</a:t>
            </a:r>
            <a:endParaRPr lang="en-US" sz="3200" b="1" dirty="0">
              <a:solidFill>
                <a:schemeClr val="tx1"/>
              </a:solidFill>
              <a:latin typeface="Arial" charset="0"/>
              <a:ea typeface="ＭＳ Ｐゴシック" pitchFamily="-108" charset="-128"/>
              <a:cs typeface="Arial" charset="0"/>
            </a:endParaRPr>
          </a:p>
        </p:txBody>
      </p:sp>
      <p:sp>
        <p:nvSpPr>
          <p:cNvPr id="6" name="Text Placeholder 3"/>
          <p:cNvSpPr txBox="1">
            <a:spLocks/>
          </p:cNvSpPr>
          <p:nvPr/>
        </p:nvSpPr>
        <p:spPr>
          <a:xfrm>
            <a:off x="457200" y="1782762"/>
            <a:ext cx="4040188" cy="12652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charset="0"/>
                <a:ea typeface="ＭＳ Ｐゴシック" pitchFamily="-108" charset="-128"/>
                <a:cs typeface="Arial" charset="0"/>
              </a:rPr>
              <a:t>O</a:t>
            </a:r>
            <a:r>
              <a:rPr lang="en-US" sz="2400" dirty="0" smtClean="0">
                <a:latin typeface="Arial" charset="0"/>
                <a:ea typeface="ＭＳ Ｐゴシック" pitchFamily="-108" charset="-128"/>
                <a:cs typeface="Arial" charset="0"/>
              </a:rPr>
              <a:t>nline events</a:t>
            </a:r>
          </a:p>
          <a:p>
            <a:r>
              <a:rPr lang="en-US" sz="2400" dirty="0" smtClean="0">
                <a:latin typeface="Arial" charset="0"/>
                <a:ea typeface="ＭＳ Ｐゴシック" pitchFamily="-108" charset="-128"/>
                <a:cs typeface="Arial" charset="0"/>
              </a:rPr>
              <a:t>Content kits</a:t>
            </a:r>
          </a:p>
          <a:p>
            <a:pPr marL="0" indent="0">
              <a:buFont typeface="Arial" pitchFamily="34" charset="0"/>
              <a:buNone/>
            </a:pPr>
            <a:endParaRPr lang="en-US" sz="2400" dirty="0" smtClean="0">
              <a:latin typeface="Arial" charset="0"/>
              <a:ea typeface="ＭＳ Ｐゴシック" pitchFamily="-108" charset="-128"/>
              <a:cs typeface="Arial" charset="0"/>
            </a:endParaRPr>
          </a:p>
        </p:txBody>
      </p:sp>
      <p:sp>
        <p:nvSpPr>
          <p:cNvPr id="7" name="Text Placeholder 3"/>
          <p:cNvSpPr txBox="1">
            <a:spLocks/>
          </p:cNvSpPr>
          <p:nvPr/>
        </p:nvSpPr>
        <p:spPr>
          <a:xfrm>
            <a:off x="4645025" y="1143000"/>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charset="0"/>
                <a:ea typeface="ＭＳ Ｐゴシック" pitchFamily="-108" charset="-128"/>
                <a:cs typeface="Arial" charset="0"/>
              </a:rPr>
              <a:t>Interact</a:t>
            </a:r>
            <a:endParaRPr lang="en-US" b="1" dirty="0">
              <a:latin typeface="Arial" charset="0"/>
              <a:ea typeface="ＭＳ Ｐゴシック" pitchFamily="-108" charset="-128"/>
              <a:cs typeface="Arial" charset="0"/>
            </a:endParaRPr>
          </a:p>
        </p:txBody>
      </p:sp>
      <p:sp>
        <p:nvSpPr>
          <p:cNvPr id="8" name="Content Placeholder 4"/>
          <p:cNvSpPr txBox="1">
            <a:spLocks/>
          </p:cNvSpPr>
          <p:nvPr/>
        </p:nvSpPr>
        <p:spPr>
          <a:xfrm>
            <a:off x="4645025" y="1782762"/>
            <a:ext cx="4041775" cy="23320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charset="0"/>
                <a:ea typeface="ＭＳ Ｐゴシック" pitchFamily="-108" charset="-128"/>
                <a:cs typeface="Arial" charset="0"/>
              </a:rPr>
              <a:t>Discussion/Facilitation guide</a:t>
            </a:r>
          </a:p>
          <a:p>
            <a:r>
              <a:rPr lang="en-US" sz="2400" dirty="0" smtClean="0">
                <a:latin typeface="Arial" charset="0"/>
                <a:ea typeface="ＭＳ Ｐゴシック" pitchFamily="-108" charset="-128"/>
                <a:cs typeface="Arial" charset="0"/>
              </a:rPr>
              <a:t>Tips</a:t>
            </a:r>
          </a:p>
          <a:p>
            <a:r>
              <a:rPr lang="en-US" sz="2400" dirty="0" smtClean="0">
                <a:latin typeface="Arial" charset="0"/>
                <a:ea typeface="ＭＳ Ｐゴシック" pitchFamily="-108" charset="-128"/>
                <a:cs typeface="Arial" charset="0"/>
              </a:rPr>
              <a:t>Strategies</a:t>
            </a:r>
          </a:p>
          <a:p>
            <a:r>
              <a:rPr lang="en-US" sz="2400" dirty="0" smtClean="0">
                <a:latin typeface="Arial" charset="0"/>
                <a:ea typeface="ＭＳ Ｐゴシック" pitchFamily="-108" charset="-128"/>
                <a:cs typeface="Arial" charset="0"/>
              </a:rPr>
              <a:t>Building community</a:t>
            </a:r>
          </a:p>
          <a:p>
            <a:endParaRPr lang="en-US" dirty="0"/>
          </a:p>
        </p:txBody>
      </p:sp>
      <p:sp>
        <p:nvSpPr>
          <p:cNvPr id="9" name="TextBox 8"/>
          <p:cNvSpPr txBox="1"/>
          <p:nvPr/>
        </p:nvSpPr>
        <p:spPr>
          <a:xfrm>
            <a:off x="449248" y="2743200"/>
            <a:ext cx="3657599" cy="523220"/>
          </a:xfrm>
          <a:prstGeom prst="rect">
            <a:avLst/>
          </a:prstGeom>
          <a:noFill/>
        </p:spPr>
        <p:txBody>
          <a:bodyPr wrap="square" rtlCol="0">
            <a:spAutoFit/>
          </a:bodyPr>
          <a:lstStyle/>
          <a:p>
            <a:r>
              <a:rPr lang="en-US" sz="2800" b="1" dirty="0" smtClean="0">
                <a:latin typeface="Arial" pitchFamily="34" charset="0"/>
                <a:cs typeface="Arial" pitchFamily="34" charset="0"/>
              </a:rPr>
              <a:t>Plan and Promote</a:t>
            </a:r>
            <a:endParaRPr lang="en-US" sz="2800" b="1" dirty="0">
              <a:latin typeface="Arial" pitchFamily="34" charset="0"/>
              <a:cs typeface="Arial" pitchFamily="34" charset="0"/>
            </a:endParaRPr>
          </a:p>
        </p:txBody>
      </p:sp>
      <p:sp>
        <p:nvSpPr>
          <p:cNvPr id="10" name="TextBox 9"/>
          <p:cNvSpPr txBox="1"/>
          <p:nvPr/>
        </p:nvSpPr>
        <p:spPr>
          <a:xfrm>
            <a:off x="457200" y="3268408"/>
            <a:ext cx="3657600" cy="2677656"/>
          </a:xfrm>
          <a:prstGeom prst="rect">
            <a:avLst/>
          </a:prstGeom>
          <a:noFill/>
        </p:spPr>
        <p:txBody>
          <a:bodyPr wrap="square" rtlCol="0">
            <a:spAutoFit/>
          </a:bodyPr>
          <a:lstStyle/>
          <a:p>
            <a:pPr marL="285750" indent="-285750">
              <a:buFont typeface="Arial" pitchFamily="34" charset="0"/>
              <a:buChar char="•"/>
            </a:pPr>
            <a:r>
              <a:rPr lang="en-US" sz="2400" dirty="0">
                <a:latin typeface="Arial" charset="0"/>
                <a:ea typeface="ＭＳ Ｐゴシック" pitchFamily="-108" charset="-128"/>
                <a:cs typeface="Arial" charset="0"/>
              </a:rPr>
              <a:t>Checklist</a:t>
            </a:r>
          </a:p>
          <a:p>
            <a:pPr marL="285750" indent="-285750">
              <a:buFont typeface="Arial" pitchFamily="34" charset="0"/>
              <a:buChar char="•"/>
            </a:pPr>
            <a:r>
              <a:rPr lang="en-US" sz="2400" dirty="0">
                <a:latin typeface="Arial" charset="0"/>
                <a:ea typeface="ＭＳ Ｐゴシック" pitchFamily="-108" charset="-128"/>
                <a:cs typeface="Arial" charset="0"/>
              </a:rPr>
              <a:t>Pre-event survey template and tips</a:t>
            </a:r>
          </a:p>
          <a:p>
            <a:pPr marL="285750" indent="-285750">
              <a:buClr>
                <a:schemeClr val="tx1"/>
              </a:buClr>
              <a:buFont typeface="Arial" pitchFamily="34" charset="0"/>
              <a:buChar char="•"/>
            </a:pPr>
            <a:r>
              <a:rPr lang="en-US" sz="2400" dirty="0" smtClean="0">
                <a:latin typeface="Arial" charset="0"/>
                <a:ea typeface="ＭＳ Ｐゴシック" pitchFamily="-108" charset="-128"/>
                <a:cs typeface="Arial" charset="0"/>
              </a:rPr>
              <a:t>E-Mail </a:t>
            </a:r>
            <a:r>
              <a:rPr lang="en-US" sz="2400" dirty="0">
                <a:latin typeface="Arial" charset="0"/>
                <a:ea typeface="ＭＳ Ｐゴシック" pitchFamily="-108" charset="-128"/>
                <a:cs typeface="Arial" charset="0"/>
              </a:rPr>
              <a:t>template</a:t>
            </a:r>
          </a:p>
          <a:p>
            <a:pPr marL="285750" indent="-285750">
              <a:buClr>
                <a:schemeClr val="tx1"/>
              </a:buClr>
              <a:buFont typeface="Arial" pitchFamily="34" charset="0"/>
              <a:buChar char="•"/>
            </a:pPr>
            <a:r>
              <a:rPr lang="en-US" sz="2400" dirty="0">
                <a:latin typeface="Arial" charset="0"/>
                <a:ea typeface="ＭＳ Ｐゴシック" pitchFamily="-108" charset="-128"/>
                <a:cs typeface="Arial" charset="0"/>
              </a:rPr>
              <a:t>EDUCAUSE logo</a:t>
            </a:r>
          </a:p>
          <a:p>
            <a:pPr marL="285750" indent="-285750">
              <a:buClr>
                <a:schemeClr val="tx1"/>
              </a:buClr>
              <a:buFont typeface="Arial" pitchFamily="34" charset="0"/>
              <a:buChar char="•"/>
            </a:pPr>
            <a:r>
              <a:rPr lang="en-US" sz="2400" dirty="0">
                <a:latin typeface="Arial" charset="0"/>
                <a:ea typeface="ＭＳ Ｐゴシック" pitchFamily="-108" charset="-128"/>
                <a:cs typeface="Arial" charset="0"/>
              </a:rPr>
              <a:t>Poster </a:t>
            </a:r>
          </a:p>
          <a:p>
            <a:endParaRPr lang="en-US" sz="2400" dirty="0"/>
          </a:p>
        </p:txBody>
      </p:sp>
      <p:sp>
        <p:nvSpPr>
          <p:cNvPr id="11" name="Text Placeholder 3"/>
          <p:cNvSpPr txBox="1">
            <a:spLocks/>
          </p:cNvSpPr>
          <p:nvPr/>
        </p:nvSpPr>
        <p:spPr>
          <a:xfrm>
            <a:off x="4645025" y="3967474"/>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charset="0"/>
                <a:ea typeface="ＭＳ Ｐゴシック" pitchFamily="-108" charset="-128"/>
                <a:cs typeface="Arial" charset="0"/>
              </a:rPr>
              <a:t>Evaluate</a:t>
            </a:r>
            <a:endParaRPr lang="en-US" b="1" dirty="0">
              <a:latin typeface="Arial" charset="0"/>
              <a:ea typeface="ＭＳ Ｐゴシック" pitchFamily="-108" charset="-128"/>
              <a:cs typeface="Arial" charset="0"/>
            </a:endParaRPr>
          </a:p>
        </p:txBody>
      </p:sp>
      <p:sp>
        <p:nvSpPr>
          <p:cNvPr id="12" name="TextBox 11"/>
          <p:cNvSpPr txBox="1"/>
          <p:nvPr/>
        </p:nvSpPr>
        <p:spPr>
          <a:xfrm>
            <a:off x="4645025" y="4548765"/>
            <a:ext cx="3508375" cy="830997"/>
          </a:xfrm>
          <a:prstGeom prst="rect">
            <a:avLst/>
          </a:prstGeom>
          <a:noFill/>
        </p:spPr>
        <p:txBody>
          <a:bodyPr wrap="square" rtlCol="0">
            <a:spAutoFit/>
          </a:bodyPr>
          <a:lstStyle/>
          <a:p>
            <a:pPr marL="285750" indent="-285750">
              <a:buFont typeface="Arial" pitchFamily="34" charset="0"/>
              <a:buChar char="•"/>
            </a:pPr>
            <a:r>
              <a:rPr lang="en-US" sz="2400" dirty="0" smtClean="0">
                <a:latin typeface="Arial" pitchFamily="34" charset="0"/>
                <a:cs typeface="Arial" pitchFamily="34" charset="0"/>
              </a:rPr>
              <a:t>Questions</a:t>
            </a:r>
          </a:p>
          <a:p>
            <a:pPr marL="285750" indent="-285750">
              <a:buFont typeface="Arial" pitchFamily="34" charset="0"/>
              <a:buChar char="•"/>
            </a:pPr>
            <a:r>
              <a:rPr lang="en-US" sz="2400" dirty="0" smtClean="0">
                <a:latin typeface="Arial" pitchFamily="34" charset="0"/>
                <a:cs typeface="Arial" pitchFamily="34" charset="0"/>
              </a:rPr>
              <a:t>Online survey tools</a:t>
            </a:r>
            <a:endParaRPr lang="en-US" sz="2400" dirty="0">
              <a:latin typeface="Arial" pitchFamily="34" charset="0"/>
              <a:cs typeface="Arial"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569" y="304800"/>
            <a:ext cx="5257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4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ediasite_bySonicFoundry_4c_01.21.11.eps"/>
          <p:cNvPicPr>
            <a:picLocks noChangeAspect="1"/>
          </p:cNvPicPr>
          <p:nvPr/>
        </p:nvPicPr>
        <p:blipFill>
          <a:blip r:embed="rId2"/>
          <a:srcRect/>
          <a:stretch>
            <a:fillRect/>
          </a:stretch>
        </p:blipFill>
        <p:spPr bwMode="auto">
          <a:xfrm>
            <a:off x="530760" y="2433550"/>
            <a:ext cx="7897639" cy="1705961"/>
          </a:xfrm>
          <a:prstGeom prst="rect">
            <a:avLst/>
          </a:prstGeom>
          <a:noFill/>
          <a:ln w="9525">
            <a:noFill/>
            <a:miter lim="800000"/>
            <a:headEnd/>
            <a:tailEnd/>
          </a:ln>
        </p:spPr>
      </p:pic>
      <p:sp>
        <p:nvSpPr>
          <p:cNvPr id="5" name="Rectangle 2"/>
          <p:cNvSpPr>
            <a:spLocks/>
          </p:cNvSpPr>
          <p:nvPr/>
        </p:nvSpPr>
        <p:spPr bwMode="auto">
          <a:xfrm>
            <a:off x="0" y="331788"/>
            <a:ext cx="9144000" cy="1143000"/>
          </a:xfrm>
          <a:prstGeom prst="rect">
            <a:avLst/>
          </a:prstGeom>
          <a:noFill/>
          <a:ln w="9525">
            <a:noFill/>
            <a:miter lim="800000"/>
            <a:headEnd/>
            <a:tailEnd/>
          </a:ln>
        </p:spPr>
        <p:txBody>
          <a:bodyPr anchor="ctr"/>
          <a:lstStyle/>
          <a:p>
            <a:pPr algn="ctr" eaLnBrk="0" hangingPunct="0"/>
            <a:r>
              <a:rPr lang="en-US" sz="4000" b="1" dirty="0" smtClean="0">
                <a:latin typeface="Arial" pitchFamily="34" charset="0"/>
                <a:cs typeface="Arial" pitchFamily="34" charset="0"/>
              </a:rPr>
              <a:t>Webcasting Sponsor</a:t>
            </a:r>
          </a:p>
          <a:p>
            <a:pPr algn="ctr" eaLnBrk="0" hangingPunct="0"/>
            <a:r>
              <a:rPr lang="en-US" sz="4000" b="1" dirty="0" smtClean="0">
                <a:latin typeface="Arial" pitchFamily="34" charset="0"/>
                <a:cs typeface="Arial" pitchFamily="34" charset="0"/>
              </a:rPr>
              <a:t>Platinum </a:t>
            </a:r>
            <a:r>
              <a:rPr lang="en-US" sz="4000" b="1" dirty="0">
                <a:latin typeface="Arial" pitchFamily="34" charset="0"/>
                <a:cs typeface="Arial" pitchFamily="34" charset="0"/>
              </a:rPr>
              <a:t>Partner</a:t>
            </a:r>
          </a:p>
        </p:txBody>
      </p:sp>
      <p:sp>
        <p:nvSpPr>
          <p:cNvPr id="6" name="Rectangle 5"/>
          <p:cNvSpPr/>
          <p:nvPr/>
        </p:nvSpPr>
        <p:spPr>
          <a:xfrm>
            <a:off x="0" y="5013326"/>
            <a:ext cx="9144000" cy="708025"/>
          </a:xfrm>
          <a:prstGeom prst="rect">
            <a:avLst/>
          </a:prstGeom>
        </p:spPr>
        <p:txBody>
          <a:bodyPr wrap="square">
            <a:spAutoFit/>
          </a:bodyPr>
          <a:lstStyle/>
          <a:p>
            <a:pPr algn="ctr">
              <a:defRPr/>
            </a:pPr>
            <a:r>
              <a:rPr lang="en-US" sz="4000" b="1" dirty="0" smtClean="0">
                <a:solidFill>
                  <a:schemeClr val="tx1">
                    <a:lumMod val="75000"/>
                    <a:lumOff val="25000"/>
                  </a:schemeClr>
                </a:solidFill>
                <a:latin typeface="Arial" pitchFamily="34" charset="0"/>
                <a:ea typeface="ＭＳ Ｐゴシック" charset="-128"/>
                <a:cs typeface="Arial" pitchFamily="34" charset="0"/>
              </a:rPr>
              <a:t>www.sonicfoundry.com</a:t>
            </a:r>
            <a:endParaRPr lang="en-US" sz="4000" b="1" dirty="0">
              <a:solidFill>
                <a:schemeClr val="tx1">
                  <a:lumMod val="75000"/>
                  <a:lumOff val="25000"/>
                </a:schemeClr>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426189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Questions?</a:t>
            </a:r>
            <a:endParaRPr lang="en-US" dirty="0"/>
          </a:p>
        </p:txBody>
      </p:sp>
    </p:spTree>
    <p:extLst>
      <p:ext uri="{BB962C8B-B14F-4D97-AF65-F5344CB8AC3E}">
        <p14:creationId xmlns:p14="http://schemas.microsoft.com/office/powerpoint/2010/main" val="2304785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66612" cy="3649124"/>
          </a:xfrm>
        </p:spPr>
        <p:txBody>
          <a:bodyPr>
            <a:normAutofit fontScale="90000"/>
          </a:bodyPr>
          <a:lstStyle/>
          <a:p>
            <a:r>
              <a:rPr lang="en-US" dirty="0" smtClean="0"/>
              <a:t>See you next week @ </a:t>
            </a:r>
            <a:r>
              <a:rPr lang="en-US" b="1" dirty="0" smtClean="0"/>
              <a:t>SEC13</a:t>
            </a:r>
            <a:r>
              <a:rPr lang="en-US" dirty="0" smtClean="0"/>
              <a:t>!</a:t>
            </a:r>
            <a:br>
              <a:rPr lang="en-US" dirty="0" smtClean="0"/>
            </a:br>
            <a:r>
              <a:rPr lang="en-US" sz="2800" dirty="0" smtClean="0"/>
              <a:t/>
            </a:r>
            <a:br>
              <a:rPr lang="en-US" sz="2800" dirty="0" smtClean="0"/>
            </a:br>
            <a:r>
              <a:rPr lang="en-US" dirty="0" smtClean="0"/>
              <a:t>Your </a:t>
            </a:r>
            <a:r>
              <a:rPr lang="en-US" b="1" dirty="0" smtClean="0">
                <a:solidFill>
                  <a:srgbClr val="C00000"/>
                </a:solidFill>
              </a:rPr>
              <a:t>EDUCAUSE</a:t>
            </a:r>
            <a:r>
              <a:rPr lang="en-US" dirty="0" smtClean="0"/>
              <a:t> online conference team:</a:t>
            </a:r>
            <a:br>
              <a:rPr lang="en-US" dirty="0" smtClean="0"/>
            </a:br>
            <a:r>
              <a:rPr lang="en-US" sz="2800" dirty="0" smtClean="0"/>
              <a:t/>
            </a:r>
            <a:br>
              <a:rPr lang="en-US" sz="2800" dirty="0" smtClean="0"/>
            </a:br>
            <a:r>
              <a:rPr lang="en-US" dirty="0" smtClean="0"/>
              <a:t>Loren Benavente</a:t>
            </a:r>
            <a:br>
              <a:rPr lang="en-US" dirty="0" smtClean="0"/>
            </a:br>
            <a:r>
              <a:rPr lang="en-US" dirty="0" smtClean="0"/>
              <a:t>Victoria Fanning</a:t>
            </a:r>
            <a:br>
              <a:rPr lang="en-US" dirty="0" smtClean="0"/>
            </a:br>
            <a:r>
              <a:rPr lang="en-US" dirty="0" smtClean="0"/>
              <a:t>Shannon Smith</a:t>
            </a:r>
            <a:br>
              <a:rPr lang="en-US" dirty="0" smtClean="0"/>
            </a:br>
            <a:r>
              <a:rPr lang="en-US" sz="2800" dirty="0" smtClean="0"/>
              <a:t/>
            </a:r>
            <a:br>
              <a:rPr lang="en-US" sz="2800" dirty="0" smtClean="0"/>
            </a:br>
            <a:r>
              <a:rPr lang="en-US" dirty="0" smtClean="0">
                <a:hlinkClick r:id="rId2"/>
              </a:rPr>
              <a:t>onlineconf@educause.edu</a:t>
            </a:r>
            <a:endParaRPr lang="en-US" dirty="0"/>
          </a:p>
        </p:txBody>
      </p:sp>
      <p:pic>
        <p:nvPicPr>
          <p:cNvPr id="4" name="Picture 3"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971800"/>
            <a:ext cx="3025808" cy="18531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4669" b="14744"/>
          <a:stretch/>
        </p:blipFill>
        <p:spPr>
          <a:xfrm>
            <a:off x="5443502" y="3124200"/>
            <a:ext cx="1939149" cy="1216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241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sz="3400" dirty="0" smtClean="0"/>
              <a:t>Online Conference Overview &amp; Agenda</a:t>
            </a:r>
            <a:endParaRPr lang="en-US" sz="3400" dirty="0"/>
          </a:p>
          <a:p>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a:t>
            </a:r>
            <a:r>
              <a:rPr lang="en-US" dirty="0"/>
              <a:t>Third Online </a:t>
            </a:r>
            <a:r>
              <a:rPr lang="en-US" dirty="0" smtClean="0"/>
              <a:t>Conference</a:t>
            </a:r>
            <a:endParaRPr lang="en-US" dirty="0"/>
          </a:p>
        </p:txBody>
      </p:sp>
      <p:sp>
        <p:nvSpPr>
          <p:cNvPr id="3" name="Content Placeholder 2"/>
          <p:cNvSpPr>
            <a:spLocks noGrp="1"/>
          </p:cNvSpPr>
          <p:nvPr>
            <p:ph idx="1"/>
          </p:nvPr>
        </p:nvSpPr>
        <p:spPr>
          <a:xfrm>
            <a:off x="606829" y="1371599"/>
            <a:ext cx="5870171" cy="4546599"/>
          </a:xfrm>
        </p:spPr>
        <p:txBody>
          <a:bodyPr/>
          <a:lstStyle/>
          <a:p>
            <a:r>
              <a:rPr lang="en-US" dirty="0">
                <a:latin typeface="Arial" charset="0"/>
                <a:ea typeface="ＭＳ Ｐゴシック" pitchFamily="-108" charset="-128"/>
                <a:cs typeface="Arial" charset="0"/>
              </a:rPr>
              <a:t>Responding to members</a:t>
            </a:r>
          </a:p>
          <a:p>
            <a:r>
              <a:rPr lang="en-US" dirty="0">
                <a:latin typeface="Arial" charset="0"/>
                <a:ea typeface="ＭＳ Ｐゴシック" pitchFamily="-108" charset="-128"/>
                <a:cs typeface="Arial" charset="0"/>
              </a:rPr>
              <a:t>Modeling the way</a:t>
            </a:r>
          </a:p>
          <a:p>
            <a:r>
              <a:rPr lang="en-US" dirty="0">
                <a:latin typeface="Arial" charset="0"/>
                <a:ea typeface="ＭＳ Ｐゴシック" pitchFamily="-108" charset="-128"/>
                <a:cs typeface="Arial" charset="0"/>
              </a:rPr>
              <a:t>Expanding the community</a:t>
            </a:r>
          </a:p>
          <a:p>
            <a:r>
              <a:rPr lang="en-US" dirty="0">
                <a:latin typeface="Arial" charset="0"/>
                <a:ea typeface="ＭＳ Ｐゴシック" pitchFamily="-108" charset="-128"/>
                <a:cs typeface="Arial" charset="0"/>
              </a:rPr>
              <a:t>Bringing outstanding content to your campus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532558"/>
            <a:ext cx="3352800" cy="2334842"/>
          </a:xfrm>
          <a:prstGeom prst="rect">
            <a:avLst/>
          </a:prstGeom>
        </p:spPr>
      </p:pic>
    </p:spTree>
    <p:extLst>
      <p:ext uri="{BB962C8B-B14F-4D97-AF65-F5344CB8AC3E}">
        <p14:creationId xmlns:p14="http://schemas.microsoft.com/office/powerpoint/2010/main" val="229382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8021782" cy="729971"/>
          </a:xfrm>
        </p:spPr>
        <p:txBody>
          <a:bodyPr/>
          <a:lstStyle/>
          <a:p>
            <a:r>
              <a:rPr lang="en-US" dirty="0" smtClean="0"/>
              <a:t>Registrants</a:t>
            </a:r>
            <a:endParaRPr lang="en-US" dirty="0"/>
          </a:p>
        </p:txBody>
      </p:sp>
      <p:sp>
        <p:nvSpPr>
          <p:cNvPr id="5" name="Content Placeholder 2"/>
          <p:cNvSpPr>
            <a:spLocks noGrp="1"/>
          </p:cNvSpPr>
          <p:nvPr>
            <p:ph idx="1"/>
          </p:nvPr>
        </p:nvSpPr>
        <p:spPr>
          <a:xfrm>
            <a:off x="609600" y="1066800"/>
            <a:ext cx="5257800" cy="4546599"/>
          </a:xfrm>
        </p:spPr>
        <p:txBody>
          <a:bodyPr>
            <a:normAutofit/>
          </a:bodyPr>
          <a:lstStyle/>
          <a:p>
            <a:pPr>
              <a:defRPr/>
            </a:pPr>
            <a:r>
              <a:rPr lang="en-US" b="1" dirty="0" smtClean="0">
                <a:solidFill>
                  <a:schemeClr val="tx1">
                    <a:lumMod val="65000"/>
                    <a:lumOff val="35000"/>
                  </a:schemeClr>
                </a:solidFill>
              </a:rPr>
              <a:t>2012</a:t>
            </a:r>
            <a:r>
              <a:rPr lang="en-US" dirty="0" smtClean="0">
                <a:solidFill>
                  <a:schemeClr val="tx1">
                    <a:lumMod val="65000"/>
                    <a:lumOff val="35000"/>
                  </a:schemeClr>
                </a:solidFill>
              </a:rPr>
              <a:t>: </a:t>
            </a:r>
            <a:r>
              <a:rPr lang="en-US" dirty="0" smtClean="0">
                <a:solidFill>
                  <a:schemeClr val="tx1">
                    <a:lumMod val="65000"/>
                    <a:lumOff val="35000"/>
                  </a:schemeClr>
                </a:solidFill>
              </a:rPr>
              <a:t>75</a:t>
            </a:r>
            <a:endParaRPr lang="en-US" dirty="0" smtClean="0">
              <a:solidFill>
                <a:schemeClr val="tx1">
                  <a:lumMod val="65000"/>
                  <a:lumOff val="35000"/>
                </a:schemeClr>
              </a:solidFill>
            </a:endParaRPr>
          </a:p>
          <a:p>
            <a:pPr lvl="1">
              <a:defRPr/>
            </a:pPr>
            <a:r>
              <a:rPr lang="en-US" dirty="0" smtClean="0">
                <a:solidFill>
                  <a:schemeClr val="tx1">
                    <a:lumMod val="65000"/>
                    <a:lumOff val="35000"/>
                  </a:schemeClr>
                </a:solidFill>
              </a:rPr>
              <a:t>Teams </a:t>
            </a:r>
            <a:r>
              <a:rPr lang="en-US" dirty="0">
                <a:solidFill>
                  <a:schemeClr val="tx1">
                    <a:lumMod val="65000"/>
                    <a:lumOff val="35000"/>
                  </a:schemeClr>
                </a:solidFill>
              </a:rPr>
              <a:t>of 1 to </a:t>
            </a:r>
            <a:r>
              <a:rPr lang="en-US" dirty="0" smtClean="0">
                <a:solidFill>
                  <a:schemeClr val="tx1">
                    <a:lumMod val="65000"/>
                    <a:lumOff val="35000"/>
                  </a:schemeClr>
                </a:solidFill>
              </a:rPr>
              <a:t>20+; exposure close </a:t>
            </a:r>
            <a:r>
              <a:rPr lang="en-US" dirty="0">
                <a:solidFill>
                  <a:schemeClr val="tx1">
                    <a:lumMod val="65000"/>
                    <a:lumOff val="35000"/>
                  </a:schemeClr>
                </a:solidFill>
              </a:rPr>
              <a:t>to </a:t>
            </a:r>
            <a:r>
              <a:rPr lang="en-US" dirty="0" smtClean="0">
                <a:solidFill>
                  <a:schemeClr val="tx1">
                    <a:lumMod val="65000"/>
                    <a:lumOff val="35000"/>
                  </a:schemeClr>
                </a:solidFill>
              </a:rPr>
              <a:t>250 individuals</a:t>
            </a:r>
            <a:r>
              <a:rPr lang="en-US" dirty="0">
                <a:solidFill>
                  <a:schemeClr val="tx1">
                    <a:lumMod val="65000"/>
                    <a:lumOff val="35000"/>
                  </a:schemeClr>
                </a:solidFill>
              </a:rPr>
              <a:t>. </a:t>
            </a:r>
          </a:p>
          <a:p>
            <a:pPr>
              <a:defRPr/>
            </a:pPr>
            <a:r>
              <a:rPr lang="en-US" b="1" dirty="0" smtClean="0">
                <a:solidFill>
                  <a:schemeClr val="tx1">
                    <a:lumMod val="65000"/>
                    <a:lumOff val="35000"/>
                  </a:schemeClr>
                </a:solidFill>
              </a:rPr>
              <a:t>2013</a:t>
            </a:r>
            <a:r>
              <a:rPr lang="en-US" dirty="0" smtClean="0">
                <a:solidFill>
                  <a:schemeClr val="tx1">
                    <a:lumMod val="65000"/>
                    <a:lumOff val="35000"/>
                  </a:schemeClr>
                </a:solidFill>
              </a:rPr>
              <a:t>: </a:t>
            </a:r>
            <a:r>
              <a:rPr lang="en-US" dirty="0">
                <a:solidFill>
                  <a:schemeClr val="tx1">
                    <a:lumMod val="65000"/>
                    <a:lumOff val="35000"/>
                  </a:schemeClr>
                </a:solidFill>
              </a:rPr>
              <a:t>6</a:t>
            </a:r>
            <a:r>
              <a:rPr lang="en-US" dirty="0" smtClean="0">
                <a:solidFill>
                  <a:schemeClr val="tx1">
                    <a:lumMod val="65000"/>
                    <a:lumOff val="35000"/>
                  </a:schemeClr>
                </a:solidFill>
              </a:rPr>
              <a:t>0+</a:t>
            </a:r>
          </a:p>
          <a:p>
            <a:pPr lvl="1">
              <a:defRPr/>
            </a:pPr>
            <a:r>
              <a:rPr lang="en-US" dirty="0" smtClean="0">
                <a:solidFill>
                  <a:schemeClr val="tx1">
                    <a:lumMod val="65000"/>
                    <a:lumOff val="35000"/>
                  </a:schemeClr>
                </a:solidFill>
              </a:rPr>
              <a:t>40 institutions</a:t>
            </a:r>
            <a:endParaRPr lang="en-US" dirty="0">
              <a:solidFill>
                <a:schemeClr val="tx1">
                  <a:lumMod val="65000"/>
                  <a:lumOff val="35000"/>
                </a:schemeClr>
              </a:solidFill>
            </a:endParaRPr>
          </a:p>
          <a:p>
            <a:pPr lvl="1">
              <a:defRPr/>
            </a:pPr>
            <a:r>
              <a:rPr lang="en-US" dirty="0" smtClean="0">
                <a:solidFill>
                  <a:schemeClr val="tx1">
                    <a:lumMod val="65000"/>
                    <a:lumOff val="35000"/>
                  </a:schemeClr>
                </a:solidFill>
              </a:rPr>
              <a:t>22 states plus Canada</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199" y="457200"/>
            <a:ext cx="3582703" cy="2687027"/>
          </a:xfrm>
          <a:prstGeom prst="rect">
            <a:avLst/>
          </a:prstGeom>
          <a:ln>
            <a:noFill/>
          </a:ln>
          <a:effectLst>
            <a:softEdge rad="112500"/>
          </a:effectLst>
        </p:spPr>
      </p:pic>
      <p:pic>
        <p:nvPicPr>
          <p:cNvPr id="9" name="Picture 10" descr="slide 6 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198" y="3657600"/>
            <a:ext cx="3582703" cy="2350277"/>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81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6829" y="260629"/>
            <a:ext cx="8021782" cy="729971"/>
          </a:xfrm>
        </p:spPr>
        <p:txBody>
          <a:bodyPr>
            <a:normAutofit/>
          </a:bodyPr>
          <a:lstStyle/>
          <a:p>
            <a:r>
              <a:rPr lang="en-US" dirty="0" smtClean="0">
                <a:solidFill>
                  <a:srgbClr val="C00000"/>
                </a:solidFill>
              </a:rPr>
              <a:t>14 </a:t>
            </a:r>
            <a:r>
              <a:rPr lang="en-US" dirty="0" smtClean="0"/>
              <a:t>Sessions</a:t>
            </a:r>
            <a:endParaRPr lang="en-US" dirty="0"/>
          </a:p>
        </p:txBody>
      </p:sp>
      <p:sp>
        <p:nvSpPr>
          <p:cNvPr id="5" name="Content Placeholder 2"/>
          <p:cNvSpPr>
            <a:spLocks noGrp="1"/>
          </p:cNvSpPr>
          <p:nvPr>
            <p:ph idx="1"/>
          </p:nvPr>
        </p:nvSpPr>
        <p:spPr>
          <a:xfrm>
            <a:off x="606829" y="1320801"/>
            <a:ext cx="6327371" cy="4546599"/>
          </a:xfrm>
        </p:spPr>
        <p:txBody>
          <a:bodyPr/>
          <a:lstStyle/>
          <a:p>
            <a:r>
              <a:rPr lang="en-US" b="1" dirty="0">
                <a:latin typeface="Arial" charset="0"/>
                <a:ea typeface="ＭＳ Ｐゴシック" pitchFamily="-108" charset="-128"/>
                <a:cs typeface="Arial" charset="0"/>
              </a:rPr>
              <a:t>Webcasts </a:t>
            </a:r>
          </a:p>
          <a:p>
            <a:pPr lvl="1"/>
            <a:r>
              <a:rPr lang="en-US" dirty="0">
                <a:latin typeface="Arial" charset="0"/>
                <a:ea typeface="ＭＳ Ｐゴシック" pitchFamily="-108" charset="-128"/>
                <a:cs typeface="Arial" charset="0"/>
              </a:rPr>
              <a:t>General </a:t>
            </a:r>
            <a:r>
              <a:rPr lang="en-US" dirty="0" smtClean="0">
                <a:latin typeface="Arial" charset="0"/>
                <a:ea typeface="ＭＳ Ｐゴシック" pitchFamily="-108" charset="-128"/>
                <a:cs typeface="Arial" charset="0"/>
              </a:rPr>
              <a:t>Sessions (2)</a:t>
            </a:r>
            <a:endParaRPr lang="en-US" dirty="0">
              <a:latin typeface="Arial" charset="0"/>
              <a:ea typeface="ＭＳ Ｐゴシック" pitchFamily="-108" charset="-128"/>
              <a:cs typeface="Arial" charset="0"/>
            </a:endParaRPr>
          </a:p>
          <a:p>
            <a:pPr lvl="1">
              <a:buClr>
                <a:srgbClr val="C00000"/>
              </a:buClr>
            </a:pPr>
            <a:r>
              <a:rPr lang="en-US" dirty="0" smtClean="0">
                <a:latin typeface="Arial" charset="0"/>
                <a:ea typeface="ＭＳ Ｐゴシック" pitchFamily="-108" charset="-128"/>
                <a:cs typeface="Arial" charset="0"/>
              </a:rPr>
              <a:t>Concurrent Sessions (</a:t>
            </a:r>
            <a:r>
              <a:rPr lang="en-US" dirty="0">
                <a:latin typeface="Arial" charset="0"/>
                <a:ea typeface="ＭＳ Ｐゴシック" pitchFamily="-108" charset="-128"/>
                <a:cs typeface="Arial" charset="0"/>
              </a:rPr>
              <a:t>7</a:t>
            </a:r>
            <a:r>
              <a:rPr lang="en-US" dirty="0" smtClean="0">
                <a:latin typeface="Arial" charset="0"/>
                <a:ea typeface="ＭＳ Ｐゴシック" pitchFamily="-108" charset="-128"/>
                <a:cs typeface="Arial" charset="0"/>
              </a:rPr>
              <a:t>)</a:t>
            </a:r>
            <a:endParaRPr lang="en-US" dirty="0">
              <a:latin typeface="Arial" charset="0"/>
              <a:ea typeface="ＭＳ Ｐゴシック" pitchFamily="-108" charset="-128"/>
              <a:cs typeface="Arial" charset="0"/>
            </a:endParaRPr>
          </a:p>
          <a:p>
            <a:pPr>
              <a:buClr>
                <a:srgbClr val="C00000"/>
              </a:buClr>
            </a:pPr>
            <a:r>
              <a:rPr lang="en-US" b="1" dirty="0" smtClean="0">
                <a:latin typeface="Arial" charset="0"/>
                <a:ea typeface="ＭＳ Ｐゴシック" pitchFamily="-108" charset="-128"/>
                <a:cs typeface="Arial" charset="0"/>
              </a:rPr>
              <a:t>Exclusive Online </a:t>
            </a:r>
            <a:r>
              <a:rPr lang="en-US" b="1" dirty="0">
                <a:latin typeface="Arial" charset="0"/>
                <a:ea typeface="ＭＳ Ｐゴシック" pitchFamily="-108" charset="-128"/>
                <a:cs typeface="Arial" charset="0"/>
              </a:rPr>
              <a:t>Content</a:t>
            </a:r>
          </a:p>
          <a:p>
            <a:pPr lvl="1">
              <a:buClr>
                <a:srgbClr val="C00000"/>
              </a:buClr>
            </a:pPr>
            <a:r>
              <a:rPr lang="en-US" dirty="0" smtClean="0">
                <a:latin typeface="Arial" charset="0"/>
                <a:ea typeface="ＭＳ Ｐゴシック" pitchFamily="-108" charset="-128"/>
                <a:cs typeface="Arial" charset="0"/>
              </a:rPr>
              <a:t>Online Sessions (5)</a:t>
            </a: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514600"/>
            <a:ext cx="2607733" cy="2514600"/>
          </a:xfrm>
          <a:prstGeom prst="rect">
            <a:avLst/>
          </a:prstGeom>
        </p:spPr>
      </p:pic>
    </p:spTree>
    <p:extLst>
      <p:ext uri="{BB962C8B-B14F-4D97-AF65-F5344CB8AC3E}">
        <p14:creationId xmlns:p14="http://schemas.microsoft.com/office/powerpoint/2010/main" val="40026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09354"/>
            <a:ext cx="8382000" cy="1143000"/>
          </a:xfrm>
        </p:spPr>
        <p:txBody>
          <a:bodyPr>
            <a:normAutofit/>
          </a:bodyPr>
          <a:lstStyle/>
          <a:p>
            <a:r>
              <a:rPr lang="en-US" dirty="0" smtClean="0"/>
              <a:t>Networking</a:t>
            </a:r>
            <a:endParaRPr lang="en-US" dirty="0"/>
          </a:p>
        </p:txBody>
      </p:sp>
      <p:sp>
        <p:nvSpPr>
          <p:cNvPr id="5" name="Content Placeholder 2"/>
          <p:cNvSpPr>
            <a:spLocks noGrp="1"/>
          </p:cNvSpPr>
          <p:nvPr>
            <p:ph idx="1"/>
          </p:nvPr>
        </p:nvSpPr>
        <p:spPr>
          <a:xfrm>
            <a:off x="457200" y="1783930"/>
            <a:ext cx="8686800" cy="3169070"/>
          </a:xfrm>
        </p:spPr>
        <p:txBody>
          <a:bodyPr/>
          <a:lstStyle/>
          <a:p>
            <a:pPr>
              <a:buClr>
                <a:schemeClr val="accent3">
                  <a:lumMod val="50000"/>
                </a:schemeClr>
              </a:buClr>
            </a:pPr>
            <a:r>
              <a:rPr lang="en-US" sz="3000" dirty="0" smtClean="0">
                <a:cs typeface="Arial" charset="0"/>
              </a:rPr>
              <a:t>Conference hashtag: </a:t>
            </a:r>
            <a:r>
              <a:rPr lang="en-US" sz="3200" b="1" dirty="0" smtClean="0">
                <a:hlinkClick r:id="rId2"/>
              </a:rPr>
              <a:t>#SEC13</a:t>
            </a:r>
            <a:endParaRPr lang="en-US" sz="3200" b="1" dirty="0" smtClean="0"/>
          </a:p>
          <a:p>
            <a:pPr>
              <a:buClr>
                <a:schemeClr val="accent3">
                  <a:lumMod val="50000"/>
                </a:schemeClr>
              </a:buClr>
              <a:buFont typeface="Wingdings" pitchFamily="2" charset="2"/>
              <a:buChar char="§"/>
            </a:pPr>
            <a:r>
              <a:rPr lang="en-US" sz="3000" dirty="0" smtClean="0">
                <a:hlinkClick r:id="rId3"/>
              </a:rPr>
              <a:t>Registration List</a:t>
            </a:r>
            <a:endParaRPr lang="en-US" sz="3000" dirty="0" smtClean="0"/>
          </a:p>
          <a:p>
            <a:pPr marL="0" indent="0">
              <a:buNone/>
            </a:pP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5" t="18761" r="7647" b="11558"/>
          <a:stretch/>
        </p:blipFill>
        <p:spPr bwMode="auto">
          <a:xfrm>
            <a:off x="914400" y="3759200"/>
            <a:ext cx="4127501" cy="89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54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5"/>
            <a:ext cx="8021782" cy="729971"/>
          </a:xfrm>
        </p:spPr>
        <p:txBody>
          <a:bodyPr/>
          <a:lstStyle/>
          <a:p>
            <a:r>
              <a:rPr lang="en-US" dirty="0" smtClean="0"/>
              <a:t>Get the #SEC13 Scoop</a:t>
            </a:r>
            <a:endParaRPr lang="en-US" dirty="0"/>
          </a:p>
        </p:txBody>
      </p:sp>
      <p:sp>
        <p:nvSpPr>
          <p:cNvPr id="3" name="Content Placeholder 2"/>
          <p:cNvSpPr>
            <a:spLocks noGrp="1"/>
          </p:cNvSpPr>
          <p:nvPr>
            <p:ph idx="1"/>
          </p:nvPr>
        </p:nvSpPr>
        <p:spPr>
          <a:xfrm>
            <a:off x="381001" y="1371599"/>
            <a:ext cx="4968239" cy="4546599"/>
          </a:xfrm>
        </p:spPr>
        <p:txBody>
          <a:bodyPr/>
          <a:lstStyle/>
          <a:p>
            <a:pPr marL="0" indent="0">
              <a:buNone/>
            </a:pPr>
            <a:r>
              <a:rPr lang="en-US" sz="3200" dirty="0" smtClean="0"/>
              <a:t>Your all-in-one stop for #SEC13 tweets, photos, videos, slides and conversations</a:t>
            </a:r>
            <a:r>
              <a:rPr lang="en-US" sz="2800" dirty="0" smtClean="0"/>
              <a:t>. </a:t>
            </a:r>
          </a:p>
          <a:p>
            <a:pPr marL="0" indent="0">
              <a:buNone/>
            </a:pPr>
            <a:endParaRPr lang="en-US" sz="2800" dirty="0"/>
          </a:p>
          <a:p>
            <a:pPr marL="0" indent="0">
              <a:buNone/>
            </a:pPr>
            <a:r>
              <a:rPr lang="en-US" sz="3200" dirty="0" smtClean="0">
                <a:solidFill>
                  <a:srgbClr val="AA0836"/>
                </a:solidFill>
              </a:rPr>
              <a:t>eventifier.co/event/SEC13</a:t>
            </a:r>
            <a:endParaRPr lang="en-US" sz="32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2595" b="9694"/>
          <a:stretch/>
        </p:blipFill>
        <p:spPr bwMode="auto">
          <a:xfrm>
            <a:off x="5501640" y="1737360"/>
            <a:ext cx="365760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640" y="1318923"/>
            <a:ext cx="22479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271453"/>
      </p:ext>
    </p:extLst>
  </p:cSld>
  <p:clrMapOvr>
    <a:masterClrMapping/>
  </p:clrMapOvr>
  <mc:AlternateContent xmlns:mc="http://schemas.openxmlformats.org/markup-compatibility/2006" xmlns:p14="http://schemas.microsoft.com/office/powerpoint/2010/main">
    <mc:Choice Requires="p14">
      <p:transition spd="slow" p14:dur="7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Adobe Connect &amp; Mediasite</a:t>
            </a:r>
            <a:endParaRPr lang="en-US" dirty="0"/>
          </a:p>
        </p:txBody>
      </p:sp>
    </p:spTree>
    <p:extLst>
      <p:ext uri="{BB962C8B-B14F-4D97-AF65-F5344CB8AC3E}">
        <p14:creationId xmlns:p14="http://schemas.microsoft.com/office/powerpoint/2010/main" val="4203461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ecurity Professionals Online Conference&amp;#x0D;&amp;#x0A;Orientation Session&amp;#x0D;&amp;#x0A;&amp;#x0D;&amp;#x0A;April 10, 2013&amp;quot;&quot;/&gt;&lt;property id=&quot;20307&quot; value=&quot;257&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2 - &amp;quot;Today’s Orientation&amp;quot;&quot;/&gt;&lt;property id=&quot;20307&quot; value=&quot;264&quot;/&gt;&lt;/object&gt;&lt;object type=&quot;3&quot; unique_id=&quot;10182&quot;&gt;&lt;property id=&quot;20148&quot; value=&quot;5&quot;/&gt;&lt;property id=&quot;20300&quot; value=&quot;Slide 4 - &amp;quot;Security: Third Online Conference&amp;quot;&quot;/&gt;&lt;property id=&quot;20307&quot; value=&quot;268&quot;/&gt;&lt;/object&gt;&lt;object type=&quot;3&quot; unique_id=&quot;10183&quot;&gt;&lt;property id=&quot;20148&quot; value=&quot;5&quot;/&gt;&lt;property id=&quot;20300&quot; value=&quot;Slide 5 - &amp;quot;Registrants&amp;quot;&quot;/&gt;&lt;property id=&quot;20307&quot; value=&quot;269&quot;/&gt;&lt;/object&gt;&lt;object type=&quot;3&quot; unique_id=&quot;10184&quot;&gt;&lt;property id=&quot;20148&quot; value=&quot;5&quot;/&gt;&lt;property id=&quot;20300&quot; value=&quot;Slide 6 - &amp;quot;14 Sessions&amp;quot;&quot;/&gt;&lt;property id=&quot;20307&quot; value=&quot;270&quot;/&gt;&lt;/object&gt;&lt;object type=&quot;3&quot; unique_id=&quot;10186&quot;&gt;&lt;property id=&quot;20148&quot; value=&quot;5&quot;/&gt;&lt;property id=&quot;20300&quot; value=&quot;Slide 9&quot;/&gt;&lt;property id=&quot;20307&quot; value=&quot;273&quot;/&gt;&lt;/object&gt;&lt;object type=&quot;3&quot; unique_id=&quot;10187&quot;&gt;&lt;property id=&quot;20148&quot; value=&quot;5&quot;/&gt;&lt;property id=&quot;20300&quot; value=&quot;Slide 10 - &amp;quot;Adobe Connect&amp;quot;&quot;/&gt;&lt;property id=&quot;20307&quot; value=&quot;272&quot;/&gt;&lt;/object&gt;&lt;object type=&quot;3&quot; unique_id=&quot;10188&quot;&gt;&lt;property id=&quot;20148&quot; value=&quot;5&quot;/&gt;&lt;property id=&quot;20300&quot; value=&quot;Slide 11 - &amp;quot;Exclusive Online Sessions&amp;quot;&quot;/&gt;&lt;property id=&quot;20307&quot; value=&quot;274&quot;/&gt;&lt;/object&gt;&lt;object type=&quot;3&quot; unique_id=&quot;10189&quot;&gt;&lt;property id=&quot;20148&quot; value=&quot;5&quot;/&gt;&lt;property id=&quot;20300&quot; value=&quot;Slide 13 - &amp;quot;Webcasts: Sonic Foundry&amp;amp;#x09;&amp;quot;&quot;/&gt;&lt;property id=&quot;20307&quot; value=&quot;275&quot;/&gt;&lt;/object&gt;&lt;object type=&quot;3&quot; unique_id=&quot;10268&quot;&gt;&lt;property id=&quot;20148&quot; value=&quot;5&quot;/&gt;&lt;property id=&quot;20300&quot; value=&quot;Slide 7 - &amp;quot;Networking&amp;quot;&quot;/&gt;&lt;property id=&quot;20307&quot; value=&quot;276&quot;/&gt;&lt;/object&gt;&lt;object type=&quot;3&quot; unique_id=&quot;10317&quot;&gt;&lt;property id=&quot;20148&quot; value=&quot;5&quot;/&gt;&lt;property id=&quot;20300&quot; value=&quot;Slide 16 - &amp;quot;Technology Preparation&amp;#x0D;&amp;#x0A;http://www.educause.edu/events/security-professionals-conference/program-and-agenda/online-&quot;/&gt;&lt;property id=&quot;20307&quot; value=&quot;277&quot;/&gt;&lt;/object&gt;&lt;object type=&quot;3&quot; unique_id=&quot;10504&quot;&gt;&lt;property id=&quot;20148&quot; value=&quot;5&quot;/&gt;&lt;property id=&quot;20300&quot; value=&quot;Slide 15&quot;/&gt;&lt;property id=&quot;20307&quot; value=&quot;282&quot;/&gt;&lt;/object&gt;&lt;object type=&quot;3&quot; unique_id=&quot;10505&quot;&gt;&lt;property id=&quot;20148&quot; value=&quot;5&quot;/&gt;&lt;property id=&quot;20300&quot; value=&quot;Slide 17 - &amp;quot;Technology and Teams&amp;quot;&quot;/&gt;&lt;property id=&quot;20307&quot; value=&quot;283&quot;/&gt;&lt;/object&gt;&lt;object type=&quot;3&quot; unique_id=&quot;10506&quot;&gt;&lt;property id=&quot;20148&quot; value=&quot;5&quot;/&gt;&lt;property id=&quot;20300&quot; value=&quot;Slide 18&quot;/&gt;&lt;property id=&quot;20307&quot; value=&quot;284&quot;/&gt;&lt;/object&gt;&lt;object type=&quot;3&quot; unique_id=&quot;10507&quot;&gt;&lt;property id=&quot;20148&quot; value=&quot;5&quot;/&gt;&lt;property id=&quot;20300&quot; value=&quot;Slide 19&quot;/&gt;&lt;property id=&quot;20307&quot; value=&quot;287&quot;/&gt;&lt;/object&gt;&lt;object type=&quot;3&quot; unique_id=&quot;10511&quot;&gt;&lt;property id=&quot;20148&quot; value=&quot;5&quot;/&gt;&lt;property id=&quot;20300&quot; value=&quot;Slide 20&quot;/&gt;&lt;property id=&quot;20307&quot; value=&quot;291&quot;/&gt;&lt;/object&gt;&lt;object type=&quot;3&quot; unique_id=&quot;10515&quot;&gt;&lt;property id=&quot;20148&quot; value=&quot;5&quot;/&gt;&lt;property id=&quot;20300&quot; value=&quot;Slide 23&quot;/&gt;&lt;property id=&quot;20307&quot; value=&quot;295&quot;/&gt;&lt;/object&gt;&lt;object type=&quot;3&quot; unique_id=&quot;10516&quot;&gt;&lt;property id=&quot;20148&quot; value=&quot;5&quot;/&gt;&lt;property id=&quot;20300&quot; value=&quot;Slide 24&quot;/&gt;&lt;property id=&quot;20307&quot; value=&quot;285&quot;/&gt;&lt;/object&gt;&lt;object type=&quot;3&quot; unique_id=&quot;10825&quot;&gt;&lt;property id=&quot;20148&quot; value=&quot;5&quot;/&gt;&lt;property id=&quot;20300&quot; value=&quot;Slide 14 - &amp;quot;Recordings&amp;quot;&quot;/&gt;&lt;property id=&quot;20307&quot; value=&quot;296&quot;/&gt;&lt;/object&gt;&lt;object type=&quot;3&quot; unique_id=&quot;11247&quot;&gt;&lt;property id=&quot;20148&quot; value=&quot;5&quot;/&gt;&lt;property id=&quot;20300&quot; value=&quot;Slide 12 - &amp;quot;Express yourself in Adobe Connect!&amp;quot;&quot;/&gt;&lt;property id=&quot;20307&quot; value=&quot;298&quot;/&gt;&lt;/object&gt;&lt;object type=&quot;3&quot; unique_id=&quot;11352&quot;&gt;&lt;property id=&quot;20148&quot; value=&quot;5&quot;/&gt;&lt;property id=&quot;20300&quot; value=&quot;Slide 25 - &amp;quot;See you next week @ SEC13!&amp;#x0D;&amp;#x0A;&amp;#x0D;&amp;#x0A;Your EDUCAUSE online conference team:&amp;#x0D;&amp;#x0A;&amp;#x0D;&amp;#x0A;Loren Benavente&amp;#x0D;&amp;#x0A;Victoria Fanning&amp;#x0D;&amp;#x0A;Shannon Smith&amp;#x0D;&amp;#x0A;&quot;/&gt;&lt;property id=&quot;20307&quot; value=&quot;299&quot;/&gt;&lt;/object&gt;&lt;object type=&quot;3&quot; unique_id=&quot;11743&quot;&gt;&lt;property id=&quot;20148&quot; value=&quot;5&quot;/&gt;&lt;property id=&quot;20300&quot; value=&quot;Slide 21 - &amp;quot;What is EDUCAUSE On Campus?&amp;quot;&quot;/&gt;&lt;property id=&quot;20307&quot; value=&quot;300&quot;/&gt;&lt;/object&gt;&lt;object type=&quot;3&quot; unique_id=&quot;11744&quot;&gt;&lt;property id=&quot;20148&quot; value=&quot;5&quot;/&gt;&lt;property id=&quot;20300&quot; value=&quot;Slide 22 - &amp;quot;Options&amp;quot;&quot;/&gt;&lt;property id=&quot;20307&quot; value=&quot;301&quot;/&gt;&lt;/object&gt;&lt;object type=&quot;3&quot; unique_id=&quot;11745&quot;&gt;&lt;property id=&quot;20148&quot; value=&quot;5&quot;/&gt;&lt;property id=&quot;20300&quot; value=&quot;Slide 8 - &amp;quot;Get the #SEC13 Scoop&amp;quot;&quot;/&gt;&lt;property id=&quot;20307&quot; value=&quot;30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427</Words>
  <Application>Microsoft Office PowerPoint</Application>
  <PresentationFormat>On-screen Show (4:3)</PresentationFormat>
  <Paragraphs>115</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Security Professionals Online Conference Orientation Session  April 10, 2013</vt:lpstr>
      <vt:lpstr>Today’s Orientation</vt:lpstr>
      <vt:lpstr>PowerPoint Presentation</vt:lpstr>
      <vt:lpstr>Security: Third Online Conference</vt:lpstr>
      <vt:lpstr>Registrants</vt:lpstr>
      <vt:lpstr>14 Sessions</vt:lpstr>
      <vt:lpstr>Networking</vt:lpstr>
      <vt:lpstr>Get the #SEC13 Scoop</vt:lpstr>
      <vt:lpstr>PowerPoint Presentation</vt:lpstr>
      <vt:lpstr>Adobe Connect</vt:lpstr>
      <vt:lpstr>Exclusive Online Sessions</vt:lpstr>
      <vt:lpstr>Express yourself in Adobe Connect!</vt:lpstr>
      <vt:lpstr>Webcasts: Sonic Foundry </vt:lpstr>
      <vt:lpstr>Recordings</vt:lpstr>
      <vt:lpstr>PowerPoint Presentation</vt:lpstr>
      <vt:lpstr>Technology Preparation http://www.educause.edu/events/security-professionals-conference/program-and-agenda/online-login-and-technical-requirements</vt:lpstr>
      <vt:lpstr>Technology and Teams</vt:lpstr>
      <vt:lpstr>PowerPoint Presentation</vt:lpstr>
      <vt:lpstr>PowerPoint Presentation</vt:lpstr>
      <vt:lpstr>PowerPoint Presentation</vt:lpstr>
      <vt:lpstr>What is EDUCAUSE On Campus?</vt:lpstr>
      <vt:lpstr>Options</vt:lpstr>
      <vt:lpstr>PowerPoint Presentation</vt:lpstr>
      <vt:lpstr>PowerPoint Presentation</vt:lpstr>
      <vt:lpstr>See you next week @ SEC13!  Your EDUCAUSE online conference team:  Loren Benavente Victoria Fanning Shannon Smith  onlineconf@educause.edu</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Victoria Fanning</cp:lastModifiedBy>
  <cp:revision>52</cp:revision>
  <dcterms:created xsi:type="dcterms:W3CDTF">2012-08-08T18:23:13Z</dcterms:created>
  <dcterms:modified xsi:type="dcterms:W3CDTF">2013-04-10T16:46:30Z</dcterms:modified>
</cp:coreProperties>
</file>