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5" r:id="rId4"/>
    <p:sldId id="266" r:id="rId5"/>
    <p:sldId id="267" r:id="rId6"/>
    <p:sldId id="269" r:id="rId7"/>
    <p:sldId id="270" r:id="rId8"/>
    <p:sldId id="282" r:id="rId9"/>
    <p:sldId id="273" r:id="rId10"/>
    <p:sldId id="271" r:id="rId11"/>
    <p:sldId id="272" r:id="rId12"/>
    <p:sldId id="276" r:id="rId13"/>
    <p:sldId id="277" r:id="rId14"/>
    <p:sldId id="278" r:id="rId15"/>
    <p:sldId id="279" r:id="rId16"/>
    <p:sldId id="275" r:id="rId17"/>
    <p:sldId id="280" r:id="rId18"/>
    <p:sldId id="281" r:id="rId19"/>
    <p:sldId id="283" r:id="rId20"/>
    <p:sldId id="284" r:id="rId21"/>
    <p:sldId id="291" r:id="rId22"/>
    <p:sldId id="286" r:id="rId23"/>
    <p:sldId id="287" r:id="rId24"/>
    <p:sldId id="288" r:id="rId25"/>
    <p:sldId id="285" r:id="rId26"/>
    <p:sldId id="261" r:id="rId27"/>
    <p:sldId id="289" r:id="rId28"/>
    <p:sldId id="29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864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3"/>
            <a:ext cx="838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728"/>
            <a:ext cx="83820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2011/Community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educause.edu/E2011/Contact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2011/TestInxpo" TargetMode="External"/><Relationship Id="rId2" Type="http://schemas.openxmlformats.org/officeDocument/2006/relationships/hyperlink" Target="http://www.educause.edu/E2011/Online/Require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cause.adobeconnect.com/common/help/en/support/meeting_test.htm" TargetMode="External"/><Relationship Id="rId4" Type="http://schemas.openxmlformats.org/officeDocument/2006/relationships/hyperlink" Target="http://www.microsoft.com/getsilverlight/Get-Started/Install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wiki/Event_Planning_Ki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user" TargetMode="External"/><Relationship Id="rId2" Type="http://schemas.openxmlformats.org/officeDocument/2006/relationships/hyperlink" Target="http://www.educause.edu/inxpo/login/E1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ucause.edu/E2011/Program/Onli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EDUCAUSE 2011 Online 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Annual Conference: 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Orientation Session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165350" y="2503947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October 12, 2011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654"/>
            <a:ext cx="8382000" cy="1143000"/>
          </a:xfrm>
        </p:spPr>
        <p:txBody>
          <a:bodyPr/>
          <a:lstStyle/>
          <a:p>
            <a:r>
              <a:rPr lang="en-US" dirty="0" smtClean="0"/>
              <a:t>streams: technical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09"/>
            <a:ext cx="8382000" cy="4525963"/>
          </a:xfrm>
        </p:spPr>
        <p:txBody>
          <a:bodyPr/>
          <a:lstStyle/>
          <a:p>
            <a:r>
              <a:rPr lang="en-US" dirty="0" smtClean="0"/>
              <a:t>Internet Explorer, Firefox, Safari</a:t>
            </a:r>
          </a:p>
          <a:p>
            <a:pPr lvl="1"/>
            <a:r>
              <a:rPr lang="en-US" dirty="0" smtClean="0"/>
              <a:t>Virtual Convention Center = https site</a:t>
            </a:r>
          </a:p>
          <a:p>
            <a:pPr lvl="1"/>
            <a:r>
              <a:rPr lang="en-US" dirty="0" smtClean="0"/>
              <a:t>Streams = http site</a:t>
            </a:r>
          </a:p>
          <a:p>
            <a:pPr lvl="1"/>
            <a:r>
              <a:rPr lang="en-US" dirty="0" smtClean="0"/>
              <a:t>Click View Now: You may get a warning message</a:t>
            </a:r>
          </a:p>
          <a:p>
            <a:pPr lvl="2"/>
            <a:r>
              <a:rPr lang="en-US" dirty="0" smtClean="0"/>
              <a:t>Do you want to view only the webpage content that was delivered securely? </a:t>
            </a:r>
            <a:r>
              <a:rPr lang="en-US" dirty="0" smtClean="0">
                <a:solidFill>
                  <a:srgbClr val="FF0000"/>
                </a:solidFill>
              </a:rPr>
              <a:t>No = I also want to view http page</a:t>
            </a:r>
          </a:p>
          <a:p>
            <a:pPr lvl="2"/>
            <a:r>
              <a:rPr lang="en-US" dirty="0" smtClean="0"/>
              <a:t>Only secure content is displayed. </a:t>
            </a:r>
            <a:r>
              <a:rPr lang="en-US" dirty="0" smtClean="0">
                <a:solidFill>
                  <a:srgbClr val="FF0000"/>
                </a:solidFill>
              </a:rPr>
              <a:t>Yes = show all content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2443"/>
            <a:ext cx="4434291" cy="172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43" y="888694"/>
            <a:ext cx="6364580" cy="4950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773"/>
            <a:ext cx="8382000" cy="1143000"/>
          </a:xfrm>
        </p:spPr>
        <p:txBody>
          <a:bodyPr/>
          <a:lstStyle/>
          <a:p>
            <a:r>
              <a:rPr lang="en-US" dirty="0" smtClean="0"/>
              <a:t>Online-only sessions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379525" y="1596512"/>
            <a:ext cx="6477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461950" y="1432999"/>
            <a:ext cx="105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1400"/>
              <a:t>Speaker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1512875" y="5578892"/>
            <a:ext cx="775545" cy="2674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6280030" y="5617688"/>
            <a:ext cx="1" cy="287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5330032" y="5927059"/>
            <a:ext cx="210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1400" dirty="0"/>
              <a:t>List of </a:t>
            </a:r>
            <a:r>
              <a:rPr lang="en-US" sz="1400" dirty="0" smtClean="0"/>
              <a:t>Participants</a:t>
            </a:r>
            <a:endParaRPr lang="en-US" sz="1400" dirty="0"/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3316685" y="5923714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1400" dirty="0"/>
              <a:t>Interactive Polls</a:t>
            </a: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870343" y="5920229"/>
            <a:ext cx="2230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1400" dirty="0"/>
              <a:t>Chat and ask Questions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4218040" y="5695254"/>
            <a:ext cx="1" cy="287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670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068"/>
            <a:ext cx="8382000" cy="1143000"/>
          </a:xfrm>
        </p:spPr>
        <p:txBody>
          <a:bodyPr/>
          <a:lstStyle/>
          <a:p>
            <a:r>
              <a:rPr lang="en-US" dirty="0" smtClean="0"/>
              <a:t>Virtual exhibit hall: Oct. 19-21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193490"/>
            <a:ext cx="4187825" cy="3951288"/>
          </a:xfrm>
        </p:spPr>
        <p:txBody>
          <a:bodyPr/>
          <a:lstStyle/>
          <a:p>
            <a:r>
              <a:rPr lang="en-US" dirty="0" smtClean="0"/>
              <a:t>Open: Videos, Resources, Links</a:t>
            </a:r>
          </a:p>
          <a:p>
            <a:pPr lvl="1"/>
            <a:r>
              <a:rPr lang="en-US" dirty="0" smtClean="0"/>
              <a:t>October 19-21</a:t>
            </a:r>
          </a:p>
          <a:p>
            <a:pPr lvl="1"/>
            <a:r>
              <a:rPr lang="en-US" dirty="0" smtClean="0"/>
              <a:t>90 days after the conference ends</a:t>
            </a:r>
          </a:p>
          <a:p>
            <a:r>
              <a:rPr lang="en-US" dirty="0" smtClean="0"/>
              <a:t>Live Chat</a:t>
            </a:r>
          </a:p>
          <a:p>
            <a:pPr lvl="1"/>
            <a:r>
              <a:rPr lang="en-US" dirty="0" smtClean="0"/>
              <a:t>Wednesday: 1:30-2:30 p.m. ET</a:t>
            </a:r>
          </a:p>
          <a:p>
            <a:pPr lvl="1"/>
            <a:r>
              <a:rPr lang="en-US" dirty="0" smtClean="0"/>
              <a:t>Thursday: 12:00-1:00 p.m. ET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80527"/>
            <a:ext cx="4041775" cy="25394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/>
          <a:stretch/>
        </p:blipFill>
        <p:spPr bwMode="auto">
          <a:xfrm>
            <a:off x="5938091" y="1456978"/>
            <a:ext cx="1443210" cy="83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-48659"/>
            <a:ext cx="8382000" cy="1143000"/>
          </a:xfrm>
        </p:spPr>
        <p:txBody>
          <a:bodyPr/>
          <a:lstStyle/>
          <a:p>
            <a:r>
              <a:rPr lang="en-US" dirty="0" smtClean="0"/>
              <a:t>Virtual Booths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856" y="1092261"/>
            <a:ext cx="4911189" cy="3951288"/>
          </a:xfrm>
        </p:spPr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Video or logo</a:t>
            </a:r>
          </a:p>
          <a:p>
            <a:r>
              <a:rPr lang="en-US" dirty="0" smtClean="0"/>
              <a:t>Content tabs</a:t>
            </a:r>
          </a:p>
          <a:p>
            <a:pPr lvl="1"/>
            <a:r>
              <a:rPr lang="en-US" dirty="0" smtClean="0"/>
              <a:t>Welcome</a:t>
            </a:r>
          </a:p>
          <a:p>
            <a:pPr lvl="1"/>
            <a:r>
              <a:rPr lang="en-US" dirty="0" smtClean="0"/>
              <a:t>Live Chat: Wed &amp; Thurs</a:t>
            </a:r>
          </a:p>
          <a:p>
            <a:pPr lvl="2"/>
            <a:r>
              <a:rPr lang="en-US" dirty="0" smtClean="0"/>
              <a:t>Send a general message</a:t>
            </a:r>
          </a:p>
          <a:p>
            <a:pPr lvl="2"/>
            <a:r>
              <a:rPr lang="en-US" dirty="0" smtClean="0"/>
              <a:t>Click on a representative’s image to communicate privately (they may also click on your icon)</a:t>
            </a:r>
          </a:p>
          <a:p>
            <a:pPr lvl="1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Links</a:t>
            </a:r>
          </a:p>
          <a:p>
            <a:pPr lvl="2"/>
            <a:r>
              <a:rPr lang="en-US" dirty="0" smtClean="0"/>
              <a:t>Documents</a:t>
            </a:r>
          </a:p>
          <a:p>
            <a:pPr lvl="2"/>
            <a:r>
              <a:rPr lang="en-US" dirty="0" smtClean="0"/>
              <a:t>Social Media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1" y="1092261"/>
            <a:ext cx="4341143" cy="226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5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0"/>
            <a:ext cx="8382000" cy="1143000"/>
          </a:xfrm>
        </p:spPr>
        <p:txBody>
          <a:bodyPr/>
          <a:lstStyle/>
          <a:p>
            <a:r>
              <a:rPr lang="en-US" dirty="0" smtClean="0"/>
              <a:t>Prize center: Oct. 19-21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6672"/>
            <a:ext cx="4040188" cy="3951288"/>
          </a:xfrm>
        </p:spPr>
        <p:txBody>
          <a:bodyPr/>
          <a:lstStyle/>
          <a:p>
            <a:r>
              <a:rPr lang="en-US" dirty="0" smtClean="0"/>
              <a:t>Click on a prize</a:t>
            </a:r>
          </a:p>
          <a:p>
            <a:r>
              <a:rPr lang="en-US" dirty="0" smtClean="0"/>
              <a:t>Enter the booth</a:t>
            </a:r>
          </a:p>
          <a:p>
            <a:r>
              <a:rPr lang="en-US" dirty="0" smtClean="0"/>
              <a:t>Click on “Win xx Prize” link</a:t>
            </a:r>
          </a:p>
          <a:p>
            <a:r>
              <a:rPr lang="en-US" dirty="0" smtClean="0"/>
              <a:t>Fill in your name</a:t>
            </a:r>
          </a:p>
          <a:p>
            <a:r>
              <a:rPr lang="en-US" dirty="0" smtClean="0"/>
              <a:t>Click submit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WINNERS</a:t>
            </a:r>
            <a:r>
              <a:rPr lang="en-US" dirty="0" smtClean="0"/>
              <a:t> announced:</a:t>
            </a:r>
          </a:p>
          <a:p>
            <a:r>
              <a:rPr lang="en-US" dirty="0" smtClean="0"/>
              <a:t>October 21 at 11 a.m. 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11" y="1299993"/>
            <a:ext cx="4116534" cy="203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69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7443"/>
            <a:ext cx="8382000" cy="1143000"/>
          </a:xfrm>
        </p:spPr>
        <p:txBody>
          <a:bodyPr/>
          <a:lstStyle/>
          <a:p>
            <a:r>
              <a:rPr lang="en-US" dirty="0" smtClean="0"/>
              <a:t>Game room: Oct. 19-21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" y="1162202"/>
            <a:ext cx="4040188" cy="3951288"/>
          </a:xfrm>
        </p:spPr>
        <p:txBody>
          <a:bodyPr/>
          <a:lstStyle/>
          <a:p>
            <a:r>
              <a:rPr lang="en-US" dirty="0" smtClean="0"/>
              <a:t>Trivial Pursuit</a:t>
            </a:r>
          </a:p>
          <a:p>
            <a:pPr lvl="1"/>
            <a:r>
              <a:rPr lang="en-US" dirty="0" smtClean="0"/>
              <a:t>30 questions: </a:t>
            </a:r>
          </a:p>
          <a:p>
            <a:pPr lvl="2"/>
            <a:r>
              <a:rPr lang="en-US" dirty="0" smtClean="0"/>
              <a:t>Philadelphia, general campus trivia, EDUCAUSE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google</a:t>
            </a:r>
            <a:r>
              <a:rPr lang="en-US" dirty="0" smtClean="0"/>
              <a:t> searches allowed!</a:t>
            </a:r>
          </a:p>
          <a:p>
            <a:pPr lvl="1"/>
            <a:r>
              <a:rPr lang="en-US" dirty="0" smtClean="0"/>
              <a:t>Time counts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288925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01914"/>
            <a:ext cx="4326881" cy="2802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2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-48659"/>
            <a:ext cx="8382000" cy="1143000"/>
          </a:xfrm>
        </p:spPr>
        <p:txBody>
          <a:bodyPr/>
          <a:lstStyle/>
          <a:p>
            <a:r>
              <a:rPr lang="en-US" dirty="0" smtClean="0"/>
              <a:t>Networking lounge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44651"/>
            <a:ext cx="4040188" cy="3951288"/>
          </a:xfrm>
        </p:spPr>
        <p:txBody>
          <a:bodyPr/>
          <a:lstStyle/>
          <a:p>
            <a:r>
              <a:rPr lang="en-US" dirty="0" smtClean="0"/>
              <a:t>Twitter Feed: </a:t>
            </a:r>
            <a:r>
              <a:rPr lang="en-US" b="1" dirty="0" smtClean="0"/>
              <a:t>#EDU11</a:t>
            </a:r>
          </a:p>
          <a:p>
            <a:pPr lvl="1"/>
            <a:r>
              <a:rPr lang="en-US" dirty="0" smtClean="0"/>
              <a:t>general conference </a:t>
            </a:r>
            <a:r>
              <a:rPr lang="en-US" dirty="0" err="1" smtClean="0"/>
              <a:t>hashtag</a:t>
            </a:r>
            <a:r>
              <a:rPr lang="en-US" dirty="0" smtClean="0"/>
              <a:t> for f2f and online audiences</a:t>
            </a:r>
          </a:p>
          <a:p>
            <a:r>
              <a:rPr lang="en-US" dirty="0" smtClean="0"/>
              <a:t>Online Audience Chat</a:t>
            </a:r>
          </a:p>
          <a:p>
            <a:pPr lvl="1"/>
            <a:r>
              <a:rPr lang="en-US" dirty="0" smtClean="0"/>
              <a:t>online participants only</a:t>
            </a:r>
          </a:p>
          <a:p>
            <a:r>
              <a:rPr lang="en-US" dirty="0" smtClean="0"/>
              <a:t>Flickr Slideshow: </a:t>
            </a:r>
            <a:r>
              <a:rPr lang="en-US" b="1" dirty="0" smtClean="0"/>
              <a:t>EDUONLINE11</a:t>
            </a:r>
          </a:p>
          <a:p>
            <a:pPr lvl="1"/>
            <a:r>
              <a:rPr lang="en-US" dirty="0"/>
              <a:t>online participants only</a:t>
            </a:r>
          </a:p>
          <a:p>
            <a:pPr marL="288925" lvl="1" indent="0">
              <a:buNone/>
            </a:pPr>
            <a:endParaRPr lang="en-US" b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039252"/>
            <a:ext cx="4041775" cy="253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4025" y="4333274"/>
            <a:ext cx="837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1B7B8B"/>
              </a:buClr>
              <a:buSzPct val="80000"/>
            </a:pPr>
            <a:r>
              <a:rPr lang="en-US" sz="2400" i="1" dirty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rPr>
              <a:t>S</a:t>
            </a:r>
            <a:r>
              <a:rPr lang="en-US" sz="2400" i="1" dirty="0" smtClean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rPr>
              <a:t>tay </a:t>
            </a:r>
            <a:r>
              <a:rPr lang="en-US" sz="2400" i="1" dirty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rPr>
              <a:t>connected outside of the networking </a:t>
            </a:r>
            <a:r>
              <a:rPr lang="en-US" sz="2400" i="1" dirty="0" smtClean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rPr>
              <a:t>lounge too! </a:t>
            </a:r>
            <a:r>
              <a:rPr lang="en-US" sz="2400" i="1" dirty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rPr>
              <a:t>EDUCAUSE social media tags and links for f2f and online audiences: </a:t>
            </a:r>
            <a:r>
              <a:rPr lang="en-US" sz="2400" i="1" dirty="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  <a:hlinkClick r:id="rId3"/>
              </a:rPr>
              <a:t>http://www.educause.edu/E2011/Community</a:t>
            </a:r>
            <a:endParaRPr lang="en-US" sz="2400" i="1" dirty="0">
              <a:solidFill>
                <a:srgbClr val="4C4C4F"/>
              </a:solidFill>
              <a:latin typeface="Arial"/>
              <a:ea typeface="ＭＳ Ｐゴシック" pitchFamily="4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7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068"/>
            <a:ext cx="8382000" cy="1143000"/>
          </a:xfrm>
        </p:spPr>
        <p:txBody>
          <a:bodyPr/>
          <a:lstStyle/>
          <a:p>
            <a:r>
              <a:rPr lang="en-US" dirty="0" smtClean="0"/>
              <a:t>Help desk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02534"/>
            <a:ext cx="4040188" cy="3951288"/>
          </a:xfrm>
        </p:spPr>
        <p:txBody>
          <a:bodyPr/>
          <a:lstStyle/>
          <a:p>
            <a:r>
              <a:rPr lang="en-US" dirty="0" smtClean="0"/>
              <a:t>LIVE staff: </a:t>
            </a:r>
          </a:p>
          <a:p>
            <a:pPr lvl="1"/>
            <a:r>
              <a:rPr lang="en-US" dirty="0" smtClean="0"/>
              <a:t>October 19-21</a:t>
            </a:r>
          </a:p>
          <a:p>
            <a:pPr lvl="1"/>
            <a:r>
              <a:rPr lang="en-US" dirty="0" smtClean="0"/>
              <a:t>Conference times</a:t>
            </a:r>
          </a:p>
          <a:p>
            <a:r>
              <a:rPr lang="en-US" dirty="0" smtClean="0"/>
              <a:t>Before/After: </a:t>
            </a:r>
          </a:p>
          <a:p>
            <a:pPr lvl="1"/>
            <a:r>
              <a:rPr lang="en-US" dirty="0" smtClean="0">
                <a:hlinkClick r:id="rId2"/>
              </a:rPr>
              <a:t>Contact Us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22" y="973830"/>
            <a:ext cx="4895161" cy="305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9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-33051"/>
            <a:ext cx="8382000" cy="1143000"/>
          </a:xfrm>
        </p:spPr>
        <p:txBody>
          <a:bodyPr/>
          <a:lstStyle/>
          <a:p>
            <a:r>
              <a:rPr lang="en-US" dirty="0" smtClean="0"/>
              <a:t>Profile page: conference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" y="974037"/>
            <a:ext cx="4040188" cy="3951288"/>
          </a:xfrm>
        </p:spPr>
        <p:txBody>
          <a:bodyPr/>
          <a:lstStyle/>
          <a:p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Upload your picture</a:t>
            </a:r>
          </a:p>
          <a:p>
            <a:pPr lvl="1"/>
            <a:r>
              <a:rPr lang="en-US" dirty="0" smtClean="0"/>
              <a:t>Add your e-mail address</a:t>
            </a:r>
          </a:p>
          <a:p>
            <a:r>
              <a:rPr lang="en-US" dirty="0" smtClean="0"/>
              <a:t>Teams</a:t>
            </a:r>
          </a:p>
          <a:p>
            <a:pPr lvl="1"/>
            <a:r>
              <a:rPr lang="en-US" dirty="0" smtClean="0"/>
              <a:t>Upload a team or campus picture</a:t>
            </a:r>
          </a:p>
          <a:p>
            <a:pPr lvl="1"/>
            <a:r>
              <a:rPr lang="en-US" dirty="0" smtClean="0"/>
              <a:t>Change your name</a:t>
            </a:r>
          </a:p>
          <a:p>
            <a:r>
              <a:rPr lang="en-US" dirty="0" smtClean="0"/>
              <a:t>Chat, send e-mail, send a </a:t>
            </a:r>
            <a:r>
              <a:rPr lang="en-US" dirty="0" err="1" smtClean="0"/>
              <a:t>Vcard</a:t>
            </a:r>
            <a:endParaRPr lang="en-US" dirty="0" smtClean="0"/>
          </a:p>
          <a:p>
            <a:r>
              <a:rPr lang="en-US" dirty="0" smtClean="0"/>
              <a:t>Click on your EDUCAUSE profile to change your EDUCAUSE information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64" y="1087915"/>
            <a:ext cx="4041775" cy="2244395"/>
          </a:xfrm>
        </p:spPr>
      </p:pic>
    </p:spTree>
    <p:extLst>
      <p:ext uri="{BB962C8B-B14F-4D97-AF65-F5344CB8AC3E}">
        <p14:creationId xmlns:p14="http://schemas.microsoft.com/office/powerpoint/2010/main" val="5750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ready</a:t>
            </a:r>
            <a:r>
              <a:rPr lang="en-US" dirty="0"/>
              <a:t>: technology</a:t>
            </a:r>
            <a:br>
              <a:rPr lang="en-US" dirty="0"/>
            </a:br>
            <a:r>
              <a:rPr lang="en-US" sz="2000" dirty="0">
                <a:hlinkClick r:id="rId2"/>
              </a:rPr>
              <a:t>http://www.educause.edu/E2011/Online/Requirements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high-speed </a:t>
            </a:r>
            <a:r>
              <a:rPr lang="en-US" b="1" dirty="0"/>
              <a:t>WIRED </a:t>
            </a:r>
            <a:r>
              <a:rPr lang="en-US" b="1" dirty="0" smtClean="0"/>
              <a:t>connection</a:t>
            </a:r>
            <a:endParaRPr lang="en-US" dirty="0"/>
          </a:p>
          <a:p>
            <a:r>
              <a:rPr lang="en-US" b="1" dirty="0"/>
              <a:t>System checks and installation: </a:t>
            </a:r>
            <a:endParaRPr lang="en-US" b="1" dirty="0" smtClean="0"/>
          </a:p>
          <a:p>
            <a:pPr lvl="1"/>
            <a:r>
              <a:rPr lang="en-US" b="1" dirty="0" smtClean="0">
                <a:hlinkClick r:id="rId3"/>
              </a:rPr>
              <a:t>INXPO</a:t>
            </a:r>
            <a:r>
              <a:rPr lang="en-US" dirty="0" smtClean="0"/>
              <a:t>: Port 1935 or 80 must be open</a:t>
            </a:r>
            <a:endParaRPr lang="en-US" dirty="0"/>
          </a:p>
          <a:p>
            <a:pPr lvl="1"/>
            <a:r>
              <a:rPr lang="en-US" b="1" dirty="0" smtClean="0">
                <a:hlinkClick r:id="rId4"/>
              </a:rPr>
              <a:t>Silverlight</a:t>
            </a:r>
            <a:endParaRPr lang="en-US" dirty="0"/>
          </a:p>
          <a:p>
            <a:pPr lvl="1"/>
            <a:r>
              <a:rPr lang="en-US" b="1" dirty="0" smtClean="0">
                <a:hlinkClick r:id="rId5"/>
              </a:rPr>
              <a:t>Adobe </a:t>
            </a:r>
            <a:r>
              <a:rPr lang="en-US" b="1" dirty="0">
                <a:hlinkClick r:id="rId5"/>
              </a:rPr>
              <a:t>Connect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Adobe </a:t>
            </a:r>
            <a:r>
              <a:rPr lang="en-US" dirty="0"/>
              <a:t>Connect sessions, </a:t>
            </a:r>
            <a:r>
              <a:rPr lang="en-US" dirty="0" smtClean="0"/>
              <a:t>back-up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reliable </a:t>
            </a:r>
            <a:r>
              <a:rPr lang="en-US" b="1" dirty="0"/>
              <a:t>telephone line</a:t>
            </a:r>
            <a:r>
              <a:rPr lang="en-US" dirty="0"/>
              <a:t> and a </a:t>
            </a:r>
            <a:r>
              <a:rPr lang="en-US" b="1" dirty="0"/>
              <a:t>conference phone</a:t>
            </a:r>
            <a:r>
              <a:rPr lang="en-US" dirty="0"/>
              <a:t> if you are participating as a team - in case of audio issues </a:t>
            </a:r>
            <a:endParaRPr lang="en-US" dirty="0" smtClean="0"/>
          </a:p>
          <a:p>
            <a:r>
              <a:rPr lang="en-US" dirty="0" smtClean="0"/>
              <a:t>NOTE: Mobile devices are NOT supported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91"/>
            <a:ext cx="8382000" cy="1143000"/>
          </a:xfrm>
        </p:spPr>
        <p:txBody>
          <a:bodyPr/>
          <a:lstStyle/>
          <a:p>
            <a:r>
              <a:rPr lang="en-US" dirty="0" smtClean="0"/>
              <a:t>Today’s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371"/>
            <a:ext cx="8382000" cy="4525963"/>
          </a:xfrm>
        </p:spPr>
        <p:txBody>
          <a:bodyPr/>
          <a:lstStyle/>
          <a:p>
            <a:r>
              <a:rPr lang="en-US" dirty="0" smtClean="0"/>
              <a:t>Online Annual Conference overview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Virtual Convention Center overview</a:t>
            </a:r>
          </a:p>
          <a:p>
            <a:r>
              <a:rPr lang="en-US" dirty="0" smtClean="0"/>
              <a:t>Getting Ready</a:t>
            </a:r>
          </a:p>
          <a:p>
            <a:pPr lvl="1"/>
            <a:r>
              <a:rPr lang="en-US" dirty="0" smtClean="0"/>
              <a:t>Technology </a:t>
            </a:r>
          </a:p>
          <a:p>
            <a:pPr lvl="1"/>
            <a:r>
              <a:rPr lang="en-US" dirty="0" smtClean="0"/>
              <a:t>Preparing your room</a:t>
            </a:r>
          </a:p>
          <a:p>
            <a:r>
              <a:rPr lang="en-US" dirty="0" smtClean="0"/>
              <a:t>Tips for facilitation</a:t>
            </a:r>
          </a:p>
          <a:p>
            <a:r>
              <a:rPr lang="en-US" dirty="0" smtClean="0"/>
              <a:t>Questions?</a:t>
            </a:r>
          </a:p>
          <a:p>
            <a:r>
              <a:rPr lang="en-US" dirty="0" smtClean="0"/>
              <a:t>Access the Virtual Convention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7" y="2884764"/>
            <a:ext cx="2650933" cy="18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85231"/>
            <a:ext cx="4213952" cy="4525963"/>
          </a:xfrm>
        </p:spPr>
        <p:txBody>
          <a:bodyPr/>
          <a:lstStyle/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Screen</a:t>
            </a:r>
          </a:p>
          <a:p>
            <a:pPr>
              <a:buClr>
                <a:srgbClr val="A90021"/>
              </a:buClr>
            </a:pPr>
            <a:r>
              <a:rPr lang="en-US" dirty="0">
                <a:solidFill>
                  <a:srgbClr val="404040"/>
                </a:solidFill>
              </a:rPr>
              <a:t>Projector</a:t>
            </a:r>
          </a:p>
          <a:p>
            <a:pPr>
              <a:buClr>
                <a:srgbClr val="A90021"/>
              </a:buClr>
            </a:pPr>
            <a:r>
              <a:rPr lang="en-US" dirty="0" smtClean="0">
                <a:solidFill>
                  <a:srgbClr val="404040"/>
                </a:solidFill>
              </a:rPr>
              <a:t>3 systems checks: On the computer you plan to use</a:t>
            </a:r>
          </a:p>
          <a:p>
            <a:pPr>
              <a:buClr>
                <a:srgbClr val="A90021"/>
              </a:buClr>
            </a:pPr>
            <a:r>
              <a:rPr lang="en-US" dirty="0" smtClean="0">
                <a:solidFill>
                  <a:srgbClr val="404040"/>
                </a:solidFill>
              </a:rPr>
              <a:t>Conference </a:t>
            </a:r>
            <a:r>
              <a:rPr lang="en-US" dirty="0">
                <a:solidFill>
                  <a:srgbClr val="404040"/>
                </a:solidFill>
              </a:rPr>
              <a:t>phone: </a:t>
            </a:r>
            <a:r>
              <a:rPr lang="en-US" dirty="0" smtClean="0">
                <a:solidFill>
                  <a:srgbClr val="404040"/>
                </a:solidFill>
              </a:rPr>
              <a:t>Back-up for Adobe Connect only</a:t>
            </a:r>
          </a:p>
          <a:p>
            <a:pPr>
              <a:buClr>
                <a:srgbClr val="A90021"/>
              </a:buClr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4" name="Picture 4" descr="ELI 2009-153 by educausestaff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754" y="1269694"/>
            <a:ext cx="3809446" cy="248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9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 Additional Logins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purchased additional logins, please ask your colleague(s) to register </a:t>
            </a:r>
            <a:r>
              <a:rPr lang="en-US" b="1" dirty="0" smtClean="0"/>
              <a:t>by </a:t>
            </a:r>
            <a:r>
              <a:rPr lang="en-US" b="1" dirty="0"/>
              <a:t>October </a:t>
            </a:r>
            <a:r>
              <a:rPr lang="en-US" b="1" dirty="0" smtClean="0"/>
              <a:t>13</a:t>
            </a:r>
            <a:r>
              <a:rPr lang="en-US" dirty="0" smtClean="0"/>
              <a:t>!</a:t>
            </a:r>
          </a:p>
          <a:p>
            <a:r>
              <a:rPr lang="en-US" dirty="0" smtClean="0"/>
              <a:t>Confirmation numbers were sent in the immediate registration confirmation message.</a:t>
            </a:r>
          </a:p>
          <a:p>
            <a:r>
              <a:rPr lang="en-US" dirty="0" smtClean="0"/>
              <a:t>If it a confirmation number wasn’t used, Member Services sent you (the main contact) a note this morning.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6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138626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pitchFamily="-108" charset="-128"/>
                <a:cs typeface="Arial" charset="0"/>
              </a:rPr>
              <a:t>EDUCAUSE EVENT PLANNING KIT</a:t>
            </a:r>
          </a:p>
        </p:txBody>
      </p:sp>
      <p:pic>
        <p:nvPicPr>
          <p:cNvPr id="17411" name="Picture 2" descr="host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483239"/>
            <a:ext cx="81089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4637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2800" dirty="0">
                <a:hlinkClick r:id="rId3"/>
              </a:rPr>
              <a:t>http://www.educause.edu/wiki/Event_Planning_Kit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-59680"/>
            <a:ext cx="8382000" cy="1143000"/>
          </a:xfrm>
        </p:spPr>
        <p:txBody>
          <a:bodyPr/>
          <a:lstStyle/>
          <a:p>
            <a:r>
              <a:rPr lang="en-US" cap="none" dirty="0" smtClean="0">
                <a:latin typeface="Arial" charset="0"/>
                <a:ea typeface="ＭＳ Ｐゴシック" pitchFamily="-108" charset="-128"/>
                <a:cs typeface="Arial" charset="0"/>
              </a:rPr>
              <a:t>HOSTING RESOURCES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sz="half" idx="1"/>
          </p:nvPr>
        </p:nvSpPr>
        <p:spPr>
          <a:xfrm>
            <a:off x="457200" y="897583"/>
            <a:ext cx="5435600" cy="5030787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A wiki-based team kit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Readiness Checklist</a:t>
            </a:r>
          </a:p>
          <a:p>
            <a:pPr lvl="1">
              <a:buClr>
                <a:srgbClr val="008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Send invitations</a:t>
            </a:r>
          </a:p>
          <a:p>
            <a:pPr lvl="1">
              <a:buClr>
                <a:srgbClr val="008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Explore the program</a:t>
            </a:r>
          </a:p>
          <a:p>
            <a:pPr lvl="1">
              <a:buClr>
                <a:srgbClr val="008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Room set &amp; tech</a:t>
            </a:r>
          </a:p>
          <a:p>
            <a:pPr lvl="1">
              <a:buClr>
                <a:srgbClr val="008000"/>
              </a:buClr>
            </a:pP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Food &amp; beverage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Survey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Evaluations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Promotional Email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Logos and Poster Template</a:t>
            </a:r>
          </a:p>
          <a:p>
            <a:endParaRPr lang="en-US" sz="2400" dirty="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pic>
        <p:nvPicPr>
          <p:cNvPr id="18436" name="Picture 6" descr="host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227783"/>
            <a:ext cx="4168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-48663"/>
            <a:ext cx="8382000" cy="1143000"/>
          </a:xfrm>
        </p:spPr>
        <p:txBody>
          <a:bodyPr/>
          <a:lstStyle/>
          <a:p>
            <a:r>
              <a:rPr lang="en-US" cap="none" dirty="0" smtClean="0">
                <a:latin typeface="Arial" charset="0"/>
                <a:ea typeface="ＭＳ Ｐゴシック" pitchFamily="-108" charset="-128"/>
                <a:cs typeface="Arial" charset="0"/>
              </a:rPr>
              <a:t>FACILITATOR RESOURCES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sz="half" idx="1"/>
          </p:nvPr>
        </p:nvSpPr>
        <p:spPr>
          <a:xfrm>
            <a:off x="457200" y="1170537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A wiki-based team kit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Discussion guide</a:t>
            </a:r>
            <a:endParaRPr lang="en-US" sz="2600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How to facilitate </a:t>
            </a:r>
            <a:b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(Tips and Podcast) 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Reflection worksheets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Tips for interaction</a:t>
            </a:r>
          </a:p>
          <a:p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Post-event ideas</a:t>
            </a:r>
          </a:p>
        </p:txBody>
      </p:sp>
      <p:pic>
        <p:nvPicPr>
          <p:cNvPr id="19460" name="Picture 6" descr="host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202287"/>
            <a:ext cx="4168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77"/>
            <a:ext cx="8382000" cy="1143000"/>
          </a:xfrm>
        </p:spPr>
        <p:txBody>
          <a:bodyPr/>
          <a:lstStyle/>
          <a:p>
            <a:r>
              <a:rPr lang="en-US" dirty="0" smtClean="0"/>
              <a:t>Attendee resources Page: EOB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2"/>
            <a:ext cx="8382000" cy="4525963"/>
          </a:xfrm>
        </p:spPr>
        <p:txBody>
          <a:bodyPr/>
          <a:lstStyle/>
          <a:p>
            <a:r>
              <a:rPr lang="en-US" dirty="0" smtClean="0"/>
              <a:t>Login information and link</a:t>
            </a:r>
          </a:p>
          <a:p>
            <a:r>
              <a:rPr lang="en-US" dirty="0" smtClean="0"/>
              <a:t>Virtual Convention Center PDF guide</a:t>
            </a:r>
          </a:p>
          <a:p>
            <a:r>
              <a:rPr lang="en-US" dirty="0" smtClean="0"/>
              <a:t>Additional team resources</a:t>
            </a:r>
          </a:p>
          <a:p>
            <a:pPr lvl="1"/>
            <a:r>
              <a:rPr lang="en-US" dirty="0" smtClean="0"/>
              <a:t>Campus Flyer</a:t>
            </a:r>
          </a:p>
          <a:p>
            <a:pPr lvl="1"/>
            <a:r>
              <a:rPr lang="en-US" dirty="0" smtClean="0"/>
              <a:t>List of session streams that you can use to create a campus survey - ask colleagues to vote on which stream they want to watch live.</a:t>
            </a:r>
          </a:p>
          <a:p>
            <a:r>
              <a:rPr lang="en-US" dirty="0" smtClean="0"/>
              <a:t>Help and links</a:t>
            </a:r>
          </a:p>
        </p:txBody>
      </p:sp>
    </p:spTree>
    <p:extLst>
      <p:ext uri="{BB962C8B-B14F-4D97-AF65-F5344CB8AC3E}">
        <p14:creationId xmlns:p14="http://schemas.microsoft.com/office/powerpoint/2010/main" val="41104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cap="none" dirty="0" smtClean="0">
                <a:latin typeface="Arial" charset="0"/>
                <a:ea typeface="ＭＳ Ｐゴシック" charset="-128"/>
              </a:rPr>
              <a:t>QUESTIONS?</a:t>
            </a:r>
            <a:endParaRPr lang="en-US" sz="5000" cap="none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94"/>
            <a:ext cx="8382000" cy="1143000"/>
          </a:xfrm>
        </p:spPr>
        <p:txBody>
          <a:bodyPr/>
          <a:lstStyle/>
          <a:p>
            <a:r>
              <a:rPr lang="en-US" dirty="0" smtClean="0"/>
              <a:t>Let’s check out the </a:t>
            </a:r>
            <a:br>
              <a:rPr lang="en-US" dirty="0" smtClean="0"/>
            </a:br>
            <a:r>
              <a:rPr lang="en-US" dirty="0" smtClean="0"/>
              <a:t>virtual convention center!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Open Dates</a:t>
            </a:r>
          </a:p>
          <a:p>
            <a:pPr lvl="1"/>
            <a:r>
              <a:rPr lang="en-US" dirty="0"/>
              <a:t>October </a:t>
            </a:r>
            <a:r>
              <a:rPr lang="en-US" dirty="0" smtClean="0"/>
              <a:t>12: 2:30-3:30 </a:t>
            </a:r>
            <a:r>
              <a:rPr lang="en-US" dirty="0"/>
              <a:t>p.m. </a:t>
            </a:r>
            <a:r>
              <a:rPr lang="en-US" dirty="0" smtClean="0"/>
              <a:t>ET </a:t>
            </a:r>
          </a:p>
          <a:p>
            <a:pPr lvl="2"/>
            <a:r>
              <a:rPr lang="en-US" dirty="0" smtClean="0"/>
              <a:t>NOTE: The exhibit hall, prize center and game room will open on </a:t>
            </a:r>
            <a:r>
              <a:rPr lang="en-US" b="1" dirty="0" smtClean="0"/>
              <a:t>October 19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October 18: Preconference Seminars </a:t>
            </a:r>
          </a:p>
          <a:p>
            <a:pPr lvl="2"/>
            <a:r>
              <a:rPr lang="en-US" dirty="0"/>
              <a:t>See the e-mail “Log In Information for Your Preconference Seminar” sent on October </a:t>
            </a:r>
            <a:r>
              <a:rPr lang="en-US" dirty="0" smtClean="0"/>
              <a:t>14 </a:t>
            </a:r>
            <a:r>
              <a:rPr lang="en-US" dirty="0"/>
              <a:t>to access your room. </a:t>
            </a:r>
            <a:endParaRPr lang="en-US" dirty="0" smtClean="0"/>
          </a:p>
          <a:p>
            <a:pPr lvl="1"/>
            <a:r>
              <a:rPr lang="en-US" b="1" dirty="0" smtClean="0"/>
              <a:t>October 19-21: Full environment open</a:t>
            </a:r>
          </a:p>
          <a:p>
            <a:pPr lvl="1"/>
            <a:r>
              <a:rPr lang="en-US" dirty="0" smtClean="0"/>
              <a:t>October 21</a:t>
            </a:r>
            <a:r>
              <a:rPr lang="en-US" dirty="0"/>
              <a:t>–</a:t>
            </a:r>
            <a:r>
              <a:rPr lang="en-US" dirty="0" smtClean="0"/>
              <a:t>January </a:t>
            </a:r>
            <a:r>
              <a:rPr lang="en-US" dirty="0"/>
              <a:t>18: </a:t>
            </a:r>
            <a:r>
              <a:rPr lang="en-US" dirty="0" smtClean="0"/>
              <a:t>On demand sessions</a:t>
            </a:r>
          </a:p>
        </p:txBody>
      </p:sp>
    </p:spTree>
    <p:extLst>
      <p:ext uri="{BB962C8B-B14F-4D97-AF65-F5344CB8AC3E}">
        <p14:creationId xmlns:p14="http://schemas.microsoft.com/office/powerpoint/2010/main" val="20711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Log </a:t>
            </a:r>
            <a:r>
              <a:rPr lang="en-US" b="1" dirty="0"/>
              <a:t>in to the </a:t>
            </a:r>
            <a:r>
              <a:rPr lang="en-US" b="1" u="sng" dirty="0">
                <a:hlinkClick r:id="rId2"/>
              </a:rPr>
              <a:t>Virtual Convention Center</a:t>
            </a:r>
            <a:r>
              <a:rPr lang="en-US" b="1" dirty="0"/>
              <a:t>. </a:t>
            </a:r>
            <a:endParaRPr lang="en-US" b="1" dirty="0" smtClean="0"/>
          </a:p>
          <a:p>
            <a:pPr lvl="1"/>
            <a:r>
              <a:rPr lang="en-US" b="1" dirty="0" smtClean="0"/>
              <a:t>Enter in your </a:t>
            </a:r>
            <a:r>
              <a:rPr lang="en-US" u="sng" dirty="0" smtClean="0">
                <a:hlinkClick r:id="rId3"/>
              </a:rPr>
              <a:t>EDUCAUSE </a:t>
            </a:r>
            <a:r>
              <a:rPr lang="en-US" u="sng" dirty="0">
                <a:hlinkClick r:id="rId3"/>
              </a:rPr>
              <a:t>Profile Credentials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INXPO system check will run </a:t>
            </a:r>
            <a:r>
              <a:rPr lang="en-US" dirty="0" smtClean="0"/>
              <a:t>automatically.</a:t>
            </a:r>
          </a:p>
          <a:p>
            <a:pPr lvl="1"/>
            <a:r>
              <a:rPr lang="en-US" dirty="0" smtClean="0"/>
              <a:t>You’ll </a:t>
            </a:r>
            <a:r>
              <a:rPr lang="en-US" dirty="0"/>
              <a:t>then enter the virtual environment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We’ll stay in this Adobe Connect room in case you need help from 2:30 to 3:00 p.m. 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0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34"/>
            <a:ext cx="8382000" cy="1143000"/>
          </a:xfrm>
        </p:spPr>
        <p:txBody>
          <a:bodyPr/>
          <a:lstStyle/>
          <a:p>
            <a:r>
              <a:rPr lang="en-US" dirty="0" smtClean="0"/>
              <a:t>Third ONLINE ANNUAL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382000" cy="4525963"/>
          </a:xfrm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Responding to members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Modeling the way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Expanding the community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4" y="1263015"/>
            <a:ext cx="4732020" cy="103632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2645375"/>
            <a:ext cx="3005138" cy="1957987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448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826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cap="none" dirty="0" smtClean="0">
                <a:latin typeface="Arial" charset="0"/>
                <a:ea typeface="ＭＳ Ｐゴシック" pitchFamily="-108" charset="-128"/>
                <a:cs typeface="Arial" charset="0"/>
              </a:rPr>
              <a:t>PARTICIPANTS</a:t>
            </a:r>
            <a:endParaRPr lang="en-US" cap="none" dirty="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7116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2009: 270 registrants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2010: 324 registrants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45 states and 8 countries; estimated exposure ~2,000</a:t>
            </a:r>
          </a:p>
          <a:p>
            <a:pPr lvl="0"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2011: 250 registered (anticipate 350)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42 states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8 countries including Australia, Canada, Denmark, Hong Kong, Ireland, Norway, Sweden, United Kingdom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-108" charset="-128"/>
                <a:cs typeface="Arial" charset="0"/>
              </a:rPr>
              <a:t>162 institutions</a:t>
            </a:r>
          </a:p>
          <a:p>
            <a:pPr lvl="1" eaLnBrk="1" hangingPunct="1"/>
            <a:endParaRPr lang="en-US" dirty="0" smtClean="0">
              <a:latin typeface="Arial" charset="0"/>
              <a:ea typeface="ＭＳ Ｐゴシック" pitchFamily="-108" charset="-128"/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pic>
        <p:nvPicPr>
          <p:cNvPr id="4" name="Picture 10" descr="slide 6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030" y="306730"/>
            <a:ext cx="2784687" cy="18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4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program</a:t>
            </a:r>
            <a:br>
              <a:rPr lang="en-US" dirty="0" smtClean="0"/>
            </a:br>
            <a:r>
              <a:rPr lang="en-US" sz="1800" dirty="0">
                <a:hlinkClick r:id="rId2"/>
              </a:rPr>
              <a:t>http://www.educause.edu/E2011/Program/Online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148"/>
            <a:ext cx="5800381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Streamed Sessions from Philadelphia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General sessions (3)</a:t>
            </a:r>
          </a:p>
          <a:p>
            <a:pPr lvl="2" eaLnBrk="1" hangingPunct="1">
              <a:buClr>
                <a:srgbClr val="008000"/>
              </a:buClr>
            </a:pPr>
            <a:r>
              <a:rPr lang="en-US" sz="1600" dirty="0" smtClean="0">
                <a:latin typeface="Arial" charset="0"/>
                <a:ea typeface="ＭＳ Ｐゴシック" pitchFamily="-108" charset="-128"/>
                <a:cs typeface="Arial" charset="0"/>
              </a:rPr>
              <a:t>NOTE: Seth Godin’s session is only available for the duration of the conference.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Select featured and themed sessions (65)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Online-Only Content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pitchFamily="-108" charset="-128"/>
                <a:cs typeface="Arial" charset="0"/>
              </a:rPr>
              <a:t>NEW! </a:t>
            </a: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Preconference seminars (2)</a:t>
            </a:r>
          </a:p>
          <a:p>
            <a:pPr lvl="2" eaLnBrk="1" hangingPunct="1">
              <a:buClr>
                <a:srgbClr val="008000"/>
              </a:buClr>
            </a:pPr>
            <a:r>
              <a:rPr lang="en-US" sz="1600" dirty="0" smtClean="0">
                <a:latin typeface="Arial" charset="0"/>
                <a:ea typeface="ＭＳ Ｐゴシック" pitchFamily="-108" charset="-128"/>
                <a:cs typeface="Arial" charset="0"/>
              </a:rPr>
              <a:t>There’s an additional fee to attend.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Expert </a:t>
            </a:r>
            <a:r>
              <a:rPr lang="en-US" sz="2000" dirty="0">
                <a:latin typeface="Arial" charset="0"/>
                <a:ea typeface="ＭＳ Ｐゴシック" pitchFamily="-108" charset="-128"/>
                <a:cs typeface="Arial" charset="0"/>
              </a:rPr>
              <a:t>discussion sessions</a:t>
            </a:r>
            <a:endParaRPr lang="en-US" sz="2000" dirty="0"/>
          </a:p>
          <a:p>
            <a:pPr lvl="1" eaLnBrk="1" hangingPunct="1">
              <a:buClr>
                <a:srgbClr val="008000"/>
              </a:buClr>
            </a:pPr>
            <a:r>
              <a:rPr lang="en-US" sz="2000" dirty="0">
                <a:latin typeface="Arial" charset="0"/>
                <a:ea typeface="ＭＳ Ｐゴシック" pitchFamily="-108" charset="-128"/>
                <a:cs typeface="Arial" charset="0"/>
              </a:rPr>
              <a:t>Lightning </a:t>
            </a: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rounds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Speaker interviews with Q&amp;A</a:t>
            </a:r>
          </a:p>
          <a:p>
            <a:pPr eaLnBrk="1" hangingPunct="1">
              <a:buClr>
                <a:srgbClr val="008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-108" charset="-128"/>
                <a:cs typeface="Arial" charset="0"/>
              </a:rPr>
              <a:t>NEW! </a:t>
            </a:r>
            <a:r>
              <a:rPr lang="en-US" sz="2400" dirty="0" smtClean="0">
                <a:latin typeface="Arial" charset="0"/>
                <a:ea typeface="ＭＳ Ｐゴシック" pitchFamily="-108" charset="-128"/>
                <a:cs typeface="Arial" charset="0"/>
              </a:rPr>
              <a:t>Virtual Exhibit Hall</a:t>
            </a:r>
          </a:p>
          <a:p>
            <a:pPr lvl="1" eaLnBrk="1" hangingPunct="1">
              <a:buClr>
                <a:srgbClr val="008000"/>
              </a:buClr>
            </a:pPr>
            <a:r>
              <a:rPr lang="en-US" sz="2000" dirty="0" smtClean="0">
                <a:latin typeface="Arial" charset="0"/>
                <a:ea typeface="ＭＳ Ｐゴシック" pitchFamily="-108" charset="-128"/>
                <a:cs typeface="Arial" charset="0"/>
              </a:rPr>
              <a:t>10 virtual booths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7" y="2995058"/>
            <a:ext cx="4102285" cy="29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-48659"/>
            <a:ext cx="8382000" cy="1143000"/>
          </a:xfrm>
        </p:spPr>
        <p:txBody>
          <a:bodyPr/>
          <a:lstStyle/>
          <a:p>
            <a:r>
              <a:rPr lang="en-US" dirty="0" smtClean="0"/>
              <a:t>Welcome Lobby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8576"/>
            <a:ext cx="4040188" cy="3951288"/>
          </a:xfrm>
        </p:spPr>
        <p:txBody>
          <a:bodyPr/>
          <a:lstStyle/>
          <a:p>
            <a:r>
              <a:rPr lang="en-US" dirty="0"/>
              <a:t>Top bar: Access all locations </a:t>
            </a:r>
            <a:endParaRPr lang="en-US" dirty="0" smtClean="0"/>
          </a:p>
          <a:p>
            <a:r>
              <a:rPr lang="en-US" dirty="0" smtClean="0"/>
              <a:t>Left side: Current program</a:t>
            </a:r>
          </a:p>
          <a:p>
            <a:r>
              <a:rPr lang="en-US" dirty="0" smtClean="0"/>
              <a:t>Main </a:t>
            </a:r>
            <a:r>
              <a:rPr lang="en-US" dirty="0"/>
              <a:t>screen: Welcome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Right </a:t>
            </a:r>
            <a:r>
              <a:rPr lang="en-US" dirty="0"/>
              <a:t>side: </a:t>
            </a:r>
            <a:r>
              <a:rPr lang="en-US" dirty="0" smtClean="0"/>
              <a:t>General </a:t>
            </a:r>
            <a:r>
              <a:rPr lang="en-US" dirty="0"/>
              <a:t>session streams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6807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36807"/>
            <a:ext cx="4041775" cy="252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4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53"/>
            <a:ext cx="8382000" cy="1143000"/>
          </a:xfrm>
        </p:spPr>
        <p:txBody>
          <a:bodyPr/>
          <a:lstStyle/>
          <a:p>
            <a:r>
              <a:rPr lang="en-US" dirty="0" smtClean="0"/>
              <a:t>Theater: access all 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84173"/>
            <a:ext cx="4040188" cy="3951288"/>
          </a:xfrm>
        </p:spPr>
        <p:txBody>
          <a:bodyPr/>
          <a:lstStyle/>
          <a:p>
            <a:r>
              <a:rPr lang="en-US" dirty="0" smtClean="0"/>
              <a:t>Live and on demand streams</a:t>
            </a:r>
          </a:p>
          <a:p>
            <a:pPr lvl="1"/>
            <a:r>
              <a:rPr lang="en-US" dirty="0" smtClean="0"/>
              <a:t>On demand streams:</a:t>
            </a:r>
          </a:p>
          <a:p>
            <a:pPr lvl="2"/>
            <a:r>
              <a:rPr lang="en-US" dirty="0" smtClean="0"/>
              <a:t>available within 15-60 minutes after the session ends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rivate for 90 days after the conference ends</a:t>
            </a:r>
          </a:p>
          <a:p>
            <a:r>
              <a:rPr lang="en-US" dirty="0" smtClean="0"/>
              <a:t>Online-Only</a:t>
            </a:r>
          </a:p>
          <a:p>
            <a:pPr lvl="1"/>
            <a:r>
              <a:rPr lang="en-US" dirty="0" smtClean="0"/>
              <a:t>Adobe Connect</a:t>
            </a:r>
          </a:p>
          <a:p>
            <a:r>
              <a:rPr lang="en-US" dirty="0" smtClean="0"/>
              <a:t>Virtual Exhibit Hall</a:t>
            </a:r>
          </a:p>
          <a:p>
            <a:pPr lvl="1"/>
            <a:r>
              <a:rPr lang="en-US" dirty="0" smtClean="0"/>
              <a:t>2.5 hours of live chat time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109030"/>
            <a:ext cx="4341812" cy="270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659"/>
            <a:ext cx="8382000" cy="1143000"/>
          </a:xfrm>
        </p:spPr>
        <p:txBody>
          <a:bodyPr/>
          <a:lstStyle/>
          <a:p>
            <a:r>
              <a:rPr lang="en-US" dirty="0" smtClean="0"/>
              <a:t>Theater: Additional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626"/>
            <a:ext cx="8382000" cy="4525963"/>
          </a:xfrm>
        </p:spPr>
        <p:txBody>
          <a:bodyPr/>
          <a:lstStyle/>
          <a:p>
            <a:r>
              <a:rPr lang="en-US" dirty="0" smtClean="0"/>
              <a:t>Change your default time zone</a:t>
            </a:r>
          </a:p>
          <a:p>
            <a:r>
              <a:rPr lang="en-US" dirty="0" smtClean="0"/>
              <a:t>Click on each day’s tab to see a listing</a:t>
            </a:r>
          </a:p>
          <a:p>
            <a:r>
              <a:rPr lang="en-US" dirty="0" smtClean="0"/>
              <a:t>Add sessions to your calendar </a:t>
            </a:r>
          </a:p>
          <a:p>
            <a:pPr lvl="1"/>
            <a:r>
              <a:rPr lang="en-US" dirty="0" smtClean="0"/>
              <a:t>Note: Use the EDUCAUSE site to access the EDUCAUSE itinerary builder and </a:t>
            </a:r>
            <a:r>
              <a:rPr lang="en-US" dirty="0" err="1" smtClean="0"/>
              <a:t>iCalendar</a:t>
            </a:r>
            <a:r>
              <a:rPr lang="en-US" dirty="0" smtClean="0"/>
              <a:t> download.</a:t>
            </a:r>
          </a:p>
          <a:p>
            <a:r>
              <a:rPr lang="en-US" dirty="0" smtClean="0"/>
              <a:t>Title, speaker name and profile link, abstract</a:t>
            </a:r>
          </a:p>
          <a:p>
            <a:r>
              <a:rPr lang="en-US" dirty="0" smtClean="0"/>
              <a:t>Evaluate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-59676"/>
            <a:ext cx="8382000" cy="1143000"/>
          </a:xfrm>
        </p:spPr>
        <p:txBody>
          <a:bodyPr/>
          <a:lstStyle/>
          <a:p>
            <a:r>
              <a:rPr lang="en-US" dirty="0" smtClean="0"/>
              <a:t>Streams: sonic foundry &amp; 323link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455" y="951116"/>
            <a:ext cx="4347569" cy="4469176"/>
          </a:xfrm>
        </p:spPr>
        <p:txBody>
          <a:bodyPr/>
          <a:lstStyle/>
          <a:p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Ask/submit question: Session moderators are in EVERY room</a:t>
            </a:r>
          </a:p>
          <a:p>
            <a:pPr lvl="1"/>
            <a:r>
              <a:rPr lang="en-US" dirty="0" smtClean="0"/>
              <a:t>Twitter box with the unique session </a:t>
            </a:r>
            <a:r>
              <a:rPr lang="en-US" dirty="0" err="1" smtClean="0"/>
              <a:t>hashtag</a:t>
            </a:r>
            <a:r>
              <a:rPr lang="en-US" dirty="0" smtClean="0"/>
              <a:t> automatically populated: Optional</a:t>
            </a:r>
          </a:p>
          <a:p>
            <a:pPr lvl="1"/>
            <a:r>
              <a:rPr lang="en-US" dirty="0" smtClean="0"/>
              <a:t>Technical Help link</a:t>
            </a:r>
          </a:p>
          <a:p>
            <a:r>
              <a:rPr lang="en-US" dirty="0" smtClean="0"/>
              <a:t>Sonic Foundry (55 sessions)</a:t>
            </a:r>
          </a:p>
          <a:p>
            <a:pPr lvl="1"/>
            <a:r>
              <a:rPr lang="en-US" dirty="0" smtClean="0"/>
              <a:t>Full screen view and 6 viewing options</a:t>
            </a:r>
          </a:p>
          <a:p>
            <a:r>
              <a:rPr lang="en-US" dirty="0" smtClean="0"/>
              <a:t>323Link (13 sessions)</a:t>
            </a:r>
          </a:p>
          <a:p>
            <a:pPr lvl="1"/>
            <a:r>
              <a:rPr lang="en-US" dirty="0" smtClean="0"/>
              <a:t>One view with a closed captioning option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2" y="1083416"/>
            <a:ext cx="4041775" cy="272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EDUCAUSE 2011 Online &amp;#x0D;&amp;#x0A;Annual Conference: &amp;#x0D;&amp;#x0A;Orientation Session&amp;quot;&quot;/&gt;&lt;property id=&quot;20307&quot; value=&quot;256&quot;/&gt;&lt;/object&gt;&lt;object type=&quot;3&quot; unique_id=&quot;10696&quot;&gt;&lt;property id=&quot;20148&quot; value=&quot;5&quot;/&gt;&lt;property id=&quot;20300&quot; value=&quot;Slide 26 - &amp;quot;QUESTIONS?&amp;quot;&quot;/&gt;&lt;property id=&quot;20307&quot; value=&quot;261&quot;/&gt;&lt;/object&gt;&lt;object type=&quot;3&quot; unique_id=&quot;10746&quot;&gt;&lt;property id=&quot;20148&quot; value=&quot;5&quot;/&gt;&lt;property id=&quot;20300&quot; value=&quot;Slide 2 - &amp;quot;Today’s orientation&amp;quot;&quot;/&gt;&lt;property id=&quot;20307&quot; value=&quot;262&quot;/&gt;&lt;/object&gt;&lt;object type=&quot;3&quot; unique_id=&quot;10780&quot;&gt;&lt;property id=&quot;20148&quot; value=&quot;5&quot;/&gt;&lt;property id=&quot;20300&quot; value=&quot;Slide 3 - &amp;quot;Third ONLINE ANNUAL MEETING&amp;quot;&quot;/&gt;&lt;property id=&quot;20307&quot; value=&quot;265&quot;/&gt;&lt;/object&gt;&lt;object type=&quot;3&quot; unique_id=&quot;10781&quot;&gt;&lt;property id=&quot;20148&quot; value=&quot;5&quot;/&gt;&lt;property id=&quot;20300&quot; value=&quot;Slide 4 - &amp;quot;PARTICIPANTS&amp;quot;&quot;/&gt;&lt;property id=&quot;20307&quot; value=&quot;266&quot;/&gt;&lt;/object&gt;&lt;object type=&quot;3&quot; unique_id=&quot;10782&quot;&gt;&lt;property id=&quot;20148&quot; value=&quot;5&quot;/&gt;&lt;property id=&quot;20300&quot; value=&quot;Slide 5 - &amp;quot;Online program&amp;#x0D;&amp;#x0A;http://www.educause.edu/E2011/Program/Online&amp;quot;&quot;/&gt;&lt;property id=&quot;20307&quot; value=&quot;267&quot;/&gt;&lt;/object&gt;&lt;object type=&quot;3&quot; unique_id=&quot;10863&quot;&gt;&lt;property id=&quot;20148&quot; value=&quot;5&quot;/&gt;&lt;property id=&quot;20300&quot; value=&quot;Slide 6 - &amp;quot;Welcome Lobby&amp;quot;&quot;/&gt;&lt;property id=&quot;20307&quot; value=&quot;269&quot;/&gt;&lt;/object&gt;&lt;object type=&quot;3&quot; unique_id=&quot;10864&quot;&gt;&lt;property id=&quot;20148&quot; value=&quot;5&quot;/&gt;&lt;property id=&quot;20300&quot; value=&quot;Slide 7 - &amp;quot;Theater: access all presentations&amp;quot;&quot;/&gt;&lt;property id=&quot;20307&quot; value=&quot;270&quot;/&gt;&lt;/object&gt;&lt;object type=&quot;3&quot; unique_id=&quot;10925&quot;&gt;&lt;property id=&quot;20148&quot; value=&quot;5&quot;/&gt;&lt;property id=&quot;20300&quot; value=&quot;Slide 10 - &amp;quot;streams: technical note&amp;quot;&quot;/&gt;&lt;property id=&quot;20307&quot; value=&quot;271&quot;/&gt;&lt;/object&gt;&lt;object type=&quot;3&quot; unique_id=&quot;11211&quot;&gt;&lt;property id=&quot;20148&quot; value=&quot;5&quot;/&gt;&lt;property id=&quot;20300&quot; value=&quot;Slide 9 - &amp;quot;Streams: sonic foundry &amp;amp; 323link&amp;quot;&quot;/&gt;&lt;property id=&quot;20307&quot; value=&quot;273&quot;/&gt;&lt;/object&gt;&lt;object type=&quot;3&quot; unique_id=&quot;11212&quot;&gt;&lt;property id=&quot;20148&quot; value=&quot;5&quot;/&gt;&lt;property id=&quot;20300&quot; value=&quot;Slide 11 - &amp;quot;Online-only sessions&amp;quot;&quot;/&gt;&lt;property id=&quot;20307&quot; value=&quot;272&quot;/&gt;&lt;/object&gt;&lt;object type=&quot;3&quot; unique_id=&quot;11291&quot;&gt;&lt;property id=&quot;20148&quot; value=&quot;5&quot;/&gt;&lt;property id=&quot;20300&quot; value=&quot;Slide 16 - &amp;quot;Networking lounge&amp;quot;&quot;/&gt;&lt;property id=&quot;20307&quot; value=&quot;275&quot;/&gt;&lt;/object&gt;&lt;object type=&quot;3&quot; unique_id=&quot;11334&quot;&gt;&lt;property id=&quot;20148&quot; value=&quot;5&quot;/&gt;&lt;property id=&quot;20300&quot; value=&quot;Slide 12 - &amp;quot;Virtual exhibit hall: Oct. 19-21&amp;quot;&quot;/&gt;&lt;property id=&quot;20307&quot; value=&quot;276&quot;/&gt;&lt;/object&gt;&lt;object type=&quot;3&quot; unique_id=&quot;11380&quot;&gt;&lt;property id=&quot;20148&quot; value=&quot;5&quot;/&gt;&lt;property id=&quot;20300&quot; value=&quot;Slide 13 - &amp;quot;Virtual Booths&amp;quot;&quot;/&gt;&lt;property id=&quot;20307&quot; value=&quot;277&quot;/&gt;&lt;/object&gt;&lt;object type=&quot;3&quot; unique_id=&quot;11461&quot;&gt;&lt;property id=&quot;20148&quot; value=&quot;5&quot;/&gt;&lt;property id=&quot;20300&quot; value=&quot;Slide 14 - &amp;quot;Prize center: Oct. 19-21&amp;quot;&quot;/&gt;&lt;property id=&quot;20307&quot; value=&quot;278&quot;/&gt;&lt;/object&gt;&lt;object type=&quot;3&quot; unique_id=&quot;11564&quot;&gt;&lt;property id=&quot;20148&quot; value=&quot;5&quot;/&gt;&lt;property id=&quot;20300&quot; value=&quot;Slide 15 - &amp;quot;Game room: Oct. 19-21&amp;quot;&quot;/&gt;&lt;property id=&quot;20307&quot; value=&quot;279&quot;/&gt;&lt;/object&gt;&lt;object type=&quot;3&quot; unique_id=&quot;11565&quot;&gt;&lt;property id=&quot;20148&quot; value=&quot;5&quot;/&gt;&lt;property id=&quot;20300&quot; value=&quot;Slide 17 - &amp;quot;Help desk&amp;quot;&quot;/&gt;&lt;property id=&quot;20307&quot; value=&quot;280&quot;/&gt;&lt;/object&gt;&lt;object type=&quot;3&quot; unique_id=&quot;11908&quot;&gt;&lt;property id=&quot;20148&quot; value=&quot;5&quot;/&gt;&lt;property id=&quot;20300&quot; value=&quot;Slide 18 - &amp;quot;Profile page: conference profile&amp;quot;&quot;/&gt;&lt;property id=&quot;20307&quot; value=&quot;281&quot;/&gt;&lt;/object&gt;&lt;object type=&quot;3&quot; unique_id=&quot;11969&quot;&gt;&lt;property id=&quot;20148&quot; value=&quot;5&quot;/&gt;&lt;property id=&quot;20300&quot; value=&quot;Slide 8 - &amp;quot;Theater: Additional notes&amp;quot;&quot;/&gt;&lt;property id=&quot;20307&quot; value=&quot;282&quot;/&gt;&lt;/object&gt;&lt;object type=&quot;3&quot; unique_id=&quot;12159&quot;&gt;&lt;property id=&quot;20148&quot; value=&quot;5&quot;/&gt;&lt;property id=&quot;20300&quot; value=&quot;Slide 19 - &amp;quot;Getting ready: technology&amp;#x0D;&amp;#x0A;http://www.educause.edu/E2011/Online/Requirements&amp;quot;&quot;/&gt;&lt;property id=&quot;20307&quot; value=&quot;283&quot;/&gt;&lt;/object&gt;&lt;object type=&quot;3&quot; unique_id=&quot;12270&quot;&gt;&lt;property id=&quot;20148&quot; value=&quot;5&quot;/&gt;&lt;property id=&quot;20300&quot; value=&quot;Slide 20 - &amp;quot;Technology &amp;amp; teams&amp;quot;&quot;/&gt;&lt;property id=&quot;20307&quot; value=&quot;284&quot;/&gt;&lt;/object&gt;&lt;object type=&quot;3&quot; unique_id=&quot;12340&quot;&gt;&lt;property id=&quot;20148&quot; value=&quot;5&quot;/&gt;&lt;property id=&quot;20300&quot; value=&quot;Slide 22 - &amp;quot;EDUCAUSE EVENT PLANNING KIT&amp;quot;&quot;/&gt;&lt;property id=&quot;20307&quot; value=&quot;286&quot;/&gt;&lt;/object&gt;&lt;object type=&quot;3&quot; unique_id=&quot;12341&quot;&gt;&lt;property id=&quot;20148&quot; value=&quot;5&quot;/&gt;&lt;property id=&quot;20300&quot; value=&quot;Slide 23 - &amp;quot;HOSTING RESOURCES&amp;quot;&quot;/&gt;&lt;property id=&quot;20307&quot; value=&quot;287&quot;/&gt;&lt;/object&gt;&lt;object type=&quot;3&quot; unique_id=&quot;12342&quot;&gt;&lt;property id=&quot;20148&quot; value=&quot;5&quot;/&gt;&lt;property id=&quot;20300&quot; value=&quot;Slide 24 - &amp;quot;FACILITATOR RESOURCES&amp;quot;&quot;/&gt;&lt;property id=&quot;20307&quot; value=&quot;288&quot;/&gt;&lt;/object&gt;&lt;object type=&quot;3&quot; unique_id=&quot;12343&quot;&gt;&lt;property id=&quot;20148&quot; value=&quot;5&quot;/&gt;&lt;property id=&quot;20300&quot; value=&quot;Slide 25 - &amp;quot;Attendee resources Page: EOB today&amp;quot;&quot;/&gt;&lt;property id=&quot;20307&quot; value=&quot;285&quot;/&gt;&lt;/object&gt;&lt;object type=&quot;3&quot; unique_id=&quot;12425&quot;&gt;&lt;property id=&quot;20148&quot; value=&quot;5&quot;/&gt;&lt;property id=&quot;20300&quot; value=&quot;Slide 27 - &amp;quot;Let’s check out the &amp;#x0D;&amp;#x0A;virtual convention center!&amp;quot;&quot;/&gt;&lt;property id=&quot;20307&quot; value=&quot;289&quot;/&gt;&lt;/object&gt;&lt;object type=&quot;3&quot; unique_id=&quot;12454&quot;&gt;&lt;property id=&quot;20148&quot; value=&quot;5&quot;/&gt;&lt;property id=&quot;20300&quot; value=&quot;Slide 28 - &amp;quot;Log in&amp;quot;&quot;/&gt;&lt;property id=&quot;20307&quot; value=&quot;290&quot;/&gt;&lt;/object&gt;&lt;object type=&quot;3&quot; unique_id=&quot;12484&quot;&gt;&lt;property id=&quot;20148&quot; value=&quot;5&quot;/&gt;&lt;property id=&quot;20300&quot; value=&quot;Slide 21 - &amp;quot;Registration: Additional Logins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1014</Words>
  <Application>Microsoft Office PowerPoint</Application>
  <PresentationFormat>On-screen Show (4:3)</PresentationFormat>
  <Paragraphs>202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EDUCAUSE 2011 Online  Annual Conference:  Orientation Session</vt:lpstr>
      <vt:lpstr>Today’s orientation</vt:lpstr>
      <vt:lpstr>Third ONLINE ANNUAL MEETING</vt:lpstr>
      <vt:lpstr>PARTICIPANTS</vt:lpstr>
      <vt:lpstr>Online program http://www.educause.edu/E2011/Program/Online</vt:lpstr>
      <vt:lpstr>Welcome Lobby</vt:lpstr>
      <vt:lpstr>Theater: access all presentations</vt:lpstr>
      <vt:lpstr>Theater: Additional notes</vt:lpstr>
      <vt:lpstr>Streams: sonic foundry &amp; 323link</vt:lpstr>
      <vt:lpstr>streams: technical note</vt:lpstr>
      <vt:lpstr>Online-only sessions</vt:lpstr>
      <vt:lpstr>Virtual exhibit hall: Oct. 19-21</vt:lpstr>
      <vt:lpstr>Virtual Booths</vt:lpstr>
      <vt:lpstr>Prize center: Oct. 19-21</vt:lpstr>
      <vt:lpstr>Game room: Oct. 19-21</vt:lpstr>
      <vt:lpstr>Networking lounge</vt:lpstr>
      <vt:lpstr>Help desk</vt:lpstr>
      <vt:lpstr>Profile page: conference profile</vt:lpstr>
      <vt:lpstr>Getting ready: technology http://www.educause.edu/E2011/Online/Requirements</vt:lpstr>
      <vt:lpstr>Technology &amp; teams</vt:lpstr>
      <vt:lpstr>Registration: Additional Logins</vt:lpstr>
      <vt:lpstr>EDUCAUSE EVENT PLANNING KIT</vt:lpstr>
      <vt:lpstr>HOSTING RESOURCES</vt:lpstr>
      <vt:lpstr>FACILITATOR RESOURCES</vt:lpstr>
      <vt:lpstr>Attendee resources Page: EOB today</vt:lpstr>
      <vt:lpstr>QUESTIONS?</vt:lpstr>
      <vt:lpstr>Let’s check out the  virtual convention center!</vt:lpstr>
      <vt:lpstr>Log in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Victoria Fanning</cp:lastModifiedBy>
  <cp:revision>87</cp:revision>
  <dcterms:created xsi:type="dcterms:W3CDTF">2011-09-02T16:26:56Z</dcterms:created>
  <dcterms:modified xsi:type="dcterms:W3CDTF">2011-10-12T15:34:20Z</dcterms:modified>
</cp:coreProperties>
</file>