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31"/>
  </p:notesMasterIdLst>
  <p:handoutMasterIdLst>
    <p:handoutMasterId r:id="rId32"/>
  </p:handoutMasterIdLst>
  <p:sldIdLst>
    <p:sldId id="292" r:id="rId2"/>
    <p:sldId id="262" r:id="rId3"/>
    <p:sldId id="265" r:id="rId4"/>
    <p:sldId id="266" r:id="rId5"/>
    <p:sldId id="267" r:id="rId6"/>
    <p:sldId id="269" r:id="rId7"/>
    <p:sldId id="270" r:id="rId8"/>
    <p:sldId id="282" r:id="rId9"/>
    <p:sldId id="305" r:id="rId10"/>
    <p:sldId id="273" r:id="rId11"/>
    <p:sldId id="304" r:id="rId12"/>
    <p:sldId id="302" r:id="rId13"/>
    <p:sldId id="301" r:id="rId14"/>
    <p:sldId id="275" r:id="rId15"/>
    <p:sldId id="280" r:id="rId16"/>
    <p:sldId id="281" r:id="rId17"/>
    <p:sldId id="293" r:id="rId18"/>
    <p:sldId id="283" r:id="rId19"/>
    <p:sldId id="284" r:id="rId20"/>
    <p:sldId id="291" r:id="rId21"/>
    <p:sldId id="286" r:id="rId22"/>
    <p:sldId id="287" r:id="rId23"/>
    <p:sldId id="288" r:id="rId24"/>
    <p:sldId id="300" r:id="rId25"/>
    <p:sldId id="285" r:id="rId26"/>
    <p:sldId id="261" r:id="rId27"/>
    <p:sldId id="289" r:id="rId28"/>
    <p:sldId id="297" r:id="rId29"/>
    <p:sldId id="290" r:id="rId30"/>
  </p:sldIdLst>
  <p:sldSz cx="9144000" cy="6858000" type="screen4x3"/>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Fanning" initials="V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21"/>
    <a:srgbClr val="45811B"/>
    <a:srgbClr val="DDE8D5"/>
    <a:srgbClr val="FBC82B"/>
    <a:srgbClr val="7BA62B"/>
    <a:srgbClr val="8A8889"/>
    <a:srgbClr val="FD9712"/>
    <a:srgbClr val="1B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68" autoAdjust="0"/>
    <p:restoredTop sz="83394" autoAdjust="0"/>
  </p:normalViewPr>
  <p:slideViewPr>
    <p:cSldViewPr snapToGrid="0" snapToObjects="1">
      <p:cViewPr>
        <p:scale>
          <a:sx n="60" d="100"/>
          <a:sy n="60" d="100"/>
        </p:scale>
        <p:origin x="-802" y="-192"/>
      </p:cViewPr>
      <p:guideLst>
        <p:guide orient="horz" pos="2160"/>
        <p:guide pos="2880"/>
      </p:guideLst>
    </p:cSldViewPr>
  </p:slideViewPr>
  <p:outlineViewPr>
    <p:cViewPr>
      <p:scale>
        <a:sx n="33" d="100"/>
        <a:sy n="33" d="100"/>
      </p:scale>
      <p:origin x="0" y="19982"/>
    </p:cViewPr>
  </p:outlineViewPr>
  <p:notesTextViewPr>
    <p:cViewPr>
      <p:scale>
        <a:sx n="100" d="100"/>
        <a:sy n="100" d="100"/>
      </p:scale>
      <p:origin x="0" y="0"/>
    </p:cViewPr>
  </p:notesTextViewPr>
  <p:sorterViewPr>
    <p:cViewPr>
      <p:scale>
        <a:sx n="100" d="100"/>
        <a:sy n="100" d="100"/>
      </p:scale>
      <p:origin x="0" y="3888"/>
    </p:cViewPr>
  </p:sorterViewPr>
  <p:notesViewPr>
    <p:cSldViewPr snapToGrid="0" snapToObjects="1">
      <p:cViewPr varScale="1">
        <p:scale>
          <a:sx n="49" d="100"/>
          <a:sy n="49" d="100"/>
        </p:scale>
        <p:origin x="-2395"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4CE335-1B1A-964B-82DC-B141406EE227}" type="datetime1">
              <a:rPr lang="en-US"/>
              <a:pPr>
                <a:defRPr/>
              </a:pPr>
              <a:t>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496B65-2B99-9749-86B2-DBBD8E183778}" type="slidenum">
              <a:rPr lang="en-US"/>
              <a:pPr>
                <a:defRPr/>
              </a:pPr>
              <a:t>‹#›</a:t>
            </a:fld>
            <a:endParaRPr lang="en-US"/>
          </a:p>
        </p:txBody>
      </p:sp>
    </p:spTree>
    <p:extLst>
      <p:ext uri="{BB962C8B-B14F-4D97-AF65-F5344CB8AC3E}">
        <p14:creationId xmlns:p14="http://schemas.microsoft.com/office/powerpoint/2010/main" val="427655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9C111D-D8D7-CE47-9FDD-C94C8EB69FD2}" type="datetime1">
              <a:rPr lang="en-US"/>
              <a:pPr>
                <a:defRPr/>
              </a:pPr>
              <a:t>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FA281B-0946-C245-AF81-6D816C0F4E58}" type="slidenum">
              <a:rPr lang="en-US"/>
              <a:pPr>
                <a:defRPr/>
              </a:pPr>
              <a:t>‹#›</a:t>
            </a:fld>
            <a:endParaRPr lang="en-US"/>
          </a:p>
        </p:txBody>
      </p:sp>
    </p:spTree>
    <p:extLst>
      <p:ext uri="{BB962C8B-B14F-4D97-AF65-F5344CB8AC3E}">
        <p14:creationId xmlns:p14="http://schemas.microsoft.com/office/powerpoint/2010/main" val="4438581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a:t>
            </a:fld>
            <a:endParaRPr lang="en-US" dirty="0"/>
          </a:p>
        </p:txBody>
      </p:sp>
    </p:spTree>
    <p:extLst>
      <p:ext uri="{BB962C8B-B14F-4D97-AF65-F5344CB8AC3E}">
        <p14:creationId xmlns:p14="http://schemas.microsoft.com/office/powerpoint/2010/main" val="377624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bar: Access all locations </a:t>
            </a:r>
          </a:p>
          <a:p>
            <a:r>
              <a:rPr lang="en-US" dirty="0" smtClean="0"/>
              <a:t>Left side: Current program</a:t>
            </a:r>
          </a:p>
          <a:p>
            <a:r>
              <a:rPr lang="en-US" dirty="0" smtClean="0"/>
              <a:t>Main screen: Conference information</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a:t>
            </a:fld>
            <a:endParaRPr lang="en-US"/>
          </a:p>
        </p:txBody>
      </p:sp>
    </p:spTree>
    <p:extLst>
      <p:ext uri="{BB962C8B-B14F-4D97-AF65-F5344CB8AC3E}">
        <p14:creationId xmlns:p14="http://schemas.microsoft.com/office/powerpoint/2010/main" val="232508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how to make it full screen and what the options are.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11</a:t>
            </a:fld>
            <a:endParaRPr lang="en-US"/>
          </a:p>
        </p:txBody>
      </p:sp>
    </p:spTree>
    <p:extLst>
      <p:ext uri="{BB962C8B-B14F-4D97-AF65-F5344CB8AC3E}">
        <p14:creationId xmlns:p14="http://schemas.microsoft.com/office/powerpoint/2010/main" val="243611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t>
            </a:r>
          </a:p>
          <a:p>
            <a:r>
              <a:rPr lang="en-US" sz="1200" kern="1200" dirty="0" smtClean="0">
                <a:solidFill>
                  <a:schemeClr val="tx1"/>
                </a:solidFill>
                <a:effectLst/>
                <a:latin typeface="+mn-lt"/>
                <a:ea typeface="+mn-ea"/>
                <a:cs typeface="+mn-cs"/>
              </a:rPr>
              <a:t>(a web-based tool that uses crowdsourcing to rank user-submitted questions, suggestions and ideas) </a:t>
            </a:r>
            <a:endParaRPr lang="en-US" dirty="0"/>
          </a:p>
        </p:txBody>
      </p:sp>
      <p:sp>
        <p:nvSpPr>
          <p:cNvPr id="4" name="Slide Number Placeholder 3"/>
          <p:cNvSpPr>
            <a:spLocks noGrp="1"/>
          </p:cNvSpPr>
          <p:nvPr>
            <p:ph type="sldNum" sz="quarter" idx="10"/>
          </p:nvPr>
        </p:nvSpPr>
        <p:spPr/>
        <p:txBody>
          <a:bodyPr/>
          <a:lstStyle/>
          <a:p>
            <a:fld id="{6381703C-31E8-7442-B958-1364974C1EDD}" type="slidenum">
              <a:rPr lang="en-US" smtClean="0"/>
              <a:t>12</a:t>
            </a:fld>
            <a:endParaRPr lang="en-US"/>
          </a:p>
        </p:txBody>
      </p:sp>
    </p:spTree>
    <p:extLst>
      <p:ext uri="{BB962C8B-B14F-4D97-AF65-F5344CB8AC3E}">
        <p14:creationId xmlns:p14="http://schemas.microsoft.com/office/powerpoint/2010/main" val="94727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t>
            </a:r>
            <a:endParaRPr lang="en-US" dirty="0"/>
          </a:p>
        </p:txBody>
      </p:sp>
      <p:sp>
        <p:nvSpPr>
          <p:cNvPr id="4" name="Slide Number Placeholder 3"/>
          <p:cNvSpPr>
            <a:spLocks noGrp="1"/>
          </p:cNvSpPr>
          <p:nvPr>
            <p:ph type="sldNum" sz="quarter" idx="10"/>
          </p:nvPr>
        </p:nvSpPr>
        <p:spPr/>
        <p:txBody>
          <a:bodyPr/>
          <a:lstStyle/>
          <a:p>
            <a:pPr>
              <a:defRPr/>
            </a:pPr>
            <a:fld id="{18E45E4F-CBAF-9B46-97C9-12EAD339F8E0}" type="slidenum">
              <a:rPr lang="en-US" smtClean="0"/>
              <a:pPr>
                <a:defRPr/>
              </a:pPr>
              <a:t>13</a:t>
            </a:fld>
            <a:endParaRPr lang="en-US"/>
          </a:p>
        </p:txBody>
      </p:sp>
    </p:spTree>
    <p:extLst>
      <p:ext uri="{BB962C8B-B14F-4D97-AF65-F5344CB8AC3E}">
        <p14:creationId xmlns:p14="http://schemas.microsoft.com/office/powerpoint/2010/main" val="367002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20 and 21 are redundant.</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18</a:t>
            </a:fld>
            <a:endParaRPr lang="en-US"/>
          </a:p>
        </p:txBody>
      </p:sp>
    </p:spTree>
    <p:extLst>
      <p:ext uri="{BB962C8B-B14F-4D97-AF65-F5344CB8AC3E}">
        <p14:creationId xmlns:p14="http://schemas.microsoft.com/office/powerpoint/2010/main" val="112000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professional</a:t>
            </a:r>
            <a:r>
              <a:rPr lang="en-US" baseline="0" dirty="0" smtClean="0"/>
              <a:t> development is important on your campus.  We also know that you have limited time and resources.  So, to help you, we took the resources from the Event Planning Kit and combined them with the content kits available on Educause On Campus to create a brand new resource to help you bring quality Educause events directly to your campus.  So, let’s take a quick look at what you can find online.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21</a:t>
            </a:fld>
            <a:endParaRPr lang="en-US"/>
          </a:p>
        </p:txBody>
      </p:sp>
    </p:spTree>
    <p:extLst>
      <p:ext uri="{BB962C8B-B14F-4D97-AF65-F5344CB8AC3E}">
        <p14:creationId xmlns:p14="http://schemas.microsoft.com/office/powerpoint/2010/main" val="1082528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yber.jpg"/>
          <p:cNvPicPr>
            <a:picLocks noChangeAspect="1"/>
          </p:cNvPicPr>
          <p:nvPr userDrawn="1"/>
        </p:nvPicPr>
        <p:blipFill>
          <a:blip r:embed="rId3">
            <a:extLst>
              <a:ext uri="{28A0092B-C50C-407E-A947-70E740481C1C}">
                <a14:useLocalDpi xmlns:a14="http://schemas.microsoft.com/office/drawing/2010/main" val="0"/>
              </a:ext>
            </a:extLst>
          </a:blip>
          <a:srcRect r="61832"/>
          <a:stretch>
            <a:fillRect/>
          </a:stretch>
        </p:blipFill>
        <p:spPr bwMode="auto">
          <a:xfrm>
            <a:off x="2817813" y="955675"/>
            <a:ext cx="3492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smtClean="0"/>
            </a:lvl1pPr>
          </a:lstStyle>
          <a:p>
            <a:pPr>
              <a:defRPr/>
            </a:pPr>
            <a:fld id="{46EA837D-8047-4DB4-8F76-12D3F4AC8A8C}" type="datetime1">
              <a:rPr lang="en-US"/>
              <a:pPr>
                <a:defRPr/>
              </a:pPr>
              <a:t>2/7/2012</a:t>
            </a:fld>
            <a:endParaRPr lang="en-US"/>
          </a:p>
        </p:txBody>
      </p:sp>
      <p:sp>
        <p:nvSpPr>
          <p:cNvPr id="7" name="Footer Placeholder 4"/>
          <p:cNvSpPr>
            <a:spLocks noGrp="1"/>
          </p:cNvSpPr>
          <p:nvPr userDrawn="1">
            <p:ph type="ftr" sz="quarter" idx="11"/>
          </p:nvPr>
        </p:nvSpPr>
        <p:spPr/>
        <p:txBody>
          <a:bodyPr/>
          <a:lstStyle>
            <a:lvl1pPr>
              <a:defRPr smtClean="0"/>
            </a:lvl1pPr>
          </a:lstStyle>
          <a:p>
            <a:pPr>
              <a:defRPr/>
            </a:pPr>
            <a:r>
              <a:rPr lang="en-US"/>
              <a:t>Presentation 1</a:t>
            </a:r>
          </a:p>
        </p:txBody>
      </p:sp>
      <p:sp>
        <p:nvSpPr>
          <p:cNvPr id="8" name="Slide Number Placeholder 5"/>
          <p:cNvSpPr>
            <a:spLocks noGrp="1"/>
          </p:cNvSpPr>
          <p:nvPr userDrawn="1">
            <p:ph type="sldNum" sz="quarter" idx="12"/>
          </p:nvPr>
        </p:nvSpPr>
        <p:spPr/>
        <p:txBody>
          <a:bodyPr/>
          <a:lstStyle>
            <a:lvl1pPr>
              <a:defRPr smtClean="0"/>
            </a:lvl1pPr>
          </a:lstStyle>
          <a:p>
            <a:pPr>
              <a:defRPr/>
            </a:pPr>
            <a:fld id="{36B07EC0-77F3-42D3-BA4C-B32BFDE6B123}" type="slidenum">
              <a:rPr lang="en-US"/>
              <a:pPr>
                <a:defRPr/>
              </a:pPr>
              <a:t>‹#›</a:t>
            </a:fld>
            <a:endParaRPr lang="en-US"/>
          </a:p>
        </p:txBody>
      </p:sp>
    </p:spTree>
    <p:extLst>
      <p:ext uri="{BB962C8B-B14F-4D97-AF65-F5344CB8AC3E}">
        <p14:creationId xmlns:p14="http://schemas.microsoft.com/office/powerpoint/2010/main" val="260559808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69F39-2BFA-4482-9D12-45BEA64B3E4D}"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24B83CF7-6C5A-4D15-A6B7-064A71B09BB1}" type="slidenum">
              <a:rPr lang="en-US"/>
              <a:pPr>
                <a:defRPr/>
              </a:pPr>
              <a:t>‹#›</a:t>
            </a:fld>
            <a:endParaRPr lang="en-US"/>
          </a:p>
        </p:txBody>
      </p:sp>
    </p:spTree>
    <p:extLst>
      <p:ext uri="{BB962C8B-B14F-4D97-AF65-F5344CB8AC3E}">
        <p14:creationId xmlns:p14="http://schemas.microsoft.com/office/powerpoint/2010/main" val="37033519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EAD849-C9D7-4864-95DB-75E85A660C47}"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902EC328-260B-4720-8489-A6F9E417F8F2}" type="slidenum">
              <a:rPr lang="en-US"/>
              <a:pPr>
                <a:defRPr/>
              </a:pPr>
              <a:t>‹#›</a:t>
            </a:fld>
            <a:endParaRPr lang="en-US"/>
          </a:p>
        </p:txBody>
      </p:sp>
    </p:spTree>
    <p:extLst>
      <p:ext uri="{BB962C8B-B14F-4D97-AF65-F5344CB8AC3E}">
        <p14:creationId xmlns:p14="http://schemas.microsoft.com/office/powerpoint/2010/main" val="14329563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139B09-62CB-4C48-9443-D2DDF586A4BC}"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57729328-A04F-45BC-B1FF-25AA37FC3CEA}" type="slidenum">
              <a:rPr lang="en-US"/>
              <a:pPr>
                <a:defRPr/>
              </a:pPr>
              <a:t>‹#›</a:t>
            </a:fld>
            <a:endParaRPr lang="en-US"/>
          </a:p>
        </p:txBody>
      </p:sp>
    </p:spTree>
    <p:extLst>
      <p:ext uri="{BB962C8B-B14F-4D97-AF65-F5344CB8AC3E}">
        <p14:creationId xmlns:p14="http://schemas.microsoft.com/office/powerpoint/2010/main" val="31930850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smtClean="0"/>
            </a:lvl1pPr>
          </a:lstStyle>
          <a:p>
            <a:pPr>
              <a:defRPr/>
            </a:pPr>
            <a:fld id="{249CE09E-C00E-42A9-8ACF-17AF870758B7}" type="datetime1">
              <a:rPr lang="en-US"/>
              <a:pPr>
                <a:defRPr/>
              </a:pPr>
              <a:t>2/7/2012</a:t>
            </a:fld>
            <a:endParaRPr lang="en-US"/>
          </a:p>
        </p:txBody>
      </p:sp>
      <p:sp>
        <p:nvSpPr>
          <p:cNvPr id="4" name="Footer Placeholder 2"/>
          <p:cNvSpPr>
            <a:spLocks noGrp="1"/>
          </p:cNvSpPr>
          <p:nvPr>
            <p:ph type="ftr" sz="quarter" idx="11"/>
          </p:nvPr>
        </p:nvSpPr>
        <p:spPr/>
        <p:txBody>
          <a:bodyPr/>
          <a:lstStyle>
            <a:lvl1pPr>
              <a:defRPr smtClean="0"/>
            </a:lvl1pPr>
          </a:lstStyle>
          <a:p>
            <a:pPr>
              <a:defRPr/>
            </a:pPr>
            <a:r>
              <a:rPr lang="en-US"/>
              <a:t>Presentation 1</a:t>
            </a:r>
          </a:p>
        </p:txBody>
      </p:sp>
      <p:sp>
        <p:nvSpPr>
          <p:cNvPr id="5" name="Slide Number Placeholder 3"/>
          <p:cNvSpPr>
            <a:spLocks noGrp="1"/>
          </p:cNvSpPr>
          <p:nvPr>
            <p:ph type="sldNum" sz="quarter" idx="12"/>
          </p:nvPr>
        </p:nvSpPr>
        <p:spPr/>
        <p:txBody>
          <a:bodyPr/>
          <a:lstStyle>
            <a:lvl1pPr>
              <a:defRPr smtClean="0"/>
            </a:lvl1pPr>
          </a:lstStyle>
          <a:p>
            <a:pPr>
              <a:defRPr/>
            </a:pPr>
            <a:fld id="{BB3F66CA-D35D-44B8-8886-FC7F15A74CA1}" type="slidenum">
              <a:rPr lang="en-US"/>
              <a:pPr>
                <a:defRPr/>
              </a:pPr>
              <a:t>‹#›</a:t>
            </a:fld>
            <a:endParaRPr lang="en-US"/>
          </a:p>
        </p:txBody>
      </p:sp>
    </p:spTree>
    <p:extLst>
      <p:ext uri="{BB962C8B-B14F-4D97-AF65-F5344CB8AC3E}">
        <p14:creationId xmlns:p14="http://schemas.microsoft.com/office/powerpoint/2010/main" val="275447577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91854C-7CA5-46DB-9EE9-67F7FD167245}" type="datetime1">
              <a:rPr lang="en-US"/>
              <a:pPr>
                <a:defRPr/>
              </a:pPr>
              <a:t>2/7/2012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9F4AA8FE-43BF-4B61-82B2-3D945FAB5BAA}" type="slidenum">
              <a:rPr lang="en-US"/>
              <a:pPr>
                <a:defRPr/>
              </a:pPr>
              <a:t>‹#›</a:t>
            </a:fld>
            <a:endParaRPr lang="en-US"/>
          </a:p>
        </p:txBody>
      </p:sp>
    </p:spTree>
    <p:extLst>
      <p:ext uri="{BB962C8B-B14F-4D97-AF65-F5344CB8AC3E}">
        <p14:creationId xmlns:p14="http://schemas.microsoft.com/office/powerpoint/2010/main" val="392603616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DAB087-36FF-4E1F-BC23-C77606751399}" type="datetime1">
              <a:rPr lang="en-US"/>
              <a:pPr>
                <a:defRPr/>
              </a:pPr>
              <a:t>2/7/2012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pPr>
              <a:defRPr/>
            </a:pPr>
            <a:fld id="{35ADEF23-C4F4-42AD-AFA7-E1657779E5F7}" type="slidenum">
              <a:rPr lang="en-US"/>
              <a:pPr>
                <a:defRPr/>
              </a:pPr>
              <a:t>‹#›</a:t>
            </a:fld>
            <a:endParaRPr lang="en-US"/>
          </a:p>
        </p:txBody>
      </p:sp>
    </p:spTree>
    <p:extLst>
      <p:ext uri="{BB962C8B-B14F-4D97-AF65-F5344CB8AC3E}">
        <p14:creationId xmlns:p14="http://schemas.microsoft.com/office/powerpoint/2010/main" val="209351627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8D08F2-6651-4197-A6FB-015844C447AF}"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3CBC344A-D05A-4047-B556-DB2CD1229D28}" type="slidenum">
              <a:rPr lang="en-US"/>
              <a:pPr>
                <a:defRPr/>
              </a:pPr>
              <a:t>‹#›</a:t>
            </a:fld>
            <a:endParaRPr lang="en-US"/>
          </a:p>
        </p:txBody>
      </p:sp>
    </p:spTree>
    <p:extLst>
      <p:ext uri="{BB962C8B-B14F-4D97-AF65-F5344CB8AC3E}">
        <p14:creationId xmlns:p14="http://schemas.microsoft.com/office/powerpoint/2010/main" val="359818361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B1D1FE-5D07-4935-B497-45482E5E6CAA}" type="datetime1">
              <a:rPr lang="en-US"/>
              <a:pPr>
                <a:defRPr/>
              </a:pPr>
              <a:t>2/7/2012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pPr>
              <a:defRPr/>
            </a:pPr>
            <a:fld id="{B577E684-1F22-46C1-8984-2825BEFC7839}" type="slidenum">
              <a:rPr lang="en-US"/>
              <a:pPr>
                <a:defRPr/>
              </a:pPr>
              <a:t>‹#›</a:t>
            </a:fld>
            <a:endParaRPr lang="en-US"/>
          </a:p>
        </p:txBody>
      </p:sp>
    </p:spTree>
    <p:extLst>
      <p:ext uri="{BB962C8B-B14F-4D97-AF65-F5344CB8AC3E}">
        <p14:creationId xmlns:p14="http://schemas.microsoft.com/office/powerpoint/2010/main" val="168213169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1AE02-34AB-446D-9B07-BF3E49CAC71A}" type="datetime1">
              <a:rPr lang="en-US"/>
              <a:pPr>
                <a:defRPr/>
              </a:pPr>
              <a:t>2/7/2012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1009126E-1FBB-4BAD-8D84-D5128BBBC13E}" type="slidenum">
              <a:rPr lang="en-US"/>
              <a:pPr>
                <a:defRPr/>
              </a:pPr>
              <a:t>‹#›</a:t>
            </a:fld>
            <a:endParaRPr lang="en-US"/>
          </a:p>
        </p:txBody>
      </p:sp>
    </p:spTree>
    <p:extLst>
      <p:ext uri="{BB962C8B-B14F-4D97-AF65-F5344CB8AC3E}">
        <p14:creationId xmlns:p14="http://schemas.microsoft.com/office/powerpoint/2010/main" val="44422494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1D25B-58DD-49C4-AEF2-C76AC436643D}" type="datetime1">
              <a:rPr lang="en-US"/>
              <a:pPr>
                <a:defRPr/>
              </a:pPr>
              <a:t>2/7/2012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A84531B1-9120-4B78-88DF-714CC40F7725}" type="slidenum">
              <a:rPr lang="en-US"/>
              <a:pPr>
                <a:defRPr/>
              </a:pPr>
              <a:t>‹#›</a:t>
            </a:fld>
            <a:endParaRPr lang="en-US"/>
          </a:p>
        </p:txBody>
      </p:sp>
    </p:spTree>
    <p:extLst>
      <p:ext uri="{BB962C8B-B14F-4D97-AF65-F5344CB8AC3E}">
        <p14:creationId xmlns:p14="http://schemas.microsoft.com/office/powerpoint/2010/main" val="248340548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13"/>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196918"/>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A6A6A6"/>
                </a:solidFill>
                <a:cs typeface="Arial" charset="0"/>
              </a:defRPr>
            </a:lvl1pPr>
          </a:lstStyle>
          <a:p>
            <a:pPr>
              <a:defRPr/>
            </a:pPr>
            <a:fld id="{3ACD0D51-8A71-48AB-9061-D3773F9B44CF}" type="datetime1">
              <a:rPr lang="en-US">
                <a:ea typeface="ＭＳ Ｐゴシック" pitchFamily="96" charset="-128"/>
              </a:rPr>
              <a:pPr>
                <a:defRPr/>
              </a:pPr>
              <a:t>2/7/2012</a:t>
            </a:fld>
            <a:endParaRPr lang="en-US">
              <a:ea typeface="ＭＳ Ｐゴシック" pitchFamily="9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A6A6A6"/>
                </a:solidFill>
                <a:cs typeface="Arial" charset="0"/>
              </a:defRPr>
            </a:lvl1pPr>
          </a:lstStyle>
          <a:p>
            <a:pPr>
              <a:defRPr/>
            </a:pPr>
            <a:r>
              <a:rPr lang="en-US">
                <a:ea typeface="ＭＳ Ｐゴシック" pitchFamily="96" charset="-128"/>
              </a:rPr>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A6A6A6"/>
                </a:solidFill>
                <a:cs typeface="Arial" charset="0"/>
              </a:defRPr>
            </a:lvl1pPr>
          </a:lstStyle>
          <a:p>
            <a:pPr>
              <a:defRPr/>
            </a:pPr>
            <a:fld id="{A84C7C69-058E-4E42-8AAB-C5AC19552EFA}" type="slidenum">
              <a:rPr lang="en-US">
                <a:ea typeface="ＭＳ Ｐゴシック" pitchFamily="96" charset="-128"/>
              </a:rPr>
              <a:pPr>
                <a:defRPr/>
              </a:pPr>
              <a:t>‹#›</a:t>
            </a:fld>
            <a:endParaRPr lang="en-US">
              <a:ea typeface="ＭＳ Ｐゴシック" pitchFamily="96" charset="-128"/>
            </a:endParaRPr>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pic>
        <p:nvPicPr>
          <p:cNvPr id="2059" name="Picture 21" descr="cyb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90914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fade/>
  </p:transition>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326628"/>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F3572"/>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32662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F3572"/>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326628"/>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learn.ideasca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cause.edu/ELI2012/network" TargetMode="External"/><Relationship Id="rId2" Type="http://schemas.openxmlformats.org/officeDocument/2006/relationships/hyperlink" Target="http://www.flickr.com/groups/eli2012/"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inxpo.com?subject=ELI%20Technical%20Support" TargetMode="External"/><Relationship Id="rId2" Type="http://schemas.openxmlformats.org/officeDocument/2006/relationships/hyperlink" Target="mailto:info@educause.edu"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educause.edu/ELI/EDUCAUSELearningInitiative2012/TechnicalRequirements/24095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ducause.adobeconnect.com/common/help/en/support/meeting_test.htm" TargetMode="External"/><Relationship Id="rId5" Type="http://schemas.openxmlformats.org/officeDocument/2006/relationships/hyperlink" Target="http://www.microsoft.com/getsilverlight/get-started/install/" TargetMode="External"/><Relationship Id="rId4" Type="http://schemas.openxmlformats.org/officeDocument/2006/relationships/hyperlink" Target="http://www.educause.edu/E2011/TestInxp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cause.edu/inxpo/share/ELI1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cause.edu/eoncampu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ducause.edu/user" TargetMode="External"/><Relationship Id="rId2" Type="http://schemas.openxmlformats.org/officeDocument/2006/relationships/hyperlink" Target="http://www.educause.edu/inxpo/login/ELI1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ducause.edu/ELI12/Program/Online?type=term&amp;id=399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educause.edu/ELI12/Online/Itiner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7811" y="4818795"/>
            <a:ext cx="3952300" cy="461665"/>
          </a:xfrm>
          <a:prstGeom prst="rect">
            <a:avLst/>
          </a:prstGeom>
        </p:spPr>
        <p:txBody>
          <a:bodyPr wrap="square">
            <a:spAutoFit/>
          </a:bodyPr>
          <a:lstStyle/>
          <a:p>
            <a:pPr algn="r"/>
            <a:r>
              <a:rPr lang="en-US" sz="2400" dirty="0" smtClean="0"/>
              <a:t>From Austin, Texas</a:t>
            </a:r>
            <a:endParaRPr lang="en-US" sz="2400" dirty="0"/>
          </a:p>
        </p:txBody>
      </p:sp>
      <p:sp>
        <p:nvSpPr>
          <p:cNvPr id="7" name="Title 1"/>
          <p:cNvSpPr>
            <a:spLocks noGrp="1"/>
          </p:cNvSpPr>
          <p:nvPr>
            <p:ph type="ctrTitle"/>
          </p:nvPr>
        </p:nvSpPr>
        <p:spPr bwMode="auto">
          <a:xfrm>
            <a:off x="0" y="1657443"/>
            <a:ext cx="3838691" cy="2696126"/>
          </a:xfrm>
        </p:spPr>
        <p:txBody>
          <a:bodyPr>
            <a:noAutofit/>
          </a:bodyPr>
          <a:lstStyle/>
          <a:p>
            <a:pPr algn="r" eaLnBrk="1" hangingPunct="1"/>
            <a:r>
              <a:rPr lang="en-US" sz="2800" cap="none" dirty="0" smtClean="0">
                <a:latin typeface="Arial" charset="0"/>
                <a:ea typeface="ＭＳ Ｐゴシック" charset="0"/>
              </a:rPr>
              <a:t/>
            </a:r>
            <a:br>
              <a:rPr lang="en-US" sz="2800" cap="none" dirty="0" smtClean="0">
                <a:latin typeface="Arial" charset="0"/>
                <a:ea typeface="ＭＳ Ｐゴシック" charset="0"/>
              </a:rPr>
            </a:br>
            <a:r>
              <a:rPr lang="en-US" sz="2800" cap="none" dirty="0">
                <a:latin typeface="Arial" charset="0"/>
                <a:ea typeface="ＭＳ Ｐゴシック" charset="-128"/>
              </a:rPr>
              <a:t>ELI 2012 Online </a:t>
            </a:r>
            <a:br>
              <a:rPr lang="en-US" sz="2800" cap="none" dirty="0">
                <a:latin typeface="Arial" charset="0"/>
                <a:ea typeface="ＭＳ Ｐゴシック" charset="-128"/>
              </a:rPr>
            </a:br>
            <a:r>
              <a:rPr lang="en-US" sz="2800" cap="none" dirty="0">
                <a:latin typeface="Arial" charset="0"/>
                <a:ea typeface="ＭＳ Ｐゴシック" charset="-128"/>
              </a:rPr>
              <a:t>Annual </a:t>
            </a:r>
            <a:r>
              <a:rPr lang="en-US" sz="2800" cap="none" dirty="0" smtClean="0">
                <a:latin typeface="Arial" charset="0"/>
                <a:ea typeface="ＭＳ Ｐゴシック" charset="-128"/>
              </a:rPr>
              <a:t>Meeting </a:t>
            </a:r>
            <a:r>
              <a:rPr lang="en-US" sz="2800" cap="none" dirty="0">
                <a:latin typeface="Arial" charset="0"/>
                <a:ea typeface="ＭＳ Ｐゴシック" charset="-128"/>
              </a:rPr>
              <a:t/>
            </a:r>
            <a:br>
              <a:rPr lang="en-US" sz="2800" cap="none" dirty="0">
                <a:latin typeface="Arial" charset="0"/>
                <a:ea typeface="ＭＳ Ｐゴシック" charset="-128"/>
              </a:rPr>
            </a:br>
            <a:r>
              <a:rPr lang="en-US" sz="2800" cap="none" dirty="0">
                <a:latin typeface="Arial" charset="0"/>
                <a:ea typeface="ＭＳ Ｐゴシック" charset="-128"/>
              </a:rPr>
              <a:t>Orientation Session</a:t>
            </a:r>
            <a:r>
              <a:rPr lang="en-US" sz="2800" cap="none" dirty="0">
                <a:latin typeface="Arial" charset="0"/>
                <a:ea typeface="ＭＳ Ｐゴシック" charset="0"/>
              </a:rPr>
              <a:t/>
            </a:r>
            <a:br>
              <a:rPr lang="en-US" sz="2800" cap="none" dirty="0">
                <a:latin typeface="Arial" charset="0"/>
                <a:ea typeface="ＭＳ Ｐゴシック" charset="0"/>
              </a:rPr>
            </a:br>
            <a:r>
              <a:rPr lang="en-US" sz="2800" cap="none" dirty="0">
                <a:latin typeface="Arial" charset="0"/>
                <a:ea typeface="ＭＳ Ｐゴシック" charset="0"/>
              </a:rPr>
              <a:t/>
            </a:r>
            <a:br>
              <a:rPr lang="en-US" sz="2800" cap="none" dirty="0">
                <a:latin typeface="Arial" charset="0"/>
                <a:ea typeface="ＭＳ Ｐゴシック" charset="0"/>
              </a:rPr>
            </a:br>
            <a:r>
              <a:rPr lang="en-US" sz="2800" cap="none" dirty="0" smtClean="0">
                <a:latin typeface="Arial" charset="0"/>
                <a:ea typeface="ＭＳ Ｐゴシック" charset="0"/>
              </a:rPr>
              <a:t>February 7, 2012</a:t>
            </a:r>
            <a:endParaRPr lang="en-US" sz="2800" cap="none" dirty="0">
              <a:latin typeface="Arial" charset="0"/>
              <a:ea typeface="ＭＳ Ｐゴシック" charset="0"/>
            </a:endParaRPr>
          </a:p>
        </p:txBody>
      </p:sp>
      <p:sp>
        <p:nvSpPr>
          <p:cNvPr id="2" name="Slide Number Placeholder 1"/>
          <p:cNvSpPr>
            <a:spLocks noGrp="1"/>
          </p:cNvSpPr>
          <p:nvPr>
            <p:ph type="sldNum" sz="quarter" idx="11"/>
          </p:nvPr>
        </p:nvSpPr>
        <p:spPr/>
        <p:txBody>
          <a:bodyPr/>
          <a:lstStyle/>
          <a:p>
            <a:pPr>
              <a:defRPr/>
            </a:pPr>
            <a:fld id="{72BC5229-8E32-E645-895C-4316DCBFA239}" type="slidenum">
              <a:rPr lang="en-US" smtClean="0"/>
              <a:pPr>
                <a:defRPr/>
              </a:pPr>
              <a:t>1</a:t>
            </a:fld>
            <a:endParaRPr lang="en-US" dirty="0"/>
          </a:p>
        </p:txBody>
      </p:sp>
      <p:pic>
        <p:nvPicPr>
          <p:cNvPr id="9" name="Picture 8"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242" y="1928007"/>
            <a:ext cx="4201166" cy="2572926"/>
          </a:xfrm>
          <a:prstGeom prst="rect">
            <a:avLst/>
          </a:prstGeom>
        </p:spPr>
      </p:pic>
      <p:pic>
        <p:nvPicPr>
          <p:cNvPr id="1027" name="Picture 2" descr="image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063" t="4743" b="7512"/>
          <a:stretch/>
        </p:blipFill>
        <p:spPr bwMode="auto">
          <a:xfrm>
            <a:off x="5122843" y="2049136"/>
            <a:ext cx="2699133" cy="17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6732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4" y="-59676"/>
            <a:ext cx="8382000" cy="1143000"/>
          </a:xfrm>
        </p:spPr>
        <p:txBody>
          <a:bodyPr/>
          <a:lstStyle/>
          <a:p>
            <a:r>
              <a:rPr lang="en-US" dirty="0" smtClean="0"/>
              <a:t>Webcasts: sonic foundry</a:t>
            </a:r>
            <a:endParaRPr lang="en-US" dirty="0"/>
          </a:p>
        </p:txBody>
      </p:sp>
      <p:sp>
        <p:nvSpPr>
          <p:cNvPr id="4" name="Content Placeholder 3"/>
          <p:cNvSpPr>
            <a:spLocks noGrp="1"/>
          </p:cNvSpPr>
          <p:nvPr>
            <p:ph sz="half" idx="2"/>
          </p:nvPr>
        </p:nvSpPr>
        <p:spPr>
          <a:xfrm>
            <a:off x="297455" y="951116"/>
            <a:ext cx="4347569" cy="4469176"/>
          </a:xfrm>
        </p:spPr>
        <p:txBody>
          <a:bodyPr/>
          <a:lstStyle/>
          <a:p>
            <a:r>
              <a:rPr lang="en-US" b="1" dirty="0" smtClean="0"/>
              <a:t>Ask/submit question</a:t>
            </a:r>
            <a:r>
              <a:rPr lang="en-US" dirty="0" smtClean="0"/>
              <a:t>:</a:t>
            </a:r>
          </a:p>
          <a:p>
            <a:pPr lvl="1"/>
            <a:r>
              <a:rPr lang="en-US" b="1" dirty="0" err="1" smtClean="0"/>
              <a:t>IdeaScale</a:t>
            </a:r>
            <a:r>
              <a:rPr lang="en-US" dirty="0" smtClean="0"/>
              <a:t>: General and Featured Sessions</a:t>
            </a:r>
          </a:p>
          <a:p>
            <a:pPr lvl="1"/>
            <a:r>
              <a:rPr lang="en-US" b="1" dirty="0" smtClean="0"/>
              <a:t>Question Box</a:t>
            </a:r>
            <a:r>
              <a:rPr lang="en-US" dirty="0" smtClean="0"/>
              <a:t>: Concurrent Sessions</a:t>
            </a:r>
          </a:p>
          <a:p>
            <a:pPr lvl="1"/>
            <a:r>
              <a:rPr lang="en-US" dirty="0"/>
              <a:t>Session moderators </a:t>
            </a:r>
            <a:r>
              <a:rPr lang="en-US" dirty="0" smtClean="0"/>
              <a:t>look for your questions in each session</a:t>
            </a:r>
          </a:p>
          <a:p>
            <a:r>
              <a:rPr lang="en-US" b="1" dirty="0" smtClean="0"/>
              <a:t>Technical Help link</a:t>
            </a:r>
          </a:p>
          <a:p>
            <a:r>
              <a:rPr lang="en-US" b="1" dirty="0" err="1" smtClean="0"/>
              <a:t>Mediasite</a:t>
            </a:r>
            <a:r>
              <a:rPr lang="en-US" b="1" dirty="0" smtClean="0"/>
              <a:t> Player</a:t>
            </a:r>
          </a:p>
          <a:p>
            <a:pPr lvl="1"/>
            <a:r>
              <a:rPr lang="en-US" b="1" dirty="0" smtClean="0"/>
              <a:t>NOTE</a:t>
            </a:r>
            <a:r>
              <a:rPr lang="en-US" dirty="0" smtClean="0"/>
              <a:t>: There is a FULL SCREEN view with 6 viewing options.</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585" y="1083323"/>
            <a:ext cx="4267955" cy="254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5167778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85" y="627656"/>
            <a:ext cx="7946904" cy="4731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Left Arrow 1"/>
          <p:cNvSpPr/>
          <p:nvPr/>
        </p:nvSpPr>
        <p:spPr>
          <a:xfrm>
            <a:off x="5937480" y="487956"/>
            <a:ext cx="958468" cy="672029"/>
          </a:xfrm>
          <a:prstGeom prst="lef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5468804" y="526056"/>
            <a:ext cx="506776" cy="1961002"/>
          </a:xfrm>
          <a:prstGeom prst="roundRect">
            <a:avLst/>
          </a:prstGeom>
          <a:noFill/>
          <a:ln w="53975">
            <a:solidFill>
              <a:srgbClr val="A90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97625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3411" y="1477880"/>
            <a:ext cx="4649537" cy="4133516"/>
          </a:xfrm>
        </p:spPr>
        <p:txBody>
          <a:bodyPr>
            <a:normAutofit fontScale="85000" lnSpcReduction="20000"/>
          </a:bodyPr>
          <a:lstStyle/>
          <a:p>
            <a:pPr marL="514350" lvl="0" indent="-514350">
              <a:lnSpc>
                <a:spcPct val="110000"/>
              </a:lnSpc>
              <a:spcAft>
                <a:spcPts val="600"/>
              </a:spcAft>
              <a:buFont typeface="+mj-lt"/>
              <a:buAutoNum type="arabicPeriod"/>
            </a:pPr>
            <a:r>
              <a:rPr lang="en-US" dirty="0" smtClean="0"/>
              <a:t>Go </a:t>
            </a:r>
            <a:r>
              <a:rPr lang="en-US" dirty="0"/>
              <a:t>to </a:t>
            </a:r>
            <a:r>
              <a:rPr lang="en-US" u="sng" dirty="0">
                <a:hlinkClick r:id="rId3"/>
              </a:rPr>
              <a:t>http://learn.ideascale.com</a:t>
            </a:r>
            <a:endParaRPr lang="en-US" dirty="0"/>
          </a:p>
          <a:p>
            <a:pPr marL="514350" lvl="0" indent="-514350">
              <a:lnSpc>
                <a:spcPct val="110000"/>
              </a:lnSpc>
              <a:spcAft>
                <a:spcPts val="600"/>
              </a:spcAft>
              <a:buFont typeface="+mj-lt"/>
              <a:buAutoNum type="arabicPeriod"/>
            </a:pPr>
            <a:r>
              <a:rPr lang="en-US" dirty="0"/>
              <a:t>Select “sign in” on the right hand corner, using one of the login options (Google, Facebook, Twitter) </a:t>
            </a:r>
          </a:p>
          <a:p>
            <a:pPr marL="514350" lvl="0" indent="-514350">
              <a:lnSpc>
                <a:spcPct val="110000"/>
              </a:lnSpc>
              <a:spcAft>
                <a:spcPts val="600"/>
              </a:spcAft>
              <a:buFont typeface="+mj-lt"/>
              <a:buAutoNum type="arabicPeriod"/>
            </a:pPr>
            <a:r>
              <a:rPr lang="en-US" dirty="0"/>
              <a:t>Select one of the categories/speaker names on the left, submit a </a:t>
            </a:r>
            <a:r>
              <a:rPr lang="en-US" dirty="0" smtClean="0"/>
              <a:t>question or idea, and </a:t>
            </a:r>
            <a:r>
              <a:rPr lang="en-US" dirty="0"/>
              <a:t>vote on others’ </a:t>
            </a:r>
            <a:r>
              <a:rPr lang="en-US" dirty="0" smtClean="0"/>
              <a:t>questions/ideas</a:t>
            </a:r>
            <a:endParaRPr lang="en-US" dirty="0"/>
          </a:p>
        </p:txBody>
      </p:sp>
      <p:pic>
        <p:nvPicPr>
          <p:cNvPr id="3" name="Picture 2" descr="IdeaScale Suggestion Bo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737" y="2836773"/>
            <a:ext cx="3708400" cy="132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00175" y="414421"/>
            <a:ext cx="7321404" cy="830997"/>
          </a:xfrm>
          <a:prstGeom prst="rect">
            <a:avLst/>
          </a:prstGeom>
          <a:noFill/>
        </p:spPr>
        <p:txBody>
          <a:bodyPr wrap="square" rtlCol="0">
            <a:spAutoFit/>
          </a:bodyPr>
          <a:lstStyle/>
          <a:p>
            <a:pPr lvl="0" algn="ctr"/>
            <a:r>
              <a:rPr lang="en-US" sz="4800" dirty="0" smtClean="0">
                <a:solidFill>
                  <a:srgbClr val="AACB27"/>
                </a:solidFill>
              </a:rPr>
              <a:t>Engage in 3 Easy Steps</a:t>
            </a:r>
          </a:p>
        </p:txBody>
      </p:sp>
    </p:spTree>
    <p:extLst>
      <p:ext uri="{BB962C8B-B14F-4D97-AF65-F5344CB8AC3E}">
        <p14:creationId xmlns:p14="http://schemas.microsoft.com/office/powerpoint/2010/main" val="223041425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55558327.jpg"/>
          <p:cNvPicPr>
            <a:picLocks noChangeAspect="1"/>
          </p:cNvPicPr>
          <p:nvPr/>
        </p:nvPicPr>
        <p:blipFill rotWithShape="1">
          <a:blip r:embed="rId3">
            <a:extLst>
              <a:ext uri="{28A0092B-C50C-407E-A947-70E740481C1C}">
                <a14:useLocalDpi xmlns:a14="http://schemas.microsoft.com/office/drawing/2010/main" val="0"/>
              </a:ext>
            </a:extLst>
          </a:blip>
          <a:srcRect l="9790" t="18508"/>
          <a:stretch/>
        </p:blipFill>
        <p:spPr>
          <a:xfrm rot="18823220">
            <a:off x="88834" y="2780477"/>
            <a:ext cx="3820121" cy="2305213"/>
          </a:xfrm>
          <a:prstGeom prst="rect">
            <a:avLst/>
          </a:prstGeom>
          <a:ln>
            <a:noFill/>
          </a:ln>
          <a:effectLst>
            <a:softEdge rad="112500"/>
          </a:effectLst>
        </p:spPr>
      </p:pic>
      <p:sp>
        <p:nvSpPr>
          <p:cNvPr id="2" name="Title 1"/>
          <p:cNvSpPr>
            <a:spLocks noGrp="1"/>
          </p:cNvSpPr>
          <p:nvPr>
            <p:ph type="title"/>
          </p:nvPr>
        </p:nvSpPr>
        <p:spPr>
          <a:xfrm>
            <a:off x="207073" y="274637"/>
            <a:ext cx="5940339" cy="2224201"/>
          </a:xfrm>
        </p:spPr>
        <p:txBody>
          <a:bodyPr anchor="t">
            <a:noAutofit/>
          </a:bodyPr>
          <a:lstStyle/>
          <a:p>
            <a:pPr algn="l"/>
            <a:r>
              <a:rPr lang="en-US" sz="3200" cap="none" dirty="0" smtClean="0"/>
              <a:t>ELI Interactive Game</a:t>
            </a:r>
            <a:br>
              <a:rPr lang="en-US" sz="3200" cap="none" dirty="0" smtClean="0"/>
            </a:br>
            <a:r>
              <a:rPr lang="en-US" sz="3200" cap="none" dirty="0" smtClean="0"/>
              <a:t>click on “Game”</a:t>
            </a:r>
            <a:endParaRPr lang="en-US" sz="3200" cap="none" dirty="0"/>
          </a:p>
        </p:txBody>
      </p:sp>
      <p:sp>
        <p:nvSpPr>
          <p:cNvPr id="3" name="Content Placeholder 2"/>
          <p:cNvSpPr>
            <a:spLocks noGrp="1"/>
          </p:cNvSpPr>
          <p:nvPr>
            <p:ph idx="1"/>
          </p:nvPr>
        </p:nvSpPr>
        <p:spPr>
          <a:xfrm>
            <a:off x="4017218" y="957787"/>
            <a:ext cx="4914532" cy="4849234"/>
          </a:xfrm>
        </p:spPr>
        <p:txBody>
          <a:bodyPr>
            <a:normAutofit lnSpcReduction="10000"/>
          </a:bodyPr>
          <a:lstStyle/>
          <a:p>
            <a:pPr marL="0" indent="0" algn="ctr">
              <a:buNone/>
            </a:pPr>
            <a:r>
              <a:rPr lang="en-US" sz="4000" dirty="0">
                <a:solidFill>
                  <a:schemeClr val="accent1"/>
                </a:solidFill>
              </a:rPr>
              <a:t>4</a:t>
            </a:r>
            <a:r>
              <a:rPr lang="en-US" sz="4000" dirty="0" smtClean="0">
                <a:solidFill>
                  <a:schemeClr val="accent1"/>
                </a:solidFill>
              </a:rPr>
              <a:t> Easy Steps </a:t>
            </a:r>
          </a:p>
          <a:p>
            <a:pPr marL="514350" indent="-514350">
              <a:spcAft>
                <a:spcPts val="300"/>
              </a:spcAft>
              <a:buFont typeface="+mj-lt"/>
              <a:buAutoNum type="arabicPeriod"/>
            </a:pPr>
            <a:r>
              <a:rPr lang="en-US" dirty="0" smtClean="0"/>
              <a:t>Select and register 5 technologies </a:t>
            </a:r>
          </a:p>
          <a:p>
            <a:pPr marL="514350" indent="-514350">
              <a:spcAft>
                <a:spcPts val="300"/>
              </a:spcAft>
              <a:buFont typeface="+mj-lt"/>
              <a:buAutoNum type="arabicPeriod"/>
            </a:pPr>
            <a:r>
              <a:rPr lang="en-US" dirty="0" smtClean="0"/>
              <a:t>Check out the technology questions </a:t>
            </a:r>
          </a:p>
          <a:p>
            <a:pPr marL="514350" indent="-514350">
              <a:spcAft>
                <a:spcPts val="300"/>
              </a:spcAft>
              <a:buFont typeface="+mj-lt"/>
              <a:buAutoNum type="arabicPeriod"/>
            </a:pPr>
            <a:r>
              <a:rPr lang="en-US" dirty="0" smtClean="0"/>
              <a:t>Make the case for your technologies</a:t>
            </a:r>
          </a:p>
          <a:p>
            <a:pPr marL="514350" indent="-514350">
              <a:spcAft>
                <a:spcPts val="300"/>
              </a:spcAft>
              <a:buFont typeface="+mj-lt"/>
              <a:buAutoNum type="arabicPeriod"/>
            </a:pPr>
            <a:r>
              <a:rPr lang="en-US" dirty="0" smtClean="0"/>
              <a:t>Vote on the technologies </a:t>
            </a:r>
          </a:p>
          <a:p>
            <a:pPr marL="0" indent="0">
              <a:buNone/>
            </a:pPr>
            <a:endParaRPr lang="en-US" sz="2800" dirty="0" smtClean="0">
              <a:solidFill>
                <a:srgbClr val="4F81BD"/>
              </a:solidFill>
            </a:endParaRPr>
          </a:p>
          <a:p>
            <a:pPr marL="0" indent="0">
              <a:buNone/>
            </a:pPr>
            <a:r>
              <a:rPr lang="en-US" sz="2200" dirty="0" smtClean="0">
                <a:solidFill>
                  <a:srgbClr val="4F81BD"/>
                </a:solidFill>
              </a:rPr>
              <a:t>Winners get a $50 Amazon Gift Card!</a:t>
            </a:r>
            <a:endParaRPr lang="en-US" sz="2200" dirty="0">
              <a:solidFill>
                <a:srgbClr val="4F81BD"/>
              </a:solidFill>
            </a:endParaRPr>
          </a:p>
        </p:txBody>
      </p:sp>
    </p:spTree>
    <p:extLst>
      <p:ext uri="{BB962C8B-B14F-4D97-AF65-F5344CB8AC3E}">
        <p14:creationId xmlns:p14="http://schemas.microsoft.com/office/powerpoint/2010/main" val="49482489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8659"/>
            <a:ext cx="8382000" cy="1143000"/>
          </a:xfrm>
        </p:spPr>
        <p:txBody>
          <a:bodyPr/>
          <a:lstStyle/>
          <a:p>
            <a:r>
              <a:rPr lang="en-US" dirty="0" smtClean="0"/>
              <a:t>Networking lounge</a:t>
            </a:r>
            <a:endParaRPr lang="en-US" dirty="0"/>
          </a:p>
        </p:txBody>
      </p:sp>
      <p:sp>
        <p:nvSpPr>
          <p:cNvPr id="4" name="Content Placeholder 3"/>
          <p:cNvSpPr>
            <a:spLocks noGrp="1"/>
          </p:cNvSpPr>
          <p:nvPr>
            <p:ph sz="half" idx="2"/>
          </p:nvPr>
        </p:nvSpPr>
        <p:spPr>
          <a:xfrm>
            <a:off x="457199" y="1122451"/>
            <a:ext cx="4292601" cy="3951288"/>
          </a:xfrm>
        </p:spPr>
        <p:txBody>
          <a:bodyPr/>
          <a:lstStyle/>
          <a:p>
            <a:r>
              <a:rPr lang="en-US" b="1" dirty="0" smtClean="0"/>
              <a:t>Twitter Feed</a:t>
            </a:r>
            <a:r>
              <a:rPr lang="en-US" dirty="0" smtClean="0"/>
              <a:t>: </a:t>
            </a:r>
            <a:r>
              <a:rPr lang="en-US" b="1" dirty="0" smtClean="0"/>
              <a:t>#ELI2012</a:t>
            </a:r>
          </a:p>
          <a:p>
            <a:pPr lvl="1"/>
            <a:r>
              <a:rPr lang="en-US" dirty="0" smtClean="0"/>
              <a:t>general conference </a:t>
            </a:r>
            <a:r>
              <a:rPr lang="en-US" dirty="0" err="1" smtClean="0"/>
              <a:t>hashtag</a:t>
            </a:r>
            <a:r>
              <a:rPr lang="en-US" dirty="0" smtClean="0"/>
              <a:t> for f2f and online audiences</a:t>
            </a:r>
          </a:p>
          <a:p>
            <a:r>
              <a:rPr lang="en-US" b="1" dirty="0" smtClean="0"/>
              <a:t>Online Audience Chat</a:t>
            </a:r>
          </a:p>
          <a:p>
            <a:pPr lvl="1"/>
            <a:r>
              <a:rPr lang="en-US" dirty="0" smtClean="0"/>
              <a:t>online participants only</a:t>
            </a:r>
          </a:p>
          <a:p>
            <a:r>
              <a:rPr lang="en-US" b="1" dirty="0" smtClean="0"/>
              <a:t>Flickr</a:t>
            </a:r>
            <a:r>
              <a:rPr lang="en-US" dirty="0" smtClean="0"/>
              <a:t>: </a:t>
            </a:r>
            <a:r>
              <a:rPr lang="en-US" dirty="0">
                <a:hlinkClick r:id="rId2"/>
              </a:rPr>
              <a:t>http://www.flickr.com/groups/eli2012/</a:t>
            </a:r>
            <a:endParaRPr lang="en-US" b="1" dirty="0" smtClean="0"/>
          </a:p>
        </p:txBody>
      </p:sp>
      <p:sp>
        <p:nvSpPr>
          <p:cNvPr id="3" name="TextBox 2"/>
          <p:cNvSpPr txBox="1"/>
          <p:nvPr/>
        </p:nvSpPr>
        <p:spPr>
          <a:xfrm>
            <a:off x="454025" y="4511074"/>
            <a:ext cx="8378825" cy="830997"/>
          </a:xfrm>
          <a:prstGeom prst="rect">
            <a:avLst/>
          </a:prstGeom>
          <a:noFill/>
        </p:spPr>
        <p:txBody>
          <a:bodyPr wrap="square" rtlCol="0">
            <a:spAutoFit/>
          </a:bodyPr>
          <a:lstStyle/>
          <a:p>
            <a:pPr lvl="0" eaLnBrk="0" hangingPunct="0">
              <a:spcBef>
                <a:spcPct val="20000"/>
              </a:spcBef>
              <a:buClr>
                <a:srgbClr val="1B7B8B"/>
              </a:buClr>
              <a:buSzPct val="80000"/>
            </a:pPr>
            <a:r>
              <a:rPr lang="en-US" sz="2400" i="1" dirty="0">
                <a:solidFill>
                  <a:srgbClr val="4C4C4F"/>
                </a:solidFill>
                <a:latin typeface="Arial"/>
                <a:ea typeface="ＭＳ Ｐゴシック" pitchFamily="48" charset="-128"/>
                <a:cs typeface="Arial"/>
              </a:rPr>
              <a:t>S</a:t>
            </a:r>
            <a:r>
              <a:rPr lang="en-US" sz="2400" i="1" dirty="0" smtClean="0">
                <a:solidFill>
                  <a:srgbClr val="4C4C4F"/>
                </a:solidFill>
                <a:latin typeface="Arial"/>
                <a:ea typeface="ＭＳ Ｐゴシック" pitchFamily="48" charset="-128"/>
                <a:cs typeface="Arial"/>
              </a:rPr>
              <a:t>tay </a:t>
            </a:r>
            <a:r>
              <a:rPr lang="en-US" sz="2400" i="1" dirty="0">
                <a:solidFill>
                  <a:srgbClr val="4C4C4F"/>
                </a:solidFill>
                <a:latin typeface="Arial"/>
                <a:ea typeface="ＭＳ Ｐゴシック" pitchFamily="48" charset="-128"/>
                <a:cs typeface="Arial"/>
              </a:rPr>
              <a:t>connected outside of the networking </a:t>
            </a:r>
            <a:r>
              <a:rPr lang="en-US" sz="2400" i="1" dirty="0" smtClean="0">
                <a:solidFill>
                  <a:srgbClr val="4C4C4F"/>
                </a:solidFill>
                <a:latin typeface="Arial"/>
                <a:ea typeface="ＭＳ Ｐゴシック" pitchFamily="48" charset="-128"/>
                <a:cs typeface="Arial"/>
              </a:rPr>
              <a:t>lounge too! </a:t>
            </a:r>
            <a:r>
              <a:rPr lang="en-US" sz="2400" i="1" dirty="0" smtClean="0">
                <a:solidFill>
                  <a:srgbClr val="4C4C4F"/>
                </a:solidFill>
                <a:latin typeface="Arial"/>
                <a:ea typeface="ＭＳ Ｐゴシック" pitchFamily="48" charset="-128"/>
                <a:cs typeface="Arial"/>
                <a:hlinkClick r:id="rId3"/>
              </a:rPr>
              <a:t>http</a:t>
            </a:r>
            <a:r>
              <a:rPr lang="en-US" sz="2400" i="1" dirty="0">
                <a:solidFill>
                  <a:srgbClr val="4C4C4F"/>
                </a:solidFill>
                <a:latin typeface="Arial"/>
                <a:ea typeface="ＭＳ Ｐゴシック" pitchFamily="48" charset="-128"/>
                <a:cs typeface="Arial"/>
                <a:hlinkClick r:id="rId3"/>
              </a:rPr>
              <a:t>://www.educause.edu/ELI2012/network</a:t>
            </a:r>
            <a:endParaRPr lang="en-US" sz="2400" i="1" dirty="0">
              <a:solidFill>
                <a:srgbClr val="4C4C4F"/>
              </a:solidFill>
              <a:latin typeface="Arial"/>
              <a:ea typeface="ＭＳ Ｐゴシック" pitchFamily="48" charset="-128"/>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669" y="1246741"/>
            <a:ext cx="4113067" cy="2614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2475530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9" y="-44068"/>
            <a:ext cx="8519711" cy="1143000"/>
          </a:xfrm>
        </p:spPr>
        <p:txBody>
          <a:bodyPr>
            <a:normAutofit/>
          </a:bodyPr>
          <a:lstStyle/>
          <a:p>
            <a:r>
              <a:rPr lang="en-US" sz="3600" dirty="0" smtClean="0"/>
              <a:t>Help desk</a:t>
            </a:r>
            <a:endParaRPr lang="en-US" sz="3600" dirty="0"/>
          </a:p>
        </p:txBody>
      </p:sp>
      <p:sp>
        <p:nvSpPr>
          <p:cNvPr id="4" name="Content Placeholder 3"/>
          <p:cNvSpPr>
            <a:spLocks noGrp="1"/>
          </p:cNvSpPr>
          <p:nvPr>
            <p:ph sz="half" idx="2"/>
          </p:nvPr>
        </p:nvSpPr>
        <p:spPr>
          <a:xfrm>
            <a:off x="170761" y="973830"/>
            <a:ext cx="4040188" cy="3951288"/>
          </a:xfrm>
        </p:spPr>
        <p:txBody>
          <a:bodyPr/>
          <a:lstStyle/>
          <a:p>
            <a:r>
              <a:rPr lang="en-US" b="1" dirty="0" smtClean="0"/>
              <a:t>LIVE staff</a:t>
            </a:r>
            <a:r>
              <a:rPr lang="en-US" dirty="0" smtClean="0"/>
              <a:t>: </a:t>
            </a:r>
          </a:p>
          <a:p>
            <a:pPr lvl="1"/>
            <a:r>
              <a:rPr lang="en-US" dirty="0" smtClean="0"/>
              <a:t>Conference dates and times</a:t>
            </a:r>
          </a:p>
          <a:p>
            <a:r>
              <a:rPr lang="en-US" b="1" dirty="0" smtClean="0">
                <a:hlinkClick r:id="rId2"/>
              </a:rPr>
              <a:t>Registration or profile help</a:t>
            </a:r>
            <a:endParaRPr lang="en-US" b="1" dirty="0" smtClean="0"/>
          </a:p>
          <a:p>
            <a:r>
              <a:rPr lang="en-US" b="1" dirty="0" smtClean="0">
                <a:hlinkClick r:id="rId3"/>
              </a:rPr>
              <a:t>Virtual Conference Center help</a:t>
            </a:r>
            <a:endParaRPr lang="en-US" dirty="0" smtClean="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99" y="973830"/>
            <a:ext cx="4928499" cy="3121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2979562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051"/>
            <a:ext cx="8382000" cy="1143000"/>
          </a:xfrm>
        </p:spPr>
        <p:txBody>
          <a:bodyPr/>
          <a:lstStyle/>
          <a:p>
            <a:r>
              <a:rPr lang="en-US" dirty="0" smtClean="0"/>
              <a:t>Profile page: conference profile</a:t>
            </a:r>
            <a:endParaRPr lang="en-US" dirty="0"/>
          </a:p>
        </p:txBody>
      </p:sp>
      <p:sp>
        <p:nvSpPr>
          <p:cNvPr id="4" name="Content Placeholder 3"/>
          <p:cNvSpPr>
            <a:spLocks noGrp="1"/>
          </p:cNvSpPr>
          <p:nvPr>
            <p:ph sz="half" idx="2"/>
          </p:nvPr>
        </p:nvSpPr>
        <p:spPr>
          <a:xfrm>
            <a:off x="454025" y="974037"/>
            <a:ext cx="4040188" cy="3951288"/>
          </a:xfrm>
        </p:spPr>
        <p:txBody>
          <a:bodyPr/>
          <a:lstStyle/>
          <a:p>
            <a:r>
              <a:rPr lang="en-US" b="1" dirty="0" smtClean="0"/>
              <a:t>Individuals</a:t>
            </a:r>
          </a:p>
          <a:p>
            <a:pPr lvl="1"/>
            <a:r>
              <a:rPr lang="en-US" dirty="0" smtClean="0"/>
              <a:t>Upload your picture</a:t>
            </a:r>
          </a:p>
          <a:p>
            <a:pPr lvl="1"/>
            <a:r>
              <a:rPr lang="en-US" dirty="0" smtClean="0"/>
              <a:t>Add your e-mail address</a:t>
            </a:r>
          </a:p>
          <a:p>
            <a:r>
              <a:rPr lang="en-US" b="1" dirty="0" smtClean="0"/>
              <a:t>Teams</a:t>
            </a:r>
          </a:p>
          <a:p>
            <a:pPr lvl="1"/>
            <a:r>
              <a:rPr lang="en-US" dirty="0" smtClean="0"/>
              <a:t>Upload a team or campus picture</a:t>
            </a:r>
          </a:p>
          <a:p>
            <a:pPr lvl="1"/>
            <a:r>
              <a:rPr lang="en-US" dirty="0" smtClean="0"/>
              <a:t>Change your name</a:t>
            </a:r>
          </a:p>
          <a:p>
            <a:r>
              <a:rPr lang="en-US" b="1" dirty="0" smtClean="0"/>
              <a:t>Communicate:  </a:t>
            </a:r>
          </a:p>
          <a:p>
            <a:pPr lvl="1"/>
            <a:r>
              <a:rPr lang="en-US" dirty="0" smtClean="0"/>
              <a:t>Chat, e-mail, </a:t>
            </a:r>
            <a:r>
              <a:rPr lang="en-US" dirty="0" err="1" smtClean="0"/>
              <a:t>Vcard</a:t>
            </a:r>
            <a:endParaRPr lang="en-US" dirty="0" smtClean="0"/>
          </a:p>
          <a:p>
            <a:r>
              <a:rPr lang="en-US" dirty="0" smtClean="0"/>
              <a:t>Click on your EDUCAUSE profile to change your EDUCAUSE information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524" y="974037"/>
            <a:ext cx="4675576" cy="2974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7506158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334"/>
            <a:ext cx="8382000" cy="1143000"/>
          </a:xfrm>
        </p:spPr>
        <p:txBody>
          <a:bodyPr>
            <a:normAutofit fontScale="90000"/>
          </a:bodyPr>
          <a:lstStyle/>
          <a:p>
            <a:r>
              <a:rPr lang="en-US" dirty="0" smtClean="0"/>
              <a:t>Badges: </a:t>
            </a:r>
            <a:br>
              <a:rPr lang="en-US" dirty="0" smtClean="0"/>
            </a:br>
            <a:r>
              <a:rPr lang="en-US" sz="2800" dirty="0" smtClean="0"/>
              <a:t>Collect </a:t>
            </a:r>
            <a:r>
              <a:rPr lang="en-US" sz="2800" dirty="0"/>
              <a:t>at least </a:t>
            </a:r>
            <a:r>
              <a:rPr lang="en-US" sz="2800" dirty="0" smtClean="0"/>
              <a:t>FOUR and </a:t>
            </a:r>
            <a:r>
              <a:rPr lang="en-US" sz="2800" dirty="0"/>
              <a:t>win a prize!</a:t>
            </a:r>
            <a:r>
              <a:rPr lang="en-US" sz="3200" dirty="0"/>
              <a:t/>
            </a:r>
            <a:br>
              <a:rPr lang="en-US" sz="3200" dirty="0"/>
            </a:br>
            <a:endParaRPr lang="en-US" dirty="0"/>
          </a:p>
        </p:txBody>
      </p:sp>
      <p:sp>
        <p:nvSpPr>
          <p:cNvPr id="3" name="Content Placeholder 2"/>
          <p:cNvSpPr>
            <a:spLocks noGrp="1"/>
          </p:cNvSpPr>
          <p:nvPr>
            <p:ph idx="1"/>
          </p:nvPr>
        </p:nvSpPr>
        <p:spPr>
          <a:xfrm>
            <a:off x="1597446" y="1282300"/>
            <a:ext cx="7241754" cy="4525963"/>
          </a:xfrm>
        </p:spPr>
        <p:txBody>
          <a:bodyPr/>
          <a:lstStyle/>
          <a:p>
            <a:r>
              <a:rPr lang="en-US" sz="2400" b="1" dirty="0" smtClean="0"/>
              <a:t>Session Seeker</a:t>
            </a:r>
            <a:r>
              <a:rPr lang="en-US" sz="2400" dirty="0" smtClean="0"/>
              <a:t>: Attend 5 or more sessions</a:t>
            </a:r>
          </a:p>
          <a:p>
            <a:pPr marL="0" indent="0">
              <a:buNone/>
            </a:pPr>
            <a:endParaRPr lang="en-US" sz="3000" dirty="0" smtClean="0"/>
          </a:p>
          <a:p>
            <a:r>
              <a:rPr lang="en-US" sz="2400" b="1" dirty="0"/>
              <a:t>Chat-</a:t>
            </a:r>
            <a:r>
              <a:rPr lang="en-US" sz="2400" b="1" dirty="0" err="1"/>
              <a:t>ter</a:t>
            </a:r>
            <a:r>
              <a:rPr lang="en-US" sz="2400" b="1" dirty="0"/>
              <a:t> </a:t>
            </a:r>
            <a:r>
              <a:rPr lang="en-US" sz="2400" b="1" dirty="0" smtClean="0"/>
              <a:t>Box</a:t>
            </a:r>
            <a:r>
              <a:rPr lang="en-US" sz="2400" dirty="0" smtClean="0"/>
              <a:t>: Adobe Connect chat contributor</a:t>
            </a:r>
          </a:p>
          <a:p>
            <a:pPr marL="0" indent="0">
              <a:buNone/>
            </a:pPr>
            <a:endParaRPr lang="en-US" sz="3000" dirty="0" smtClean="0"/>
          </a:p>
          <a:p>
            <a:r>
              <a:rPr lang="en-US" sz="2400" b="1" dirty="0" err="1"/>
              <a:t>eSocializer</a:t>
            </a:r>
            <a:r>
              <a:rPr lang="en-US" sz="2400" b="1" dirty="0" smtClean="0"/>
              <a:t>!: </a:t>
            </a:r>
            <a:r>
              <a:rPr lang="en-US" sz="2400" dirty="0" smtClean="0"/>
              <a:t>Online audience chat contributor</a:t>
            </a:r>
          </a:p>
          <a:p>
            <a:pPr marL="0" indent="0">
              <a:buNone/>
            </a:pPr>
            <a:endParaRPr lang="en-US" sz="3000" dirty="0" smtClean="0"/>
          </a:p>
          <a:p>
            <a:r>
              <a:rPr lang="en-US" sz="2400" b="1" dirty="0"/>
              <a:t>I Tweet</a:t>
            </a:r>
            <a:r>
              <a:rPr lang="en-US" sz="2400" dirty="0" smtClean="0"/>
              <a:t>!: Twitter use</a:t>
            </a:r>
          </a:p>
          <a:p>
            <a:pPr marL="0" indent="0">
              <a:buNone/>
            </a:pPr>
            <a:endParaRPr lang="en-US" sz="3000" dirty="0" smtClean="0"/>
          </a:p>
          <a:p>
            <a:r>
              <a:rPr lang="en-US" sz="2400" b="1" dirty="0" smtClean="0"/>
              <a:t>Gamer</a:t>
            </a:r>
            <a:r>
              <a:rPr lang="en-US" sz="2400" dirty="0" smtClean="0"/>
              <a:t>: Four ELI interactive game winners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0413" y="1255922"/>
            <a:ext cx="609524" cy="6095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538" y="4204388"/>
            <a:ext cx="609524" cy="60952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7843" y="3106756"/>
            <a:ext cx="899170" cy="82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a:ext>
            </a:extLst>
          </a:blip>
          <a:srcRect l="6294" t="13160" r="10788" b="15030"/>
          <a:stretch/>
        </p:blipFill>
        <p:spPr bwMode="auto">
          <a:xfrm>
            <a:off x="561790" y="5122844"/>
            <a:ext cx="935547" cy="7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a:ext>
            </a:extLst>
          </a:blip>
          <a:srcRect l="10770" t="11429" r="7052" b="8571"/>
          <a:stretch/>
        </p:blipFill>
        <p:spPr bwMode="auto">
          <a:xfrm>
            <a:off x="508121" y="2208881"/>
            <a:ext cx="965452"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68451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13"/>
            <a:ext cx="8382000" cy="1143000"/>
          </a:xfrm>
        </p:spPr>
        <p:txBody>
          <a:bodyPr>
            <a:normAutofit fontScale="90000"/>
          </a:bodyPr>
          <a:lstStyle/>
          <a:p>
            <a:r>
              <a:rPr lang="en-US" dirty="0" smtClean="0"/>
              <a:t>Technology Preparation</a:t>
            </a:r>
            <a:r>
              <a:rPr lang="en-US" dirty="0"/>
              <a:t/>
            </a:r>
            <a:br>
              <a:rPr lang="en-US" dirty="0"/>
            </a:br>
            <a:r>
              <a:rPr lang="en-US" sz="2000" dirty="0">
                <a:hlinkClick r:id="rId3"/>
              </a:rPr>
              <a:t>http://www.educause.edu/ELI/EDUCAUSELearningInitiative2012/TechnicalRequirements/240954</a:t>
            </a:r>
            <a:endParaRPr lang="en-US" sz="2000" dirty="0"/>
          </a:p>
        </p:txBody>
      </p:sp>
      <p:sp>
        <p:nvSpPr>
          <p:cNvPr id="3" name="Content Placeholder 2"/>
          <p:cNvSpPr>
            <a:spLocks noGrp="1"/>
          </p:cNvSpPr>
          <p:nvPr>
            <p:ph idx="1"/>
          </p:nvPr>
        </p:nvSpPr>
        <p:spPr>
          <a:xfrm>
            <a:off x="457200" y="1349318"/>
            <a:ext cx="8382000" cy="4525963"/>
          </a:xfrm>
        </p:spPr>
        <p:txBody>
          <a:bodyPr/>
          <a:lstStyle/>
          <a:p>
            <a:r>
              <a:rPr lang="en-US" dirty="0"/>
              <a:t>A high-speed </a:t>
            </a:r>
            <a:r>
              <a:rPr lang="en-US" b="1" dirty="0"/>
              <a:t>WIRED </a:t>
            </a:r>
            <a:r>
              <a:rPr lang="en-US" b="1" dirty="0" smtClean="0"/>
              <a:t>connection</a:t>
            </a:r>
            <a:endParaRPr lang="en-US" dirty="0"/>
          </a:p>
          <a:p>
            <a:r>
              <a:rPr lang="en-US" b="1" dirty="0" smtClean="0"/>
              <a:t>Perform system checks: </a:t>
            </a:r>
          </a:p>
          <a:p>
            <a:pPr lvl="1"/>
            <a:r>
              <a:rPr lang="en-US" b="1" dirty="0" smtClean="0">
                <a:hlinkClick r:id="rId4"/>
              </a:rPr>
              <a:t>INXPO</a:t>
            </a:r>
            <a:r>
              <a:rPr lang="en-US" dirty="0" smtClean="0"/>
              <a:t>: Port 1935 or 80 must be open</a:t>
            </a:r>
            <a:endParaRPr lang="en-US" dirty="0"/>
          </a:p>
          <a:p>
            <a:pPr lvl="1"/>
            <a:r>
              <a:rPr lang="en-US" b="1" dirty="0" err="1" smtClean="0"/>
              <a:t>Mediasite</a:t>
            </a:r>
            <a:r>
              <a:rPr lang="en-US" b="1" dirty="0" smtClean="0"/>
              <a:t> Player: Install </a:t>
            </a:r>
            <a:r>
              <a:rPr lang="en-US" b="1" dirty="0" smtClean="0">
                <a:hlinkClick r:id="rId5"/>
              </a:rPr>
              <a:t>Silverlight</a:t>
            </a:r>
            <a:endParaRPr lang="en-US" dirty="0"/>
          </a:p>
          <a:p>
            <a:pPr lvl="1"/>
            <a:r>
              <a:rPr lang="en-US" b="1" dirty="0" smtClean="0">
                <a:hlinkClick r:id="rId6"/>
              </a:rPr>
              <a:t>Adobe </a:t>
            </a:r>
            <a:r>
              <a:rPr lang="en-US" b="1" dirty="0">
                <a:hlinkClick r:id="rId6"/>
              </a:rPr>
              <a:t>Connect</a:t>
            </a:r>
            <a:r>
              <a:rPr lang="en-US" dirty="0"/>
              <a:t> </a:t>
            </a:r>
            <a:endParaRPr lang="en-US" dirty="0" smtClean="0"/>
          </a:p>
          <a:p>
            <a:r>
              <a:rPr lang="en-US" dirty="0" smtClean="0"/>
              <a:t>Phone line for online only sessions </a:t>
            </a:r>
          </a:p>
          <a:p>
            <a:pPr lvl="1"/>
            <a:r>
              <a:rPr lang="en-US" b="1" dirty="0" smtClean="0"/>
              <a:t>Individual</a:t>
            </a:r>
            <a:r>
              <a:rPr lang="en-US" dirty="0" smtClean="0"/>
              <a:t>:  a </a:t>
            </a:r>
            <a:r>
              <a:rPr lang="en-US" dirty="0"/>
              <a:t>reliable telephone </a:t>
            </a:r>
            <a:r>
              <a:rPr lang="en-US" dirty="0" smtClean="0"/>
              <a:t>with mute</a:t>
            </a:r>
            <a:endParaRPr lang="en-US" dirty="0"/>
          </a:p>
          <a:p>
            <a:pPr lvl="1"/>
            <a:r>
              <a:rPr lang="en-US" b="1" dirty="0" smtClean="0"/>
              <a:t>Team:  </a:t>
            </a:r>
            <a:r>
              <a:rPr lang="en-US" dirty="0" smtClean="0"/>
              <a:t>line with conference </a:t>
            </a:r>
            <a:r>
              <a:rPr lang="en-US" dirty="0"/>
              <a:t>phone </a:t>
            </a:r>
            <a:endParaRPr lang="en-US" dirty="0" smtClean="0"/>
          </a:p>
          <a:p>
            <a:pPr lvl="1"/>
            <a:endParaRPr lang="en-US" sz="1000" dirty="0"/>
          </a:p>
          <a:p>
            <a:pPr marL="288925" lvl="1" indent="0">
              <a:buNone/>
            </a:pPr>
            <a:r>
              <a:rPr lang="en-US" b="1" dirty="0" smtClean="0"/>
              <a:t>NOTE</a:t>
            </a:r>
            <a:r>
              <a:rPr lang="en-US" dirty="0" smtClean="0"/>
              <a:t>: Mobile devices are NOT supported</a:t>
            </a:r>
            <a:endParaRPr lang="en-US" dirty="0"/>
          </a:p>
        </p:txBody>
      </p:sp>
    </p:spTree>
    <p:extLst>
      <p:ext uri="{BB962C8B-B14F-4D97-AF65-F5344CB8AC3E}">
        <p14:creationId xmlns:p14="http://schemas.microsoft.com/office/powerpoint/2010/main" val="116510403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&amp; teams</a:t>
            </a:r>
            <a:endParaRPr lang="en-US" dirty="0"/>
          </a:p>
        </p:txBody>
      </p:sp>
      <p:sp>
        <p:nvSpPr>
          <p:cNvPr id="3" name="Content Placeholder 2"/>
          <p:cNvSpPr>
            <a:spLocks noGrp="1"/>
          </p:cNvSpPr>
          <p:nvPr>
            <p:ph idx="1"/>
          </p:nvPr>
        </p:nvSpPr>
        <p:spPr>
          <a:xfrm>
            <a:off x="457201" y="1185231"/>
            <a:ext cx="4213952" cy="4525963"/>
          </a:xfrm>
        </p:spPr>
        <p:txBody>
          <a:bodyPr/>
          <a:lstStyle/>
          <a:p>
            <a:pPr>
              <a:buClr>
                <a:srgbClr val="A90021"/>
              </a:buClr>
            </a:pPr>
            <a:r>
              <a:rPr lang="en-US" dirty="0">
                <a:solidFill>
                  <a:srgbClr val="404040"/>
                </a:solidFill>
              </a:rPr>
              <a:t>Screen</a:t>
            </a:r>
          </a:p>
          <a:p>
            <a:pPr>
              <a:buClr>
                <a:srgbClr val="A90021"/>
              </a:buClr>
            </a:pPr>
            <a:r>
              <a:rPr lang="en-US" dirty="0">
                <a:solidFill>
                  <a:srgbClr val="404040"/>
                </a:solidFill>
              </a:rPr>
              <a:t>Projector</a:t>
            </a:r>
          </a:p>
          <a:p>
            <a:pPr>
              <a:buClr>
                <a:srgbClr val="A90021"/>
              </a:buClr>
            </a:pPr>
            <a:r>
              <a:rPr lang="en-US" dirty="0" smtClean="0">
                <a:solidFill>
                  <a:srgbClr val="404040"/>
                </a:solidFill>
              </a:rPr>
              <a:t>3 systems checks: On the computer you plan to use</a:t>
            </a:r>
          </a:p>
          <a:p>
            <a:pPr>
              <a:buClr>
                <a:srgbClr val="A90021"/>
              </a:buClr>
            </a:pPr>
            <a:r>
              <a:rPr lang="en-US" dirty="0" smtClean="0">
                <a:solidFill>
                  <a:srgbClr val="404040"/>
                </a:solidFill>
              </a:rPr>
              <a:t>Conference </a:t>
            </a:r>
            <a:r>
              <a:rPr lang="en-US" dirty="0">
                <a:solidFill>
                  <a:srgbClr val="404040"/>
                </a:solidFill>
              </a:rPr>
              <a:t>phone: </a:t>
            </a:r>
            <a:r>
              <a:rPr lang="en-US" dirty="0" smtClean="0">
                <a:solidFill>
                  <a:srgbClr val="404040"/>
                </a:solidFill>
              </a:rPr>
              <a:t>Back-up for Adobe Connect only</a:t>
            </a:r>
          </a:p>
          <a:p>
            <a:pPr>
              <a:buClr>
                <a:srgbClr val="A90021"/>
              </a:buClr>
            </a:pPr>
            <a:endParaRPr lang="en-US" dirty="0">
              <a:solidFill>
                <a:srgbClr val="404040"/>
              </a:solidFill>
            </a:endParaRPr>
          </a:p>
        </p:txBody>
      </p:sp>
      <p:pic>
        <p:nvPicPr>
          <p:cNvPr id="4" name="Picture 4" descr="ELI 2009-153 by educausestaff."/>
          <p:cNvPicPr>
            <a:picLocks noChangeAspect="1" noChangeArrowheads="1"/>
          </p:cNvPicPr>
          <p:nvPr/>
        </p:nvPicPr>
        <p:blipFill>
          <a:blip r:embed="rId2"/>
          <a:srcRect/>
          <a:stretch>
            <a:fillRect/>
          </a:stretch>
        </p:blipFill>
        <p:spPr bwMode="auto">
          <a:xfrm>
            <a:off x="5029754" y="1269694"/>
            <a:ext cx="3809446" cy="248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93238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
            <a:ext cx="8382000" cy="1143000"/>
          </a:xfrm>
        </p:spPr>
        <p:txBody>
          <a:bodyPr/>
          <a:lstStyle/>
          <a:p>
            <a:r>
              <a:rPr lang="en-US" dirty="0" smtClean="0"/>
              <a:t>Today’s orientation</a:t>
            </a:r>
            <a:endParaRPr lang="en-US" dirty="0"/>
          </a:p>
        </p:txBody>
      </p:sp>
      <p:sp>
        <p:nvSpPr>
          <p:cNvPr id="3" name="Content Placeholder 2"/>
          <p:cNvSpPr>
            <a:spLocks noGrp="1"/>
          </p:cNvSpPr>
          <p:nvPr>
            <p:ph idx="1"/>
          </p:nvPr>
        </p:nvSpPr>
        <p:spPr>
          <a:xfrm>
            <a:off x="457200" y="1060371"/>
            <a:ext cx="8382000" cy="4525963"/>
          </a:xfrm>
        </p:spPr>
        <p:txBody>
          <a:bodyPr/>
          <a:lstStyle/>
          <a:p>
            <a:r>
              <a:rPr lang="en-US" dirty="0" smtClean="0"/>
              <a:t>Online Annual Meeting overview</a:t>
            </a:r>
          </a:p>
          <a:p>
            <a:r>
              <a:rPr lang="en-US" dirty="0" smtClean="0"/>
              <a:t>Program</a:t>
            </a:r>
          </a:p>
          <a:p>
            <a:r>
              <a:rPr lang="en-US" dirty="0" smtClean="0"/>
              <a:t>Virtual Conference Center overview</a:t>
            </a:r>
          </a:p>
          <a:p>
            <a:r>
              <a:rPr lang="en-US" dirty="0" smtClean="0"/>
              <a:t>Getting Ready</a:t>
            </a:r>
          </a:p>
          <a:p>
            <a:pPr lvl="1"/>
            <a:r>
              <a:rPr lang="en-US" dirty="0" smtClean="0"/>
              <a:t>Technology </a:t>
            </a:r>
          </a:p>
          <a:p>
            <a:pPr lvl="1"/>
            <a:r>
              <a:rPr lang="en-US" dirty="0" smtClean="0"/>
              <a:t>Preparing your room</a:t>
            </a:r>
          </a:p>
          <a:p>
            <a:r>
              <a:rPr lang="en-US" dirty="0" smtClean="0"/>
              <a:t>Tips for facilitation</a:t>
            </a:r>
          </a:p>
          <a:p>
            <a:r>
              <a:rPr lang="en-US" dirty="0" smtClean="0"/>
              <a:t>Questions?</a:t>
            </a:r>
          </a:p>
          <a:p>
            <a:r>
              <a:rPr lang="en-US" dirty="0" smtClean="0"/>
              <a:t>Access the Virtual Conference Center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00" y="2840286"/>
            <a:ext cx="29908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24745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52"/>
            <a:ext cx="8382000" cy="1143000"/>
          </a:xfrm>
        </p:spPr>
        <p:txBody>
          <a:bodyPr>
            <a:normAutofit/>
          </a:bodyPr>
          <a:lstStyle/>
          <a:p>
            <a:r>
              <a:rPr lang="en-US" dirty="0" smtClean="0"/>
              <a:t>GENERIC CREDENTIALS</a:t>
            </a:r>
            <a:endParaRPr lang="en-US" dirty="0"/>
          </a:p>
        </p:txBody>
      </p:sp>
      <p:sp>
        <p:nvSpPr>
          <p:cNvPr id="3" name="Content Placeholder 2"/>
          <p:cNvSpPr>
            <a:spLocks noGrp="1"/>
          </p:cNvSpPr>
          <p:nvPr>
            <p:ph idx="1"/>
          </p:nvPr>
        </p:nvSpPr>
        <p:spPr/>
        <p:txBody>
          <a:bodyPr/>
          <a:lstStyle/>
          <a:p>
            <a:r>
              <a:rPr lang="en-US" dirty="0" smtClean="0"/>
              <a:t>If you want someone else to login using your registration, but you don’t want to share your EDUCAUSE profile credentials.</a:t>
            </a:r>
          </a:p>
          <a:p>
            <a:pPr lvl="1"/>
            <a:r>
              <a:rPr lang="en-US" dirty="0" smtClean="0"/>
              <a:t>Click on this URL: </a:t>
            </a:r>
            <a:r>
              <a:rPr lang="en-US" u="sng" dirty="0" smtClean="0">
                <a:hlinkClick r:id="rId2"/>
              </a:rPr>
              <a:t>http://www.educause.edu/inxpo/share/ELI122</a:t>
            </a:r>
            <a:endParaRPr lang="en-US" dirty="0" smtClean="0"/>
          </a:p>
          <a:p>
            <a:pPr lvl="1"/>
            <a:r>
              <a:rPr lang="en-US" dirty="0" smtClean="0"/>
              <a:t>Share the automatically generated credentials</a:t>
            </a:r>
          </a:p>
          <a:p>
            <a:pPr lvl="2"/>
            <a:r>
              <a:rPr lang="en-US" b="1" dirty="0" smtClean="0"/>
              <a:t>NOTE</a:t>
            </a:r>
            <a:r>
              <a:rPr lang="en-US" dirty="0" smtClean="0"/>
              <a:t>: These credentials cannot be changed. If you lose them, simply click on the URL noted above.</a:t>
            </a:r>
          </a:p>
          <a:p>
            <a:r>
              <a:rPr lang="en-US" dirty="0" smtClean="0"/>
              <a:t>You can log in using EITHER your EDUCAUSE profile OR generic credentials, but not both.</a:t>
            </a:r>
            <a:endParaRPr lang="en-US" dirty="0"/>
          </a:p>
          <a:p>
            <a:endParaRPr lang="en-US" dirty="0"/>
          </a:p>
        </p:txBody>
      </p:sp>
    </p:spTree>
    <p:extLst>
      <p:ext uri="{BB962C8B-B14F-4D97-AF65-F5344CB8AC3E}">
        <p14:creationId xmlns:p14="http://schemas.microsoft.com/office/powerpoint/2010/main" val="401616093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138626"/>
            <a:ext cx="8382000" cy="1143000"/>
          </a:xfrm>
        </p:spPr>
        <p:txBody>
          <a:bodyPr>
            <a:normAutofit/>
          </a:bodyPr>
          <a:lstStyle/>
          <a:p>
            <a:r>
              <a:rPr lang="en-US" sz="3600" cap="none" dirty="0" smtClean="0">
                <a:latin typeface="Arial" charset="0"/>
                <a:ea typeface="ＭＳ Ｐゴシック" pitchFamily="-108" charset="-128"/>
                <a:cs typeface="Arial" charset="0"/>
              </a:rPr>
              <a:t>What is </a:t>
            </a:r>
            <a:r>
              <a:rPr lang="en-US" sz="3600" cap="none" dirty="0" smtClean="0">
                <a:solidFill>
                  <a:srgbClr val="A90021"/>
                </a:solidFill>
                <a:latin typeface="Arial" charset="0"/>
                <a:ea typeface="ＭＳ Ｐゴシック" pitchFamily="-108" charset="-128"/>
                <a:cs typeface="Arial" charset="0"/>
              </a:rPr>
              <a:t>EDUCAUSE</a:t>
            </a:r>
            <a:r>
              <a:rPr lang="en-US" sz="3600" cap="none" dirty="0" smtClean="0">
                <a:latin typeface="Arial" charset="0"/>
                <a:ea typeface="ＭＳ Ｐゴシック" pitchFamily="-108" charset="-128"/>
                <a:cs typeface="Arial" charset="0"/>
              </a:rPr>
              <a:t> On Campus?</a:t>
            </a:r>
          </a:p>
        </p:txBody>
      </p:sp>
      <p:sp>
        <p:nvSpPr>
          <p:cNvPr id="17412" name="TextBox 3"/>
          <p:cNvSpPr txBox="1">
            <a:spLocks noChangeArrowheads="1"/>
          </p:cNvSpPr>
          <p:nvPr/>
        </p:nvSpPr>
        <p:spPr bwMode="auto">
          <a:xfrm>
            <a:off x="0" y="46376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800" dirty="0">
                <a:hlinkClick r:id="rId3"/>
              </a:rPr>
              <a:t>http://</a:t>
            </a:r>
            <a:r>
              <a:rPr lang="en-US" sz="2800" dirty="0" smtClean="0">
                <a:hlinkClick r:id="rId3"/>
              </a:rPr>
              <a:t>www.educause.edu/eoncampus</a:t>
            </a:r>
            <a:r>
              <a:rPr lang="en-US" sz="2800" dirty="0" smtClean="0"/>
              <a:t> </a:t>
            </a:r>
            <a:endParaRPr lang="en-US" sz="2800" dirty="0"/>
          </a:p>
        </p:txBody>
      </p:sp>
      <p:grpSp>
        <p:nvGrpSpPr>
          <p:cNvPr id="3" name="Group 2"/>
          <p:cNvGrpSpPr/>
          <p:nvPr/>
        </p:nvGrpSpPr>
        <p:grpSpPr>
          <a:xfrm>
            <a:off x="367751" y="1652531"/>
            <a:ext cx="8654489" cy="2697354"/>
            <a:chOff x="367751" y="1652531"/>
            <a:chExt cx="8654489" cy="2697354"/>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51" y="1652531"/>
              <a:ext cx="8654489" cy="269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intera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700" y="3090333"/>
              <a:ext cx="2133600" cy="1147096"/>
            </a:xfrm>
            <a:prstGeom prst="rect">
              <a:avLst/>
            </a:prstGeom>
          </p:spPr>
        </p:pic>
      </p:grpSp>
    </p:spTree>
    <p:extLst>
      <p:ext uri="{BB962C8B-B14F-4D97-AF65-F5344CB8AC3E}">
        <p14:creationId xmlns:p14="http://schemas.microsoft.com/office/powerpoint/2010/main" val="361679710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88" y="80293"/>
            <a:ext cx="4293960" cy="178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lstStyle/>
          <a:p>
            <a:r>
              <a:rPr lang="en-US" dirty="0">
                <a:latin typeface="Arial" charset="0"/>
                <a:ea typeface="ＭＳ Ｐゴシック" pitchFamily="-108" charset="-128"/>
                <a:cs typeface="Arial" charset="0"/>
              </a:rPr>
              <a:t>Select a </a:t>
            </a:r>
            <a:r>
              <a:rPr lang="en-US" dirty="0" smtClean="0">
                <a:latin typeface="Arial" charset="0"/>
                <a:ea typeface="ＭＳ Ｐゴシック" pitchFamily="-108" charset="-128"/>
                <a:cs typeface="Arial" charset="0"/>
              </a:rPr>
              <a:t>program</a:t>
            </a:r>
            <a:endParaRPr lang="en-US" dirty="0">
              <a:latin typeface="Arial" charset="0"/>
              <a:ea typeface="ＭＳ Ｐゴシック" pitchFamily="-108" charset="-128"/>
              <a:cs typeface="Arial" charset="0"/>
            </a:endParaRPr>
          </a:p>
        </p:txBody>
      </p:sp>
      <p:sp>
        <p:nvSpPr>
          <p:cNvPr id="18435" name="Text Placeholder 3"/>
          <p:cNvSpPr>
            <a:spLocks noGrp="1"/>
          </p:cNvSpPr>
          <p:nvPr>
            <p:ph sz="half" idx="2"/>
          </p:nvPr>
        </p:nvSpPr>
        <p:spPr/>
        <p:txBody>
          <a:bodyPr/>
          <a:lstStyle/>
          <a:p>
            <a:r>
              <a:rPr lang="en-US" dirty="0" smtClean="0">
                <a:latin typeface="Arial" charset="0"/>
                <a:ea typeface="ＭＳ Ｐゴシック" pitchFamily="-108" charset="-128"/>
                <a:cs typeface="Arial" charset="0"/>
              </a:rPr>
              <a:t>View </a:t>
            </a:r>
          </a:p>
          <a:p>
            <a:pPr lvl="1"/>
            <a:r>
              <a:rPr lang="en-US" dirty="0" smtClean="0">
                <a:latin typeface="Arial" charset="0"/>
                <a:ea typeface="ＭＳ Ｐゴシック" pitchFamily="-108" charset="-128"/>
                <a:cs typeface="Arial" charset="0"/>
              </a:rPr>
              <a:t>the upcoming online events </a:t>
            </a:r>
            <a:endParaRPr lang="en-US" dirty="0">
              <a:latin typeface="Arial" charset="0"/>
              <a:ea typeface="ＭＳ Ｐゴシック" pitchFamily="-108" charset="-128"/>
              <a:cs typeface="Arial" charset="0"/>
            </a:endParaRPr>
          </a:p>
          <a:p>
            <a:pPr lvl="1"/>
            <a:r>
              <a:rPr lang="en-US" dirty="0" smtClean="0">
                <a:latin typeface="Arial" charset="0"/>
                <a:ea typeface="ＭＳ Ｐゴシック" pitchFamily="-108" charset="-128"/>
                <a:cs typeface="Arial" charset="0"/>
              </a:rPr>
              <a:t>quality online content kits</a:t>
            </a:r>
          </a:p>
          <a:p>
            <a:r>
              <a:rPr lang="en-US" dirty="0" smtClean="0">
                <a:latin typeface="Arial" charset="0"/>
                <a:ea typeface="ＭＳ Ｐゴシック" pitchFamily="-108" charset="-128"/>
                <a:cs typeface="Arial" charset="0"/>
              </a:rPr>
              <a:t>Select</a:t>
            </a:r>
          </a:p>
          <a:p>
            <a:r>
              <a:rPr lang="en-US" dirty="0" smtClean="0">
                <a:latin typeface="Arial" charset="0"/>
                <a:ea typeface="ＭＳ Ｐゴシック" pitchFamily="-108" charset="-128"/>
                <a:cs typeface="Arial" charset="0"/>
              </a:rPr>
              <a:t>Register for events</a:t>
            </a:r>
          </a:p>
          <a:p>
            <a:pPr marL="0" indent="0">
              <a:buNone/>
            </a:pPr>
            <a:endParaRPr lang="en-US" sz="2400" dirty="0" smtClean="0">
              <a:latin typeface="Arial" charset="0"/>
              <a:ea typeface="ＭＳ Ｐゴシック" pitchFamily="-108" charset="-128"/>
              <a:cs typeface="Arial" charset="0"/>
            </a:endParaRPr>
          </a:p>
        </p:txBody>
      </p:sp>
      <p:sp>
        <p:nvSpPr>
          <p:cNvPr id="4" name="Text Placeholder 3"/>
          <p:cNvSpPr>
            <a:spLocks noGrp="1"/>
          </p:cNvSpPr>
          <p:nvPr>
            <p:ph type="body" sz="quarter" idx="3"/>
          </p:nvPr>
        </p:nvSpPr>
        <p:spPr/>
        <p:txBody>
          <a:bodyPr/>
          <a:lstStyle/>
          <a:p>
            <a:r>
              <a:rPr lang="en-US" dirty="0">
                <a:solidFill>
                  <a:schemeClr val="tx1"/>
                </a:solidFill>
                <a:latin typeface="Arial" charset="0"/>
                <a:ea typeface="ＭＳ Ｐゴシック" pitchFamily="-108" charset="-128"/>
                <a:cs typeface="Arial" charset="0"/>
              </a:rPr>
              <a:t>Plan and </a:t>
            </a:r>
            <a:r>
              <a:rPr lang="en-US" dirty="0" smtClean="0">
                <a:solidFill>
                  <a:schemeClr val="tx1"/>
                </a:solidFill>
                <a:latin typeface="Arial" charset="0"/>
                <a:ea typeface="ＭＳ Ｐゴシック" pitchFamily="-108" charset="-128"/>
                <a:cs typeface="Arial" charset="0"/>
              </a:rPr>
              <a:t>Promote</a:t>
            </a:r>
            <a:endParaRPr lang="en-US" dirty="0">
              <a:solidFill>
                <a:schemeClr val="tx1"/>
              </a:solidFill>
              <a:latin typeface="Arial" charset="0"/>
              <a:ea typeface="ＭＳ Ｐゴシック" pitchFamily="-108" charset="-128"/>
              <a:cs typeface="Arial" charset="0"/>
            </a:endParaRPr>
          </a:p>
        </p:txBody>
      </p:sp>
      <p:sp>
        <p:nvSpPr>
          <p:cNvPr id="5" name="Content Placeholder 4"/>
          <p:cNvSpPr>
            <a:spLocks noGrp="1"/>
          </p:cNvSpPr>
          <p:nvPr>
            <p:ph sz="quarter" idx="4"/>
          </p:nvPr>
        </p:nvSpPr>
        <p:spPr/>
        <p:txBody>
          <a:bodyPr/>
          <a:lstStyle/>
          <a:p>
            <a:r>
              <a:rPr lang="en-US" dirty="0" smtClean="0">
                <a:latin typeface="Arial" charset="0"/>
                <a:ea typeface="ＭＳ Ｐゴシック" pitchFamily="-108" charset="-128"/>
                <a:cs typeface="Arial" charset="0"/>
              </a:rPr>
              <a:t>Plan</a:t>
            </a:r>
            <a:endParaRPr lang="en-US" dirty="0">
              <a:latin typeface="Arial" charset="0"/>
              <a:ea typeface="ＭＳ Ｐゴシック" pitchFamily="-108" charset="-128"/>
              <a:cs typeface="Arial" charset="0"/>
            </a:endParaRPr>
          </a:p>
          <a:p>
            <a:pPr lvl="1"/>
            <a:r>
              <a:rPr lang="en-US" dirty="0">
                <a:latin typeface="Arial" charset="0"/>
                <a:ea typeface="ＭＳ Ｐゴシック" pitchFamily="-108" charset="-128"/>
                <a:cs typeface="Arial" charset="0"/>
              </a:rPr>
              <a:t>Checklist</a:t>
            </a:r>
          </a:p>
          <a:p>
            <a:pPr lvl="1"/>
            <a:r>
              <a:rPr lang="en-US" dirty="0">
                <a:latin typeface="Arial" charset="0"/>
                <a:ea typeface="ＭＳ Ｐゴシック" pitchFamily="-108" charset="-128"/>
                <a:cs typeface="Arial" charset="0"/>
              </a:rPr>
              <a:t>Pre-event survey template and tips</a:t>
            </a:r>
          </a:p>
          <a:p>
            <a:r>
              <a:rPr lang="en-US" dirty="0">
                <a:latin typeface="Arial" charset="0"/>
                <a:ea typeface="ＭＳ Ｐゴシック" pitchFamily="-108" charset="-128"/>
                <a:cs typeface="Arial" charset="0"/>
              </a:rPr>
              <a:t>Promote</a:t>
            </a:r>
          </a:p>
          <a:p>
            <a:pPr lvl="1">
              <a:buClr>
                <a:srgbClr val="008000"/>
              </a:buClr>
            </a:pPr>
            <a:r>
              <a:rPr lang="en-US" dirty="0">
                <a:latin typeface="Arial" charset="0"/>
                <a:ea typeface="ＭＳ Ｐゴシック" pitchFamily="-108" charset="-128"/>
                <a:cs typeface="Arial" charset="0"/>
              </a:rPr>
              <a:t>E-Mail template</a:t>
            </a:r>
          </a:p>
          <a:p>
            <a:pPr lvl="1">
              <a:buClr>
                <a:srgbClr val="008000"/>
              </a:buClr>
            </a:pPr>
            <a:r>
              <a:rPr lang="en-US" dirty="0">
                <a:latin typeface="Arial" charset="0"/>
                <a:ea typeface="ＭＳ Ｐゴシック" pitchFamily="-108" charset="-128"/>
                <a:cs typeface="Arial" charset="0"/>
              </a:rPr>
              <a:t>EDUCAUSE logo</a:t>
            </a:r>
          </a:p>
          <a:p>
            <a:pPr lvl="1">
              <a:buClr>
                <a:srgbClr val="008000"/>
              </a:buClr>
            </a:pPr>
            <a:r>
              <a:rPr lang="en-US" dirty="0">
                <a:latin typeface="Arial" charset="0"/>
                <a:ea typeface="ＭＳ Ｐゴシック" pitchFamily="-108" charset="-128"/>
                <a:cs typeface="Arial" charset="0"/>
              </a:rPr>
              <a:t>Poster </a:t>
            </a:r>
          </a:p>
          <a:p>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432" y="4986720"/>
            <a:ext cx="2143259" cy="126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79" y="5063925"/>
            <a:ext cx="2189037" cy="1187669"/>
          </a:xfrm>
          <a:prstGeom prst="rect">
            <a:avLst/>
          </a:prstGeom>
        </p:spPr>
      </p:pic>
    </p:spTree>
    <p:extLst>
      <p:ext uri="{BB962C8B-B14F-4D97-AF65-F5344CB8AC3E}">
        <p14:creationId xmlns:p14="http://schemas.microsoft.com/office/powerpoint/2010/main" val="377856407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85" b="19632"/>
          <a:stretch/>
        </p:blipFill>
        <p:spPr bwMode="auto">
          <a:xfrm>
            <a:off x="286438" y="418641"/>
            <a:ext cx="8698509" cy="572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297" y="5749256"/>
            <a:ext cx="1771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nteract.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24178" y="5787355"/>
            <a:ext cx="1954722" cy="1050925"/>
          </a:xfrm>
          <a:prstGeom prst="rect">
            <a:avLst/>
          </a:prstGeom>
        </p:spPr>
      </p:pic>
    </p:spTree>
    <p:extLst>
      <p:ext uri="{BB962C8B-B14F-4D97-AF65-F5344CB8AC3E}">
        <p14:creationId xmlns:p14="http://schemas.microsoft.com/office/powerpoint/2010/main" val="118031640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grpSp>
        <p:nvGrpSpPr>
          <p:cNvPr id="2" name="Group 1"/>
          <p:cNvGrpSpPr/>
          <p:nvPr/>
        </p:nvGrpSpPr>
        <p:grpSpPr>
          <a:xfrm>
            <a:off x="286438" y="161332"/>
            <a:ext cx="8552761" cy="6083460"/>
            <a:chOff x="286438" y="161332"/>
            <a:chExt cx="8552761" cy="608346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38" y="161332"/>
              <a:ext cx="8552761" cy="608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nter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4855633"/>
              <a:ext cx="2133600" cy="1147096"/>
            </a:xfrm>
            <a:prstGeom prst="rect">
              <a:avLst/>
            </a:prstGeom>
          </p:spPr>
        </p:pic>
      </p:grpSp>
    </p:spTree>
    <p:extLst>
      <p:ext uri="{BB962C8B-B14F-4D97-AF65-F5344CB8AC3E}">
        <p14:creationId xmlns:p14="http://schemas.microsoft.com/office/powerpoint/2010/main" val="315994937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828"/>
            <a:ext cx="8382000" cy="1143000"/>
          </a:xfrm>
        </p:spPr>
        <p:txBody>
          <a:bodyPr/>
          <a:lstStyle/>
          <a:p>
            <a:r>
              <a:rPr lang="en-US" dirty="0" smtClean="0"/>
              <a:t>Participant resources Page: </a:t>
            </a:r>
            <a:br>
              <a:rPr lang="en-US" dirty="0" smtClean="0"/>
            </a:br>
            <a:r>
              <a:rPr lang="en-US" dirty="0" smtClean="0"/>
              <a:t>Friday, February 10</a:t>
            </a:r>
            <a:endParaRPr lang="en-US" dirty="0"/>
          </a:p>
        </p:txBody>
      </p:sp>
      <p:sp>
        <p:nvSpPr>
          <p:cNvPr id="3" name="Content Placeholder 2"/>
          <p:cNvSpPr>
            <a:spLocks noGrp="1"/>
          </p:cNvSpPr>
          <p:nvPr>
            <p:ph idx="1"/>
          </p:nvPr>
        </p:nvSpPr>
        <p:spPr>
          <a:xfrm>
            <a:off x="457200" y="1428062"/>
            <a:ext cx="8382000" cy="4525963"/>
          </a:xfrm>
        </p:spPr>
        <p:txBody>
          <a:bodyPr/>
          <a:lstStyle/>
          <a:p>
            <a:r>
              <a:rPr lang="en-US" dirty="0" smtClean="0"/>
              <a:t>Login information and links</a:t>
            </a:r>
          </a:p>
          <a:p>
            <a:r>
              <a:rPr lang="en-US" dirty="0" smtClean="0"/>
              <a:t>Generic credential’s link</a:t>
            </a:r>
          </a:p>
          <a:p>
            <a:r>
              <a:rPr lang="en-US" dirty="0" smtClean="0"/>
              <a:t>Team resources</a:t>
            </a:r>
          </a:p>
          <a:p>
            <a:r>
              <a:rPr lang="en-US" dirty="0" smtClean="0"/>
              <a:t>Orientation session recording</a:t>
            </a:r>
          </a:p>
          <a:p>
            <a:r>
              <a:rPr lang="en-US" dirty="0" smtClean="0"/>
              <a:t>Additional help links</a:t>
            </a:r>
          </a:p>
        </p:txBody>
      </p:sp>
    </p:spTree>
    <p:extLst>
      <p:ext uri="{BB962C8B-B14F-4D97-AF65-F5344CB8AC3E}">
        <p14:creationId xmlns:p14="http://schemas.microsoft.com/office/powerpoint/2010/main" val="411041876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p:txBody>
          <a:bodyPr>
            <a:normAutofit/>
          </a:bodyPr>
          <a:lstStyle/>
          <a:p>
            <a:pPr eaLnBrk="1" hangingPunct="1"/>
            <a:r>
              <a:rPr lang="en-US" sz="5000" cap="none" dirty="0" smtClean="0">
                <a:latin typeface="Arial" charset="0"/>
                <a:ea typeface="ＭＳ Ｐゴシック" charset="-128"/>
              </a:rPr>
              <a:t>QUESTIONS?</a:t>
            </a:r>
            <a:endParaRPr lang="en-US" sz="5000" cap="none" dirty="0">
              <a:latin typeface="Arial" charset="0"/>
              <a:ea typeface="ＭＳ Ｐゴシック" charset="-128"/>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065" y="379375"/>
            <a:ext cx="8382000" cy="4525963"/>
          </a:xfrm>
        </p:spPr>
        <p:txBody>
          <a:bodyPr/>
          <a:lstStyle/>
          <a:p>
            <a:pPr marL="0" indent="0">
              <a:buNone/>
            </a:pPr>
            <a:r>
              <a:rPr lang="en-US" sz="3600" b="1" dirty="0" smtClean="0"/>
              <a:t>Visit the Virtual Conference Center and test your system today.</a:t>
            </a:r>
            <a:endParaRPr lang="en-US" b="1" dirty="0" smtClean="0"/>
          </a:p>
          <a:p>
            <a:r>
              <a:rPr lang="en-US" b="1" dirty="0" smtClean="0"/>
              <a:t>February 7: 1:30–3:30 p.m. CST</a:t>
            </a:r>
          </a:p>
          <a:p>
            <a:pPr lvl="2"/>
            <a:r>
              <a:rPr lang="en-US" dirty="0" smtClean="0"/>
              <a:t>NOTE: The game will not open until February 13</a:t>
            </a:r>
          </a:p>
          <a:p>
            <a:pPr marL="280987" lvl="1" indent="0">
              <a:buNone/>
            </a:pPr>
            <a:endParaRPr lang="en-US" dirty="0" smtClean="0"/>
          </a:p>
          <a:p>
            <a:pPr marL="0" indent="0">
              <a:buNone/>
            </a:pPr>
            <a:r>
              <a:rPr lang="en-US" sz="3600" b="1" dirty="0" smtClean="0"/>
              <a:t>Attend the Conference:  </a:t>
            </a:r>
          </a:p>
          <a:p>
            <a:r>
              <a:rPr lang="en-US" b="1" dirty="0"/>
              <a:t>February 13: Preconference Seminars </a:t>
            </a:r>
          </a:p>
          <a:p>
            <a:pPr lvl="2"/>
            <a:r>
              <a:rPr lang="en-US" dirty="0"/>
              <a:t>See the e-mail “Log In Information for Your Preconference Seminar” to be sent on Feb. 10 and 13 to access your room. </a:t>
            </a:r>
          </a:p>
          <a:p>
            <a:r>
              <a:rPr lang="en-US" b="1" dirty="0"/>
              <a:t>February 13</a:t>
            </a:r>
            <a:r>
              <a:rPr lang="en-US" dirty="0"/>
              <a:t>–</a:t>
            </a:r>
            <a:r>
              <a:rPr lang="en-US" b="1" dirty="0"/>
              <a:t>15: Full environment open</a:t>
            </a:r>
          </a:p>
          <a:p>
            <a:pPr lvl="2"/>
            <a:endParaRPr lang="en-US" dirty="0" smtClean="0"/>
          </a:p>
        </p:txBody>
      </p:sp>
    </p:spTree>
    <p:extLst>
      <p:ext uri="{BB962C8B-B14F-4D97-AF65-F5344CB8AC3E}">
        <p14:creationId xmlns:p14="http://schemas.microsoft.com/office/powerpoint/2010/main" val="207118562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23818"/>
            <a:ext cx="8382000" cy="4525963"/>
          </a:xfrm>
        </p:spPr>
        <p:txBody>
          <a:bodyPr/>
          <a:lstStyle/>
          <a:p>
            <a:pPr marL="0" indent="0">
              <a:buNone/>
            </a:pPr>
            <a:r>
              <a:rPr lang="en-US" sz="3600" b="1" dirty="0" smtClean="0"/>
              <a:t>ELI Recordings</a:t>
            </a:r>
            <a:endParaRPr lang="en-US" b="1" dirty="0" smtClean="0"/>
          </a:p>
          <a:p>
            <a:pPr marL="0" indent="0">
              <a:buNone/>
            </a:pPr>
            <a:r>
              <a:rPr lang="en-US" b="1" dirty="0" smtClean="0"/>
              <a:t> </a:t>
            </a:r>
          </a:p>
          <a:p>
            <a:r>
              <a:rPr lang="en-US" b="1" dirty="0" smtClean="0"/>
              <a:t>February </a:t>
            </a:r>
            <a:r>
              <a:rPr lang="en-US" b="1" dirty="0"/>
              <a:t>15–May </a:t>
            </a:r>
            <a:r>
              <a:rPr lang="en-US" b="1" dirty="0" smtClean="0"/>
              <a:t>15</a:t>
            </a:r>
            <a:r>
              <a:rPr lang="en-US" dirty="0"/>
              <a:t> </a:t>
            </a:r>
            <a:r>
              <a:rPr lang="en-US" dirty="0" smtClean="0"/>
              <a:t>	(Restricted)</a:t>
            </a:r>
          </a:p>
          <a:p>
            <a:pPr lvl="1"/>
            <a:r>
              <a:rPr lang="en-US" dirty="0" smtClean="0"/>
              <a:t>On-demand </a:t>
            </a:r>
            <a:r>
              <a:rPr lang="en-US" dirty="0"/>
              <a:t>sessions </a:t>
            </a:r>
            <a:r>
              <a:rPr lang="en-US" b="1" dirty="0"/>
              <a:t>available to </a:t>
            </a:r>
            <a:r>
              <a:rPr lang="en-US" b="1" dirty="0" smtClean="0"/>
              <a:t>ELI  2012 online attendees only</a:t>
            </a:r>
          </a:p>
          <a:p>
            <a:pPr marL="0" indent="0">
              <a:buNone/>
            </a:pPr>
            <a:endParaRPr lang="en-US" b="1" dirty="0"/>
          </a:p>
          <a:p>
            <a:r>
              <a:rPr lang="en-US" b="1" dirty="0"/>
              <a:t>After May </a:t>
            </a:r>
            <a:r>
              <a:rPr lang="en-US" b="1" dirty="0" smtClean="0"/>
              <a:t>15</a:t>
            </a:r>
            <a:r>
              <a:rPr lang="en-US" dirty="0" smtClean="0"/>
              <a:t> 				(Public) </a:t>
            </a:r>
          </a:p>
          <a:p>
            <a:pPr lvl="1"/>
            <a:r>
              <a:rPr lang="en-US" dirty="0" smtClean="0"/>
              <a:t>On-demand </a:t>
            </a:r>
            <a:r>
              <a:rPr lang="en-US" dirty="0"/>
              <a:t>sessions, MP3 and MP4 files </a:t>
            </a:r>
            <a:r>
              <a:rPr lang="en-US" b="1" dirty="0"/>
              <a:t>publicly</a:t>
            </a:r>
            <a:r>
              <a:rPr lang="en-US" dirty="0"/>
              <a:t> available from the EDUCAUSE resource center</a:t>
            </a:r>
            <a:r>
              <a:rPr lang="en-US" dirty="0" smtClean="0"/>
              <a:t>.</a:t>
            </a:r>
            <a:endParaRPr lang="en-US" dirty="0"/>
          </a:p>
        </p:txBody>
      </p:sp>
    </p:spTree>
    <p:extLst>
      <p:ext uri="{BB962C8B-B14F-4D97-AF65-F5344CB8AC3E}">
        <p14:creationId xmlns:p14="http://schemas.microsoft.com/office/powerpoint/2010/main" val="185688873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a:t>
            </a:r>
            <a:endParaRPr lang="en-US" dirty="0"/>
          </a:p>
        </p:txBody>
      </p:sp>
      <p:sp>
        <p:nvSpPr>
          <p:cNvPr id="3" name="Content Placeholder 2"/>
          <p:cNvSpPr>
            <a:spLocks noGrp="1"/>
          </p:cNvSpPr>
          <p:nvPr>
            <p:ph idx="1"/>
          </p:nvPr>
        </p:nvSpPr>
        <p:spPr/>
        <p:txBody>
          <a:bodyPr/>
          <a:lstStyle/>
          <a:p>
            <a:pPr lvl="0"/>
            <a:r>
              <a:rPr lang="en-US" b="1" dirty="0" smtClean="0"/>
              <a:t>Log </a:t>
            </a:r>
            <a:r>
              <a:rPr lang="en-US" b="1" dirty="0"/>
              <a:t>in to the </a:t>
            </a:r>
            <a:r>
              <a:rPr lang="en-US" b="1" u="sng" dirty="0">
                <a:hlinkClick r:id="rId2"/>
              </a:rPr>
              <a:t>Virtual </a:t>
            </a:r>
            <a:r>
              <a:rPr lang="en-US" b="1" u="sng" dirty="0" smtClean="0">
                <a:hlinkClick r:id="rId2"/>
              </a:rPr>
              <a:t>Conference Center</a:t>
            </a:r>
            <a:r>
              <a:rPr lang="en-US" b="1" dirty="0"/>
              <a:t>. </a:t>
            </a:r>
            <a:endParaRPr lang="en-US" b="1" dirty="0" smtClean="0"/>
          </a:p>
          <a:p>
            <a:pPr lvl="1"/>
            <a:r>
              <a:rPr lang="en-US" b="1" dirty="0" smtClean="0"/>
              <a:t>Enter in your </a:t>
            </a:r>
            <a:r>
              <a:rPr lang="en-US" u="sng" dirty="0" smtClean="0">
                <a:hlinkClick r:id="rId3"/>
              </a:rPr>
              <a:t>EDUCAUSE or generic </a:t>
            </a:r>
            <a:r>
              <a:rPr lang="en-US" u="sng" dirty="0">
                <a:hlinkClick r:id="rId3"/>
              </a:rPr>
              <a:t>Profile </a:t>
            </a:r>
            <a:r>
              <a:rPr lang="en-US" u="sng" dirty="0" smtClean="0">
                <a:hlinkClick r:id="rId3"/>
              </a:rPr>
              <a:t>Credentials</a:t>
            </a:r>
            <a:r>
              <a:rPr lang="en-US" dirty="0" smtClean="0"/>
              <a:t> </a:t>
            </a:r>
          </a:p>
          <a:p>
            <a:pPr lvl="1"/>
            <a:r>
              <a:rPr lang="en-US" dirty="0" smtClean="0"/>
              <a:t>The </a:t>
            </a:r>
            <a:r>
              <a:rPr lang="en-US" dirty="0"/>
              <a:t>INXPO system check will run </a:t>
            </a:r>
            <a:r>
              <a:rPr lang="en-US" dirty="0" smtClean="0"/>
              <a:t>automatically.</a:t>
            </a:r>
          </a:p>
          <a:p>
            <a:pPr lvl="1"/>
            <a:r>
              <a:rPr lang="en-US" dirty="0" smtClean="0"/>
              <a:t>You’ll </a:t>
            </a:r>
            <a:r>
              <a:rPr lang="en-US" dirty="0"/>
              <a:t>then enter the virtual environment</a:t>
            </a:r>
            <a:r>
              <a:rPr lang="en-US" dirty="0" smtClean="0"/>
              <a:t>.</a:t>
            </a:r>
          </a:p>
          <a:p>
            <a:pPr lvl="0"/>
            <a:endParaRPr lang="en-US" dirty="0"/>
          </a:p>
          <a:p>
            <a:pPr lvl="0"/>
            <a:r>
              <a:rPr lang="en-US" dirty="0" smtClean="0"/>
              <a:t>We’ll stay in this Adobe Connect room for an additional 30 minutes in case you need help.</a:t>
            </a:r>
            <a:endParaRPr lang="en-US" dirty="0"/>
          </a:p>
        </p:txBody>
      </p:sp>
    </p:spTree>
    <p:extLst>
      <p:ext uri="{BB962C8B-B14F-4D97-AF65-F5344CB8AC3E}">
        <p14:creationId xmlns:p14="http://schemas.microsoft.com/office/powerpoint/2010/main" val="350650557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6902067" cy="1143000"/>
          </a:xfrm>
        </p:spPr>
        <p:txBody>
          <a:bodyPr>
            <a:normAutofit fontScale="90000"/>
          </a:bodyPr>
          <a:lstStyle/>
          <a:p>
            <a:r>
              <a:rPr lang="en-US" sz="3600" dirty="0" smtClean="0"/>
              <a:t>Educause Learning </a:t>
            </a:r>
            <a:r>
              <a:rPr lang="en-US" sz="3600" dirty="0"/>
              <a:t>Initiative 2nd </a:t>
            </a:r>
            <a:r>
              <a:rPr lang="en-US" sz="3600" dirty="0" smtClean="0">
                <a:solidFill>
                  <a:srgbClr val="FF0000"/>
                </a:solidFill>
              </a:rPr>
              <a:t>ONLINE</a:t>
            </a:r>
            <a:r>
              <a:rPr lang="en-US" sz="3600" dirty="0" smtClean="0"/>
              <a:t> ANNUAL MEETING</a:t>
            </a:r>
            <a:endParaRPr lang="en-US" sz="3600" dirty="0"/>
          </a:p>
        </p:txBody>
      </p:sp>
      <p:sp>
        <p:nvSpPr>
          <p:cNvPr id="3" name="Content Placeholder 2"/>
          <p:cNvSpPr>
            <a:spLocks noGrp="1"/>
          </p:cNvSpPr>
          <p:nvPr>
            <p:ph idx="1"/>
          </p:nvPr>
        </p:nvSpPr>
        <p:spPr>
          <a:xfrm>
            <a:off x="457200" y="1329251"/>
            <a:ext cx="4885981" cy="4525963"/>
          </a:xfrm>
        </p:spPr>
        <p:txBody>
          <a:bodyPr/>
          <a:lstStyle/>
          <a:p>
            <a:pPr eaLnBrk="1" hangingPunct="1"/>
            <a:endParaRPr lang="en-US" dirty="0" smtClean="0">
              <a:latin typeface="Arial" charset="0"/>
              <a:ea typeface="ＭＳ Ｐゴシック" pitchFamily="-108" charset="-128"/>
              <a:cs typeface="Arial" charset="0"/>
            </a:endParaRPr>
          </a:p>
          <a:p>
            <a:pPr eaLnBrk="1" hangingPunct="1"/>
            <a:endParaRPr lang="en-US" dirty="0" smtClean="0">
              <a:latin typeface="Arial" charset="0"/>
              <a:ea typeface="ＭＳ Ｐゴシック" pitchFamily="-108" charset="-128"/>
              <a:cs typeface="Arial" charset="0"/>
            </a:endParaRPr>
          </a:p>
          <a:p>
            <a:pPr eaLnBrk="1" hangingPunct="1"/>
            <a:r>
              <a:rPr lang="en-US" dirty="0" smtClean="0">
                <a:latin typeface="Arial" charset="0"/>
                <a:ea typeface="ＭＳ Ｐゴシック" pitchFamily="-108" charset="-128"/>
                <a:cs typeface="Arial" charset="0"/>
              </a:rPr>
              <a:t>Responding to members</a:t>
            </a:r>
          </a:p>
          <a:p>
            <a:pPr eaLnBrk="1" hangingPunct="1"/>
            <a:r>
              <a:rPr lang="en-US" dirty="0" smtClean="0">
                <a:latin typeface="Arial" charset="0"/>
                <a:ea typeface="ＭＳ Ｐゴシック" pitchFamily="-108" charset="-128"/>
                <a:cs typeface="Arial" charset="0"/>
              </a:rPr>
              <a:t>Modeling the way</a:t>
            </a:r>
          </a:p>
          <a:p>
            <a:pPr eaLnBrk="1" hangingPunct="1"/>
            <a:r>
              <a:rPr lang="en-US" dirty="0" smtClean="0">
                <a:latin typeface="Arial" charset="0"/>
                <a:ea typeface="ＭＳ Ｐゴシック" pitchFamily="-108" charset="-128"/>
                <a:cs typeface="Arial" charset="0"/>
              </a:rPr>
              <a:t>Expanding the community</a:t>
            </a:r>
          </a:p>
          <a:p>
            <a:pPr eaLnBrk="1" hangingPunct="1"/>
            <a:r>
              <a:rPr lang="en-US" dirty="0" smtClean="0">
                <a:latin typeface="Arial" charset="0"/>
                <a:ea typeface="ＭＳ Ｐゴシック" pitchFamily="-108" charset="-128"/>
                <a:cs typeface="Arial" charset="0"/>
              </a:rPr>
              <a:t>Bringing outstanding content to your campus</a:t>
            </a:r>
          </a:p>
          <a:p>
            <a:endParaRPr lang="en-US" dirty="0" smtClean="0"/>
          </a:p>
          <a:p>
            <a:endParaRPr lang="en-US" dirty="0" smtClean="0"/>
          </a:p>
          <a:p>
            <a:endParaRPr lang="en-US" dirty="0" smtClean="0"/>
          </a:p>
          <a:p>
            <a:endParaRPr lang="en-US" dirty="0" smtClean="0"/>
          </a:p>
          <a:p>
            <a:endParaRPr lang="en-US" dirty="0"/>
          </a:p>
        </p:txBody>
      </p:sp>
      <p:pic>
        <p:nvPicPr>
          <p:cNvPr id="5" name="Picture 7"/>
          <p:cNvPicPr>
            <a:picLocks noChangeAspect="1" noChangeArrowheads="1"/>
          </p:cNvPicPr>
          <p:nvPr/>
        </p:nvPicPr>
        <p:blipFill>
          <a:blip r:embed="rId2"/>
          <a:srcRect/>
          <a:stretch>
            <a:fillRect/>
          </a:stretch>
        </p:blipFill>
        <p:spPr bwMode="auto">
          <a:xfrm>
            <a:off x="5059502" y="2368626"/>
            <a:ext cx="3889024" cy="2533880"/>
          </a:xfrm>
          <a:prstGeom prst="rect">
            <a:avLst/>
          </a:prstGeom>
          <a:noFill/>
          <a:ln w="18360">
            <a:noFill/>
            <a:round/>
            <a:headEnd/>
            <a:tailEnd/>
          </a:ln>
          <a:effectLst>
            <a:outerShdw dist="35921" dir="2700000" algn="ctr" rotWithShape="0">
              <a:srgbClr val="808080"/>
            </a:outerShdw>
          </a:effectLst>
        </p:spPr>
      </p:pic>
    </p:spTree>
    <p:extLst>
      <p:ext uri="{BB962C8B-B14F-4D97-AF65-F5344CB8AC3E}">
        <p14:creationId xmlns:p14="http://schemas.microsoft.com/office/powerpoint/2010/main" val="23448248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200" y="8260"/>
            <a:ext cx="8382000" cy="1143000"/>
          </a:xfrm>
        </p:spPr>
        <p:txBody>
          <a:bodyPr/>
          <a:lstStyle/>
          <a:p>
            <a:pPr eaLnBrk="1" hangingPunct="1"/>
            <a:r>
              <a:rPr lang="en-US" sz="3200" cap="none" dirty="0" smtClean="0">
                <a:latin typeface="Arial" charset="0"/>
                <a:ea typeface="ＭＳ Ｐゴシック" pitchFamily="-108" charset="-128"/>
                <a:cs typeface="Arial" charset="0"/>
              </a:rPr>
              <a:t>PARTICIPANTS</a:t>
            </a:r>
            <a:endParaRPr lang="en-US" cap="none" dirty="0" smtClean="0">
              <a:latin typeface="Arial" charset="0"/>
              <a:ea typeface="ＭＳ Ｐゴシック" pitchFamily="-108" charset="-128"/>
              <a:cs typeface="Arial" charset="0"/>
            </a:endParaRPr>
          </a:p>
        </p:txBody>
      </p:sp>
      <p:sp>
        <p:nvSpPr>
          <p:cNvPr id="7171" name="Content Placeholder 2"/>
          <p:cNvSpPr>
            <a:spLocks noGrp="1"/>
          </p:cNvSpPr>
          <p:nvPr>
            <p:ph sz="half" idx="1"/>
          </p:nvPr>
        </p:nvSpPr>
        <p:spPr>
          <a:xfrm>
            <a:off x="457200" y="1172539"/>
            <a:ext cx="8382000" cy="4525963"/>
          </a:xfrm>
        </p:spPr>
        <p:txBody>
          <a:bodyPr/>
          <a:lstStyle/>
          <a:p>
            <a:pPr eaLnBrk="1" hangingPunct="1"/>
            <a:r>
              <a:rPr lang="en-US" dirty="0" smtClean="0">
                <a:latin typeface="Arial" charset="0"/>
                <a:ea typeface="ＭＳ Ｐゴシック" pitchFamily="-108" charset="-128"/>
                <a:cs typeface="Arial" charset="0"/>
              </a:rPr>
              <a:t>2011: 111 registrants</a:t>
            </a:r>
          </a:p>
          <a:p>
            <a:pPr lvl="1" eaLnBrk="1" hangingPunct="1"/>
            <a:r>
              <a:rPr lang="en-US" dirty="0" smtClean="0">
                <a:latin typeface="Arial" charset="0"/>
                <a:ea typeface="ＭＳ Ｐゴシック" pitchFamily="-108" charset="-128"/>
                <a:cs typeface="Arial" charset="0"/>
              </a:rPr>
              <a:t>34 states and 3 countries; estimated exposure ~380</a:t>
            </a:r>
          </a:p>
          <a:p>
            <a:pPr lvl="0" eaLnBrk="1" hangingPunct="1"/>
            <a:r>
              <a:rPr lang="en-US" dirty="0" smtClean="0">
                <a:latin typeface="Arial" charset="0"/>
                <a:ea typeface="ＭＳ Ｐゴシック" pitchFamily="-108" charset="-128"/>
                <a:cs typeface="Arial" charset="0"/>
              </a:rPr>
              <a:t>2012: 71 registered (anticipate 115)</a:t>
            </a:r>
          </a:p>
          <a:p>
            <a:pPr lvl="1" eaLnBrk="1" hangingPunct="1"/>
            <a:r>
              <a:rPr lang="en-US" dirty="0" smtClean="0">
                <a:latin typeface="Arial" charset="0"/>
                <a:ea typeface="ＭＳ Ｐゴシック" pitchFamily="-108" charset="-128"/>
                <a:cs typeface="Arial" charset="0"/>
              </a:rPr>
              <a:t>29 states and Canada</a:t>
            </a:r>
          </a:p>
          <a:p>
            <a:pPr lvl="1" eaLnBrk="1" hangingPunct="1"/>
            <a:r>
              <a:rPr lang="en-US" dirty="0" smtClean="0">
                <a:latin typeface="Arial" charset="0"/>
                <a:ea typeface="ＭＳ Ｐゴシック" pitchFamily="-108" charset="-128"/>
                <a:cs typeface="Arial" charset="0"/>
              </a:rPr>
              <a:t>57 institutions</a:t>
            </a:r>
          </a:p>
          <a:p>
            <a:pPr lvl="1" eaLnBrk="1" hangingPunct="1"/>
            <a:endParaRPr lang="en-US" dirty="0" smtClean="0">
              <a:latin typeface="Arial" charset="0"/>
              <a:ea typeface="ＭＳ Ｐゴシック" pitchFamily="-108" charset="-128"/>
              <a:cs typeface="Arial" charset="0"/>
            </a:endParaRPr>
          </a:p>
          <a:p>
            <a:pPr lvl="1" eaLnBrk="1" hangingPunct="1"/>
            <a:endParaRPr lang="en-US" dirty="0" smtClean="0">
              <a:latin typeface="Arial" charset="0"/>
              <a:ea typeface="ＭＳ Ｐゴシック" pitchFamily="-108" charset="-128"/>
              <a:cs typeface="Arial" charset="0"/>
            </a:endParaRPr>
          </a:p>
        </p:txBody>
      </p:sp>
      <p:pic>
        <p:nvPicPr>
          <p:cNvPr id="4" name="Picture 10" descr="slide 6 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507" y="3051145"/>
            <a:ext cx="3404210" cy="22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3652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48"/>
            <a:ext cx="8382000" cy="1143000"/>
          </a:xfrm>
        </p:spPr>
        <p:txBody>
          <a:bodyPr>
            <a:normAutofit/>
          </a:bodyPr>
          <a:lstStyle/>
          <a:p>
            <a:r>
              <a:rPr lang="en-US" dirty="0" smtClean="0"/>
              <a:t>Online program</a:t>
            </a:r>
            <a:br>
              <a:rPr lang="en-US" dirty="0" smtClean="0"/>
            </a:br>
            <a:r>
              <a:rPr lang="en-US" sz="1800" dirty="0">
                <a:hlinkClick r:id="rId2"/>
              </a:rPr>
              <a:t>http://www.educause.edu/ELI12/Program/Online</a:t>
            </a:r>
            <a:endParaRPr lang="en-US" sz="1800" dirty="0"/>
          </a:p>
        </p:txBody>
      </p:sp>
      <p:sp>
        <p:nvSpPr>
          <p:cNvPr id="3" name="Content Placeholder 2"/>
          <p:cNvSpPr>
            <a:spLocks noGrp="1"/>
          </p:cNvSpPr>
          <p:nvPr>
            <p:ph idx="1"/>
          </p:nvPr>
        </p:nvSpPr>
        <p:spPr>
          <a:xfrm>
            <a:off x="457199" y="1197148"/>
            <a:ext cx="6108854" cy="4525963"/>
          </a:xfrm>
        </p:spPr>
        <p:txBody>
          <a:bodyPr/>
          <a:lstStyle/>
          <a:p>
            <a:pPr eaLnBrk="1" hangingPunct="1"/>
            <a:r>
              <a:rPr lang="en-US" sz="2400" b="1" dirty="0" smtClean="0">
                <a:latin typeface="Arial" charset="0"/>
                <a:ea typeface="ＭＳ Ｐゴシック" pitchFamily="-108" charset="-128"/>
                <a:cs typeface="Arial" charset="0"/>
              </a:rPr>
              <a:t>Webcasts </a:t>
            </a:r>
          </a:p>
          <a:p>
            <a:pPr lvl="1" eaLnBrk="1" hangingPunct="1"/>
            <a:r>
              <a:rPr lang="en-US" dirty="0" smtClean="0">
                <a:latin typeface="Arial" charset="0"/>
                <a:ea typeface="ＭＳ Ｐゴシック" pitchFamily="-108" charset="-128"/>
                <a:cs typeface="Arial" charset="0"/>
              </a:rPr>
              <a:t>General sessions (4)</a:t>
            </a:r>
          </a:p>
          <a:p>
            <a:pPr lvl="1" eaLnBrk="1" hangingPunct="1">
              <a:buClr>
                <a:srgbClr val="008000"/>
              </a:buClr>
            </a:pPr>
            <a:r>
              <a:rPr lang="en-US" dirty="0" smtClean="0">
                <a:latin typeface="Arial" charset="0"/>
                <a:ea typeface="ＭＳ Ｐゴシック" pitchFamily="-108" charset="-128"/>
                <a:cs typeface="Arial" charset="0"/>
              </a:rPr>
              <a:t>Select featured and concurrent sessions (20)</a:t>
            </a:r>
          </a:p>
          <a:p>
            <a:pPr eaLnBrk="1" hangingPunct="1"/>
            <a:r>
              <a:rPr lang="en-US" sz="2400" b="1" dirty="0" smtClean="0">
                <a:latin typeface="Arial" charset="0"/>
                <a:ea typeface="ＭＳ Ｐゴシック" pitchFamily="-108" charset="-128"/>
                <a:cs typeface="Arial" charset="0"/>
              </a:rPr>
              <a:t>Online-Only Content</a:t>
            </a:r>
          </a:p>
          <a:p>
            <a:pPr lvl="1" eaLnBrk="1" hangingPunct="1">
              <a:buClr>
                <a:srgbClr val="008000"/>
              </a:buClr>
            </a:pPr>
            <a:r>
              <a:rPr lang="en-US" b="1" dirty="0" smtClean="0">
                <a:solidFill>
                  <a:srgbClr val="FF0000"/>
                </a:solidFill>
                <a:latin typeface="Arial" charset="0"/>
                <a:ea typeface="ＭＳ Ｐゴシック" pitchFamily="-108" charset="-128"/>
                <a:cs typeface="Arial" charset="0"/>
              </a:rPr>
              <a:t>NEW! </a:t>
            </a:r>
            <a:r>
              <a:rPr lang="en-US" dirty="0" smtClean="0">
                <a:latin typeface="Arial" charset="0"/>
                <a:ea typeface="ＭＳ Ｐゴシック" pitchFamily="-108" charset="-128"/>
                <a:cs typeface="Arial" charset="0"/>
              </a:rPr>
              <a:t>Preconference seminars (2)</a:t>
            </a:r>
          </a:p>
          <a:p>
            <a:pPr lvl="2" eaLnBrk="1" hangingPunct="1">
              <a:buClr>
                <a:srgbClr val="008000"/>
              </a:buClr>
            </a:pPr>
            <a:r>
              <a:rPr lang="en-US" sz="2400" dirty="0" smtClean="0">
                <a:latin typeface="Arial" charset="0"/>
                <a:ea typeface="ＭＳ Ｐゴシック" pitchFamily="-108" charset="-128"/>
                <a:cs typeface="Arial" charset="0"/>
              </a:rPr>
              <a:t>Requires an additional fee.</a:t>
            </a:r>
          </a:p>
          <a:p>
            <a:pPr lvl="1" eaLnBrk="1" hangingPunct="1">
              <a:buClr>
                <a:srgbClr val="008000"/>
              </a:buClr>
            </a:pPr>
            <a:r>
              <a:rPr lang="en-US" dirty="0" smtClean="0">
                <a:latin typeface="Arial" charset="0"/>
                <a:ea typeface="ＭＳ Ｐゴシック" pitchFamily="-108" charset="-128"/>
                <a:cs typeface="Arial" charset="0"/>
              </a:rPr>
              <a:t>Expert </a:t>
            </a:r>
            <a:r>
              <a:rPr lang="en-US" dirty="0">
                <a:latin typeface="Arial" charset="0"/>
                <a:ea typeface="ＭＳ Ｐゴシック" pitchFamily="-108" charset="-128"/>
                <a:cs typeface="Arial" charset="0"/>
              </a:rPr>
              <a:t>discussion sessions</a:t>
            </a:r>
            <a:endParaRPr lang="en-US" dirty="0"/>
          </a:p>
          <a:p>
            <a:pPr lvl="1" eaLnBrk="1" hangingPunct="1">
              <a:buClr>
                <a:srgbClr val="008000"/>
              </a:buClr>
            </a:pPr>
            <a:r>
              <a:rPr lang="en-US" dirty="0">
                <a:latin typeface="Arial" charset="0"/>
                <a:ea typeface="ＭＳ Ｐゴシック" pitchFamily="-108" charset="-128"/>
                <a:cs typeface="Arial" charset="0"/>
              </a:rPr>
              <a:t>Lightning </a:t>
            </a:r>
            <a:r>
              <a:rPr lang="en-US" dirty="0" smtClean="0">
                <a:latin typeface="Arial" charset="0"/>
                <a:ea typeface="ＭＳ Ｐゴシック" pitchFamily="-108" charset="-128"/>
                <a:cs typeface="Arial" charset="0"/>
              </a:rPr>
              <a:t>round</a:t>
            </a:r>
          </a:p>
          <a:p>
            <a:pPr lvl="1" eaLnBrk="1" hangingPunct="1">
              <a:buClr>
                <a:srgbClr val="008000"/>
              </a:buClr>
            </a:pPr>
            <a:r>
              <a:rPr lang="en-US" dirty="0" smtClean="0">
                <a:latin typeface="Arial" charset="0"/>
                <a:ea typeface="ＭＳ Ｐゴシック" pitchFamily="-108" charset="-128"/>
                <a:cs typeface="Arial" charset="0"/>
              </a:rPr>
              <a:t>Speaker interviews with Q&amp;A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422"/>
          <a:stretch/>
        </p:blipFill>
        <p:spPr bwMode="auto">
          <a:xfrm>
            <a:off x="4583018" y="1197148"/>
            <a:ext cx="4194270" cy="84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2635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829"/>
            <a:ext cx="8382000" cy="1143000"/>
          </a:xfrm>
        </p:spPr>
        <p:txBody>
          <a:bodyPr/>
          <a:lstStyle/>
          <a:p>
            <a:r>
              <a:rPr lang="en-US" dirty="0" smtClean="0"/>
              <a:t>Lobby</a:t>
            </a:r>
            <a:endParaRPr lang="en-US" dirty="0"/>
          </a:p>
        </p:txBody>
      </p:sp>
      <p:sp>
        <p:nvSpPr>
          <p:cNvPr id="5" name="Text Placeholder 4"/>
          <p:cNvSpPr>
            <a:spLocks noGrp="1"/>
          </p:cNvSpPr>
          <p:nvPr>
            <p:ph type="body" idx="1"/>
          </p:nvPr>
        </p:nvSpPr>
        <p:spPr>
          <a:xfrm>
            <a:off x="4645025" y="1336807"/>
            <a:ext cx="4041775" cy="639762"/>
          </a:xfrm>
        </p:spPr>
        <p:txBody>
          <a:bodyPr/>
          <a:lstStyle/>
          <a:p>
            <a:endParaRPr lang="en-US"/>
          </a:p>
        </p:txBody>
      </p:sp>
      <p:sp>
        <p:nvSpPr>
          <p:cNvPr id="4" name="Content Placeholder 3"/>
          <p:cNvSpPr>
            <a:spLocks noGrp="1"/>
          </p:cNvSpPr>
          <p:nvPr>
            <p:ph sz="half" idx="2"/>
          </p:nvPr>
        </p:nvSpPr>
        <p:spPr>
          <a:xfrm>
            <a:off x="457200" y="1248576"/>
            <a:ext cx="4040188" cy="3951288"/>
          </a:xfrm>
        </p:spPr>
        <p:txBody>
          <a:bodyPr/>
          <a:lstStyle/>
          <a:p>
            <a:endParaRPr lang="en-US" dirty="0"/>
          </a:p>
        </p:txBody>
      </p:sp>
      <p:sp>
        <p:nvSpPr>
          <p:cNvPr id="9" name="Left Arrow 8"/>
          <p:cNvSpPr/>
          <p:nvPr/>
        </p:nvSpPr>
        <p:spPr>
          <a:xfrm rot="20337736">
            <a:off x="2587127" y="1734253"/>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43" y="831507"/>
            <a:ext cx="8532448" cy="53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1666052" y="672029"/>
            <a:ext cx="5486400" cy="8262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20190111">
            <a:off x="7101652" y="228600"/>
            <a:ext cx="1229548" cy="931384"/>
          </a:xfrm>
          <a:prstGeom prst="lef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04774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1" y="362642"/>
            <a:ext cx="8382000" cy="1143000"/>
          </a:xfrm>
        </p:spPr>
        <p:txBody>
          <a:bodyPr>
            <a:normAutofit fontScale="90000"/>
          </a:bodyPr>
          <a:lstStyle/>
          <a:p>
            <a:r>
              <a:rPr lang="en-US" sz="3600" dirty="0" smtClean="0"/>
              <a:t>Auditorium</a:t>
            </a:r>
            <a:r>
              <a:rPr lang="en-US" dirty="0" smtClean="0"/>
              <a:t/>
            </a:r>
            <a:br>
              <a:rPr lang="en-US" dirty="0" smtClean="0"/>
            </a:br>
            <a:r>
              <a:rPr lang="en-US" sz="2800" dirty="0" smtClean="0"/>
              <a:t>Access </a:t>
            </a:r>
            <a:r>
              <a:rPr lang="en-US" sz="2800" dirty="0"/>
              <a:t>live and recorded presentations</a:t>
            </a:r>
            <a:br>
              <a:rPr lang="en-US" sz="2800" dirty="0"/>
            </a:br>
            <a:endParaRPr lang="en-US" dirty="0"/>
          </a:p>
        </p:txBody>
      </p:sp>
      <p:sp>
        <p:nvSpPr>
          <p:cNvPr id="4" name="Content Placeholder 3"/>
          <p:cNvSpPr>
            <a:spLocks noGrp="1"/>
          </p:cNvSpPr>
          <p:nvPr>
            <p:ph sz="half" idx="2"/>
          </p:nvPr>
        </p:nvSpPr>
        <p:spPr>
          <a:xfrm>
            <a:off x="358049" y="1325696"/>
            <a:ext cx="4040188" cy="3951288"/>
          </a:xfrm>
        </p:spPr>
        <p:txBody>
          <a:bodyPr/>
          <a:lstStyle/>
          <a:p>
            <a:pPr marL="0" indent="0">
              <a:buNone/>
            </a:pPr>
            <a:r>
              <a:rPr lang="en-US" b="1" dirty="0" smtClean="0"/>
              <a:t>Live:</a:t>
            </a:r>
          </a:p>
          <a:p>
            <a:r>
              <a:rPr lang="en-US" dirty="0" smtClean="0"/>
              <a:t>Webcasts (recorded)</a:t>
            </a:r>
          </a:p>
          <a:p>
            <a:r>
              <a:rPr lang="en-US" dirty="0" smtClean="0"/>
              <a:t>Online-Only</a:t>
            </a:r>
            <a:endParaRPr lang="en-US" dirty="0"/>
          </a:p>
          <a:p>
            <a:pPr lvl="1"/>
            <a:r>
              <a:rPr lang="en-US" dirty="0"/>
              <a:t>Adobe Connect</a:t>
            </a:r>
          </a:p>
          <a:p>
            <a:pPr marL="0" indent="0">
              <a:buNone/>
            </a:pPr>
            <a:r>
              <a:rPr lang="en-US" b="1" dirty="0" smtClean="0"/>
              <a:t>Recorded</a:t>
            </a:r>
            <a:r>
              <a:rPr lang="en-US" b="1" dirty="0"/>
              <a:t> </a:t>
            </a:r>
            <a:r>
              <a:rPr lang="en-US" b="1" dirty="0" smtClean="0"/>
              <a:t>sessions:</a:t>
            </a:r>
          </a:p>
          <a:p>
            <a:pPr lvl="1"/>
            <a:r>
              <a:rPr lang="en-US" dirty="0" smtClean="0"/>
              <a:t>available within 15-60 minutes after session ends </a:t>
            </a:r>
          </a:p>
          <a:p>
            <a:pPr lvl="1"/>
            <a:r>
              <a:rPr lang="en-US" dirty="0"/>
              <a:t>p</a:t>
            </a:r>
            <a:r>
              <a:rPr lang="en-US" dirty="0" smtClean="0"/>
              <a:t>rivate for attendees for 90 days after the conference ends</a:t>
            </a:r>
          </a:p>
          <a:p>
            <a:pPr lvl="1"/>
            <a:r>
              <a:rPr lang="en-US" dirty="0" smtClean="0"/>
              <a:t>publicly available after 90 days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148" y="1487274"/>
            <a:ext cx="4632571" cy="294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437535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59"/>
            <a:ext cx="8382000" cy="1143000"/>
          </a:xfrm>
        </p:spPr>
        <p:txBody>
          <a:bodyPr/>
          <a:lstStyle/>
          <a:p>
            <a:r>
              <a:rPr lang="en-US" dirty="0" smtClean="0"/>
              <a:t>Auditorium: Additional notes</a:t>
            </a:r>
            <a:endParaRPr lang="en-US" dirty="0"/>
          </a:p>
        </p:txBody>
      </p:sp>
      <p:sp>
        <p:nvSpPr>
          <p:cNvPr id="3" name="Content Placeholder 2"/>
          <p:cNvSpPr>
            <a:spLocks noGrp="1"/>
          </p:cNvSpPr>
          <p:nvPr>
            <p:ph idx="1"/>
          </p:nvPr>
        </p:nvSpPr>
        <p:spPr>
          <a:xfrm>
            <a:off x="457200" y="1225626"/>
            <a:ext cx="8382000" cy="4525963"/>
          </a:xfrm>
        </p:spPr>
        <p:txBody>
          <a:bodyPr/>
          <a:lstStyle/>
          <a:p>
            <a:r>
              <a:rPr lang="en-US" dirty="0" smtClean="0"/>
              <a:t>Set your default time zone</a:t>
            </a:r>
          </a:p>
          <a:p>
            <a:r>
              <a:rPr lang="en-US" dirty="0" smtClean="0"/>
              <a:t>Click on each day’s tab to see the program</a:t>
            </a:r>
          </a:p>
          <a:p>
            <a:r>
              <a:rPr lang="en-US" dirty="0" smtClean="0"/>
              <a:t>Add sessions to your calendar </a:t>
            </a:r>
          </a:p>
          <a:p>
            <a:pPr lvl="1"/>
            <a:r>
              <a:rPr lang="en-US" dirty="0" smtClean="0"/>
              <a:t>Note: Use the ELI site to access the ELI itinerary builder and </a:t>
            </a:r>
            <a:r>
              <a:rPr lang="en-US" dirty="0" err="1" smtClean="0"/>
              <a:t>iCalendar</a:t>
            </a:r>
            <a:r>
              <a:rPr lang="en-US" dirty="0" smtClean="0"/>
              <a:t> download. </a:t>
            </a:r>
            <a:r>
              <a:rPr lang="en-US" u="sng" dirty="0">
                <a:hlinkClick r:id="rId2"/>
              </a:rPr>
              <a:t>http://www.educause.edu/ELI12/Online/Itinerary</a:t>
            </a:r>
            <a:endParaRPr lang="en-US" dirty="0" smtClean="0"/>
          </a:p>
          <a:p>
            <a:r>
              <a:rPr lang="en-US" dirty="0" smtClean="0"/>
              <a:t>Title, speaker name and profile link, abstract</a:t>
            </a:r>
          </a:p>
          <a:p>
            <a:r>
              <a:rPr lang="en-US" dirty="0" smtClean="0"/>
              <a:t>Evaluate this session</a:t>
            </a:r>
            <a:endParaRPr lang="en-US" dirty="0"/>
          </a:p>
        </p:txBody>
      </p:sp>
    </p:spTree>
    <p:extLst>
      <p:ext uri="{BB962C8B-B14F-4D97-AF65-F5344CB8AC3E}">
        <p14:creationId xmlns:p14="http://schemas.microsoft.com/office/powerpoint/2010/main" val="420130297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73"/>
            <a:ext cx="8382000" cy="1143000"/>
          </a:xfrm>
        </p:spPr>
        <p:txBody>
          <a:bodyPr/>
          <a:lstStyle/>
          <a:p>
            <a:r>
              <a:rPr lang="en-US" dirty="0" smtClean="0"/>
              <a:t>Online-only sessions</a:t>
            </a:r>
            <a:endParaRPr lang="en-US" dirty="0"/>
          </a:p>
        </p:txBody>
      </p:sp>
      <p:sp>
        <p:nvSpPr>
          <p:cNvPr id="7" name="TextBox 38"/>
          <p:cNvSpPr txBox="1">
            <a:spLocks noChangeArrowheads="1"/>
          </p:cNvSpPr>
          <p:nvPr/>
        </p:nvSpPr>
        <p:spPr bwMode="auto">
          <a:xfrm>
            <a:off x="1" y="1334210"/>
            <a:ext cx="1198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a:t>Speaker</a:t>
            </a:r>
          </a:p>
        </p:txBody>
      </p:sp>
      <p:sp>
        <p:nvSpPr>
          <p:cNvPr id="11" name="TextBox 28"/>
          <p:cNvSpPr txBox="1">
            <a:spLocks noChangeArrowheads="1"/>
          </p:cNvSpPr>
          <p:nvPr/>
        </p:nvSpPr>
        <p:spPr bwMode="auto">
          <a:xfrm>
            <a:off x="6277371" y="5433565"/>
            <a:ext cx="25618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a:t>List of </a:t>
            </a:r>
            <a:r>
              <a:rPr lang="en-US" sz="2000" b="1" dirty="0" smtClean="0"/>
              <a:t>presenters and participants</a:t>
            </a:r>
            <a:endParaRPr lang="en-US" sz="2000" b="1" dirty="0"/>
          </a:p>
        </p:txBody>
      </p:sp>
      <p:sp>
        <p:nvSpPr>
          <p:cNvPr id="12" name="TextBox 29"/>
          <p:cNvSpPr txBox="1">
            <a:spLocks noChangeArrowheads="1"/>
          </p:cNvSpPr>
          <p:nvPr/>
        </p:nvSpPr>
        <p:spPr bwMode="auto">
          <a:xfrm>
            <a:off x="3316684" y="5433565"/>
            <a:ext cx="212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smtClean="0"/>
              <a:t> Answer Polls</a:t>
            </a:r>
            <a:endParaRPr lang="en-US" sz="2000" b="1" dirty="0"/>
          </a:p>
        </p:txBody>
      </p:sp>
      <p:sp>
        <p:nvSpPr>
          <p:cNvPr id="13" name="TextBox 30"/>
          <p:cNvSpPr txBox="1">
            <a:spLocks noChangeArrowheads="1"/>
          </p:cNvSpPr>
          <p:nvPr/>
        </p:nvSpPr>
        <p:spPr bwMode="auto">
          <a:xfrm>
            <a:off x="119231" y="5466404"/>
            <a:ext cx="2158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a:t>Chat and ask </a:t>
            </a:r>
            <a:r>
              <a:rPr lang="en-US" sz="2000" b="1" dirty="0" smtClean="0"/>
              <a:t>questions</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648" y="846772"/>
            <a:ext cx="7488940" cy="450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ight Arrow 3"/>
          <p:cNvSpPr/>
          <p:nvPr/>
        </p:nvSpPr>
        <p:spPr>
          <a:xfrm>
            <a:off x="271518" y="1642185"/>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71518" y="4998563"/>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2915018" y="5611238"/>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5699434" y="5623941"/>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00949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690&quot;&gt;&lt;/object&gt;&lt;object type=&quot;2&quot; unique_id=&quot;10691&quot;&gt;&lt;object type=&quot;3&quot; unique_id=&quot;10696&quot;&gt;&lt;property id=&quot;20148&quot; value=&quot;5&quot;/&gt;&lt;property id=&quot;20300&quot; value=&quot;Slide 26 - &amp;quot;QUESTIONS?&amp;quot;&quot;/&gt;&lt;property id=&quot;20307&quot; value=&quot;261&quot;/&gt;&lt;/object&gt;&lt;object type=&quot;3&quot; unique_id=&quot;10746&quot;&gt;&lt;property id=&quot;20148&quot; value=&quot;5&quot;/&gt;&lt;property id=&quot;20300&quot; value=&quot;Slide 2 - &amp;quot;Today’s orientation&amp;quot;&quot;/&gt;&lt;property id=&quot;20307&quot; value=&quot;262&quot;/&gt;&lt;/object&gt;&lt;object type=&quot;3&quot; unique_id=&quot;10780&quot;&gt;&lt;property id=&quot;20148&quot; value=&quot;5&quot;/&gt;&lt;property id=&quot;20300&quot; value=&quot;Slide 3 - &amp;quot;Educause Learning Initiative 2nd ONLINE ANNUAL MEETING&amp;quot;&quot;/&gt;&lt;property id=&quot;20307&quot; value=&quot;265&quot;/&gt;&lt;/object&gt;&lt;object type=&quot;3&quot; unique_id=&quot;10781&quot;&gt;&lt;property id=&quot;20148&quot; value=&quot;5&quot;/&gt;&lt;property id=&quot;20300&quot; value=&quot;Slide 4 - &amp;quot;PARTICIPANTS&amp;quot;&quot;/&gt;&lt;property id=&quot;20307&quot; value=&quot;266&quot;/&gt;&lt;/object&gt;&lt;object type=&quot;3&quot; unique_id=&quot;10782&quot;&gt;&lt;property id=&quot;20148&quot; value=&quot;5&quot;/&gt;&lt;property id=&quot;20300&quot; value=&quot;Slide 5 - &amp;quot;Online program&amp;#x0D;&amp;#x0A;http://www.educause.edu/ELI12/Program/Online&amp;quot;&quot;/&gt;&lt;property id=&quot;20307&quot; value=&quot;267&quot;/&gt;&lt;/object&gt;&lt;object type=&quot;3&quot; unique_id=&quot;10863&quot;&gt;&lt;property id=&quot;20148&quot; value=&quot;5&quot;/&gt;&lt;property id=&quot;20300&quot; value=&quot;Slide 6 - &amp;quot;Lobby&amp;quot;&quot;/&gt;&lt;property id=&quot;20307&quot; value=&quot;269&quot;/&gt;&lt;/object&gt;&lt;object type=&quot;3&quot; unique_id=&quot;10864&quot;&gt;&lt;property id=&quot;20148&quot; value=&quot;5&quot;/&gt;&lt;property id=&quot;20300&quot; value=&quot;Slide 7 - &amp;quot;Auditorium&amp;#x0D;&amp;#x0A;Access live and recorded presentations&amp;#x0D;&amp;#x0A;&amp;quot;&quot;/&gt;&lt;property id=&quot;20307&quot; value=&quot;270&quot;/&gt;&lt;/object&gt;&lt;object type=&quot;3&quot; unique_id=&quot;11211&quot;&gt;&lt;property id=&quot;20148&quot; value=&quot;5&quot;/&gt;&lt;property id=&quot;20300&quot; value=&quot;Slide 10 - &amp;quot;Webcasts: sonic foundry&amp;quot;&quot;/&gt;&lt;property id=&quot;20307&quot; value=&quot;273&quot;/&gt;&lt;/object&gt;&lt;object type=&quot;3&quot; unique_id=&quot;11291&quot;&gt;&lt;property id=&quot;20148&quot; value=&quot;5&quot;/&gt;&lt;property id=&quot;20300&quot; value=&quot;Slide 14 - &amp;quot;Networking lounge&amp;quot;&quot;/&gt;&lt;property id=&quot;20307&quot; value=&quot;275&quot;/&gt;&lt;/object&gt;&lt;object type=&quot;3&quot; unique_id=&quot;11565&quot;&gt;&lt;property id=&quot;20148&quot; value=&quot;5&quot;/&gt;&lt;property id=&quot;20300&quot; value=&quot;Slide 15 - &amp;quot;Help desk&amp;quot;&quot;/&gt;&lt;property id=&quot;20307&quot; value=&quot;280&quot;/&gt;&lt;/object&gt;&lt;object type=&quot;3&quot; unique_id=&quot;11908&quot;&gt;&lt;property id=&quot;20148&quot; value=&quot;5&quot;/&gt;&lt;property id=&quot;20300&quot; value=&quot;Slide 16 - &amp;quot;Profile page: conference profile&amp;quot;&quot;/&gt;&lt;property id=&quot;20307&quot; value=&quot;281&quot;/&gt;&lt;/object&gt;&lt;object type=&quot;3&quot; unique_id=&quot;11969&quot;&gt;&lt;property id=&quot;20148&quot; value=&quot;5&quot;/&gt;&lt;property id=&quot;20300&quot; value=&quot;Slide 8 - &amp;quot;Auditorium: Additional notes&amp;quot;&quot;/&gt;&lt;property id=&quot;20307&quot; value=&quot;282&quot;/&gt;&lt;/object&gt;&lt;object type=&quot;3&quot; unique_id=&quot;12159&quot;&gt;&lt;property id=&quot;20148&quot; value=&quot;5&quot;/&gt;&lt;property id=&quot;20300&quot; value=&quot;Slide 18 - &amp;quot;Technology Preparation&amp;#x0D;&amp;#x0A;http://www.educause.edu/ELI/EDUCAUSELearningInitiative2012/TechnicalRequirements/240954&amp;quot;&quot;/&gt;&lt;property id=&quot;20307&quot; value=&quot;283&quot;/&gt;&lt;/object&gt;&lt;object type=&quot;3&quot; unique_id=&quot;12270&quot;&gt;&lt;property id=&quot;20148&quot; value=&quot;5&quot;/&gt;&lt;property id=&quot;20300&quot; value=&quot;Slide 19 - &amp;quot;Technology &amp;amp; teams&amp;quot;&quot;/&gt;&lt;property id=&quot;20307&quot; value=&quot;284&quot;/&gt;&lt;/object&gt;&lt;object type=&quot;3&quot; unique_id=&quot;12340&quot;&gt;&lt;property id=&quot;20148&quot; value=&quot;5&quot;/&gt;&lt;property id=&quot;20300&quot; value=&quot;Slide 21 - &amp;quot;What is EDUCAUSE On Campus?&amp;quot;&quot;/&gt;&lt;property id=&quot;20307&quot; value=&quot;286&quot;/&gt;&lt;/object&gt;&lt;object type=&quot;3&quot; unique_id=&quot;12341&quot;&gt;&lt;property id=&quot;20148&quot; value=&quot;5&quot;/&gt;&lt;property id=&quot;20300&quot; value=&quot;Slide 22&quot;/&gt;&lt;property id=&quot;20307&quot; value=&quot;287&quot;/&gt;&lt;/object&gt;&lt;object type=&quot;3&quot; unique_id=&quot;12342&quot;&gt;&lt;property id=&quot;20148&quot; value=&quot;5&quot;/&gt;&lt;property id=&quot;20300&quot; value=&quot;Slide 23&quot;/&gt;&lt;property id=&quot;20307&quot; value=&quot;288&quot;/&gt;&lt;/object&gt;&lt;object type=&quot;3&quot; unique_id=&quot;12343&quot;&gt;&lt;property id=&quot;20148&quot; value=&quot;5&quot;/&gt;&lt;property id=&quot;20300&quot; value=&quot;Slide 25 - &amp;quot;Participant resources Page: &amp;#x0D;&amp;#x0A;Friday, February 10&amp;quot;&quot;/&gt;&lt;property id=&quot;20307&quot; value=&quot;285&quot;/&gt;&lt;/object&gt;&lt;object type=&quot;3&quot; unique_id=&quot;12425&quot;&gt;&lt;property id=&quot;20148&quot; value=&quot;5&quot;/&gt;&lt;property id=&quot;20300&quot; value=&quot;Slide 27&quot;/&gt;&lt;property id=&quot;20307&quot; value=&quot;289&quot;/&gt;&lt;/object&gt;&lt;object type=&quot;3&quot; unique_id=&quot;12454&quot;&gt;&lt;property id=&quot;20148&quot; value=&quot;5&quot;/&gt;&lt;property id=&quot;20300&quot; value=&quot;Slide 29 - &amp;quot;Log in&amp;quot;&quot;/&gt;&lt;property id=&quot;20307&quot; value=&quot;290&quot;/&gt;&lt;/object&gt;&lt;object type=&quot;3&quot; unique_id=&quot;12484&quot;&gt;&lt;property id=&quot;20148&quot; value=&quot;5&quot;/&gt;&lt;property id=&quot;20300&quot; value=&quot;Slide 20 - &amp;quot;GENERIC CREDENTIALS&amp;quot;&quot;/&gt;&lt;property id=&quot;20307&quot; value=&quot;291&quot;/&gt;&lt;/object&gt;&lt;object type=&quot;3&quot; unique_id=&quot;12665&quot;&gt;&lt;property id=&quot;20148&quot; value=&quot;5&quot;/&gt;&lt;property id=&quot;20300&quot; value=&quot;Slide 1 - &amp;quot;&amp;#x0D;&amp;#x0A;ELI 2012 Online &amp;#x0D;&amp;#x0A;Annual Meeting &amp;#x0D;&amp;#x0A;Orientation Session&amp;#x0D;&amp;#x0A;&amp;#x0D;&amp;#x0A;February 7, 2012&amp;quot;&quot;/&gt;&lt;property id=&quot;20307&quot; value=&quot;292&quot;/&gt;&lt;/object&gt;&lt;object type=&quot;3&quot; unique_id=&quot;13342&quot;&gt;&lt;property id=&quot;20148&quot; value=&quot;5&quot;/&gt;&lt;property id=&quot;20300&quot; value=&quot;Slide 17 - &amp;quot;Badges: &amp;#x0D;&amp;#x0A;Collect at least FOUR and win a prize!&amp;#x0D;&amp;#x0A;&amp;quot;&quot;/&gt;&lt;property id=&quot;20307&quot; value=&quot;293&quot;/&gt;&lt;/object&gt;&lt;object type=&quot;3&quot; unique_id=&quot;13345&quot;&gt;&lt;property id=&quot;20148&quot; value=&quot;5&quot;/&gt;&lt;property id=&quot;20300&quot; value=&quot;Slide 12&quot;/&gt;&lt;property id=&quot;20307&quot; value=&quot;302&quot;/&gt;&lt;/object&gt;&lt;object type=&quot;3&quot; unique_id=&quot;13346&quot;&gt;&lt;property id=&quot;20148&quot; value=&quot;5&quot;/&gt;&lt;property id=&quot;20300&quot; value=&quot;Slide 13 - &amp;quot;ELI Interactive Game&amp;#x0D;&amp;#x0A;click on “Game”&amp;quot;&quot;/&gt;&lt;property id=&quot;20307&quot; value=&quot;301&quot;/&gt;&lt;/object&gt;&lt;object type=&quot;3&quot; unique_id=&quot;13348&quot;&gt;&lt;property id=&quot;20148&quot; value=&quot;5&quot;/&gt;&lt;property id=&quot;20300&quot; value=&quot;Slide 24&quot;/&gt;&lt;property id=&quot;20307&quot; value=&quot;300&quot;/&gt;&lt;/object&gt;&lt;object type=&quot;3&quot; unique_id=&quot;13349&quot;&gt;&lt;property id=&quot;20148&quot; value=&quot;5&quot;/&gt;&lt;property id=&quot;20300&quot; value=&quot;Slide 28&quot;/&gt;&lt;property id=&quot;20307&quot; value=&quot;297&quot;/&gt;&lt;/object&gt;&lt;object type=&quot;3&quot; unique_id=&quot;13692&quot;&gt;&lt;property id=&quot;20148&quot; value=&quot;5&quot;/&gt;&lt;property id=&quot;20300&quot; value=&quot;Slide 11&quot;/&gt;&lt;property id=&quot;20307&quot; value=&quot;304&quot;/&gt;&lt;/object&gt;&lt;object type=&quot;3&quot; unique_id=&quot;13693&quot;&gt;&lt;property id=&quot;20148&quot; value=&quot;5&quot;/&gt;&lt;property id=&quot;20300&quot; value=&quot;Slide 9 - &amp;quot;Online-only sessions&amp;quot;&quot;/&gt;&lt;property id=&quot;20307&quot; value=&quot;305&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2169</TotalTime>
  <Words>976</Words>
  <Application>Microsoft Office PowerPoint</Application>
  <PresentationFormat>On-screen Show (4:3)</PresentationFormat>
  <Paragraphs>196</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 ELI 2012 Online  Annual Meeting  Orientation Session  February 7, 2012</vt:lpstr>
      <vt:lpstr>Today’s orientation</vt:lpstr>
      <vt:lpstr>Educause Learning Initiative 2nd ONLINE ANNUAL MEETING</vt:lpstr>
      <vt:lpstr>PARTICIPANTS</vt:lpstr>
      <vt:lpstr>Online program http://www.educause.edu/ELI12/Program/Online</vt:lpstr>
      <vt:lpstr>Lobby</vt:lpstr>
      <vt:lpstr>Auditorium Access live and recorded presentations </vt:lpstr>
      <vt:lpstr>Auditorium: Additional notes</vt:lpstr>
      <vt:lpstr>Online-only sessions</vt:lpstr>
      <vt:lpstr>Webcasts: sonic foundry</vt:lpstr>
      <vt:lpstr>PowerPoint Presentation</vt:lpstr>
      <vt:lpstr>PowerPoint Presentation</vt:lpstr>
      <vt:lpstr>ELI Interactive Game click on “Game”</vt:lpstr>
      <vt:lpstr>Networking lounge</vt:lpstr>
      <vt:lpstr>Help desk</vt:lpstr>
      <vt:lpstr>Profile page: conference profile</vt:lpstr>
      <vt:lpstr>Badges:  Collect at least FOUR and win a prize! </vt:lpstr>
      <vt:lpstr>Technology Preparation http://www.educause.edu/ELI/EDUCAUSELearningInitiative2012/TechnicalRequirements/240954</vt:lpstr>
      <vt:lpstr>Technology &amp; teams</vt:lpstr>
      <vt:lpstr>GENERIC CREDENTIALS</vt:lpstr>
      <vt:lpstr>What is EDUCAUSE On Campus?</vt:lpstr>
      <vt:lpstr>PowerPoint Presentation</vt:lpstr>
      <vt:lpstr>PowerPoint Presentation</vt:lpstr>
      <vt:lpstr>PowerPoint Presentation</vt:lpstr>
      <vt:lpstr>Participant resources Page:  Friday, February 10</vt:lpstr>
      <vt:lpstr>QUESTIONS?</vt:lpstr>
      <vt:lpstr>PowerPoint Presentation</vt:lpstr>
      <vt:lpstr>PowerPoint Presentation</vt:lpstr>
      <vt:lpstr>Log in</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Victoria Fanning</cp:lastModifiedBy>
  <cp:revision>147</cp:revision>
  <dcterms:created xsi:type="dcterms:W3CDTF">2011-09-02T16:26:56Z</dcterms:created>
  <dcterms:modified xsi:type="dcterms:W3CDTF">2012-02-07T14:55:45Z</dcterms:modified>
</cp:coreProperties>
</file>