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70" r:id="rId7"/>
    <p:sldId id="261" r:id="rId8"/>
    <p:sldId id="271" r:id="rId9"/>
    <p:sldId id="272" r:id="rId10"/>
    <p:sldId id="263" r:id="rId11"/>
    <p:sldId id="264" r:id="rId12"/>
    <p:sldId id="268" r:id="rId13"/>
    <p:sldId id="265" r:id="rId14"/>
    <p:sldId id="266" r:id="rId15"/>
    <p:sldId id="267" r:id="rId16"/>
    <p:sldId id="274" r:id="rId17"/>
    <p:sldId id="269" r:id="rId18"/>
  </p:sldIdLst>
  <p:sldSz cx="9144000" cy="6858000" type="screen4x3"/>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25"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2/16/2012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a:t>
            </a:fld>
            <a:endParaRPr lang="en-US" dirty="0"/>
          </a:p>
        </p:txBody>
      </p:sp>
    </p:spTree>
    <p:extLst>
      <p:ext uri="{BB962C8B-B14F-4D97-AF65-F5344CB8AC3E}">
        <p14:creationId xmlns:p14="http://schemas.microsoft.com/office/powerpoint/2010/main" val="377624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20 and 21 are redundant.</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10</a:t>
            </a:fld>
            <a:endParaRPr lang="en-US"/>
          </a:p>
        </p:txBody>
      </p:sp>
    </p:spTree>
    <p:extLst>
      <p:ext uri="{BB962C8B-B14F-4D97-AF65-F5344CB8AC3E}">
        <p14:creationId xmlns:p14="http://schemas.microsoft.com/office/powerpoint/2010/main" val="112000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professional</a:t>
            </a:r>
            <a:r>
              <a:rPr lang="en-US" baseline="0" dirty="0" smtClean="0"/>
              <a:t> development is important on your campus.  We also know that you have limited time and resources.  So, to help you, we took the resources from the Event Planning Kit and combined them with the content kits available on Educause On Campus to create a brand new resource to help you bring quality Educause events directly to your campus.  So, let’s take a quick look at what you can find online.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13</a:t>
            </a:fld>
            <a:endParaRPr lang="en-US"/>
          </a:p>
        </p:txBody>
      </p:sp>
    </p:spTree>
    <p:extLst>
      <p:ext uri="{BB962C8B-B14F-4D97-AF65-F5344CB8AC3E}">
        <p14:creationId xmlns:p14="http://schemas.microsoft.com/office/powerpoint/2010/main" val="108252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2/16/2012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2/16/2012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2/16/2012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2/16/2012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2/16/2012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2/16/2012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2/16/2012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4525"/>
            <a:ext cx="9144000" cy="537536"/>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www.educause.edu/wswrc12/online/te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educause.adobeconnect.com/common/help/en/support/meeting_test.htm" TargetMode="External"/><Relationship Id="rId4" Type="http://schemas.openxmlformats.org/officeDocument/2006/relationships/hyperlink" Target="http://www.microsoft.com/getsilverlight/get-started/instal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use.edu/eoncampu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ducause.edu/WSWRC12/Program/Onli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ducause.adobeconnect.com/wswonli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arch.twitter.com/search?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7811" y="4818795"/>
            <a:ext cx="3952300" cy="461665"/>
          </a:xfrm>
          <a:prstGeom prst="rect">
            <a:avLst/>
          </a:prstGeom>
        </p:spPr>
        <p:txBody>
          <a:bodyPr wrap="square">
            <a:spAutoFit/>
          </a:bodyPr>
          <a:lstStyle/>
          <a:p>
            <a:pPr algn="r"/>
            <a:r>
              <a:rPr lang="en-US" sz="2400" dirty="0" smtClean="0"/>
              <a:t>From Portland, Oregon</a:t>
            </a:r>
            <a:endParaRPr lang="en-US" sz="2400" dirty="0"/>
          </a:p>
        </p:txBody>
      </p:sp>
      <p:sp>
        <p:nvSpPr>
          <p:cNvPr id="7" name="Title 1"/>
          <p:cNvSpPr>
            <a:spLocks noGrp="1"/>
          </p:cNvSpPr>
          <p:nvPr>
            <p:ph type="ctrTitle"/>
          </p:nvPr>
        </p:nvSpPr>
        <p:spPr bwMode="auto">
          <a:xfrm>
            <a:off x="323850" y="1638393"/>
            <a:ext cx="3838691" cy="2696126"/>
          </a:xfrm>
        </p:spPr>
        <p:txBody>
          <a:bodyPr>
            <a:noAutofit/>
          </a:bodyPr>
          <a:lstStyle/>
          <a:p>
            <a:pPr algn="r" eaLnBrk="1" hangingPunct="1"/>
            <a:r>
              <a:rPr lang="en-US" sz="2800" cap="none" dirty="0" smtClean="0">
                <a:latin typeface="Arial" charset="0"/>
                <a:ea typeface="ＭＳ Ｐゴシック" charset="0"/>
              </a:rPr>
              <a:t/>
            </a:r>
            <a:br>
              <a:rPr lang="en-US" sz="2800" cap="none" dirty="0" smtClean="0">
                <a:latin typeface="Arial" charset="0"/>
                <a:ea typeface="ＭＳ Ｐゴシック" charset="0"/>
              </a:rPr>
            </a:br>
            <a:r>
              <a:rPr lang="en-US" sz="2800" cap="none" dirty="0" smtClean="0">
                <a:latin typeface="Arial" charset="0"/>
                <a:ea typeface="ＭＳ Ｐゴシック" charset="-128"/>
              </a:rPr>
              <a:t>West/Southwest</a:t>
            </a:r>
            <a:br>
              <a:rPr lang="en-US" sz="2800" cap="none" dirty="0" smtClean="0">
                <a:latin typeface="Arial" charset="0"/>
                <a:ea typeface="ＭＳ Ｐゴシック" charset="-128"/>
              </a:rPr>
            </a:br>
            <a:r>
              <a:rPr lang="en-US" sz="2800" cap="none" dirty="0" smtClean="0">
                <a:latin typeface="Arial" charset="0"/>
                <a:ea typeface="ＭＳ Ｐゴシック" charset="-128"/>
              </a:rPr>
              <a:t>Online</a:t>
            </a:r>
            <a:r>
              <a:rPr lang="en-US" sz="2800" cap="none" dirty="0">
                <a:latin typeface="Arial" charset="0"/>
                <a:ea typeface="ＭＳ Ｐゴシック" charset="-128"/>
              </a:rPr>
              <a:t> </a:t>
            </a:r>
            <a:r>
              <a:rPr lang="en-US" sz="2800" cap="none" dirty="0" smtClean="0">
                <a:latin typeface="Arial" charset="0"/>
                <a:ea typeface="ＭＳ Ｐゴシック" charset="-128"/>
              </a:rPr>
              <a:t>Regional Conference</a:t>
            </a:r>
            <a:r>
              <a:rPr lang="en-US" sz="2800" cap="none" dirty="0">
                <a:latin typeface="Arial" charset="0"/>
                <a:ea typeface="ＭＳ Ｐゴシック" charset="-128"/>
              </a:rPr>
              <a:t/>
            </a:r>
            <a:br>
              <a:rPr lang="en-US" sz="2800" cap="none" dirty="0">
                <a:latin typeface="Arial" charset="0"/>
                <a:ea typeface="ＭＳ Ｐゴシック" charset="-128"/>
              </a:rPr>
            </a:br>
            <a:r>
              <a:rPr lang="en-US" sz="2800" cap="none" dirty="0">
                <a:latin typeface="Arial" charset="0"/>
                <a:ea typeface="ＭＳ Ｐゴシック" charset="-128"/>
              </a:rPr>
              <a:t>Orientation Session</a:t>
            </a:r>
            <a:r>
              <a:rPr lang="en-US" sz="2800" cap="none" dirty="0">
                <a:latin typeface="Arial" charset="0"/>
                <a:ea typeface="ＭＳ Ｐゴシック" charset="0"/>
              </a:rPr>
              <a:t/>
            </a:r>
            <a:br>
              <a:rPr lang="en-US" sz="2800" cap="none" dirty="0">
                <a:latin typeface="Arial" charset="0"/>
                <a:ea typeface="ＭＳ Ｐゴシック" charset="0"/>
              </a:rPr>
            </a:br>
            <a:r>
              <a:rPr lang="en-US" sz="2800" cap="none" dirty="0">
                <a:latin typeface="Arial" charset="0"/>
                <a:ea typeface="ＭＳ Ｐゴシック" charset="0"/>
              </a:rPr>
              <a:t/>
            </a:r>
            <a:br>
              <a:rPr lang="en-US" sz="2800" cap="none" dirty="0">
                <a:latin typeface="Arial" charset="0"/>
                <a:ea typeface="ＭＳ Ｐゴシック" charset="0"/>
              </a:rPr>
            </a:br>
            <a:r>
              <a:rPr lang="en-US" sz="2800" cap="none" dirty="0" smtClean="0">
                <a:latin typeface="Arial" charset="0"/>
                <a:ea typeface="ＭＳ Ｐゴシック" charset="0"/>
              </a:rPr>
              <a:t>February 16, 2012</a:t>
            </a:r>
            <a:endParaRPr lang="en-US" sz="2800" cap="none" dirty="0">
              <a:latin typeface="Arial" charset="0"/>
              <a:ea typeface="ＭＳ Ｐゴシック" charset="0"/>
            </a:endParaRPr>
          </a:p>
        </p:txBody>
      </p:sp>
      <p:sp>
        <p:nvSpPr>
          <p:cNvPr id="2" name="Slide Number Placeholder 1"/>
          <p:cNvSpPr>
            <a:spLocks noGrp="1"/>
          </p:cNvSpPr>
          <p:nvPr>
            <p:ph type="sldNum" sz="quarter" idx="11"/>
          </p:nvPr>
        </p:nvSpPr>
        <p:spPr/>
        <p:txBody>
          <a:bodyPr/>
          <a:lstStyle/>
          <a:p>
            <a:pPr>
              <a:defRPr/>
            </a:pPr>
            <a:fld id="{72BC5229-8E32-E645-895C-4316DCBFA239}" type="slidenum">
              <a:rPr lang="en-US" smtClean="0"/>
              <a:pPr>
                <a:defRPr/>
              </a:pPr>
              <a:t>1</a:t>
            </a:fld>
            <a:endParaRPr lang="en-US" dirty="0"/>
          </a:p>
        </p:txBody>
      </p:sp>
      <p:pic>
        <p:nvPicPr>
          <p:cNvPr id="9" name="Picture 8"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242" y="1928007"/>
            <a:ext cx="4201166" cy="257292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37" t="20935" r="5564" b="-4925"/>
          <a:stretch/>
        </p:blipFill>
        <p:spPr>
          <a:xfrm>
            <a:off x="5059075" y="2038350"/>
            <a:ext cx="2774836" cy="1854976"/>
          </a:xfrm>
          <a:prstGeom prst="rect">
            <a:avLst/>
          </a:prstGeom>
        </p:spPr>
      </p:pic>
    </p:spTree>
    <p:extLst>
      <p:ext uri="{BB962C8B-B14F-4D97-AF65-F5344CB8AC3E}">
        <p14:creationId xmlns:p14="http://schemas.microsoft.com/office/powerpoint/2010/main" val="331322477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13"/>
            <a:ext cx="8382000" cy="1143000"/>
          </a:xfrm>
        </p:spPr>
        <p:txBody>
          <a:bodyPr>
            <a:normAutofit/>
          </a:bodyPr>
          <a:lstStyle/>
          <a:p>
            <a:r>
              <a:rPr lang="en-US" dirty="0" smtClean="0"/>
              <a:t>Technology Preparation</a:t>
            </a:r>
            <a:r>
              <a:rPr lang="en-US" dirty="0"/>
              <a:t/>
            </a:r>
            <a:br>
              <a:rPr lang="en-US" dirty="0"/>
            </a:br>
            <a:r>
              <a:rPr lang="en-US" sz="2000" dirty="0">
                <a:hlinkClick r:id="rId3"/>
              </a:rPr>
              <a:t>http://www.educause.edu/wswrc12/online/tech</a:t>
            </a:r>
            <a:endParaRPr lang="en-US" sz="2000" dirty="0"/>
          </a:p>
        </p:txBody>
      </p:sp>
      <p:sp>
        <p:nvSpPr>
          <p:cNvPr id="3" name="Content Placeholder 2"/>
          <p:cNvSpPr>
            <a:spLocks noGrp="1"/>
          </p:cNvSpPr>
          <p:nvPr>
            <p:ph idx="1"/>
          </p:nvPr>
        </p:nvSpPr>
        <p:spPr>
          <a:xfrm>
            <a:off x="457200" y="1349318"/>
            <a:ext cx="8382000" cy="4525963"/>
          </a:xfrm>
        </p:spPr>
        <p:txBody>
          <a:bodyPr/>
          <a:lstStyle/>
          <a:p>
            <a:r>
              <a:rPr lang="en-US" dirty="0"/>
              <a:t>A high-speed </a:t>
            </a:r>
            <a:r>
              <a:rPr lang="en-US" b="1" dirty="0"/>
              <a:t>WIRED </a:t>
            </a:r>
            <a:r>
              <a:rPr lang="en-US" b="1" dirty="0" smtClean="0"/>
              <a:t>connection</a:t>
            </a:r>
            <a:endParaRPr lang="en-US" dirty="0"/>
          </a:p>
          <a:p>
            <a:r>
              <a:rPr lang="en-US" b="1" dirty="0" smtClean="0"/>
              <a:t>Perform system checks: </a:t>
            </a:r>
          </a:p>
          <a:p>
            <a:pPr lvl="1"/>
            <a:r>
              <a:rPr lang="en-US" b="1" dirty="0" err="1" smtClean="0"/>
              <a:t>Mediasite</a:t>
            </a:r>
            <a:r>
              <a:rPr lang="en-US" b="1" dirty="0" smtClean="0"/>
              <a:t> Player: Install </a:t>
            </a:r>
            <a:r>
              <a:rPr lang="en-US" b="1" dirty="0" smtClean="0">
                <a:hlinkClick r:id="rId4"/>
              </a:rPr>
              <a:t>Silverlight</a:t>
            </a:r>
            <a:endParaRPr lang="en-US" dirty="0"/>
          </a:p>
          <a:p>
            <a:pPr lvl="1"/>
            <a:r>
              <a:rPr lang="en-US" b="1" dirty="0" smtClean="0">
                <a:hlinkClick r:id="rId5"/>
              </a:rPr>
              <a:t>Adobe </a:t>
            </a:r>
            <a:r>
              <a:rPr lang="en-US" b="1" dirty="0">
                <a:hlinkClick r:id="rId5"/>
              </a:rPr>
              <a:t>Connect</a:t>
            </a:r>
            <a:r>
              <a:rPr lang="en-US" dirty="0"/>
              <a:t> </a:t>
            </a:r>
            <a:endParaRPr lang="en-US" dirty="0" smtClean="0"/>
          </a:p>
          <a:p>
            <a:r>
              <a:rPr lang="en-US" dirty="0" smtClean="0"/>
              <a:t>Phone line for online-only sessions </a:t>
            </a:r>
          </a:p>
          <a:p>
            <a:pPr lvl="1"/>
            <a:r>
              <a:rPr lang="en-US" b="1" dirty="0" smtClean="0"/>
              <a:t>Individual</a:t>
            </a:r>
            <a:r>
              <a:rPr lang="en-US" dirty="0" smtClean="0"/>
              <a:t>: a </a:t>
            </a:r>
            <a:r>
              <a:rPr lang="en-US" dirty="0"/>
              <a:t>reliable telephone </a:t>
            </a:r>
            <a:endParaRPr lang="en-US" dirty="0" smtClean="0"/>
          </a:p>
          <a:p>
            <a:pPr lvl="1"/>
            <a:r>
              <a:rPr lang="en-US" b="1" dirty="0" smtClean="0"/>
              <a:t>Team: </a:t>
            </a:r>
            <a:r>
              <a:rPr lang="en-US" dirty="0" smtClean="0"/>
              <a:t>conference </a:t>
            </a:r>
            <a:r>
              <a:rPr lang="en-US" dirty="0"/>
              <a:t>phone </a:t>
            </a:r>
            <a:endParaRPr lang="en-US" dirty="0" smtClean="0"/>
          </a:p>
          <a:p>
            <a:pPr lvl="1"/>
            <a:endParaRPr lang="en-US" sz="1000" dirty="0"/>
          </a:p>
          <a:p>
            <a:pPr marL="288925" lvl="1" indent="0">
              <a:buNone/>
            </a:pPr>
            <a:r>
              <a:rPr lang="en-US" b="1" dirty="0" smtClean="0"/>
              <a:t>NOTE</a:t>
            </a:r>
            <a:r>
              <a:rPr lang="en-US" dirty="0" smtClean="0"/>
              <a:t>: Mobile devices have limited functionality</a:t>
            </a:r>
            <a:endParaRPr lang="en-US" dirty="0"/>
          </a:p>
        </p:txBody>
      </p:sp>
    </p:spTree>
    <p:extLst>
      <p:ext uri="{BB962C8B-B14F-4D97-AF65-F5344CB8AC3E}">
        <p14:creationId xmlns:p14="http://schemas.microsoft.com/office/powerpoint/2010/main" val="70002802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82"/>
            <a:ext cx="8382000" cy="1143000"/>
          </a:xfrm>
        </p:spPr>
        <p:txBody>
          <a:bodyPr/>
          <a:lstStyle/>
          <a:p>
            <a:r>
              <a:rPr lang="en-US" dirty="0" smtClean="0"/>
              <a:t>Technology &amp; teams</a:t>
            </a:r>
            <a:endParaRPr lang="en-US" dirty="0"/>
          </a:p>
        </p:txBody>
      </p:sp>
      <p:sp>
        <p:nvSpPr>
          <p:cNvPr id="3" name="Content Placeholder 2"/>
          <p:cNvSpPr>
            <a:spLocks noGrp="1"/>
          </p:cNvSpPr>
          <p:nvPr>
            <p:ph idx="1"/>
          </p:nvPr>
        </p:nvSpPr>
        <p:spPr>
          <a:xfrm>
            <a:off x="457201" y="1185231"/>
            <a:ext cx="4213952" cy="4525963"/>
          </a:xfrm>
        </p:spPr>
        <p:txBody>
          <a:bodyPr/>
          <a:lstStyle/>
          <a:p>
            <a:pPr>
              <a:buClr>
                <a:srgbClr val="A90021"/>
              </a:buClr>
            </a:pPr>
            <a:r>
              <a:rPr lang="en-US" dirty="0">
                <a:solidFill>
                  <a:srgbClr val="404040"/>
                </a:solidFill>
              </a:rPr>
              <a:t>Screen</a:t>
            </a:r>
          </a:p>
          <a:p>
            <a:pPr>
              <a:buClr>
                <a:srgbClr val="A90021"/>
              </a:buClr>
            </a:pPr>
            <a:r>
              <a:rPr lang="en-US" dirty="0">
                <a:solidFill>
                  <a:srgbClr val="404040"/>
                </a:solidFill>
              </a:rPr>
              <a:t>Projector</a:t>
            </a:r>
          </a:p>
          <a:p>
            <a:pPr>
              <a:buClr>
                <a:srgbClr val="A90021"/>
              </a:buClr>
            </a:pPr>
            <a:r>
              <a:rPr lang="en-US" dirty="0" smtClean="0">
                <a:solidFill>
                  <a:srgbClr val="404040"/>
                </a:solidFill>
              </a:rPr>
              <a:t>2 systems checks: On the computer you plan to use</a:t>
            </a:r>
          </a:p>
          <a:p>
            <a:pPr>
              <a:buClr>
                <a:srgbClr val="A90021"/>
              </a:buClr>
            </a:pPr>
            <a:r>
              <a:rPr lang="en-US" dirty="0" smtClean="0">
                <a:solidFill>
                  <a:srgbClr val="404040"/>
                </a:solidFill>
              </a:rPr>
              <a:t>Conference </a:t>
            </a:r>
            <a:r>
              <a:rPr lang="en-US" dirty="0">
                <a:solidFill>
                  <a:srgbClr val="404040"/>
                </a:solidFill>
              </a:rPr>
              <a:t>phone: </a:t>
            </a:r>
            <a:r>
              <a:rPr lang="en-US" dirty="0" smtClean="0">
                <a:solidFill>
                  <a:srgbClr val="404040"/>
                </a:solidFill>
              </a:rPr>
              <a:t>Back-up for Adobe Connect only</a:t>
            </a:r>
          </a:p>
          <a:p>
            <a:pPr>
              <a:buClr>
                <a:srgbClr val="A90021"/>
              </a:buClr>
            </a:pPr>
            <a:endParaRPr lang="en-US" dirty="0">
              <a:solidFill>
                <a:srgbClr val="404040"/>
              </a:solidFill>
            </a:endParaRPr>
          </a:p>
        </p:txBody>
      </p:sp>
      <p:pic>
        <p:nvPicPr>
          <p:cNvPr id="4" name="Picture 4" descr="ELI 2009-153 by educausestaff."/>
          <p:cNvPicPr>
            <a:picLocks noChangeAspect="1" noChangeArrowheads="1"/>
          </p:cNvPicPr>
          <p:nvPr/>
        </p:nvPicPr>
        <p:blipFill>
          <a:blip r:embed="rId2"/>
          <a:srcRect/>
          <a:stretch>
            <a:fillRect/>
          </a:stretch>
        </p:blipFill>
        <p:spPr bwMode="auto">
          <a:xfrm>
            <a:off x="5029754" y="1269694"/>
            <a:ext cx="3809446" cy="248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549882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23818"/>
            <a:ext cx="8382000" cy="4525963"/>
          </a:xfrm>
        </p:spPr>
        <p:txBody>
          <a:bodyPr/>
          <a:lstStyle/>
          <a:p>
            <a:pPr marL="0" indent="0">
              <a:buNone/>
            </a:pPr>
            <a:r>
              <a:rPr lang="en-US" sz="3600" b="1" dirty="0" smtClean="0"/>
              <a:t>Recordings</a:t>
            </a:r>
            <a:endParaRPr lang="en-US" b="1" dirty="0" smtClean="0"/>
          </a:p>
          <a:p>
            <a:pPr marL="0" indent="0">
              <a:buNone/>
            </a:pPr>
            <a:r>
              <a:rPr lang="en-US" b="1" dirty="0" smtClean="0"/>
              <a:t> </a:t>
            </a:r>
          </a:p>
          <a:p>
            <a:r>
              <a:rPr lang="en-US" b="1" dirty="0" smtClean="0"/>
              <a:t>February 22–May 22 </a:t>
            </a:r>
            <a:r>
              <a:rPr lang="en-US" dirty="0" smtClean="0"/>
              <a:t>	(Restricted)</a:t>
            </a:r>
          </a:p>
          <a:p>
            <a:pPr lvl="1"/>
            <a:r>
              <a:rPr lang="en-US" dirty="0" smtClean="0"/>
              <a:t>Live and on-demand </a:t>
            </a:r>
            <a:r>
              <a:rPr lang="en-US" dirty="0"/>
              <a:t>sessions </a:t>
            </a:r>
            <a:r>
              <a:rPr lang="en-US" b="1" dirty="0"/>
              <a:t>available to </a:t>
            </a:r>
            <a:r>
              <a:rPr lang="en-US" b="1" dirty="0" smtClean="0"/>
              <a:t>online attendees only</a:t>
            </a:r>
          </a:p>
          <a:p>
            <a:pPr marL="0" indent="0">
              <a:buNone/>
            </a:pPr>
            <a:endParaRPr lang="en-US" b="1" dirty="0"/>
          </a:p>
          <a:p>
            <a:r>
              <a:rPr lang="en-US" b="1" dirty="0"/>
              <a:t>After May </a:t>
            </a:r>
            <a:r>
              <a:rPr lang="en-US" b="1" dirty="0" smtClean="0"/>
              <a:t>22</a:t>
            </a:r>
            <a:r>
              <a:rPr lang="en-US" dirty="0" smtClean="0"/>
              <a:t>				(Public) </a:t>
            </a:r>
          </a:p>
          <a:p>
            <a:pPr lvl="1"/>
            <a:r>
              <a:rPr lang="en-US" dirty="0" smtClean="0"/>
              <a:t>On-demand </a:t>
            </a:r>
            <a:r>
              <a:rPr lang="en-US" dirty="0"/>
              <a:t>sessions, MP3 and MP4 files </a:t>
            </a:r>
            <a:r>
              <a:rPr lang="en-US" b="1" dirty="0"/>
              <a:t>publicly</a:t>
            </a:r>
            <a:r>
              <a:rPr lang="en-US" dirty="0"/>
              <a:t> available from the EDUCAUSE resource center</a:t>
            </a:r>
            <a:r>
              <a:rPr lang="en-US" dirty="0" smtClean="0"/>
              <a:t>.</a:t>
            </a:r>
            <a:endParaRPr lang="en-US" dirty="0"/>
          </a:p>
        </p:txBody>
      </p:sp>
    </p:spTree>
    <p:extLst>
      <p:ext uri="{BB962C8B-B14F-4D97-AF65-F5344CB8AC3E}">
        <p14:creationId xmlns:p14="http://schemas.microsoft.com/office/powerpoint/2010/main" val="394523147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138626"/>
            <a:ext cx="8382000" cy="1143000"/>
          </a:xfrm>
        </p:spPr>
        <p:txBody>
          <a:bodyPr>
            <a:normAutofit/>
          </a:bodyPr>
          <a:lstStyle/>
          <a:p>
            <a:r>
              <a:rPr lang="en-US" sz="3600" cap="none" dirty="0" smtClean="0">
                <a:latin typeface="Arial" charset="0"/>
                <a:ea typeface="ＭＳ Ｐゴシック" pitchFamily="-108" charset="-128"/>
                <a:cs typeface="Arial" charset="0"/>
              </a:rPr>
              <a:t>What is </a:t>
            </a:r>
            <a:r>
              <a:rPr lang="en-US" sz="3600" cap="none" dirty="0" smtClean="0">
                <a:solidFill>
                  <a:srgbClr val="A90021"/>
                </a:solidFill>
                <a:latin typeface="Arial" charset="0"/>
                <a:ea typeface="ＭＳ Ｐゴシック" pitchFamily="-108" charset="-128"/>
                <a:cs typeface="Arial" charset="0"/>
              </a:rPr>
              <a:t>EDUCAUSE</a:t>
            </a:r>
            <a:r>
              <a:rPr lang="en-US" sz="3600" cap="none" dirty="0" smtClean="0">
                <a:latin typeface="Arial" charset="0"/>
                <a:ea typeface="ＭＳ Ｐゴシック" pitchFamily="-108" charset="-128"/>
                <a:cs typeface="Arial" charset="0"/>
              </a:rPr>
              <a:t> On Campus?</a:t>
            </a:r>
          </a:p>
        </p:txBody>
      </p:sp>
      <p:sp>
        <p:nvSpPr>
          <p:cNvPr id="17412" name="TextBox 3"/>
          <p:cNvSpPr txBox="1">
            <a:spLocks noChangeArrowheads="1"/>
          </p:cNvSpPr>
          <p:nvPr/>
        </p:nvSpPr>
        <p:spPr bwMode="auto">
          <a:xfrm>
            <a:off x="0" y="46376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800" dirty="0">
                <a:hlinkClick r:id="rId3"/>
              </a:rPr>
              <a:t>http://</a:t>
            </a:r>
            <a:r>
              <a:rPr lang="en-US" sz="2800" dirty="0" smtClean="0">
                <a:hlinkClick r:id="rId3"/>
              </a:rPr>
              <a:t>www.educause.edu/eoncampus</a:t>
            </a:r>
            <a:r>
              <a:rPr lang="en-US" sz="2800" dirty="0" smtClean="0"/>
              <a:t> </a:t>
            </a:r>
            <a:endParaRPr lang="en-US" sz="2800" dirty="0"/>
          </a:p>
        </p:txBody>
      </p:sp>
      <p:grpSp>
        <p:nvGrpSpPr>
          <p:cNvPr id="3" name="Group 2"/>
          <p:cNvGrpSpPr/>
          <p:nvPr/>
        </p:nvGrpSpPr>
        <p:grpSpPr>
          <a:xfrm>
            <a:off x="367751" y="1652531"/>
            <a:ext cx="8654489" cy="2697354"/>
            <a:chOff x="367751" y="1652531"/>
            <a:chExt cx="8654489" cy="2697354"/>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51" y="1652531"/>
              <a:ext cx="8654489" cy="269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intera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700" y="3090333"/>
              <a:ext cx="2133600" cy="1147096"/>
            </a:xfrm>
            <a:prstGeom prst="rect">
              <a:avLst/>
            </a:prstGeom>
          </p:spPr>
        </p:pic>
      </p:grpSp>
    </p:spTree>
    <p:extLst>
      <p:ext uri="{BB962C8B-B14F-4D97-AF65-F5344CB8AC3E}">
        <p14:creationId xmlns:p14="http://schemas.microsoft.com/office/powerpoint/2010/main" val="398499776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88" y="80293"/>
            <a:ext cx="4293960" cy="178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lstStyle/>
          <a:p>
            <a:r>
              <a:rPr lang="en-US" dirty="0">
                <a:latin typeface="Arial" charset="0"/>
                <a:ea typeface="ＭＳ Ｐゴシック" pitchFamily="-108" charset="-128"/>
                <a:cs typeface="Arial" charset="0"/>
              </a:rPr>
              <a:t>Select a </a:t>
            </a:r>
            <a:r>
              <a:rPr lang="en-US" dirty="0" smtClean="0">
                <a:latin typeface="Arial" charset="0"/>
                <a:ea typeface="ＭＳ Ｐゴシック" pitchFamily="-108" charset="-128"/>
                <a:cs typeface="Arial" charset="0"/>
              </a:rPr>
              <a:t>program</a:t>
            </a:r>
            <a:endParaRPr lang="en-US" dirty="0">
              <a:latin typeface="Arial" charset="0"/>
              <a:ea typeface="ＭＳ Ｐゴシック" pitchFamily="-108" charset="-128"/>
              <a:cs typeface="Arial" charset="0"/>
            </a:endParaRPr>
          </a:p>
        </p:txBody>
      </p:sp>
      <p:sp>
        <p:nvSpPr>
          <p:cNvPr id="18435" name="Text Placeholder 3"/>
          <p:cNvSpPr>
            <a:spLocks noGrp="1"/>
          </p:cNvSpPr>
          <p:nvPr>
            <p:ph sz="half" idx="2"/>
          </p:nvPr>
        </p:nvSpPr>
        <p:spPr/>
        <p:txBody>
          <a:bodyPr/>
          <a:lstStyle/>
          <a:p>
            <a:r>
              <a:rPr lang="en-US" dirty="0" smtClean="0">
                <a:latin typeface="Arial" charset="0"/>
                <a:ea typeface="ＭＳ Ｐゴシック" pitchFamily="-108" charset="-128"/>
                <a:cs typeface="Arial" charset="0"/>
              </a:rPr>
              <a:t>View </a:t>
            </a:r>
          </a:p>
          <a:p>
            <a:pPr lvl="1"/>
            <a:r>
              <a:rPr lang="en-US" dirty="0" smtClean="0">
                <a:latin typeface="Arial" charset="0"/>
                <a:ea typeface="ＭＳ Ｐゴシック" pitchFamily="-108" charset="-128"/>
                <a:cs typeface="Arial" charset="0"/>
              </a:rPr>
              <a:t>the upcoming online events </a:t>
            </a:r>
            <a:endParaRPr lang="en-US" dirty="0">
              <a:latin typeface="Arial" charset="0"/>
              <a:ea typeface="ＭＳ Ｐゴシック" pitchFamily="-108" charset="-128"/>
              <a:cs typeface="Arial" charset="0"/>
            </a:endParaRPr>
          </a:p>
          <a:p>
            <a:pPr lvl="1"/>
            <a:r>
              <a:rPr lang="en-US" dirty="0" smtClean="0">
                <a:latin typeface="Arial" charset="0"/>
                <a:ea typeface="ＭＳ Ｐゴシック" pitchFamily="-108" charset="-128"/>
                <a:cs typeface="Arial" charset="0"/>
              </a:rPr>
              <a:t>quality online content kits</a:t>
            </a:r>
          </a:p>
          <a:p>
            <a:r>
              <a:rPr lang="en-US" dirty="0" smtClean="0">
                <a:latin typeface="Arial" charset="0"/>
                <a:ea typeface="ＭＳ Ｐゴシック" pitchFamily="-108" charset="-128"/>
                <a:cs typeface="Arial" charset="0"/>
              </a:rPr>
              <a:t>Select</a:t>
            </a:r>
          </a:p>
          <a:p>
            <a:r>
              <a:rPr lang="en-US" dirty="0" smtClean="0">
                <a:latin typeface="Arial" charset="0"/>
                <a:ea typeface="ＭＳ Ｐゴシック" pitchFamily="-108" charset="-128"/>
                <a:cs typeface="Arial" charset="0"/>
              </a:rPr>
              <a:t>Register for events</a:t>
            </a:r>
          </a:p>
          <a:p>
            <a:pPr marL="0" indent="0">
              <a:buNone/>
            </a:pPr>
            <a:endParaRPr lang="en-US" sz="2400" dirty="0" smtClean="0">
              <a:latin typeface="Arial" charset="0"/>
              <a:ea typeface="ＭＳ Ｐゴシック" pitchFamily="-108" charset="-128"/>
              <a:cs typeface="Arial" charset="0"/>
            </a:endParaRPr>
          </a:p>
        </p:txBody>
      </p:sp>
      <p:sp>
        <p:nvSpPr>
          <p:cNvPr id="4" name="Text Placeholder 3"/>
          <p:cNvSpPr>
            <a:spLocks noGrp="1"/>
          </p:cNvSpPr>
          <p:nvPr>
            <p:ph type="body" sz="quarter" idx="3"/>
          </p:nvPr>
        </p:nvSpPr>
        <p:spPr/>
        <p:txBody>
          <a:bodyPr/>
          <a:lstStyle/>
          <a:p>
            <a:r>
              <a:rPr lang="en-US" dirty="0">
                <a:solidFill>
                  <a:schemeClr val="tx1"/>
                </a:solidFill>
                <a:latin typeface="Arial" charset="0"/>
                <a:ea typeface="ＭＳ Ｐゴシック" pitchFamily="-108" charset="-128"/>
                <a:cs typeface="Arial" charset="0"/>
              </a:rPr>
              <a:t>Plan and </a:t>
            </a:r>
            <a:r>
              <a:rPr lang="en-US" dirty="0" smtClean="0">
                <a:solidFill>
                  <a:schemeClr val="tx1"/>
                </a:solidFill>
                <a:latin typeface="Arial" charset="0"/>
                <a:ea typeface="ＭＳ Ｐゴシック" pitchFamily="-108" charset="-128"/>
                <a:cs typeface="Arial" charset="0"/>
              </a:rPr>
              <a:t>Promote</a:t>
            </a:r>
            <a:endParaRPr lang="en-US" dirty="0">
              <a:solidFill>
                <a:schemeClr val="tx1"/>
              </a:solidFill>
              <a:latin typeface="Arial" charset="0"/>
              <a:ea typeface="ＭＳ Ｐゴシック" pitchFamily="-108" charset="-128"/>
              <a:cs typeface="Arial" charset="0"/>
            </a:endParaRPr>
          </a:p>
        </p:txBody>
      </p:sp>
      <p:sp>
        <p:nvSpPr>
          <p:cNvPr id="5" name="Content Placeholder 4"/>
          <p:cNvSpPr>
            <a:spLocks noGrp="1"/>
          </p:cNvSpPr>
          <p:nvPr>
            <p:ph sz="quarter" idx="4"/>
          </p:nvPr>
        </p:nvSpPr>
        <p:spPr/>
        <p:txBody>
          <a:bodyPr/>
          <a:lstStyle/>
          <a:p>
            <a:r>
              <a:rPr lang="en-US" dirty="0" smtClean="0">
                <a:latin typeface="Arial" charset="0"/>
                <a:ea typeface="ＭＳ Ｐゴシック" pitchFamily="-108" charset="-128"/>
                <a:cs typeface="Arial" charset="0"/>
              </a:rPr>
              <a:t>Plan</a:t>
            </a:r>
            <a:endParaRPr lang="en-US" dirty="0">
              <a:latin typeface="Arial" charset="0"/>
              <a:ea typeface="ＭＳ Ｐゴシック" pitchFamily="-108" charset="-128"/>
              <a:cs typeface="Arial" charset="0"/>
            </a:endParaRPr>
          </a:p>
          <a:p>
            <a:pPr lvl="1"/>
            <a:r>
              <a:rPr lang="en-US" dirty="0">
                <a:latin typeface="Arial" charset="0"/>
                <a:ea typeface="ＭＳ Ｐゴシック" pitchFamily="-108" charset="-128"/>
                <a:cs typeface="Arial" charset="0"/>
              </a:rPr>
              <a:t>Checklist</a:t>
            </a:r>
          </a:p>
          <a:p>
            <a:pPr lvl="1"/>
            <a:r>
              <a:rPr lang="en-US" dirty="0">
                <a:latin typeface="Arial" charset="0"/>
                <a:ea typeface="ＭＳ Ｐゴシック" pitchFamily="-108" charset="-128"/>
                <a:cs typeface="Arial" charset="0"/>
              </a:rPr>
              <a:t>Pre-event survey template and tips</a:t>
            </a:r>
          </a:p>
          <a:p>
            <a:r>
              <a:rPr lang="en-US" dirty="0">
                <a:latin typeface="Arial" charset="0"/>
                <a:ea typeface="ＭＳ Ｐゴシック" pitchFamily="-108" charset="-128"/>
                <a:cs typeface="Arial" charset="0"/>
              </a:rPr>
              <a:t>Promote</a:t>
            </a:r>
          </a:p>
          <a:p>
            <a:pPr lvl="1">
              <a:buClr>
                <a:srgbClr val="008000"/>
              </a:buClr>
            </a:pPr>
            <a:r>
              <a:rPr lang="en-US" dirty="0">
                <a:latin typeface="Arial" charset="0"/>
                <a:ea typeface="ＭＳ Ｐゴシック" pitchFamily="-108" charset="-128"/>
                <a:cs typeface="Arial" charset="0"/>
              </a:rPr>
              <a:t>E-Mail template</a:t>
            </a:r>
          </a:p>
          <a:p>
            <a:pPr lvl="1">
              <a:buClr>
                <a:srgbClr val="008000"/>
              </a:buClr>
            </a:pPr>
            <a:r>
              <a:rPr lang="en-US" dirty="0">
                <a:latin typeface="Arial" charset="0"/>
                <a:ea typeface="ＭＳ Ｐゴシック" pitchFamily="-108" charset="-128"/>
                <a:cs typeface="Arial" charset="0"/>
              </a:rPr>
              <a:t>EDUCAUSE logo</a:t>
            </a:r>
          </a:p>
          <a:p>
            <a:pPr lvl="1">
              <a:buClr>
                <a:srgbClr val="008000"/>
              </a:buClr>
            </a:pPr>
            <a:r>
              <a:rPr lang="en-US" dirty="0">
                <a:latin typeface="Arial" charset="0"/>
                <a:ea typeface="ＭＳ Ｐゴシック" pitchFamily="-108" charset="-128"/>
                <a:cs typeface="Arial" charset="0"/>
              </a:rPr>
              <a:t>Poster </a:t>
            </a:r>
          </a:p>
          <a:p>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432" y="4986720"/>
            <a:ext cx="2143259" cy="126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79" y="5063925"/>
            <a:ext cx="2189037" cy="1187669"/>
          </a:xfrm>
          <a:prstGeom prst="rect">
            <a:avLst/>
          </a:prstGeom>
        </p:spPr>
      </p:pic>
    </p:spTree>
    <p:extLst>
      <p:ext uri="{BB962C8B-B14F-4D97-AF65-F5344CB8AC3E}">
        <p14:creationId xmlns:p14="http://schemas.microsoft.com/office/powerpoint/2010/main" val="24541835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85" b="19632"/>
          <a:stretch/>
        </p:blipFill>
        <p:spPr bwMode="auto">
          <a:xfrm>
            <a:off x="286438" y="418641"/>
            <a:ext cx="8698509" cy="572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297" y="5749256"/>
            <a:ext cx="1771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nteract.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24178" y="5787355"/>
            <a:ext cx="1954722" cy="1050925"/>
          </a:xfrm>
          <a:prstGeom prst="rect">
            <a:avLst/>
          </a:prstGeom>
        </p:spPr>
      </p:pic>
    </p:spTree>
    <p:extLst>
      <p:ext uri="{BB962C8B-B14F-4D97-AF65-F5344CB8AC3E}">
        <p14:creationId xmlns:p14="http://schemas.microsoft.com/office/powerpoint/2010/main" val="30779848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10795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500" b="1" dirty="0" smtClean="0"/>
              <a:t>Webcasting Provided By</a:t>
            </a:r>
            <a:endParaRPr lang="en-US" sz="3500" b="1" dirty="0"/>
          </a:p>
        </p:txBody>
      </p:sp>
      <p:sp>
        <p:nvSpPr>
          <p:cNvPr id="11" name="TextBox 7"/>
          <p:cNvSpPr txBox="1">
            <a:spLocks noChangeArrowheads="1"/>
          </p:cNvSpPr>
          <p:nvPr/>
        </p:nvSpPr>
        <p:spPr bwMode="auto">
          <a:xfrm>
            <a:off x="2482850" y="3515757"/>
            <a:ext cx="3765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200" dirty="0">
                <a:solidFill>
                  <a:srgbClr val="4C4C4F"/>
                </a:solidFill>
              </a:rPr>
              <a:t>Platinum Partner</a:t>
            </a:r>
            <a:endParaRPr lang="en-US" sz="2200" b="1" i="1" dirty="0">
              <a:solidFill>
                <a:srgbClr val="000000"/>
              </a:solidFill>
            </a:endParaRP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1447" y="1930400"/>
            <a:ext cx="6288357" cy="134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1032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p:txBody>
          <a:bodyPr>
            <a:normAutofit/>
          </a:bodyPr>
          <a:lstStyle/>
          <a:p>
            <a:pPr eaLnBrk="1" hangingPunct="1"/>
            <a:r>
              <a:rPr lang="en-US" sz="5000" cap="none" dirty="0" smtClean="0">
                <a:latin typeface="Arial" charset="0"/>
                <a:ea typeface="ＭＳ Ｐゴシック" charset="-128"/>
              </a:rPr>
              <a:t>QUESTIONS?</a:t>
            </a:r>
            <a:endParaRPr lang="en-US" sz="5000" cap="none" dirty="0">
              <a:latin typeface="Arial" charset="0"/>
              <a:ea typeface="ＭＳ Ｐゴシック" charset="-128"/>
            </a:endParaRPr>
          </a:p>
        </p:txBody>
      </p:sp>
    </p:spTree>
    <p:extLst>
      <p:ext uri="{BB962C8B-B14F-4D97-AF65-F5344CB8AC3E}">
        <p14:creationId xmlns:p14="http://schemas.microsoft.com/office/powerpoint/2010/main" val="88267495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
            <a:ext cx="8382000" cy="1143000"/>
          </a:xfrm>
        </p:spPr>
        <p:txBody>
          <a:bodyPr/>
          <a:lstStyle/>
          <a:p>
            <a:r>
              <a:rPr lang="en-US" dirty="0" smtClean="0"/>
              <a:t>Today’s orientation</a:t>
            </a:r>
            <a:endParaRPr lang="en-US" dirty="0"/>
          </a:p>
        </p:txBody>
      </p:sp>
      <p:sp>
        <p:nvSpPr>
          <p:cNvPr id="3" name="Content Placeholder 2"/>
          <p:cNvSpPr>
            <a:spLocks noGrp="1"/>
          </p:cNvSpPr>
          <p:nvPr>
            <p:ph idx="1"/>
          </p:nvPr>
        </p:nvSpPr>
        <p:spPr>
          <a:xfrm>
            <a:off x="457200" y="1250871"/>
            <a:ext cx="8382000" cy="4525963"/>
          </a:xfrm>
        </p:spPr>
        <p:txBody>
          <a:bodyPr/>
          <a:lstStyle/>
          <a:p>
            <a:r>
              <a:rPr lang="en-US" dirty="0" smtClean="0"/>
              <a:t>Online Regional Conference overview</a:t>
            </a:r>
          </a:p>
          <a:p>
            <a:r>
              <a:rPr lang="en-US" dirty="0" smtClean="0"/>
              <a:t>Program</a:t>
            </a:r>
          </a:p>
          <a:p>
            <a:r>
              <a:rPr lang="en-US" dirty="0" smtClean="0"/>
              <a:t>Virtual Environment</a:t>
            </a:r>
          </a:p>
          <a:p>
            <a:r>
              <a:rPr lang="en-US" dirty="0" smtClean="0"/>
              <a:t>Getting Ready</a:t>
            </a:r>
          </a:p>
          <a:p>
            <a:pPr lvl="1"/>
            <a:r>
              <a:rPr lang="en-US" dirty="0" smtClean="0"/>
              <a:t>Technology </a:t>
            </a:r>
          </a:p>
          <a:p>
            <a:pPr lvl="1"/>
            <a:r>
              <a:rPr lang="en-US" dirty="0" smtClean="0"/>
              <a:t>Preparing your room</a:t>
            </a:r>
          </a:p>
          <a:p>
            <a:r>
              <a:rPr lang="en-US" dirty="0" smtClean="0"/>
              <a:t>Tips for facilitation</a:t>
            </a:r>
          </a:p>
          <a:p>
            <a:r>
              <a:rPr lang="en-US" dirty="0" smtClean="0"/>
              <a:t>Questions?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588" y="2338388"/>
            <a:ext cx="3071812" cy="142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9369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20" y="238125"/>
            <a:ext cx="8970479" cy="1143000"/>
          </a:xfrm>
        </p:spPr>
        <p:txBody>
          <a:bodyPr>
            <a:normAutofit/>
          </a:bodyPr>
          <a:lstStyle/>
          <a:p>
            <a:r>
              <a:rPr lang="en-US" dirty="0" smtClean="0"/>
              <a:t>West/southwest 2nd </a:t>
            </a:r>
            <a:r>
              <a:rPr lang="en-US" dirty="0" smtClean="0">
                <a:solidFill>
                  <a:srgbClr val="FF0000"/>
                </a:solidFill>
              </a:rPr>
              <a:t>ONLINE </a:t>
            </a:r>
            <a:br>
              <a:rPr lang="en-US" dirty="0" smtClean="0">
                <a:solidFill>
                  <a:srgbClr val="FF0000"/>
                </a:solidFill>
              </a:rPr>
            </a:br>
            <a:r>
              <a:rPr lang="en-US" dirty="0" smtClean="0"/>
              <a:t>and co-located regional conference</a:t>
            </a:r>
            <a:endParaRPr lang="en-US" dirty="0"/>
          </a:p>
        </p:txBody>
      </p:sp>
      <p:sp>
        <p:nvSpPr>
          <p:cNvPr id="3" name="Content Placeholder 2"/>
          <p:cNvSpPr>
            <a:spLocks noGrp="1"/>
          </p:cNvSpPr>
          <p:nvPr>
            <p:ph idx="1"/>
          </p:nvPr>
        </p:nvSpPr>
        <p:spPr>
          <a:xfrm>
            <a:off x="173521" y="1199942"/>
            <a:ext cx="4885981" cy="3702564"/>
          </a:xfrm>
        </p:spPr>
        <p:txBody>
          <a:bodyPr/>
          <a:lstStyle/>
          <a:p>
            <a:pPr eaLnBrk="1" hangingPunct="1"/>
            <a:endParaRPr lang="en-US" dirty="0" smtClean="0">
              <a:latin typeface="Arial" charset="0"/>
              <a:ea typeface="ＭＳ Ｐゴシック" pitchFamily="-108" charset="-128"/>
              <a:cs typeface="Arial" charset="0"/>
            </a:endParaRPr>
          </a:p>
          <a:p>
            <a:pPr eaLnBrk="1" hangingPunct="1"/>
            <a:endParaRPr lang="en-US" dirty="0" smtClean="0">
              <a:latin typeface="Arial" charset="0"/>
              <a:ea typeface="ＭＳ Ｐゴシック" pitchFamily="-108" charset="-128"/>
              <a:cs typeface="Arial" charset="0"/>
            </a:endParaRPr>
          </a:p>
          <a:p>
            <a:pPr eaLnBrk="1" hangingPunct="1"/>
            <a:r>
              <a:rPr lang="en-US" dirty="0" smtClean="0">
                <a:latin typeface="Arial" charset="0"/>
                <a:ea typeface="ＭＳ Ｐゴシック" pitchFamily="-108" charset="-128"/>
                <a:cs typeface="Arial" charset="0"/>
              </a:rPr>
              <a:t>Responding to members</a:t>
            </a:r>
          </a:p>
          <a:p>
            <a:pPr eaLnBrk="1" hangingPunct="1"/>
            <a:r>
              <a:rPr lang="en-US" dirty="0" smtClean="0">
                <a:latin typeface="Arial" charset="0"/>
                <a:ea typeface="ＭＳ Ｐゴシック" pitchFamily="-108" charset="-128"/>
                <a:cs typeface="Arial" charset="0"/>
              </a:rPr>
              <a:t>Modeling the way</a:t>
            </a:r>
          </a:p>
          <a:p>
            <a:pPr eaLnBrk="1" hangingPunct="1"/>
            <a:r>
              <a:rPr lang="en-US" dirty="0" smtClean="0">
                <a:latin typeface="Arial" charset="0"/>
                <a:ea typeface="ＭＳ Ｐゴシック" pitchFamily="-108" charset="-128"/>
                <a:cs typeface="Arial" charset="0"/>
              </a:rPr>
              <a:t>Expanding the community</a:t>
            </a:r>
          </a:p>
          <a:p>
            <a:pPr eaLnBrk="1" hangingPunct="1"/>
            <a:r>
              <a:rPr lang="en-US" dirty="0" smtClean="0">
                <a:latin typeface="Arial" charset="0"/>
                <a:ea typeface="ＭＳ Ｐゴシック" pitchFamily="-108" charset="-128"/>
                <a:cs typeface="Arial" charset="0"/>
              </a:rPr>
              <a:t>Bringing outstanding content to your campus</a:t>
            </a:r>
          </a:p>
          <a:p>
            <a:endParaRPr lang="en-US" dirty="0" smtClean="0"/>
          </a:p>
          <a:p>
            <a:endParaRPr lang="en-US" dirty="0" smtClean="0"/>
          </a:p>
          <a:p>
            <a:endParaRPr lang="en-US" dirty="0" smtClean="0"/>
          </a:p>
          <a:p>
            <a:endParaRPr lang="en-US" dirty="0" smtClean="0"/>
          </a:p>
          <a:p>
            <a:endParaRPr lang="en-US" dirty="0"/>
          </a:p>
        </p:txBody>
      </p:sp>
      <p:pic>
        <p:nvPicPr>
          <p:cNvPr id="5" name="Picture 7"/>
          <p:cNvPicPr>
            <a:picLocks noChangeAspect="1" noChangeArrowheads="1"/>
          </p:cNvPicPr>
          <p:nvPr/>
        </p:nvPicPr>
        <p:blipFill>
          <a:blip r:embed="rId2"/>
          <a:srcRect/>
          <a:stretch>
            <a:fillRect/>
          </a:stretch>
        </p:blipFill>
        <p:spPr bwMode="auto">
          <a:xfrm>
            <a:off x="5059502" y="2311476"/>
            <a:ext cx="3889024" cy="2533880"/>
          </a:xfrm>
          <a:prstGeom prst="rect">
            <a:avLst/>
          </a:prstGeom>
          <a:noFill/>
          <a:ln w="18360">
            <a:noFill/>
            <a:round/>
            <a:headEnd/>
            <a:tailEnd/>
          </a:ln>
          <a:effectLst>
            <a:outerShdw dist="35921" dir="2700000" algn="ctr" rotWithShape="0">
              <a:srgbClr val="808080"/>
            </a:outerShdw>
          </a:effectLst>
        </p:spPr>
      </p:pic>
    </p:spTree>
    <p:extLst>
      <p:ext uri="{BB962C8B-B14F-4D97-AF65-F5344CB8AC3E}">
        <p14:creationId xmlns:p14="http://schemas.microsoft.com/office/powerpoint/2010/main" val="273324592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200" y="8260"/>
            <a:ext cx="8382000" cy="1143000"/>
          </a:xfrm>
        </p:spPr>
        <p:txBody>
          <a:bodyPr/>
          <a:lstStyle/>
          <a:p>
            <a:pPr eaLnBrk="1" hangingPunct="1"/>
            <a:r>
              <a:rPr lang="en-US" sz="3200" cap="none" dirty="0" smtClean="0">
                <a:latin typeface="Arial" charset="0"/>
                <a:ea typeface="ＭＳ Ｐゴシック" pitchFamily="-108" charset="-128"/>
                <a:cs typeface="Arial" charset="0"/>
              </a:rPr>
              <a:t>PARTICIPANTS</a:t>
            </a:r>
            <a:endParaRPr lang="en-US" cap="none" dirty="0" smtClean="0">
              <a:latin typeface="Arial" charset="0"/>
              <a:ea typeface="ＭＳ Ｐゴシック" pitchFamily="-108" charset="-128"/>
              <a:cs typeface="Arial" charset="0"/>
            </a:endParaRPr>
          </a:p>
        </p:txBody>
      </p:sp>
      <p:sp>
        <p:nvSpPr>
          <p:cNvPr id="7171" name="Content Placeholder 2"/>
          <p:cNvSpPr>
            <a:spLocks noGrp="1"/>
          </p:cNvSpPr>
          <p:nvPr>
            <p:ph sz="half" idx="1"/>
          </p:nvPr>
        </p:nvSpPr>
        <p:spPr>
          <a:xfrm>
            <a:off x="457200" y="1172539"/>
            <a:ext cx="8382000" cy="4525963"/>
          </a:xfrm>
        </p:spPr>
        <p:txBody>
          <a:bodyPr/>
          <a:lstStyle/>
          <a:p>
            <a:pPr eaLnBrk="1" hangingPunct="1"/>
            <a:r>
              <a:rPr lang="en-US" dirty="0" smtClean="0">
                <a:latin typeface="Arial" charset="0"/>
                <a:ea typeface="ＭＳ Ｐゴシック" pitchFamily="-108" charset="-128"/>
                <a:cs typeface="Arial" charset="0"/>
              </a:rPr>
              <a:t>2011: 45 registrants</a:t>
            </a:r>
          </a:p>
          <a:p>
            <a:pPr lvl="1" eaLnBrk="1" hangingPunct="1"/>
            <a:r>
              <a:rPr lang="en-US" dirty="0" smtClean="0">
                <a:latin typeface="Arial" charset="0"/>
                <a:ea typeface="ＭＳ Ｐゴシック" pitchFamily="-108" charset="-128"/>
                <a:cs typeface="Arial" charset="0"/>
              </a:rPr>
              <a:t>18 states and Canada; estimated exposure ~125</a:t>
            </a:r>
          </a:p>
          <a:p>
            <a:pPr lvl="0" eaLnBrk="1" hangingPunct="1"/>
            <a:r>
              <a:rPr lang="en-US" dirty="0" smtClean="0">
                <a:latin typeface="Arial" charset="0"/>
                <a:ea typeface="ＭＳ Ｐゴシック" pitchFamily="-108" charset="-128"/>
                <a:cs typeface="Arial" charset="0"/>
              </a:rPr>
              <a:t>2012: anticipate the same numbers</a:t>
            </a:r>
          </a:p>
          <a:p>
            <a:pPr lvl="1" eaLnBrk="1" hangingPunct="1"/>
            <a:r>
              <a:rPr lang="en-US" dirty="0" smtClean="0">
                <a:latin typeface="Arial" charset="0"/>
                <a:ea typeface="ＭＳ Ｐゴシック" pitchFamily="-108" charset="-128"/>
                <a:cs typeface="Arial" charset="0"/>
              </a:rPr>
              <a:t>13 states </a:t>
            </a:r>
          </a:p>
          <a:p>
            <a:pPr lvl="1" eaLnBrk="1" hangingPunct="1"/>
            <a:r>
              <a:rPr lang="en-US" dirty="0" smtClean="0">
                <a:latin typeface="Arial" charset="0"/>
                <a:ea typeface="ＭＳ Ｐゴシック" pitchFamily="-108" charset="-128"/>
                <a:cs typeface="Arial" charset="0"/>
              </a:rPr>
              <a:t>14 institutions</a:t>
            </a:r>
          </a:p>
          <a:p>
            <a:pPr lvl="1" eaLnBrk="1" hangingPunct="1"/>
            <a:endParaRPr lang="en-US" dirty="0" smtClean="0">
              <a:latin typeface="Arial" charset="0"/>
              <a:ea typeface="ＭＳ Ｐゴシック" pitchFamily="-108" charset="-128"/>
              <a:cs typeface="Arial" charset="0"/>
            </a:endParaRPr>
          </a:p>
          <a:p>
            <a:pPr lvl="1" eaLnBrk="1" hangingPunct="1"/>
            <a:endParaRPr lang="en-US" dirty="0" smtClean="0">
              <a:latin typeface="Arial" charset="0"/>
              <a:ea typeface="ＭＳ Ｐゴシック" pitchFamily="-108" charset="-128"/>
              <a:cs typeface="Arial" charset="0"/>
            </a:endParaRPr>
          </a:p>
        </p:txBody>
      </p:sp>
      <p:pic>
        <p:nvPicPr>
          <p:cNvPr id="4" name="Picture 10" descr="slide 6 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507" y="3051145"/>
            <a:ext cx="3404210" cy="22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41162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48"/>
            <a:ext cx="8382000" cy="1143000"/>
          </a:xfrm>
        </p:spPr>
        <p:txBody>
          <a:bodyPr>
            <a:normAutofit/>
          </a:bodyPr>
          <a:lstStyle/>
          <a:p>
            <a:r>
              <a:rPr lang="en-US" dirty="0" smtClean="0"/>
              <a:t>Online program</a:t>
            </a:r>
            <a:br>
              <a:rPr lang="en-US" dirty="0" smtClean="0"/>
            </a:br>
            <a:r>
              <a:rPr lang="en-US" sz="1800" dirty="0">
                <a:hlinkClick r:id="rId2"/>
              </a:rPr>
              <a:t>http://www.educause.edu/WSWRC12/Program/Online</a:t>
            </a:r>
            <a:endParaRPr lang="en-US" sz="1800" dirty="0"/>
          </a:p>
        </p:txBody>
      </p:sp>
      <p:sp>
        <p:nvSpPr>
          <p:cNvPr id="3" name="Content Placeholder 2"/>
          <p:cNvSpPr>
            <a:spLocks noGrp="1"/>
          </p:cNvSpPr>
          <p:nvPr>
            <p:ph idx="1"/>
          </p:nvPr>
        </p:nvSpPr>
        <p:spPr>
          <a:xfrm>
            <a:off x="457199" y="1197148"/>
            <a:ext cx="5067301" cy="4525963"/>
          </a:xfrm>
        </p:spPr>
        <p:txBody>
          <a:bodyPr/>
          <a:lstStyle/>
          <a:p>
            <a:pPr eaLnBrk="1" hangingPunct="1"/>
            <a:r>
              <a:rPr lang="en-US" sz="2400" b="1" dirty="0" smtClean="0">
                <a:latin typeface="Arial" charset="0"/>
                <a:ea typeface="ＭＳ Ｐゴシック" pitchFamily="-108" charset="-128"/>
                <a:cs typeface="Arial" charset="0"/>
              </a:rPr>
              <a:t>Webcasts </a:t>
            </a:r>
          </a:p>
          <a:p>
            <a:pPr lvl="1" eaLnBrk="1" hangingPunct="1"/>
            <a:r>
              <a:rPr lang="en-US" dirty="0" smtClean="0">
                <a:latin typeface="Arial" charset="0"/>
                <a:ea typeface="ＭＳ Ｐゴシック" pitchFamily="-108" charset="-128"/>
                <a:cs typeface="Arial" charset="0"/>
              </a:rPr>
              <a:t>General sessions (2)</a:t>
            </a:r>
          </a:p>
          <a:p>
            <a:pPr lvl="1" eaLnBrk="1" hangingPunct="1">
              <a:buClr>
                <a:srgbClr val="008000"/>
              </a:buClr>
            </a:pPr>
            <a:r>
              <a:rPr lang="en-US" dirty="0" smtClean="0">
                <a:latin typeface="Arial" charset="0"/>
                <a:ea typeface="ＭＳ Ｐゴシック" pitchFamily="-108" charset="-128"/>
                <a:cs typeface="Arial" charset="0"/>
              </a:rPr>
              <a:t>Select concurrent sessions (10)</a:t>
            </a:r>
          </a:p>
          <a:p>
            <a:pPr eaLnBrk="1" hangingPunct="1"/>
            <a:r>
              <a:rPr lang="en-US" sz="2400" b="1" dirty="0" smtClean="0">
                <a:latin typeface="Arial" charset="0"/>
                <a:ea typeface="ＭＳ Ｐゴシック" pitchFamily="-108" charset="-128"/>
                <a:cs typeface="Arial" charset="0"/>
              </a:rPr>
              <a:t>Online-Only Content</a:t>
            </a:r>
          </a:p>
          <a:p>
            <a:pPr lvl="1" eaLnBrk="1" hangingPunct="1">
              <a:buClr>
                <a:srgbClr val="008000"/>
              </a:buClr>
            </a:pPr>
            <a:r>
              <a:rPr lang="en-US" dirty="0" smtClean="0">
                <a:latin typeface="Arial" charset="0"/>
                <a:ea typeface="ＭＳ Ｐゴシック" pitchFamily="-108" charset="-128"/>
                <a:cs typeface="Arial" charset="0"/>
              </a:rPr>
              <a:t>Expert </a:t>
            </a:r>
            <a:r>
              <a:rPr lang="en-US" dirty="0">
                <a:latin typeface="Arial" charset="0"/>
                <a:ea typeface="ＭＳ Ｐゴシック" pitchFamily="-108" charset="-128"/>
                <a:cs typeface="Arial" charset="0"/>
              </a:rPr>
              <a:t>discussion sessions</a:t>
            </a:r>
            <a:endParaRPr lang="en-US" dirty="0"/>
          </a:p>
          <a:p>
            <a:pPr lvl="1" eaLnBrk="1" hangingPunct="1">
              <a:buClr>
                <a:srgbClr val="008000"/>
              </a:buClr>
            </a:pPr>
            <a:r>
              <a:rPr lang="en-US" dirty="0">
                <a:latin typeface="Arial" charset="0"/>
                <a:ea typeface="ＭＳ Ｐゴシック" pitchFamily="-108" charset="-128"/>
                <a:cs typeface="Arial" charset="0"/>
              </a:rPr>
              <a:t>Lightning </a:t>
            </a:r>
            <a:r>
              <a:rPr lang="en-US" dirty="0" smtClean="0">
                <a:latin typeface="Arial" charset="0"/>
                <a:ea typeface="ＭＳ Ｐゴシック" pitchFamily="-108" charset="-128"/>
                <a:cs typeface="Arial" charset="0"/>
              </a:rPr>
              <a:t>round</a:t>
            </a:r>
          </a:p>
          <a:p>
            <a:pPr lvl="1" eaLnBrk="1" hangingPunct="1">
              <a:buClr>
                <a:srgbClr val="008000"/>
              </a:buClr>
            </a:pPr>
            <a:r>
              <a:rPr lang="en-US" dirty="0" smtClean="0">
                <a:latin typeface="Arial" charset="0"/>
                <a:ea typeface="ＭＳ Ｐゴシック" pitchFamily="-108" charset="-128"/>
                <a:cs typeface="Arial" charset="0"/>
              </a:rPr>
              <a:t>Speaker interviews with Q&amp;A</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543050"/>
            <a:ext cx="3314699" cy="20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9722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88"/>
            <a:ext cx="8382000" cy="1143000"/>
          </a:xfrm>
        </p:spPr>
        <p:txBody>
          <a:bodyPr/>
          <a:lstStyle/>
          <a:p>
            <a:r>
              <a:rPr lang="en-US" cap="none" dirty="0" smtClean="0">
                <a:latin typeface="Arial" charset="0"/>
                <a:ea typeface="ＭＳ Ｐゴシック" pitchFamily="-108" charset="-128"/>
                <a:cs typeface="Arial" charset="0"/>
              </a:rPr>
              <a:t>ADOBE CONNECT “THE HUB”</a:t>
            </a:r>
            <a:endParaRPr lang="en-US" dirty="0"/>
          </a:p>
        </p:txBody>
      </p:sp>
      <p:sp>
        <p:nvSpPr>
          <p:cNvPr id="3" name="Content Placeholder 2"/>
          <p:cNvSpPr>
            <a:spLocks noGrp="1"/>
          </p:cNvSpPr>
          <p:nvPr>
            <p:ph idx="1"/>
          </p:nvPr>
        </p:nvSpPr>
        <p:spPr>
          <a:xfrm>
            <a:off x="457200" y="1085850"/>
            <a:ext cx="8382000" cy="4525963"/>
          </a:xfrm>
        </p:spPr>
        <p:txBody>
          <a:bodyPr/>
          <a:lstStyle/>
          <a:p>
            <a:r>
              <a:rPr lang="en-US" dirty="0" smtClean="0">
                <a:latin typeface="Arial" charset="0"/>
                <a:ea typeface="ＭＳ Ｐゴシック" pitchFamily="-108" charset="-128"/>
                <a:cs typeface="Arial" charset="0"/>
              </a:rPr>
              <a:t>West/Southwest Online Meeting Room: </a:t>
            </a:r>
          </a:p>
          <a:p>
            <a:pPr lvl="1">
              <a:buClr>
                <a:srgbClr val="008000"/>
              </a:buClr>
            </a:pPr>
            <a:r>
              <a:rPr lang="en-US" dirty="0" smtClean="0">
                <a:latin typeface="Arial" charset="0"/>
                <a:ea typeface="ＭＳ Ｐゴシック" pitchFamily="-108" charset="-128"/>
                <a:cs typeface="Arial" charset="0"/>
              </a:rPr>
              <a:t>You made it! (</a:t>
            </a:r>
            <a:r>
              <a:rPr lang="en-US" dirty="0" smtClean="0">
                <a:hlinkClick r:id="rId2"/>
              </a:rPr>
              <a:t>http://educause.adobeconnect.com/wswonline</a:t>
            </a:r>
            <a:r>
              <a:rPr lang="en-US" dirty="0" smtClean="0">
                <a:latin typeface="Arial" charset="0"/>
                <a:ea typeface="ＭＳ Ｐゴシック" pitchFamily="-108" charset="-128"/>
                <a:cs typeface="Arial" charset="0"/>
              </a:rPr>
              <a:t>)</a:t>
            </a:r>
          </a:p>
          <a:p>
            <a:r>
              <a:rPr lang="en-US" dirty="0" smtClean="0">
                <a:latin typeface="Arial" charset="0"/>
                <a:ea typeface="ＭＳ Ｐゴシック" pitchFamily="-108" charset="-128"/>
                <a:cs typeface="Arial" charset="0"/>
              </a:rPr>
              <a:t>To enter the room:</a:t>
            </a:r>
          </a:p>
          <a:p>
            <a:pPr lvl="1">
              <a:buClr>
                <a:srgbClr val="008000"/>
              </a:buClr>
            </a:pPr>
            <a:r>
              <a:rPr lang="en-US" dirty="0" smtClean="0">
                <a:latin typeface="Arial" charset="0"/>
                <a:ea typeface="ＭＳ Ｐゴシック" pitchFamily="-108" charset="-128"/>
                <a:cs typeface="Arial" charset="0"/>
              </a:rPr>
              <a:t>Username/Password</a:t>
            </a:r>
          </a:p>
          <a:p>
            <a:pPr lvl="1">
              <a:buClr>
                <a:srgbClr val="008000"/>
              </a:buClr>
            </a:pPr>
            <a:r>
              <a:rPr lang="en-US" dirty="0" smtClean="0">
                <a:latin typeface="Arial" charset="0"/>
                <a:ea typeface="ＭＳ Ｐゴシック" pitchFamily="-108" charset="-128"/>
                <a:cs typeface="Arial" charset="0"/>
              </a:rPr>
              <a:t>February 21</a:t>
            </a:r>
          </a:p>
          <a:p>
            <a:pPr>
              <a:buClr>
                <a:srgbClr val="008000"/>
              </a:buClr>
            </a:pPr>
            <a:r>
              <a:rPr lang="en-US" dirty="0" err="1" smtClean="0">
                <a:latin typeface="Arial" charset="0"/>
                <a:ea typeface="ＭＳ Ｐゴシック" pitchFamily="-108" charset="-128"/>
                <a:cs typeface="Arial" charset="0"/>
              </a:rPr>
              <a:t>Eval</a:t>
            </a:r>
            <a:r>
              <a:rPr lang="en-US" dirty="0" smtClean="0">
                <a:latin typeface="Arial" charset="0"/>
                <a:ea typeface="ＭＳ Ｐゴシック" pitchFamily="-108" charset="-128"/>
                <a:cs typeface="Arial" charset="0"/>
              </a:rPr>
              <a:t> &amp; Archive Link:</a:t>
            </a:r>
          </a:p>
          <a:p>
            <a:pPr lvl="1">
              <a:buClr>
                <a:srgbClr val="008000"/>
              </a:buClr>
            </a:pPr>
            <a:r>
              <a:rPr lang="en-US" dirty="0" smtClean="0">
                <a:latin typeface="Arial" charset="0"/>
                <a:ea typeface="ＭＳ Ｐゴシック" pitchFamily="-108" charset="-128"/>
                <a:cs typeface="Arial" charset="0"/>
              </a:rPr>
              <a:t>February 24</a:t>
            </a:r>
          </a:p>
          <a:p>
            <a:endParaRPr lang="en-US" dirty="0"/>
          </a:p>
        </p:txBody>
      </p:sp>
      <p:pic>
        <p:nvPicPr>
          <p:cNvPr id="5" name="Picture 4" descr="login screen.JPG"/>
          <p:cNvPicPr>
            <a:picLocks noChangeAspect="1"/>
          </p:cNvPicPr>
          <p:nvPr/>
        </p:nvPicPr>
        <p:blipFill>
          <a:blip r:embed="rId3"/>
          <a:stretch>
            <a:fillRect/>
          </a:stretch>
        </p:blipFill>
        <p:spPr>
          <a:xfrm>
            <a:off x="5284519" y="2549853"/>
            <a:ext cx="3057799" cy="2680216"/>
          </a:xfrm>
          <a:prstGeom prst="rect">
            <a:avLst/>
          </a:prstGeom>
        </p:spPr>
      </p:pic>
    </p:spTree>
    <p:extLst>
      <p:ext uri="{BB962C8B-B14F-4D97-AF65-F5344CB8AC3E}">
        <p14:creationId xmlns:p14="http://schemas.microsoft.com/office/powerpoint/2010/main" val="7936505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515"/>
            <a:ext cx="8382000" cy="913570"/>
          </a:xfrm>
        </p:spPr>
        <p:txBody>
          <a:bodyPr/>
          <a:lstStyle/>
          <a:p>
            <a:r>
              <a:rPr lang="en-US" dirty="0" smtClean="0"/>
              <a:t>Online-only sessions</a:t>
            </a:r>
            <a:endParaRPr lang="en-US" dirty="0"/>
          </a:p>
        </p:txBody>
      </p:sp>
      <p:sp>
        <p:nvSpPr>
          <p:cNvPr id="7" name="TextBox 38"/>
          <p:cNvSpPr txBox="1">
            <a:spLocks noChangeArrowheads="1"/>
          </p:cNvSpPr>
          <p:nvPr/>
        </p:nvSpPr>
        <p:spPr bwMode="auto">
          <a:xfrm>
            <a:off x="1" y="1105604"/>
            <a:ext cx="1198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a:t>Speaker</a:t>
            </a:r>
          </a:p>
        </p:txBody>
      </p:sp>
      <p:sp>
        <p:nvSpPr>
          <p:cNvPr id="11" name="TextBox 28"/>
          <p:cNvSpPr txBox="1">
            <a:spLocks noChangeArrowheads="1"/>
          </p:cNvSpPr>
          <p:nvPr/>
        </p:nvSpPr>
        <p:spPr bwMode="auto">
          <a:xfrm>
            <a:off x="6277371" y="5466223"/>
            <a:ext cx="25618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a:t>List of </a:t>
            </a:r>
            <a:r>
              <a:rPr lang="en-US" sz="2000" b="1" dirty="0" smtClean="0"/>
              <a:t>presenters and participants</a:t>
            </a:r>
            <a:endParaRPr lang="en-US" sz="2000" b="1" dirty="0"/>
          </a:p>
        </p:txBody>
      </p:sp>
      <p:sp>
        <p:nvSpPr>
          <p:cNvPr id="12" name="TextBox 29"/>
          <p:cNvSpPr txBox="1">
            <a:spLocks noChangeArrowheads="1"/>
          </p:cNvSpPr>
          <p:nvPr/>
        </p:nvSpPr>
        <p:spPr bwMode="auto">
          <a:xfrm>
            <a:off x="3316684" y="5466223"/>
            <a:ext cx="212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smtClean="0"/>
              <a:t> Answer Polls</a:t>
            </a:r>
            <a:endParaRPr lang="en-US" sz="2000" b="1" dirty="0"/>
          </a:p>
        </p:txBody>
      </p:sp>
      <p:sp>
        <p:nvSpPr>
          <p:cNvPr id="13" name="TextBox 30"/>
          <p:cNvSpPr txBox="1">
            <a:spLocks noChangeArrowheads="1"/>
          </p:cNvSpPr>
          <p:nvPr/>
        </p:nvSpPr>
        <p:spPr bwMode="auto">
          <a:xfrm>
            <a:off x="119231" y="5466404"/>
            <a:ext cx="2158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a:t>Chat and ask </a:t>
            </a:r>
            <a:r>
              <a:rPr lang="en-US" sz="2000" b="1" dirty="0" smtClean="0"/>
              <a:t>questions</a:t>
            </a:r>
            <a:endParaRPr lang="en-US" sz="2000" b="1" dirty="0"/>
          </a:p>
        </p:txBody>
      </p:sp>
      <p:sp>
        <p:nvSpPr>
          <p:cNvPr id="4" name="Right Arrow 3"/>
          <p:cNvSpPr/>
          <p:nvPr/>
        </p:nvSpPr>
        <p:spPr>
          <a:xfrm>
            <a:off x="271518" y="1413579"/>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71518" y="4998563"/>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2915018" y="5643896"/>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5699434" y="5656599"/>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620" y="669294"/>
            <a:ext cx="6599577" cy="471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93633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ediasite screen shot.JPG"/>
          <p:cNvPicPr>
            <a:picLocks noChangeAspect="1"/>
          </p:cNvPicPr>
          <p:nvPr/>
        </p:nvPicPr>
        <p:blipFill>
          <a:blip r:embed="rId2"/>
          <a:stretch>
            <a:fillRect/>
          </a:stretch>
        </p:blipFill>
        <p:spPr>
          <a:xfrm>
            <a:off x="593124" y="2433033"/>
            <a:ext cx="5795319" cy="3248891"/>
          </a:xfrm>
          <a:prstGeom prst="rect">
            <a:avLst/>
          </a:prstGeom>
        </p:spPr>
      </p:pic>
      <p:sp>
        <p:nvSpPr>
          <p:cNvPr id="2" name="Title 1"/>
          <p:cNvSpPr>
            <a:spLocks noGrp="1"/>
          </p:cNvSpPr>
          <p:nvPr>
            <p:ph type="title"/>
          </p:nvPr>
        </p:nvSpPr>
        <p:spPr>
          <a:xfrm>
            <a:off x="457200" y="258763"/>
            <a:ext cx="8382000" cy="1143000"/>
          </a:xfrm>
        </p:spPr>
        <p:txBody>
          <a:bodyPr/>
          <a:lstStyle/>
          <a:p>
            <a:r>
              <a:rPr lang="en-US" dirty="0" err="1" smtClean="0"/>
              <a:t>WEbcasts</a:t>
            </a:r>
            <a:r>
              <a:rPr lang="en-US" dirty="0" smtClean="0"/>
              <a:t>: Sonic Foundry using a </a:t>
            </a:r>
            <a:r>
              <a:rPr lang="en-US" dirty="0" err="1" smtClean="0"/>
              <a:t>mediasite</a:t>
            </a:r>
            <a:r>
              <a:rPr lang="en-US" dirty="0" smtClean="0"/>
              <a:t> player / silverlight</a:t>
            </a:r>
            <a:endParaRPr lang="en-US" dirty="0"/>
          </a:p>
        </p:txBody>
      </p:sp>
      <p:sp>
        <p:nvSpPr>
          <p:cNvPr id="3" name="Content Placeholder 2"/>
          <p:cNvSpPr>
            <a:spLocks noGrp="1"/>
          </p:cNvSpPr>
          <p:nvPr>
            <p:ph idx="1"/>
          </p:nvPr>
        </p:nvSpPr>
        <p:spPr>
          <a:xfrm>
            <a:off x="457200" y="1352550"/>
            <a:ext cx="8382000" cy="4525963"/>
          </a:xfrm>
        </p:spPr>
        <p:txBody>
          <a:bodyPr/>
          <a:lstStyle/>
          <a:p>
            <a:pPr lvl="1">
              <a:buFont typeface="Wingdings" pitchFamily="2" charset="2"/>
              <a:buChar char="§"/>
            </a:pPr>
            <a:r>
              <a:rPr lang="en-US" sz="2000" dirty="0" smtClean="0">
                <a:cs typeface="Arial" charset="0"/>
              </a:rPr>
              <a:t>Production quality cameras with direct audio and slide feeds</a:t>
            </a:r>
          </a:p>
          <a:p>
            <a:pPr lvl="1">
              <a:buFont typeface="Wingdings" pitchFamily="2" charset="2"/>
              <a:buChar char="§"/>
            </a:pPr>
            <a:r>
              <a:rPr lang="en-US" sz="2000" dirty="0" smtClean="0">
                <a:cs typeface="Arial" charset="0"/>
              </a:rPr>
              <a:t>Session moderators will monitor questions from the online audience</a:t>
            </a:r>
          </a:p>
          <a:p>
            <a:endParaRPr lang="en-US" dirty="0"/>
          </a:p>
        </p:txBody>
      </p:sp>
      <p:cxnSp>
        <p:nvCxnSpPr>
          <p:cNvPr id="7" name="Straight Arrow Connector 6"/>
          <p:cNvCxnSpPr>
            <a:cxnSpLocks noChangeShapeType="1"/>
          </p:cNvCxnSpPr>
          <p:nvPr/>
        </p:nvCxnSpPr>
        <p:spPr bwMode="auto">
          <a:xfrm rot="10800000">
            <a:off x="6441991" y="3184059"/>
            <a:ext cx="425621"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8" name="TextBox 16"/>
          <p:cNvSpPr txBox="1">
            <a:spLocks noChangeArrowheads="1"/>
          </p:cNvSpPr>
          <p:nvPr/>
        </p:nvSpPr>
        <p:spPr bwMode="auto">
          <a:xfrm>
            <a:off x="6654800" y="2421158"/>
            <a:ext cx="2184400" cy="738187"/>
          </a:xfrm>
          <a:prstGeom prst="rect">
            <a:avLst/>
          </a:prstGeom>
          <a:noFill/>
          <a:ln w="9525">
            <a:noFill/>
            <a:miter lim="800000"/>
            <a:headEnd/>
            <a:tailEnd/>
          </a:ln>
        </p:spPr>
        <p:txBody>
          <a:bodyPr>
            <a:spAutoFit/>
          </a:bodyPr>
          <a:lstStyle/>
          <a:p>
            <a:r>
              <a:rPr lang="en-US" sz="1400" dirty="0">
                <a:cs typeface="Arial" charset="0"/>
              </a:rPr>
              <a:t>Full Screen;</a:t>
            </a:r>
          </a:p>
          <a:p>
            <a:r>
              <a:rPr lang="en-US" sz="1400" dirty="0">
                <a:cs typeface="Arial" charset="0"/>
              </a:rPr>
              <a:t>Picture within a Picture;</a:t>
            </a:r>
          </a:p>
          <a:p>
            <a:r>
              <a:rPr lang="en-US" sz="1400" dirty="0">
                <a:cs typeface="Arial" charset="0"/>
              </a:rPr>
              <a:t>Side by Side</a:t>
            </a:r>
          </a:p>
        </p:txBody>
      </p:sp>
      <p:pic>
        <p:nvPicPr>
          <p:cNvPr id="11" name="Picture 10" descr="welcome slide.JPG"/>
          <p:cNvPicPr>
            <a:picLocks noChangeAspect="1"/>
          </p:cNvPicPr>
          <p:nvPr/>
        </p:nvPicPr>
        <p:blipFill>
          <a:blip r:embed="rId3"/>
          <a:stretch>
            <a:fillRect/>
          </a:stretch>
        </p:blipFill>
        <p:spPr>
          <a:xfrm>
            <a:off x="628749" y="2813569"/>
            <a:ext cx="2755718" cy="2059340"/>
          </a:xfrm>
          <a:prstGeom prst="rect">
            <a:avLst/>
          </a:prstGeom>
        </p:spPr>
      </p:pic>
    </p:spTree>
    <p:extLst>
      <p:ext uri="{BB962C8B-B14F-4D97-AF65-F5344CB8AC3E}">
        <p14:creationId xmlns:p14="http://schemas.microsoft.com/office/powerpoint/2010/main" val="37802573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413"/>
            <a:ext cx="8382000" cy="1143000"/>
          </a:xfrm>
        </p:spPr>
        <p:txBody>
          <a:bodyPr>
            <a:normAutofit/>
          </a:bodyPr>
          <a:lstStyle/>
          <a:p>
            <a:r>
              <a:rPr lang="en-US" dirty="0" smtClean="0"/>
              <a:t>Networking</a:t>
            </a:r>
            <a:endParaRPr lang="en-US" dirty="0"/>
          </a:p>
        </p:txBody>
      </p:sp>
      <p:sp>
        <p:nvSpPr>
          <p:cNvPr id="3" name="Content Placeholder 2"/>
          <p:cNvSpPr>
            <a:spLocks noGrp="1"/>
          </p:cNvSpPr>
          <p:nvPr>
            <p:ph idx="1"/>
          </p:nvPr>
        </p:nvSpPr>
        <p:spPr>
          <a:xfrm>
            <a:off x="457200" y="1374576"/>
            <a:ext cx="8686800" cy="3169070"/>
          </a:xfrm>
        </p:spPr>
        <p:txBody>
          <a:bodyPr/>
          <a:lstStyle/>
          <a:p>
            <a:pPr>
              <a:buClr>
                <a:schemeClr val="accent3">
                  <a:lumMod val="50000"/>
                </a:schemeClr>
              </a:buClr>
              <a:buFont typeface="Wingdings" pitchFamily="2" charset="2"/>
              <a:buChar char="§"/>
            </a:pPr>
            <a:r>
              <a:rPr lang="en-US" sz="3000" dirty="0" smtClean="0">
                <a:cs typeface="Arial" charset="0"/>
              </a:rPr>
              <a:t>Conference </a:t>
            </a:r>
            <a:r>
              <a:rPr lang="en-US" sz="3000" dirty="0" err="1" smtClean="0">
                <a:cs typeface="Arial" charset="0"/>
              </a:rPr>
              <a:t>hashtag</a:t>
            </a:r>
            <a:r>
              <a:rPr lang="en-US" sz="3000" dirty="0" smtClean="0">
                <a:cs typeface="Arial" charset="0"/>
              </a:rPr>
              <a:t>: </a:t>
            </a:r>
            <a:r>
              <a:rPr lang="en-US" sz="3000" dirty="0">
                <a:hlinkClick r:id="rId2"/>
              </a:rPr>
              <a:t>#</a:t>
            </a:r>
            <a:r>
              <a:rPr lang="en-US" sz="3000" dirty="0" smtClean="0">
                <a:hlinkClick r:id="rId2"/>
              </a:rPr>
              <a:t>WSWRC12</a:t>
            </a:r>
            <a:endParaRPr lang="en-US" sz="3000" dirty="0" smtClean="0"/>
          </a:p>
          <a:p>
            <a:pPr>
              <a:buClr>
                <a:schemeClr val="accent3">
                  <a:lumMod val="50000"/>
                </a:schemeClr>
              </a:buClr>
              <a:buFont typeface="Wingdings" pitchFamily="2" charset="2"/>
              <a:buChar char="§"/>
            </a:pPr>
            <a:r>
              <a:rPr lang="en-US" sz="3000" dirty="0" smtClean="0"/>
              <a:t>Blogs, Flickr: WSWRC12</a:t>
            </a:r>
          </a:p>
          <a:p>
            <a:pPr marL="0" indent="0">
              <a:buNone/>
            </a:pP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75072"/>
            <a:ext cx="8115300" cy="76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1167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West/Southwest&amp;#x0D;&amp;#x0A;Online Regional Conference&amp;#x0D;&amp;#x0A;Orientation Session&amp;#x0D;&amp;#x0A;&amp;#x0D;&amp;#x0A;February 16, 2012&amp;quot;&quot;/&gt;&lt;property id=&quot;20307&quot; value=&quot;256&quot;/&gt;&lt;/object&gt;&lt;object type=&quot;3&quot; unique_id=&quot;10005&quot;&gt;&lt;property id=&quot;20148&quot; value=&quot;5&quot;/&gt;&lt;property id=&quot;20300&quot; value=&quot;Slide 2 - &amp;quot;Today’s orientation&amp;quot;&quot;/&gt;&lt;property id=&quot;20307&quot; value=&quot;257&quot;/&gt;&lt;/object&gt;&lt;object type=&quot;3&quot; unique_id=&quot;10006&quot;&gt;&lt;property id=&quot;20148&quot; value=&quot;5&quot;/&gt;&lt;property id=&quot;20300&quot; value=&quot;Slide 3 - &amp;quot;West/southwest 2nd ONLINE &amp;#x0D;&amp;#x0A;and co-located regional conference&amp;quot;&quot;/&gt;&lt;property id=&quot;20307&quot; value=&quot;258&quot;/&gt;&lt;/object&gt;&lt;object type=&quot;3&quot; unique_id=&quot;10007&quot;&gt;&lt;property id=&quot;20148&quot; value=&quot;5&quot;/&gt;&lt;property id=&quot;20300&quot; value=&quot;Slide 5 - &amp;quot;Online program&amp;#x0D;&amp;#x0A;http://www.educause.edu/WSWRC12/Program/Online&amp;quot;&quot;/&gt;&lt;property id=&quot;20307&quot; value=&quot;260&quot;/&gt;&lt;/object&gt;&lt;object type=&quot;3&quot; unique_id=&quot;10008&quot;&gt;&lt;property id=&quot;20148&quot; value=&quot;5&quot;/&gt;&lt;property id=&quot;20300&quot; value=&quot;Slide 7 - &amp;quot;Online-only sessions&amp;quot;&quot;/&gt;&lt;property id=&quot;20307&quot; value=&quot;261&quot;/&gt;&lt;/object&gt;&lt;object type=&quot;3&quot; unique_id=&quot;10051&quot;&gt;&lt;property id=&quot;20148&quot; value=&quot;5&quot;/&gt;&lt;property id=&quot;20300&quot; value=&quot;Slide 4 - &amp;quot;PARTICIPANTS&amp;quot;&quot;/&gt;&lt;property id=&quot;20307&quot; value=&quot;259&quot;/&gt;&lt;/object&gt;&lt;object type=&quot;3&quot; unique_id=&quot;10052&quot;&gt;&lt;property id=&quot;20148&quot; value=&quot;5&quot;/&gt;&lt;property id=&quot;20300&quot; value=&quot;Slide 6 - &amp;quot;ADOBE CONNECT “THE HUB”&amp;quot;&quot;/&gt;&lt;property id=&quot;20307&quot; value=&quot;270&quot;/&gt;&lt;/object&gt;&lt;object type=&quot;3&quot; unique_id=&quot;10053&quot;&gt;&lt;property id=&quot;20148&quot; value=&quot;5&quot;/&gt;&lt;property id=&quot;20300&quot; value=&quot;Slide 8 - &amp;quot;WEbcasts: Sonic Foundry using a mediasite player / silverlight&amp;quot;&quot;/&gt;&lt;property id=&quot;20307&quot; value=&quot;271&quot;/&gt;&lt;/object&gt;&lt;object type=&quot;3&quot; unique_id=&quot;10055&quot;&gt;&lt;property id=&quot;20148&quot; value=&quot;5&quot;/&gt;&lt;property id=&quot;20300&quot; value=&quot;Slide 9 - &amp;quot;Networking&amp;quot;&quot;/&gt;&lt;property id=&quot;20307&quot; value=&quot;272&quot;/&gt;&lt;/object&gt;&lt;object type=&quot;3&quot; unique_id=&quot;10056&quot;&gt;&lt;property id=&quot;20148&quot; value=&quot;5&quot;/&gt;&lt;property id=&quot;20300&quot; value=&quot;Slide 10 - &amp;quot;Technology Preparation&amp;#x0D;&amp;#x0A;http://www.educause.edu/wswrc12/online/tech&amp;quot;&quot;/&gt;&lt;property id=&quot;20307&quot; value=&quot;263&quot;/&gt;&lt;/object&gt;&lt;object type=&quot;3&quot; unique_id=&quot;10057&quot;&gt;&lt;property id=&quot;20148&quot; value=&quot;5&quot;/&gt;&lt;property id=&quot;20300&quot; value=&quot;Slide 11 - &amp;quot;Technology &amp;amp; teams&amp;quot;&quot;/&gt;&lt;property id=&quot;20307&quot; value=&quot;264&quot;/&gt;&lt;/object&gt;&lt;object type=&quot;3&quot; unique_id=&quot;10058&quot;&gt;&lt;property id=&quot;20148&quot; value=&quot;5&quot;/&gt;&lt;property id=&quot;20300&quot; value=&quot;Slide 13 - &amp;quot;What is EDUCAUSE On Campus?&amp;quot;&quot;/&gt;&lt;property id=&quot;20307&quot; value=&quot;265&quot;/&gt;&lt;/object&gt;&lt;object type=&quot;3&quot; unique_id=&quot;10059&quot;&gt;&lt;property id=&quot;20148&quot; value=&quot;5&quot;/&gt;&lt;property id=&quot;20300&quot; value=&quot;Slide 14&quot;/&gt;&lt;property id=&quot;20307&quot; value=&quot;266&quot;/&gt;&lt;/object&gt;&lt;object type=&quot;3&quot; unique_id=&quot;10060&quot;&gt;&lt;property id=&quot;20148&quot; value=&quot;5&quot;/&gt;&lt;property id=&quot;20300&quot; value=&quot;Slide 15&quot;/&gt;&lt;property id=&quot;20307&quot; value=&quot;267&quot;/&gt;&lt;/object&gt;&lt;object type=&quot;3&quot; unique_id=&quot;10061&quot;&gt;&lt;property id=&quot;20148&quot; value=&quot;5&quot;/&gt;&lt;property id=&quot;20300&quot; value=&quot;Slide 12&quot;/&gt;&lt;property id=&quot;20307&quot; value=&quot;268&quot;/&gt;&lt;/object&gt;&lt;object type=&quot;3&quot; unique_id=&quot;10062&quot;&gt;&lt;property id=&quot;20148&quot; value=&quot;5&quot;/&gt;&lt;property id=&quot;20300&quot; value=&quot;Slide 17 - &amp;quot;QUESTIONS?&amp;quot;&quot;/&gt;&lt;property id=&quot;20307&quot; value=&quot;269&quot;/&gt;&lt;/object&gt;&lt;object type=&quot;3&quot; unique_id=&quot;10063&quot;&gt;&lt;property id=&quot;20148&quot; value=&quot;5&quot;/&gt;&lt;property id=&quot;20300&quot; value=&quot;Slide 16&quot;/&gt;&lt;property id=&quot;20307&quot; value=&quot;27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2016</TotalTime>
  <Words>398</Words>
  <Application>Microsoft Office PowerPoint</Application>
  <PresentationFormat>On-screen Show (4:3)</PresentationFormat>
  <Paragraphs>104</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West/Southwest Online Regional Conference Orientation Session  February 16, 2012</vt:lpstr>
      <vt:lpstr>Today’s orientation</vt:lpstr>
      <vt:lpstr>West/southwest 2nd ONLINE  and co-located regional conference</vt:lpstr>
      <vt:lpstr>PARTICIPANTS</vt:lpstr>
      <vt:lpstr>Online program http://www.educause.edu/WSWRC12/Program/Online</vt:lpstr>
      <vt:lpstr>ADOBE CONNECT “THE HUB”</vt:lpstr>
      <vt:lpstr>Online-only sessions</vt:lpstr>
      <vt:lpstr>WEbcasts: Sonic Foundry using a mediasite player / silverlight</vt:lpstr>
      <vt:lpstr>Networking</vt:lpstr>
      <vt:lpstr>Technology Preparation http://www.educause.edu/wswrc12/online/tech</vt:lpstr>
      <vt:lpstr>Technology &amp; teams</vt:lpstr>
      <vt:lpstr>PowerPoint Presentation</vt:lpstr>
      <vt:lpstr>What is EDUCAUSE On Campus?</vt:lpstr>
      <vt:lpstr>PowerPoint Presentation</vt:lpstr>
      <vt:lpstr>PowerPoint Presentation</vt:lpstr>
      <vt:lpstr>PowerPoint Presentation</vt:lpstr>
      <vt:lpstr>QUESTIONS?</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Victoria Fanning</cp:lastModifiedBy>
  <cp:revision>68</cp:revision>
  <dcterms:created xsi:type="dcterms:W3CDTF">2009-07-28T17:41:50Z</dcterms:created>
  <dcterms:modified xsi:type="dcterms:W3CDTF">2012-02-16T18:03:57Z</dcterms:modified>
</cp:coreProperties>
</file>