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sldIdLst>
    <p:sldId id="266" r:id="rId5"/>
    <p:sldId id="257" r:id="rId6"/>
    <p:sldId id="284" r:id="rId7"/>
    <p:sldId id="268" r:id="rId8"/>
    <p:sldId id="269" r:id="rId9"/>
    <p:sldId id="276" r:id="rId10"/>
    <p:sldId id="277" r:id="rId11"/>
    <p:sldId id="278" r:id="rId12"/>
    <p:sldId id="279" r:id="rId13"/>
    <p:sldId id="280" r:id="rId14"/>
    <p:sldId id="270" r:id="rId15"/>
    <p:sldId id="281" r:id="rId16"/>
    <p:sldId id="282" r:id="rId17"/>
    <p:sldId id="283"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201" autoAdjust="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E94B7-6CF9-AA43-9E69-6A3A31A4BA3D}" type="doc">
      <dgm:prSet loTypeId="urn:microsoft.com/office/officeart/2005/8/layout/hProcess9" loCatId="" qsTypeId="urn:microsoft.com/office/officeart/2005/8/quickstyle/simple4" qsCatId="simple" csTypeId="urn:microsoft.com/office/officeart/2005/8/colors/colorful1" csCatId="colorful" phldr="1"/>
      <dgm:spPr/>
    </dgm:pt>
    <dgm:pt modelId="{3F3F32CC-0658-B540-9E7E-E2CF3FB7C738}">
      <dgm:prSet phldrT="[Text]" custT="1"/>
      <dgm:spPr>
        <a:solidFill>
          <a:srgbClr val="FF0000"/>
        </a:solidFill>
      </dgm:spPr>
      <dgm:t>
        <a:bodyPr/>
        <a:lstStyle/>
        <a:p>
          <a:r>
            <a:rPr lang="en-US" sz="2400" b="1" dirty="0" smtClean="0"/>
            <a:t>Learning</a:t>
          </a:r>
          <a:endParaRPr lang="en-US" sz="2400" b="1" dirty="0"/>
        </a:p>
      </dgm:t>
    </dgm:pt>
    <dgm:pt modelId="{E8ECB075-EF15-9849-B34D-BDE2597AE38D}" type="parTrans" cxnId="{48029B08-E0A8-8F44-BD65-E1FA6D9A4479}">
      <dgm:prSet/>
      <dgm:spPr/>
      <dgm:t>
        <a:bodyPr/>
        <a:lstStyle/>
        <a:p>
          <a:endParaRPr lang="en-US" b="1"/>
        </a:p>
      </dgm:t>
    </dgm:pt>
    <dgm:pt modelId="{183B6194-B25D-C046-8EC2-425C6DE8A267}" type="sibTrans" cxnId="{48029B08-E0A8-8F44-BD65-E1FA6D9A4479}">
      <dgm:prSet/>
      <dgm:spPr/>
      <dgm:t>
        <a:bodyPr/>
        <a:lstStyle/>
        <a:p>
          <a:endParaRPr lang="en-US" b="1"/>
        </a:p>
      </dgm:t>
    </dgm:pt>
    <dgm:pt modelId="{8BA26F78-A731-CF4A-B885-8CF7DE3E2704}">
      <dgm:prSet phldrT="[Text]" custT="1"/>
      <dgm:spPr>
        <a:solidFill>
          <a:srgbClr val="008000"/>
        </a:solidFill>
      </dgm:spPr>
      <dgm:t>
        <a:bodyPr/>
        <a:lstStyle/>
        <a:p>
          <a:r>
            <a:rPr lang="en-US" sz="2400" b="1" dirty="0" smtClean="0"/>
            <a:t>Persistence</a:t>
          </a:r>
          <a:endParaRPr lang="en-US" sz="2400" b="1" dirty="0"/>
        </a:p>
      </dgm:t>
    </dgm:pt>
    <dgm:pt modelId="{91983925-1A25-7A4F-9295-37E455DF601B}" type="parTrans" cxnId="{BA8CDDF5-A692-CB44-B8BA-595A89BCA878}">
      <dgm:prSet/>
      <dgm:spPr/>
      <dgm:t>
        <a:bodyPr/>
        <a:lstStyle/>
        <a:p>
          <a:endParaRPr lang="en-US" b="1"/>
        </a:p>
      </dgm:t>
    </dgm:pt>
    <dgm:pt modelId="{295580B2-6506-6449-935C-4FF95609F327}" type="sibTrans" cxnId="{BA8CDDF5-A692-CB44-B8BA-595A89BCA878}">
      <dgm:prSet/>
      <dgm:spPr/>
      <dgm:t>
        <a:bodyPr/>
        <a:lstStyle/>
        <a:p>
          <a:endParaRPr lang="en-US" b="1"/>
        </a:p>
      </dgm:t>
    </dgm:pt>
    <dgm:pt modelId="{5D97BDED-E7C0-6345-A1FB-A282E731A0D0}">
      <dgm:prSet phldrT="[Text]" custT="1"/>
      <dgm:spPr>
        <a:solidFill>
          <a:srgbClr val="660066"/>
        </a:solidFill>
      </dgm:spPr>
      <dgm:t>
        <a:bodyPr/>
        <a:lstStyle/>
        <a:p>
          <a:r>
            <a:rPr lang="en-US" sz="2400" b="1" dirty="0" smtClean="0"/>
            <a:t>Retention</a:t>
          </a:r>
          <a:endParaRPr lang="en-US" sz="2400" b="1" dirty="0"/>
        </a:p>
      </dgm:t>
    </dgm:pt>
    <dgm:pt modelId="{44D14F8F-D408-C342-B1DE-8C066C76AF29}" type="parTrans" cxnId="{89584CBD-DDFA-2A44-8B2C-17C048E0D868}">
      <dgm:prSet/>
      <dgm:spPr/>
      <dgm:t>
        <a:bodyPr/>
        <a:lstStyle/>
        <a:p>
          <a:endParaRPr lang="en-US" b="1"/>
        </a:p>
      </dgm:t>
    </dgm:pt>
    <dgm:pt modelId="{5284BA8F-3422-9A49-BFDB-D93DA99EA047}" type="sibTrans" cxnId="{89584CBD-DDFA-2A44-8B2C-17C048E0D868}">
      <dgm:prSet/>
      <dgm:spPr/>
      <dgm:t>
        <a:bodyPr/>
        <a:lstStyle/>
        <a:p>
          <a:endParaRPr lang="en-US" b="1"/>
        </a:p>
      </dgm:t>
    </dgm:pt>
    <dgm:pt modelId="{D9811B30-5ED1-3040-898E-40E1EB7CEA5E}">
      <dgm:prSet phldrT="[Text]" custT="1"/>
      <dgm:spPr>
        <a:solidFill>
          <a:schemeClr val="tx2">
            <a:lumMod val="75000"/>
          </a:schemeClr>
        </a:solidFill>
      </dgm:spPr>
      <dgm:t>
        <a:bodyPr/>
        <a:lstStyle/>
        <a:p>
          <a:r>
            <a:rPr lang="en-US" sz="2400" b="1" dirty="0" smtClean="0"/>
            <a:t>Completion</a:t>
          </a:r>
          <a:endParaRPr lang="en-US" sz="2400" b="1" dirty="0"/>
        </a:p>
      </dgm:t>
    </dgm:pt>
    <dgm:pt modelId="{9305A6E6-70F8-F846-86E8-663BC46DFFB1}" type="parTrans" cxnId="{3EF66064-F169-1F4C-AAAF-AEC0694868E3}">
      <dgm:prSet/>
      <dgm:spPr/>
      <dgm:t>
        <a:bodyPr/>
        <a:lstStyle/>
        <a:p>
          <a:endParaRPr lang="en-US" b="1"/>
        </a:p>
      </dgm:t>
    </dgm:pt>
    <dgm:pt modelId="{E08EA00A-CC93-044D-850C-F550911DEEFD}" type="sibTrans" cxnId="{3EF66064-F169-1F4C-AAAF-AEC0694868E3}">
      <dgm:prSet/>
      <dgm:spPr/>
      <dgm:t>
        <a:bodyPr/>
        <a:lstStyle/>
        <a:p>
          <a:endParaRPr lang="en-US" b="1"/>
        </a:p>
      </dgm:t>
    </dgm:pt>
    <dgm:pt modelId="{C483104A-81B6-0149-9051-A02CBF12531C}" type="pres">
      <dgm:prSet presAssocID="{288E94B7-6CF9-AA43-9E69-6A3A31A4BA3D}" presName="CompostProcess" presStyleCnt="0">
        <dgm:presLayoutVars>
          <dgm:dir/>
          <dgm:resizeHandles val="exact"/>
        </dgm:presLayoutVars>
      </dgm:prSet>
      <dgm:spPr/>
    </dgm:pt>
    <dgm:pt modelId="{8F624EA4-5C6C-4C49-BB8F-37B423CCBB28}" type="pres">
      <dgm:prSet presAssocID="{288E94B7-6CF9-AA43-9E69-6A3A31A4BA3D}" presName="arrow" presStyleLbl="bgShp" presStyleIdx="0" presStyleCnt="1"/>
      <dgm:spPr/>
    </dgm:pt>
    <dgm:pt modelId="{D5C2097E-FDA1-DD42-A078-689ECBF704D4}" type="pres">
      <dgm:prSet presAssocID="{288E94B7-6CF9-AA43-9E69-6A3A31A4BA3D}" presName="linearProcess" presStyleCnt="0"/>
      <dgm:spPr/>
    </dgm:pt>
    <dgm:pt modelId="{FF279BEF-826E-0045-93D2-A61CAFA77F5F}" type="pres">
      <dgm:prSet presAssocID="{3F3F32CC-0658-B540-9E7E-E2CF3FB7C738}" presName="textNode" presStyleLbl="node1" presStyleIdx="0" presStyleCnt="4">
        <dgm:presLayoutVars>
          <dgm:bulletEnabled val="1"/>
        </dgm:presLayoutVars>
      </dgm:prSet>
      <dgm:spPr/>
      <dgm:t>
        <a:bodyPr/>
        <a:lstStyle/>
        <a:p>
          <a:endParaRPr lang="en-US"/>
        </a:p>
      </dgm:t>
    </dgm:pt>
    <dgm:pt modelId="{3F2C5CDD-584A-3944-9B15-520D4CAF3FF6}" type="pres">
      <dgm:prSet presAssocID="{183B6194-B25D-C046-8EC2-425C6DE8A267}" presName="sibTrans" presStyleCnt="0"/>
      <dgm:spPr/>
    </dgm:pt>
    <dgm:pt modelId="{E7229AB9-BDE5-C04E-B7D5-A1FF270D3C7C}" type="pres">
      <dgm:prSet presAssocID="{8BA26F78-A731-CF4A-B885-8CF7DE3E2704}" presName="textNode" presStyleLbl="node1" presStyleIdx="1" presStyleCnt="4">
        <dgm:presLayoutVars>
          <dgm:bulletEnabled val="1"/>
        </dgm:presLayoutVars>
      </dgm:prSet>
      <dgm:spPr/>
      <dgm:t>
        <a:bodyPr/>
        <a:lstStyle/>
        <a:p>
          <a:endParaRPr lang="en-US"/>
        </a:p>
      </dgm:t>
    </dgm:pt>
    <dgm:pt modelId="{517CC6BD-F6B0-D542-B33B-8F74868B9CA3}" type="pres">
      <dgm:prSet presAssocID="{295580B2-6506-6449-935C-4FF95609F327}" presName="sibTrans" presStyleCnt="0"/>
      <dgm:spPr/>
    </dgm:pt>
    <dgm:pt modelId="{E9243299-E1AE-1645-A791-13766C1E6F48}" type="pres">
      <dgm:prSet presAssocID="{5D97BDED-E7C0-6345-A1FB-A282E731A0D0}" presName="textNode" presStyleLbl="node1" presStyleIdx="2" presStyleCnt="4">
        <dgm:presLayoutVars>
          <dgm:bulletEnabled val="1"/>
        </dgm:presLayoutVars>
      </dgm:prSet>
      <dgm:spPr/>
      <dgm:t>
        <a:bodyPr/>
        <a:lstStyle/>
        <a:p>
          <a:endParaRPr lang="en-US"/>
        </a:p>
      </dgm:t>
    </dgm:pt>
    <dgm:pt modelId="{F028C35E-05DD-3C40-8A1B-08B05D2F437A}" type="pres">
      <dgm:prSet presAssocID="{5284BA8F-3422-9A49-BFDB-D93DA99EA047}" presName="sibTrans" presStyleCnt="0"/>
      <dgm:spPr/>
    </dgm:pt>
    <dgm:pt modelId="{26919DA8-FB38-1D44-AFF4-7A71904C33CA}" type="pres">
      <dgm:prSet presAssocID="{D9811B30-5ED1-3040-898E-40E1EB7CEA5E}" presName="textNode" presStyleLbl="node1" presStyleIdx="3" presStyleCnt="4">
        <dgm:presLayoutVars>
          <dgm:bulletEnabled val="1"/>
        </dgm:presLayoutVars>
      </dgm:prSet>
      <dgm:spPr/>
      <dgm:t>
        <a:bodyPr/>
        <a:lstStyle/>
        <a:p>
          <a:endParaRPr lang="en-US"/>
        </a:p>
      </dgm:t>
    </dgm:pt>
  </dgm:ptLst>
  <dgm:cxnLst>
    <dgm:cxn modelId="{B482602B-08C3-4401-AF29-E9FC40B9DCF7}" type="presOf" srcId="{8BA26F78-A731-CF4A-B885-8CF7DE3E2704}" destId="{E7229AB9-BDE5-C04E-B7D5-A1FF270D3C7C}" srcOrd="0" destOrd="0" presId="urn:microsoft.com/office/officeart/2005/8/layout/hProcess9"/>
    <dgm:cxn modelId="{BA8CDDF5-A692-CB44-B8BA-595A89BCA878}" srcId="{288E94B7-6CF9-AA43-9E69-6A3A31A4BA3D}" destId="{8BA26F78-A731-CF4A-B885-8CF7DE3E2704}" srcOrd="1" destOrd="0" parTransId="{91983925-1A25-7A4F-9295-37E455DF601B}" sibTransId="{295580B2-6506-6449-935C-4FF95609F327}"/>
    <dgm:cxn modelId="{8F1E1426-3BC7-4FA8-A68D-CDE2869F7956}" type="presOf" srcId="{288E94B7-6CF9-AA43-9E69-6A3A31A4BA3D}" destId="{C483104A-81B6-0149-9051-A02CBF12531C}" srcOrd="0" destOrd="0" presId="urn:microsoft.com/office/officeart/2005/8/layout/hProcess9"/>
    <dgm:cxn modelId="{8F2A5A76-22F6-455F-933C-957D995D8D24}" type="presOf" srcId="{D9811B30-5ED1-3040-898E-40E1EB7CEA5E}" destId="{26919DA8-FB38-1D44-AFF4-7A71904C33CA}" srcOrd="0" destOrd="0" presId="urn:microsoft.com/office/officeart/2005/8/layout/hProcess9"/>
    <dgm:cxn modelId="{3DDA55CF-12E1-4539-BB06-39706E4A70C0}" type="presOf" srcId="{3F3F32CC-0658-B540-9E7E-E2CF3FB7C738}" destId="{FF279BEF-826E-0045-93D2-A61CAFA77F5F}" srcOrd="0" destOrd="0" presId="urn:microsoft.com/office/officeart/2005/8/layout/hProcess9"/>
    <dgm:cxn modelId="{ECE081CA-ED37-4A08-9391-8E5346465D19}" type="presOf" srcId="{5D97BDED-E7C0-6345-A1FB-A282E731A0D0}" destId="{E9243299-E1AE-1645-A791-13766C1E6F48}" srcOrd="0" destOrd="0" presId="urn:microsoft.com/office/officeart/2005/8/layout/hProcess9"/>
    <dgm:cxn modelId="{3EF66064-F169-1F4C-AAAF-AEC0694868E3}" srcId="{288E94B7-6CF9-AA43-9E69-6A3A31A4BA3D}" destId="{D9811B30-5ED1-3040-898E-40E1EB7CEA5E}" srcOrd="3" destOrd="0" parTransId="{9305A6E6-70F8-F846-86E8-663BC46DFFB1}" sibTransId="{E08EA00A-CC93-044D-850C-F550911DEEFD}"/>
    <dgm:cxn modelId="{89584CBD-DDFA-2A44-8B2C-17C048E0D868}" srcId="{288E94B7-6CF9-AA43-9E69-6A3A31A4BA3D}" destId="{5D97BDED-E7C0-6345-A1FB-A282E731A0D0}" srcOrd="2" destOrd="0" parTransId="{44D14F8F-D408-C342-B1DE-8C066C76AF29}" sibTransId="{5284BA8F-3422-9A49-BFDB-D93DA99EA047}"/>
    <dgm:cxn modelId="{48029B08-E0A8-8F44-BD65-E1FA6D9A4479}" srcId="{288E94B7-6CF9-AA43-9E69-6A3A31A4BA3D}" destId="{3F3F32CC-0658-B540-9E7E-E2CF3FB7C738}" srcOrd="0" destOrd="0" parTransId="{E8ECB075-EF15-9849-B34D-BDE2597AE38D}" sibTransId="{183B6194-B25D-C046-8EC2-425C6DE8A267}"/>
    <dgm:cxn modelId="{1B46B5A0-2350-4CF7-B77B-50A9207BC717}" type="presParOf" srcId="{C483104A-81B6-0149-9051-A02CBF12531C}" destId="{8F624EA4-5C6C-4C49-BB8F-37B423CCBB28}" srcOrd="0" destOrd="0" presId="urn:microsoft.com/office/officeart/2005/8/layout/hProcess9"/>
    <dgm:cxn modelId="{28CA75E5-2E21-4C70-8486-8084265955C5}" type="presParOf" srcId="{C483104A-81B6-0149-9051-A02CBF12531C}" destId="{D5C2097E-FDA1-DD42-A078-689ECBF704D4}" srcOrd="1" destOrd="0" presId="urn:microsoft.com/office/officeart/2005/8/layout/hProcess9"/>
    <dgm:cxn modelId="{43311B41-CB2E-4724-839D-70A52793DDC7}" type="presParOf" srcId="{D5C2097E-FDA1-DD42-A078-689ECBF704D4}" destId="{FF279BEF-826E-0045-93D2-A61CAFA77F5F}" srcOrd="0" destOrd="0" presId="urn:microsoft.com/office/officeart/2005/8/layout/hProcess9"/>
    <dgm:cxn modelId="{1E484F4C-49A5-49D3-B1AB-5F182373643E}" type="presParOf" srcId="{D5C2097E-FDA1-DD42-A078-689ECBF704D4}" destId="{3F2C5CDD-584A-3944-9B15-520D4CAF3FF6}" srcOrd="1" destOrd="0" presId="urn:microsoft.com/office/officeart/2005/8/layout/hProcess9"/>
    <dgm:cxn modelId="{0FECD374-F32B-4CBD-82CE-EDEB26E2E67F}" type="presParOf" srcId="{D5C2097E-FDA1-DD42-A078-689ECBF704D4}" destId="{E7229AB9-BDE5-C04E-B7D5-A1FF270D3C7C}" srcOrd="2" destOrd="0" presId="urn:microsoft.com/office/officeart/2005/8/layout/hProcess9"/>
    <dgm:cxn modelId="{690AA65E-3CEC-4AE3-B5CE-AED49D308F08}" type="presParOf" srcId="{D5C2097E-FDA1-DD42-A078-689ECBF704D4}" destId="{517CC6BD-F6B0-D542-B33B-8F74868B9CA3}" srcOrd="3" destOrd="0" presId="urn:microsoft.com/office/officeart/2005/8/layout/hProcess9"/>
    <dgm:cxn modelId="{31D1294D-5D34-4105-ABEF-3B382DE393BE}" type="presParOf" srcId="{D5C2097E-FDA1-DD42-A078-689ECBF704D4}" destId="{E9243299-E1AE-1645-A791-13766C1E6F48}" srcOrd="4" destOrd="0" presId="urn:microsoft.com/office/officeart/2005/8/layout/hProcess9"/>
    <dgm:cxn modelId="{13AC1ED1-A0F4-4E16-BC51-6852960E0F0E}" type="presParOf" srcId="{D5C2097E-FDA1-DD42-A078-689ECBF704D4}" destId="{F028C35E-05DD-3C40-8A1B-08B05D2F437A}" srcOrd="5" destOrd="0" presId="urn:microsoft.com/office/officeart/2005/8/layout/hProcess9"/>
    <dgm:cxn modelId="{91A0B69B-0617-4908-A0B8-7A4DB9D5FC7B}" type="presParOf" srcId="{D5C2097E-FDA1-DD42-A078-689ECBF704D4}" destId="{26919DA8-FB38-1D44-AFF4-7A71904C33C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24EA4-5C6C-4C49-BB8F-37B423CCBB28}">
      <dsp:nvSpPr>
        <dsp:cNvPr id="0" name=""/>
        <dsp:cNvSpPr/>
      </dsp:nvSpPr>
      <dsp:spPr>
        <a:xfrm>
          <a:off x="671146" y="0"/>
          <a:ext cx="7606321" cy="40640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F279BEF-826E-0045-93D2-A61CAFA77F5F}">
      <dsp:nvSpPr>
        <dsp:cNvPr id="0" name=""/>
        <dsp:cNvSpPr/>
      </dsp:nvSpPr>
      <dsp:spPr>
        <a:xfrm>
          <a:off x="3058" y="1219199"/>
          <a:ext cx="1987221" cy="1625600"/>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Learning</a:t>
          </a:r>
          <a:endParaRPr lang="en-US" sz="2400" b="1" kern="1200" dirty="0"/>
        </a:p>
      </dsp:txBody>
      <dsp:txXfrm>
        <a:off x="82413" y="1298554"/>
        <a:ext cx="1828511" cy="1466890"/>
      </dsp:txXfrm>
    </dsp:sp>
    <dsp:sp modelId="{E7229AB9-BDE5-C04E-B7D5-A1FF270D3C7C}">
      <dsp:nvSpPr>
        <dsp:cNvPr id="0" name=""/>
        <dsp:cNvSpPr/>
      </dsp:nvSpPr>
      <dsp:spPr>
        <a:xfrm>
          <a:off x="2321483" y="1219199"/>
          <a:ext cx="1987221" cy="162560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Persistence</a:t>
          </a:r>
          <a:endParaRPr lang="en-US" sz="2400" b="1" kern="1200" dirty="0"/>
        </a:p>
      </dsp:txBody>
      <dsp:txXfrm>
        <a:off x="2400838" y="1298554"/>
        <a:ext cx="1828511" cy="1466890"/>
      </dsp:txXfrm>
    </dsp:sp>
    <dsp:sp modelId="{E9243299-E1AE-1645-A791-13766C1E6F48}">
      <dsp:nvSpPr>
        <dsp:cNvPr id="0" name=""/>
        <dsp:cNvSpPr/>
      </dsp:nvSpPr>
      <dsp:spPr>
        <a:xfrm>
          <a:off x="4639908" y="1219199"/>
          <a:ext cx="1987221" cy="1625600"/>
        </a:xfrm>
        <a:prstGeom prst="round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Retention</a:t>
          </a:r>
          <a:endParaRPr lang="en-US" sz="2400" b="1" kern="1200" dirty="0"/>
        </a:p>
      </dsp:txBody>
      <dsp:txXfrm>
        <a:off x="4719263" y="1298554"/>
        <a:ext cx="1828511" cy="1466890"/>
      </dsp:txXfrm>
    </dsp:sp>
    <dsp:sp modelId="{26919DA8-FB38-1D44-AFF4-7A71904C33CA}">
      <dsp:nvSpPr>
        <dsp:cNvPr id="0" name=""/>
        <dsp:cNvSpPr/>
      </dsp:nvSpPr>
      <dsp:spPr>
        <a:xfrm>
          <a:off x="6958333" y="1219199"/>
          <a:ext cx="1987221" cy="1625600"/>
        </a:xfrm>
        <a:prstGeom prst="roundRect">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Completion</a:t>
          </a:r>
          <a:endParaRPr lang="en-US" sz="2400" b="1" kern="1200" dirty="0"/>
        </a:p>
      </dsp:txBody>
      <dsp:txXfrm>
        <a:off x="7037688" y="1298554"/>
        <a:ext cx="1828511"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AFEF5-7FFC-417A-84DA-0809DF15D612}" type="datetimeFigureOut">
              <a:rPr lang="en-US" smtClean="0"/>
              <a:t>11/20/2017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80152-C2F3-44C6-9789-4D1BF19F1DA2}" type="slidenum">
              <a:rPr lang="en-US" smtClean="0"/>
              <a:t>‹#›</a:t>
            </a:fld>
            <a:endParaRPr lang="en-US"/>
          </a:p>
        </p:txBody>
      </p:sp>
    </p:spTree>
    <p:extLst>
      <p:ext uri="{BB962C8B-B14F-4D97-AF65-F5344CB8AC3E}">
        <p14:creationId xmlns:p14="http://schemas.microsoft.com/office/powerpoint/2010/main" val="52958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EBD91E54-B9DC-4443-A491-4B721295A41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9709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March 2016: The Student Interface.</a:t>
            </a:r>
          </a:p>
          <a:p>
            <a:pPr lvl="0"/>
            <a:r>
              <a:rPr lang="en-US" sz="1200" kern="1200" dirty="0" smtClean="0">
                <a:solidFill>
                  <a:schemeClr val="tx1"/>
                </a:solidFill>
                <a:effectLst/>
                <a:latin typeface="+mn-lt"/>
                <a:ea typeface="+mn-ea"/>
                <a:cs typeface="+mn-cs"/>
              </a:rPr>
              <a:t>April 2016: Driving Toward a Degree: Market Perspectives on the Adoption of </a:t>
            </a:r>
            <a:r>
              <a:rPr lang="en-US" sz="1200" kern="1200" dirty="0" err="1" smtClean="0">
                <a:solidFill>
                  <a:schemeClr val="tx1"/>
                </a:solidFill>
                <a:effectLst/>
                <a:latin typeface="+mn-lt"/>
                <a:ea typeface="+mn-ea"/>
                <a:cs typeface="+mn-cs"/>
              </a:rPr>
              <a:t>iPASS</a:t>
            </a:r>
            <a:r>
              <a:rPr lang="en-US" sz="1200" kern="1200" dirty="0" smtClean="0">
                <a:solidFill>
                  <a:schemeClr val="tx1"/>
                </a:solidFill>
                <a:effectLst/>
                <a:latin typeface="+mn-lt"/>
                <a:ea typeface="+mn-ea"/>
                <a:cs typeface="+mn-cs"/>
              </a:rPr>
              <a:t> as a Mechanism for Advising Reform.</a:t>
            </a:r>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311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3888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dirty="0" smtClean="0"/>
              <a:t>Mei-Yen</a:t>
            </a:r>
          </a:p>
          <a:p>
            <a:endParaRPr lang="en-US" dirty="0" smtClean="0"/>
          </a:p>
          <a:p>
            <a:r>
              <a:rPr lang="en-US" dirty="0" smtClean="0"/>
              <a:t>I wanted to take</a:t>
            </a:r>
            <a:r>
              <a:rPr lang="en-US" baseline="0" dirty="0" smtClean="0"/>
              <a:t> a few minutes to talk about some of the nuts and bolts of what it means to engage in </a:t>
            </a:r>
            <a:r>
              <a:rPr lang="en-US" baseline="0" dirty="0" err="1" smtClean="0"/>
              <a:t>iPASS</a:t>
            </a:r>
            <a:r>
              <a:rPr lang="en-US" baseline="0" dirty="0" smtClean="0"/>
              <a:t> reform as college.</a:t>
            </a:r>
          </a:p>
          <a:p>
            <a:endParaRPr lang="en-US" baseline="0" dirty="0" smtClean="0"/>
          </a:p>
          <a:p>
            <a:r>
              <a:rPr lang="en-US" baseline="0" dirty="0" smtClean="0"/>
              <a:t>One component of this work is the technology and there is a lot of technology out there for </a:t>
            </a:r>
            <a:r>
              <a:rPr lang="en-US" baseline="0" dirty="0" err="1" smtClean="0"/>
              <a:t>iPASS</a:t>
            </a:r>
            <a:r>
              <a:rPr lang="en-US" baseline="0" dirty="0" smtClean="0"/>
              <a:t>.  From </a:t>
            </a:r>
            <a:r>
              <a:rPr lang="en-US" baseline="0" dirty="0" err="1" smtClean="0"/>
              <a:t>Tyton</a:t>
            </a:r>
            <a:r>
              <a:rPr lang="en-US" baseline="0" dirty="0" smtClean="0"/>
              <a:t> Partners research: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 product categories</a:t>
            </a:r>
            <a:endParaRPr lang="en-US" dirty="0" smtClean="0"/>
          </a:p>
          <a:p>
            <a:r>
              <a:rPr lang="en-US" dirty="0" smtClean="0"/>
              <a:t>120 providers</a:t>
            </a:r>
          </a:p>
          <a:p>
            <a:r>
              <a:rPr lang="en-US" dirty="0" smtClean="0"/>
              <a:t>7</a:t>
            </a:r>
            <a:r>
              <a:rPr lang="en-US" baseline="0" dirty="0" smtClean="0"/>
              <a:t> different competitive segments</a:t>
            </a:r>
          </a:p>
          <a:p>
            <a:r>
              <a:rPr lang="en-US" baseline="0" dirty="0" smtClean="0"/>
              <a:t>No complete solutions available</a:t>
            </a:r>
          </a:p>
          <a:p>
            <a:endParaRPr lang="en-US" baseline="0" dirty="0" smtClean="0"/>
          </a:p>
          <a:p>
            <a:r>
              <a:rPr lang="en-US" baseline="0" dirty="0" smtClean="0"/>
              <a:t>The average colleges engaged in </a:t>
            </a:r>
            <a:r>
              <a:rPr lang="en-US" baseline="0" dirty="0" err="1" smtClean="0"/>
              <a:t>iPASS</a:t>
            </a:r>
            <a:r>
              <a:rPr lang="en-US" baseline="0" dirty="0" smtClean="0"/>
              <a:t> uses 3-4 different vendors</a:t>
            </a:r>
          </a:p>
          <a:p>
            <a:endParaRPr lang="en-US" baseline="0" dirty="0" smtClean="0"/>
          </a:p>
          <a:p>
            <a:r>
              <a:rPr lang="en-US" baseline="0" dirty="0" smtClean="0"/>
              <a:t>This presents institutional challenges:  systems integration and frequent updates, management over multiple platforms, inconsistent collaboration among internal and external stakeholders</a:t>
            </a:r>
          </a:p>
          <a:p>
            <a:endParaRPr lang="en-US" baseline="0" dirty="0" smtClean="0"/>
          </a:p>
          <a:p>
            <a:r>
              <a:rPr lang="en-US" baseline="0" dirty="0" smtClean="0"/>
              <a:t>There is a move in the industry to more holistic </a:t>
            </a:r>
            <a:r>
              <a:rPr lang="en-US" baseline="0" dirty="0" err="1" smtClean="0"/>
              <a:t>solutions</a:t>
            </a:r>
            <a:r>
              <a:rPr lang="en-US" baseline="0" dirty="0" err="1" smtClean="0">
                <a:sym typeface="Wingdings" panose="05000000000000000000" pitchFamily="2" charset="2"/>
              </a:rPr>
              <a:t>mergers</a:t>
            </a:r>
            <a:r>
              <a:rPr lang="en-US" baseline="0" dirty="0" smtClean="0">
                <a:sym typeface="Wingdings" panose="05000000000000000000" pitchFamily="2" charset="2"/>
              </a:rPr>
              <a:t>/</a:t>
            </a:r>
            <a:r>
              <a:rPr lang="en-US" baseline="0" dirty="0" err="1" smtClean="0">
                <a:sym typeface="Wingdings" panose="05000000000000000000" pitchFamily="2" charset="2"/>
              </a:rPr>
              <a:t>acquitionswill</a:t>
            </a:r>
            <a:r>
              <a:rPr lang="en-US" baseline="0" dirty="0" smtClean="0">
                <a:sym typeface="Wingdings" panose="05000000000000000000" pitchFamily="2" charset="2"/>
              </a:rPr>
              <a:t> this result in more or less collaboration/interoperability?</a:t>
            </a:r>
          </a:p>
          <a:p>
            <a:pPr marL="171450" indent="-171450">
              <a:buFontTx/>
              <a:buChar char="-"/>
            </a:pPr>
            <a:r>
              <a:rPr lang="en-US" baseline="0" dirty="0" smtClean="0">
                <a:sym typeface="Wingdings" panose="05000000000000000000" pitchFamily="2" charset="2"/>
              </a:rPr>
              <a:t>How can colleges have a voice in shaping the industry?</a:t>
            </a:r>
          </a:p>
          <a:p>
            <a:pPr marL="171450" indent="-171450">
              <a:buFontTx/>
              <a:buChar char="-"/>
            </a:pPr>
            <a:r>
              <a:rPr lang="en-US" baseline="0" dirty="0" smtClean="0">
                <a:sym typeface="Wingdings" panose="05000000000000000000" pitchFamily="2" charset="2"/>
              </a:rPr>
              <a:t>ATD building relationships with tech vendors to try to work collaboratively and influence the industry</a:t>
            </a:r>
          </a:p>
          <a:p>
            <a:endParaRPr lang="en-US" baseline="0" dirty="0" smtClean="0"/>
          </a:p>
          <a:p>
            <a:r>
              <a:rPr lang="en-US" baseline="0" dirty="0" smtClean="0"/>
              <a:t>This is one way of understanding different categories of the </a:t>
            </a:r>
            <a:r>
              <a:rPr lang="en-US" baseline="0" dirty="0" err="1" smtClean="0"/>
              <a:t>iPASS</a:t>
            </a:r>
            <a:r>
              <a:rPr lang="en-US" baseline="0" dirty="0" smtClean="0"/>
              <a:t> ecosystem</a:t>
            </a:r>
          </a:p>
          <a:p>
            <a:r>
              <a:rPr lang="en-US" baseline="0" dirty="0" smtClean="0"/>
              <a:t>Technology helps think about the workflow aspect of student success, asking “What tools can enable integration, feedback loops, and improved productivity?” BUT technology adoption alone does not = </a:t>
            </a:r>
            <a:r>
              <a:rPr lang="en-US" baseline="0" dirty="0" err="1" smtClean="0"/>
              <a:t>iPASS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5393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baseline="0" dirty="0" smtClean="0"/>
              <a:t>Data and tech related challenges</a:t>
            </a:r>
          </a:p>
          <a:p>
            <a:pPr marL="285750" indent="-285750">
              <a:spcAft>
                <a:spcPts val="1200"/>
              </a:spcAft>
              <a:buClr>
                <a:srgbClr val="00539B"/>
              </a:buClr>
              <a:buFont typeface="Courier New" panose="02070309020205020404" pitchFamily="49" charset="0"/>
              <a:buChar char="-"/>
            </a:pPr>
            <a:r>
              <a:rPr lang="en-US" dirty="0" smtClean="0">
                <a:solidFill>
                  <a:srgbClr val="666666"/>
                </a:solidFill>
                <a:latin typeface="Garamond" panose="02020404030301010803" pitchFamily="18" charset="0"/>
              </a:rPr>
              <a:t>Integrating multiple student success technologies </a:t>
            </a:r>
          </a:p>
          <a:p>
            <a:pPr marL="285750" indent="-285750">
              <a:spcAft>
                <a:spcPts val="1200"/>
              </a:spcAft>
              <a:buClr>
                <a:srgbClr val="00539B"/>
              </a:buClr>
              <a:buFont typeface="Courier New" panose="02070309020205020404" pitchFamily="49" charset="0"/>
              <a:buChar char="-"/>
            </a:pPr>
            <a:r>
              <a:rPr lang="en-US" dirty="0" smtClean="0">
                <a:solidFill>
                  <a:srgbClr val="666666"/>
                </a:solidFill>
                <a:latin typeface="Garamond" panose="02020404030301010803" pitchFamily="18" charset="0"/>
              </a:rPr>
              <a:t>Identifying most valuable data (lead and lag) to track for various stakeholders</a:t>
            </a:r>
          </a:p>
          <a:p>
            <a:pPr marL="285750" indent="-285750">
              <a:spcAft>
                <a:spcPts val="1200"/>
              </a:spcAft>
              <a:buClr>
                <a:srgbClr val="00539B"/>
              </a:buClr>
              <a:buFont typeface="Courier New" panose="02070309020205020404" pitchFamily="49" charset="0"/>
              <a:buChar char="-"/>
            </a:pPr>
            <a:r>
              <a:rPr lang="en-US" dirty="0" smtClean="0">
                <a:solidFill>
                  <a:srgbClr val="666666"/>
                </a:solidFill>
                <a:latin typeface="Garamond" panose="02020404030301010803" pitchFamily="18" charset="0"/>
              </a:rPr>
              <a:t>Building and maintaining effective relationship with multiple vendors</a:t>
            </a:r>
          </a:p>
          <a:p>
            <a:pPr marL="285750" indent="-285750">
              <a:spcAft>
                <a:spcPts val="1200"/>
              </a:spcAft>
              <a:buClr>
                <a:srgbClr val="00539B"/>
              </a:buClr>
              <a:buFont typeface="Courier New" panose="02070309020205020404" pitchFamily="49" charset="0"/>
              <a:buChar char="-"/>
            </a:pPr>
            <a:r>
              <a:rPr lang="en-US" dirty="0" smtClean="0">
                <a:solidFill>
                  <a:srgbClr val="666666"/>
                </a:solidFill>
                <a:latin typeface="Garamond" panose="02020404030301010803" pitchFamily="18" charset="0"/>
              </a:rPr>
              <a:t>Effective training models for faculty and students</a:t>
            </a:r>
          </a:p>
          <a:p>
            <a:pPr marL="285750" indent="-285750">
              <a:spcAft>
                <a:spcPts val="1200"/>
              </a:spcAft>
              <a:buClr>
                <a:srgbClr val="00539B"/>
              </a:buClr>
              <a:buFont typeface="Courier New" panose="02070309020205020404" pitchFamily="49" charset="0"/>
              <a:buChar char="-"/>
            </a:pPr>
            <a:r>
              <a:rPr lang="en-US" dirty="0" smtClean="0">
                <a:solidFill>
                  <a:srgbClr val="666666"/>
                </a:solidFill>
                <a:latin typeface="Garamond" panose="02020404030301010803" pitchFamily="18" charset="0"/>
              </a:rPr>
              <a:t>End-user adoption of technology/behavioral change </a:t>
            </a:r>
          </a:p>
          <a:p>
            <a:endParaRPr lang="en-US" baseline="0" dirty="0" smtClean="0"/>
          </a:p>
        </p:txBody>
      </p:sp>
      <p:sp>
        <p:nvSpPr>
          <p:cNvPr id="4" name="Slide Number Placeholder 3"/>
          <p:cNvSpPr>
            <a:spLocks noGrp="1"/>
          </p:cNvSpPr>
          <p:nvPr>
            <p:ph type="sldNum" sz="quarter" idx="10"/>
          </p:nvPr>
        </p:nvSpPr>
        <p:spPr/>
        <p:txBody>
          <a:bodyPr/>
          <a:lstStyle/>
          <a:p>
            <a:fld id="{9F04B712-ED25-40EC-A0F4-23C0F112A7DB}" type="slidenum">
              <a:rPr lang="en-US" smtClean="0"/>
              <a:t>3</a:t>
            </a:fld>
            <a:endParaRPr lang="en-US"/>
          </a:p>
        </p:txBody>
      </p:sp>
    </p:spTree>
    <p:extLst>
      <p:ext uri="{BB962C8B-B14F-4D97-AF65-F5344CB8AC3E}">
        <p14:creationId xmlns:p14="http://schemas.microsoft.com/office/powerpoint/2010/main" val="52707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0295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for Colorado State</a:t>
            </a:r>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9095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7A24-951F-0F46-A849-B64C6DEE635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5214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for Northern Essex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4437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Facilitated discussion  (facilitator and audience questions)</a:t>
            </a:r>
          </a:p>
          <a:p>
            <a:pPr marL="228600" indent="-228600" rtl="0" fontAlgn="base">
              <a:buFont typeface="+mj-lt"/>
              <a:buAutoNum type="arabicPeriod"/>
            </a:pPr>
            <a:r>
              <a:rPr lang="en-US" sz="1200" b="0" i="0" kern="1200" dirty="0" smtClean="0">
                <a:solidFill>
                  <a:schemeClr val="tx1"/>
                </a:solidFill>
                <a:effectLst/>
                <a:latin typeface="+mn-lt"/>
                <a:ea typeface="+mn-ea"/>
                <a:cs typeface="+mn-cs"/>
              </a:rPr>
              <a:t>What factors did you consider when selecting your technology vendors?  </a:t>
            </a:r>
          </a:p>
          <a:p>
            <a:pPr marL="228600" indent="-228600" rtl="0" fontAlgn="base">
              <a:buFont typeface="+mj-lt"/>
              <a:buAutoNum type="arabicPeriod"/>
            </a:pPr>
            <a:r>
              <a:rPr lang="en-US" sz="1200" b="0" i="0" kern="1200" dirty="0" smtClean="0">
                <a:solidFill>
                  <a:schemeClr val="tx1"/>
                </a:solidFill>
                <a:effectLst/>
                <a:latin typeface="+mn-lt"/>
                <a:ea typeface="+mn-ea"/>
                <a:cs typeface="+mn-cs"/>
              </a:rPr>
              <a:t>What was your institution’s approach to managing the vendor relationship?  One point person per technology?  Centralized point person for all technology?</a:t>
            </a:r>
          </a:p>
          <a:p>
            <a:pPr marL="228600" indent="-228600" rtl="0" fontAlgn="base">
              <a:buFont typeface="+mj-lt"/>
              <a:buAutoNum type="arabicPeriod"/>
            </a:pPr>
            <a:r>
              <a:rPr lang="en-US" sz="1200" b="0" i="0" kern="1200" dirty="0" smtClean="0">
                <a:solidFill>
                  <a:schemeClr val="tx1"/>
                </a:solidFill>
                <a:effectLst/>
                <a:latin typeface="+mn-lt"/>
                <a:ea typeface="+mn-ea"/>
                <a:cs typeface="+mn-cs"/>
              </a:rPr>
              <a:t>How did the technology vendors collaborate with both the technical and functional departments on campus?</a:t>
            </a:r>
          </a:p>
          <a:p>
            <a:pPr marL="228600" indent="-228600" rtl="0" fontAlgn="base">
              <a:buFont typeface="+mj-lt"/>
              <a:buAutoNum type="arabicPeriod"/>
            </a:pPr>
            <a:r>
              <a:rPr lang="en-US" sz="1200" b="0" i="0" kern="1200" dirty="0" smtClean="0">
                <a:solidFill>
                  <a:schemeClr val="tx1"/>
                </a:solidFill>
                <a:effectLst/>
                <a:latin typeface="+mn-lt"/>
                <a:ea typeface="+mn-ea"/>
                <a:cs typeface="+mn-cs"/>
              </a:rPr>
              <a:t>Tell one story of a challenge you experienced in working with a technology vendor over the course of implementing a new technology.  What changes, if any, did you make as a result of this challenging experience?</a:t>
            </a:r>
          </a:p>
          <a:p>
            <a:pPr marL="228600" indent="-228600" rtl="0" fontAlgn="base">
              <a:buFont typeface="+mj-lt"/>
              <a:buAutoNum type="arabicPeriod"/>
            </a:pPr>
            <a:r>
              <a:rPr lang="en-US" sz="1200" b="0" i="0" kern="1200" dirty="0" smtClean="0">
                <a:solidFill>
                  <a:schemeClr val="tx1"/>
                </a:solidFill>
                <a:effectLst/>
                <a:latin typeface="+mn-lt"/>
                <a:ea typeface="+mn-ea"/>
                <a:cs typeface="+mn-cs"/>
              </a:rPr>
              <a:t>What two strategies have helped you build successful relationships with technology vendors?</a:t>
            </a:r>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9527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r>
              <a:rPr lang="en-US" dirty="0" smtClean="0"/>
              <a:t>Will move to this slide at the end when </a:t>
            </a:r>
          </a:p>
          <a:p>
            <a:r>
              <a:rPr lang="en-US" dirty="0" smtClean="0"/>
              <a:t>-  Put small note on the slide for the audience</a:t>
            </a:r>
            <a:r>
              <a:rPr lang="en-US" baseline="0" dirty="0" smtClean="0"/>
              <a:t> to share other advice they have in the chat box</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04B712-ED25-40EC-A0F4-23C0F112A7D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7172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2A25-3D48-4AC3-9CBF-5C348167ABC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159301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2A25-3D48-4AC3-9CBF-5C348167ABC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324275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2A25-3D48-4AC3-9CBF-5C348167ABC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57489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1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362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45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57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178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40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8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18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2A25-3D48-4AC3-9CBF-5C348167ABC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1311330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792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4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802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19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51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710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341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873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4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2A25-3D48-4AC3-9CBF-5C348167ABC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2765650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019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530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34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Feb. 10,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IPAS at CSU</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884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79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723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725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84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8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9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2A25-3D48-4AC3-9CBF-5C348167ABC0}"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1370200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07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875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654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26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75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2A25-3D48-4AC3-9CBF-5C348167ABC0}"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126269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2A25-3D48-4AC3-9CBF-5C348167ABC0}"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351661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2A25-3D48-4AC3-9CBF-5C348167ABC0}"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138305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2A25-3D48-4AC3-9CBF-5C348167ABC0}"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356800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2A25-3D48-4AC3-9CBF-5C348167ABC0}"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FB58-3DD2-4E3F-BC42-DC7ED1B3738E}" type="slidenum">
              <a:rPr lang="en-US" smtClean="0"/>
              <a:t>‹#›</a:t>
            </a:fld>
            <a:endParaRPr lang="en-US"/>
          </a:p>
        </p:txBody>
      </p:sp>
    </p:spTree>
    <p:extLst>
      <p:ext uri="{BB962C8B-B14F-4D97-AF65-F5344CB8AC3E}">
        <p14:creationId xmlns:p14="http://schemas.microsoft.com/office/powerpoint/2010/main" val="50806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2A25-3D48-4AC3-9CBF-5C348167ABC0}" type="datetimeFigureOut">
              <a:rPr lang="en-US" smtClean="0"/>
              <a:t>11/20/2017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CFB58-3DD2-4E3F-BC42-DC7ED1B3738E}" type="slidenum">
              <a:rPr lang="en-US" smtClean="0"/>
              <a:t>‹#›</a:t>
            </a:fld>
            <a:endParaRPr lang="en-US"/>
          </a:p>
        </p:txBody>
      </p:sp>
    </p:spTree>
    <p:extLst>
      <p:ext uri="{BB962C8B-B14F-4D97-AF65-F5344CB8AC3E}">
        <p14:creationId xmlns:p14="http://schemas.microsoft.com/office/powerpoint/2010/main" val="240269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A91BA-9961-43AC-B486-5D72D13220F1}"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94E7C-CFD5-4EED-9E40-D37904A15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075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Feb. 10, 2016</a:t>
            </a: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IPAS at CSU</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A851CA-F4CC-7643-BB78-266ADD9893C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88832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05305-2474-4023-ADB6-CB2671298572}"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5E159-3937-4CE4-AB00-B02F0F8E2A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599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www.achievingthedream.org/DREAM2016" TargetMode="External"/><Relationship Id="rId7"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image" Target="../media/image17.tif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110" y="1941513"/>
            <a:ext cx="8915400" cy="1470025"/>
          </a:xfrm>
        </p:spPr>
        <p:txBody>
          <a:bodyPr>
            <a:noAutofit/>
          </a:bodyPr>
          <a:lstStyle/>
          <a:p>
            <a:pPr>
              <a:spcAft>
                <a:spcPts val="1200"/>
              </a:spcAft>
            </a:pPr>
            <a:r>
              <a:rPr lang="en-US" sz="3600" dirty="0">
                <a:solidFill>
                  <a:srgbClr val="00539B"/>
                </a:solidFill>
                <a:latin typeface="ITC Avant Garde Std Bk" pitchFamily="34" charset="0"/>
              </a:rPr>
              <a:t>The Challenges and Successes of Technology Vendor Engagement for </a:t>
            </a:r>
            <a:r>
              <a:rPr lang="en-US" sz="3600" dirty="0" err="1">
                <a:solidFill>
                  <a:srgbClr val="00539B"/>
                </a:solidFill>
                <a:latin typeface="ITC Avant Garde Std Bk" pitchFamily="34" charset="0"/>
              </a:rPr>
              <a:t>iPASS</a:t>
            </a:r>
            <a:r>
              <a:rPr lang="en-US" sz="3600" dirty="0">
                <a:solidFill>
                  <a:srgbClr val="00539B"/>
                </a:solidFill>
                <a:latin typeface="ITC Avant Garde Std Bk" pitchFamily="34" charset="0"/>
              </a:rPr>
              <a:t> Reform</a:t>
            </a:r>
            <a:endParaRPr lang="en-US" sz="3600" dirty="0">
              <a:solidFill>
                <a:srgbClr val="008E7F"/>
              </a:solidFill>
              <a:latin typeface="ITC Avant Garde Std Bk" pitchFamily="34" charset="0"/>
            </a:endParaRPr>
          </a:p>
        </p:txBody>
      </p:sp>
      <p:sp>
        <p:nvSpPr>
          <p:cNvPr id="6" name="TextBox 5"/>
          <p:cNvSpPr txBox="1"/>
          <p:nvPr/>
        </p:nvSpPr>
        <p:spPr>
          <a:xfrm>
            <a:off x="1600200" y="6520190"/>
            <a:ext cx="8915400" cy="261610"/>
          </a:xfrm>
          <a:prstGeom prst="rect">
            <a:avLst/>
          </a:prstGeom>
          <a:noFill/>
        </p:spPr>
        <p:txBody>
          <a:bodyPr wrap="square" rtlCol="0">
            <a:spAutoFit/>
          </a:bodyPr>
          <a:lstStyle/>
          <a:p>
            <a:r>
              <a:rPr lang="en-US" sz="1100" b="1" dirty="0" err="1">
                <a:solidFill>
                  <a:srgbClr val="002060"/>
                </a:solidFill>
                <a:latin typeface="ITC Avant Garde Std Bk" pitchFamily="34" charset="0"/>
              </a:rPr>
              <a:t>iPASS</a:t>
            </a:r>
            <a:r>
              <a:rPr lang="en-US" sz="1100" b="1" dirty="0">
                <a:solidFill>
                  <a:srgbClr val="002060"/>
                </a:solidFill>
                <a:latin typeface="ITC Avant Garde Std Bk" pitchFamily="34" charset="0"/>
              </a:rPr>
              <a:t>: Transformative advising and planning reform for increased student success</a:t>
            </a:r>
          </a:p>
        </p:txBody>
      </p:sp>
      <p:sp>
        <p:nvSpPr>
          <p:cNvPr id="12" name="Rectangle 11"/>
          <p:cNvSpPr/>
          <p:nvPr/>
        </p:nvSpPr>
        <p:spPr>
          <a:xfrm>
            <a:off x="0" y="3962400"/>
            <a:ext cx="9185564"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p:txBody>
      </p:sp>
      <p:pic>
        <p:nvPicPr>
          <p:cNvPr id="13" name="Picture 12" descr="http://www.taoyoung.com/Images/img_compass.jpg"/>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962400"/>
            <a:ext cx="2895600" cy="2133600"/>
          </a:xfrm>
          <a:prstGeom prst="rect">
            <a:avLst/>
          </a:prstGeom>
          <a:noFill/>
          <a:ln>
            <a:noFill/>
          </a:ln>
        </p:spPr>
      </p:pic>
      <p:cxnSp>
        <p:nvCxnSpPr>
          <p:cNvPr id="14" name="Straight Connector 13"/>
          <p:cNvCxnSpPr/>
          <p:nvPr/>
        </p:nvCxnSpPr>
        <p:spPr>
          <a:xfrm>
            <a:off x="3501073" y="139065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4903153" y="228603"/>
            <a:ext cx="2393315" cy="1028065"/>
          </a:xfrm>
          <a:prstGeom prst="rect">
            <a:avLst/>
          </a:prstGeom>
        </p:spPr>
      </p:pic>
    </p:spTree>
    <p:extLst>
      <p:ext uri="{BB962C8B-B14F-4D97-AF65-F5344CB8AC3E}">
        <p14:creationId xmlns:p14="http://schemas.microsoft.com/office/powerpoint/2010/main" val="100069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Encountered</a:t>
            </a:r>
            <a:endParaRPr lang="en-US" dirty="0"/>
          </a:p>
        </p:txBody>
      </p:sp>
      <p:sp>
        <p:nvSpPr>
          <p:cNvPr id="3" name="Content Placeholder 2"/>
          <p:cNvSpPr>
            <a:spLocks noGrp="1"/>
          </p:cNvSpPr>
          <p:nvPr>
            <p:ph idx="1"/>
          </p:nvPr>
        </p:nvSpPr>
        <p:spPr/>
        <p:txBody>
          <a:bodyPr>
            <a:normAutofit lnSpcReduction="10000"/>
          </a:bodyPr>
          <a:lstStyle/>
          <a:p>
            <a:r>
              <a:rPr lang="en-US" dirty="0" smtClean="0"/>
              <a:t>Vendor non-delivery</a:t>
            </a:r>
          </a:p>
          <a:p>
            <a:pPr lvl="1"/>
            <a:r>
              <a:rPr lang="en-US" dirty="0" smtClean="0"/>
              <a:t>Solution: CSU lowered expectations and vendor redirect to a productive area</a:t>
            </a:r>
          </a:p>
          <a:p>
            <a:r>
              <a:rPr lang="en-US" dirty="0" smtClean="0"/>
              <a:t>Vender underperformance</a:t>
            </a:r>
          </a:p>
          <a:p>
            <a:pPr lvl="1"/>
            <a:r>
              <a:rPr lang="en-US" dirty="0" smtClean="0"/>
              <a:t>Solution: CSU hired a staff member with significant expertise in the product, and we did some (much) of the vendor’s work </a:t>
            </a:r>
          </a:p>
          <a:p>
            <a:r>
              <a:rPr lang="en-US" dirty="0" smtClean="0"/>
              <a:t>“Data diarrhea” – massive staff effort of ETL (Extract, Transform, Load); launched a data re-architecture activity for IPASS-2</a:t>
            </a:r>
            <a:endParaRPr lang="en-US" dirty="0"/>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10</a:t>
            </a:fld>
            <a:endParaRPr lang="en-US">
              <a:solidFill>
                <a:prstClr val="black">
                  <a:tint val="75000"/>
                </a:prstClr>
              </a:solidFill>
            </a:endParaRPr>
          </a:p>
        </p:txBody>
      </p:sp>
      <p:grpSp>
        <p:nvGrpSpPr>
          <p:cNvPr id="7" name="Group 4"/>
          <p:cNvGrpSpPr>
            <a:grpSpLocks noChangeAspect="1"/>
          </p:cNvGrpSpPr>
          <p:nvPr/>
        </p:nvGrpSpPr>
        <p:grpSpPr bwMode="auto">
          <a:xfrm>
            <a:off x="10033000" y="459842"/>
            <a:ext cx="1655063" cy="651478"/>
            <a:chOff x="1277" y="1465"/>
            <a:chExt cx="3206" cy="1390"/>
          </a:xfrm>
        </p:grpSpPr>
        <p:sp>
          <p:nvSpPr>
            <p:cNvPr id="8" name="Freeform 5"/>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 name="Freeform 6"/>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 name="Freeform 7"/>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1" name="Freeform 8"/>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2" name="Freeform 9"/>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3" name="Freeform 10"/>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4" name="Freeform 11"/>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5" name="Freeform 12"/>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6" name="Freeform 13"/>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7" name="Freeform 14"/>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8" name="Freeform 15"/>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9" name="Freeform 16"/>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0" name="Freeform 17"/>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1" name="Freeform 18"/>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2" name="Freeform 19"/>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3" name="Freeform 20"/>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4" name="Freeform 21"/>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5" name="Freeform 22"/>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6" name="Freeform 23"/>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7" name="Freeform 24"/>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8" name="Freeform 25"/>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9" name="Freeform 26"/>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0" name="Freeform 27"/>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1" name="Freeform 28"/>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2" name="Freeform 29"/>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3" name="Freeform 30"/>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4" name="Freeform 31"/>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5" name="Freeform 32"/>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6" name="Freeform 33"/>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7" name="Freeform 34"/>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8" name="Freeform 35"/>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9" name="Freeform 36"/>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0" name="Freeform 37"/>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1" name="Freeform 38"/>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2" name="Freeform 39"/>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3" name="Freeform 40"/>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4" name="Freeform 41"/>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5" name="Freeform 42"/>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6" name="Freeform 43"/>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7" name="Freeform 44"/>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8" name="Freeform 45"/>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9" name="Freeform 46"/>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0" name="Freeform 47"/>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1" name="Freeform 48"/>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grpSp>
    </p:spTree>
    <p:extLst>
      <p:ext uri="{BB962C8B-B14F-4D97-AF65-F5344CB8AC3E}">
        <p14:creationId xmlns:p14="http://schemas.microsoft.com/office/powerpoint/2010/main" val="43816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2"/>
            <a:ext cx="10349345" cy="665420"/>
          </a:xfrm>
        </p:spPr>
        <p:txBody>
          <a:bodyPr>
            <a:noAutofit/>
          </a:bodyPr>
          <a:lstStyle/>
          <a:p>
            <a:pPr algn="ctr"/>
            <a:r>
              <a:rPr lang="en-US" sz="4000" dirty="0" smtClean="0">
                <a:solidFill>
                  <a:srgbClr val="008E7F"/>
                </a:solidFill>
                <a:latin typeface="ITC Avant Garde Std Bk" pitchFamily="34" charset="0"/>
              </a:rPr>
              <a:t>Northern Essex Community College</a:t>
            </a:r>
            <a:endParaRPr lang="en-US" sz="40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pic>
        <p:nvPicPr>
          <p:cNvPr id="1028" name="Picture 4" descr="https://sts.necc.mass.edu/adfs/portal/logo/logo.png?id=74AF27F7FC22A389C608E5977A457826F9D444E347E6A198B2C2F5EF9282A7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334" y="2971800"/>
            <a:ext cx="6133643" cy="18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96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16012"/>
            <a:ext cx="10515600" cy="1325563"/>
          </a:xfrm>
        </p:spPr>
        <p:txBody>
          <a:bodyPr/>
          <a:lstStyle/>
          <a:p>
            <a:pPr algn="ctr"/>
            <a:r>
              <a:rPr lang="en-US" b="1" dirty="0" smtClean="0">
                <a:solidFill>
                  <a:srgbClr val="0070C0"/>
                </a:solidFill>
              </a:rPr>
              <a:t>NECC’S VISION FOR iPASS</a:t>
            </a:r>
            <a:endParaRPr lang="en-US" b="1" dirty="0">
              <a:solidFill>
                <a:srgbClr val="0070C0"/>
              </a:solidFill>
            </a:endParaRPr>
          </a:p>
        </p:txBody>
      </p:sp>
      <p:sp>
        <p:nvSpPr>
          <p:cNvPr id="5" name="Content Placeholder 4"/>
          <p:cNvSpPr>
            <a:spLocks noGrp="1"/>
          </p:cNvSpPr>
          <p:nvPr>
            <p:ph idx="1"/>
          </p:nvPr>
        </p:nvSpPr>
        <p:spPr>
          <a:xfrm>
            <a:off x="838200" y="1295684"/>
            <a:ext cx="10515600" cy="4845631"/>
          </a:xfrm>
        </p:spPr>
        <p:txBody>
          <a:bodyPr/>
          <a:lstStyle/>
          <a:p>
            <a:pPr marL="0" indent="0">
              <a:buNone/>
            </a:pPr>
            <a:r>
              <a:rPr lang="en-US" i="1" dirty="0"/>
              <a:t>NECC will provide a student experience that is integrated, personal, and consistent across campuses and during their entire time at the College. All students will access the tools and information they need to successfully apply, enroll and flourish in an academic program that aligns with their personal and professional goals. Through integrated technology tools and interdepartmental collaboration, students will be able to navigate NECC’s resources: advising and degree planning, academic and non-academic support services, career exploration and development, online and in person. Faculty and staff will have the predictive and real-time information to identify and help struggling students as early as possible.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5779552"/>
            <a:ext cx="3228975" cy="952500"/>
          </a:xfrm>
          <a:prstGeom prst="rect">
            <a:avLst/>
          </a:prstGeom>
        </p:spPr>
      </p:pic>
    </p:spTree>
    <p:extLst>
      <p:ext uri="{BB962C8B-B14F-4D97-AF65-F5344CB8AC3E}">
        <p14:creationId xmlns:p14="http://schemas.microsoft.com/office/powerpoint/2010/main" val="396179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Our Technology (New/Current/Integration)</a:t>
            </a:r>
            <a:endParaRPr lang="en-US" b="1" dirty="0">
              <a:solidFill>
                <a:srgbClr val="0070C0"/>
              </a:solidFill>
            </a:endParaRPr>
          </a:p>
        </p:txBody>
      </p:sp>
      <p:sp>
        <p:nvSpPr>
          <p:cNvPr id="3" name="Content Placeholder 2"/>
          <p:cNvSpPr>
            <a:spLocks noGrp="1"/>
          </p:cNvSpPr>
          <p:nvPr>
            <p:ph sz="half" idx="1"/>
          </p:nvPr>
        </p:nvSpPr>
        <p:spPr>
          <a:xfrm>
            <a:off x="838200" y="1825625"/>
            <a:ext cx="5181600" cy="4639570"/>
          </a:xfrm>
        </p:spPr>
        <p:txBody>
          <a:bodyPr>
            <a:normAutofit/>
          </a:bodyPr>
          <a:lstStyle/>
          <a:p>
            <a:r>
              <a:rPr lang="en-US" dirty="0" smtClean="0"/>
              <a:t>Pre-existing technology: </a:t>
            </a:r>
          </a:p>
          <a:p>
            <a:pPr lvl="1"/>
            <a:r>
              <a:rPr lang="en-US" dirty="0" smtClean="0"/>
              <a:t>SIS – Banner</a:t>
            </a:r>
          </a:p>
          <a:p>
            <a:pPr lvl="1"/>
            <a:r>
              <a:rPr lang="en-US" dirty="0" smtClean="0"/>
              <a:t>LMS – Blackboard</a:t>
            </a:r>
          </a:p>
          <a:p>
            <a:pPr lvl="1"/>
            <a:r>
              <a:rPr lang="en-US" dirty="0" smtClean="0"/>
              <a:t>Degree Audit/Planner – </a:t>
            </a:r>
            <a:r>
              <a:rPr lang="en-US" dirty="0" err="1" smtClean="0"/>
              <a:t>DegreeWorks</a:t>
            </a:r>
            <a:endParaRPr lang="en-US" dirty="0" smtClean="0"/>
          </a:p>
          <a:p>
            <a:pPr lvl="1"/>
            <a:r>
              <a:rPr lang="en-US" dirty="0" smtClean="0"/>
              <a:t>Early Alert -  Starfish</a:t>
            </a:r>
          </a:p>
          <a:p>
            <a:pPr lvl="1"/>
            <a:r>
              <a:rPr lang="en-US" dirty="0" smtClean="0"/>
              <a:t>Tracking Academic Support - </a:t>
            </a:r>
            <a:r>
              <a:rPr lang="en-US" dirty="0" err="1" smtClean="0"/>
              <a:t>TutorTrac</a:t>
            </a:r>
            <a:endParaRPr lang="en-US" dirty="0" smtClean="0"/>
          </a:p>
          <a:p>
            <a:pPr lvl="1"/>
            <a:r>
              <a:rPr lang="en-US" dirty="0" smtClean="0"/>
              <a:t>Career Resources Management – </a:t>
            </a:r>
            <a:r>
              <a:rPr lang="en-US" dirty="0" err="1" smtClean="0"/>
              <a:t>Symplicity</a:t>
            </a:r>
            <a:r>
              <a:rPr lang="en-US" dirty="0" smtClean="0"/>
              <a:t> </a:t>
            </a:r>
            <a:r>
              <a:rPr lang="en-US" dirty="0" err="1" smtClean="0"/>
              <a:t>NACElink</a:t>
            </a:r>
            <a:endParaRPr lang="en-US" dirty="0" smtClean="0"/>
          </a:p>
        </p:txBody>
      </p:sp>
      <p:sp>
        <p:nvSpPr>
          <p:cNvPr id="4" name="Content Placeholder 3"/>
          <p:cNvSpPr>
            <a:spLocks noGrp="1"/>
          </p:cNvSpPr>
          <p:nvPr>
            <p:ph sz="half" idx="2"/>
          </p:nvPr>
        </p:nvSpPr>
        <p:spPr>
          <a:xfrm>
            <a:off x="6172200" y="1825625"/>
            <a:ext cx="5181600" cy="2398645"/>
          </a:xfrm>
        </p:spPr>
        <p:txBody>
          <a:bodyPr>
            <a:normAutofit/>
          </a:bodyPr>
          <a:lstStyle/>
          <a:p>
            <a:pPr marL="342900" lvl="1" indent="-342900"/>
            <a:r>
              <a:rPr lang="en-US" sz="2800" dirty="0" smtClean="0"/>
              <a:t>Onboarding with iPASS:</a:t>
            </a:r>
          </a:p>
          <a:p>
            <a:pPr marL="800100" lvl="2" indent="-342900"/>
            <a:r>
              <a:rPr lang="en-US" sz="2400" dirty="0" err="1" smtClean="0"/>
              <a:t>SmartCatalog</a:t>
            </a:r>
            <a:r>
              <a:rPr lang="en-US" sz="2400" dirty="0" smtClean="0"/>
              <a:t> – course catalog software</a:t>
            </a:r>
          </a:p>
          <a:p>
            <a:pPr marL="800100" lvl="2" indent="-342900"/>
            <a:r>
              <a:rPr lang="en-US" sz="2400" dirty="0" smtClean="0"/>
              <a:t>Data Warehouse and Analytics</a:t>
            </a:r>
          </a:p>
          <a:p>
            <a:endParaRPr lang="en-US" dirty="0" smtClean="0"/>
          </a:p>
          <a:p>
            <a:pPr marL="0" indent="0">
              <a:buNone/>
            </a:pPr>
            <a:endParaRPr lang="en-US" dirty="0"/>
          </a:p>
        </p:txBody>
      </p:sp>
      <p:sp>
        <p:nvSpPr>
          <p:cNvPr id="5" name="TextBox 4"/>
          <p:cNvSpPr txBox="1"/>
          <p:nvPr/>
        </p:nvSpPr>
        <p:spPr>
          <a:xfrm>
            <a:off x="6019800" y="3670479"/>
            <a:ext cx="5764369" cy="2585323"/>
          </a:xfrm>
          <a:prstGeom prst="rect">
            <a:avLst/>
          </a:prstGeom>
          <a:noFill/>
          <a:ln w="76200" cmpd="thickThin">
            <a:solidFill>
              <a:schemeClr val="accent2">
                <a:lumMod val="75000"/>
              </a:schemeClr>
            </a:solidFill>
          </a:ln>
        </p:spPr>
        <p:txBody>
          <a:bodyPr wrap="square" rtlCol="0">
            <a:spAutoFit/>
          </a:bodyPr>
          <a:lstStyle/>
          <a:p>
            <a:r>
              <a:rPr lang="en-US" dirty="0" smtClean="0">
                <a:solidFill>
                  <a:prstClr val="black"/>
                </a:solidFill>
              </a:rPr>
              <a:t>Tools and Supports NECC will Engage:</a:t>
            </a:r>
          </a:p>
          <a:p>
            <a:endParaRPr lang="en-US" dirty="0">
              <a:solidFill>
                <a:prstClr val="black"/>
              </a:solidFill>
            </a:endParaRPr>
          </a:p>
          <a:p>
            <a:pPr marL="285750" indent="-285750">
              <a:buFont typeface="Wingdings" panose="05000000000000000000" pitchFamily="2" charset="2"/>
              <a:buChar char="Ø"/>
            </a:pPr>
            <a:r>
              <a:rPr lang="en-US" dirty="0" smtClean="0">
                <a:solidFill>
                  <a:prstClr val="black"/>
                </a:solidFill>
              </a:rPr>
              <a:t>A Consultant to work with our Data Team</a:t>
            </a:r>
          </a:p>
          <a:p>
            <a:pPr marL="285750" indent="-285750">
              <a:buFont typeface="Wingdings" panose="05000000000000000000" pitchFamily="2" charset="2"/>
              <a:buChar char="Ø"/>
            </a:pPr>
            <a:r>
              <a:rPr lang="en-US" dirty="0" smtClean="0">
                <a:solidFill>
                  <a:prstClr val="black"/>
                </a:solidFill>
              </a:rPr>
              <a:t>A Technology Master Plan</a:t>
            </a:r>
          </a:p>
          <a:p>
            <a:pPr marL="285750" indent="-285750">
              <a:buFont typeface="Wingdings" panose="05000000000000000000" pitchFamily="2" charset="2"/>
              <a:buChar char="Ø"/>
            </a:pPr>
            <a:r>
              <a:rPr lang="en-US" dirty="0" smtClean="0">
                <a:solidFill>
                  <a:prstClr val="black"/>
                </a:solidFill>
              </a:rPr>
              <a:t>Communication with Vendors</a:t>
            </a:r>
          </a:p>
          <a:p>
            <a:pPr marL="285750" indent="-285750">
              <a:buFont typeface="Wingdings" panose="05000000000000000000" pitchFamily="2" charset="2"/>
              <a:buChar char="Ø"/>
            </a:pPr>
            <a:r>
              <a:rPr lang="en-US" dirty="0" smtClean="0">
                <a:solidFill>
                  <a:prstClr val="black"/>
                </a:solidFill>
              </a:rPr>
              <a:t>Change Management Training and emerging new models of providing student services in collaboration with Academic Affairs</a:t>
            </a:r>
          </a:p>
          <a:p>
            <a:endParaRPr lang="en-US"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5779552"/>
            <a:ext cx="3228975" cy="952500"/>
          </a:xfrm>
          <a:prstGeom prst="rect">
            <a:avLst/>
          </a:prstGeom>
        </p:spPr>
      </p:pic>
    </p:spTree>
    <p:extLst>
      <p:ext uri="{BB962C8B-B14F-4D97-AF65-F5344CB8AC3E}">
        <p14:creationId xmlns:p14="http://schemas.microsoft.com/office/powerpoint/2010/main" val="416041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70C0"/>
                </a:solidFill>
              </a:rPr>
              <a:t>Vendors</a:t>
            </a:r>
            <a:endParaRPr lang="en-US" dirty="0"/>
          </a:p>
        </p:txBody>
      </p:sp>
      <p:sp>
        <p:nvSpPr>
          <p:cNvPr id="5" name="Content Placeholder 4"/>
          <p:cNvSpPr>
            <a:spLocks noGrp="1"/>
          </p:cNvSpPr>
          <p:nvPr>
            <p:ph sz="half" idx="1"/>
          </p:nvPr>
        </p:nvSpPr>
        <p:spPr/>
        <p:txBody>
          <a:bodyPr/>
          <a:lstStyle/>
          <a:p>
            <a:r>
              <a:rPr lang="en-US" dirty="0" smtClean="0"/>
              <a:t>Selection</a:t>
            </a:r>
          </a:p>
          <a:p>
            <a:pPr lvl="1"/>
            <a:r>
              <a:rPr lang="en-US" dirty="0" smtClean="0"/>
              <a:t>Compatibility</a:t>
            </a:r>
          </a:p>
          <a:p>
            <a:pPr lvl="1"/>
            <a:r>
              <a:rPr lang="en-US" dirty="0" smtClean="0"/>
              <a:t>Integration Experience</a:t>
            </a:r>
          </a:p>
          <a:p>
            <a:pPr lvl="1"/>
            <a:r>
              <a:rPr lang="en-US" dirty="0" smtClean="0"/>
              <a:t>Capabilities</a:t>
            </a:r>
          </a:p>
          <a:p>
            <a:r>
              <a:rPr lang="en-US" dirty="0" smtClean="0"/>
              <a:t>Communication</a:t>
            </a:r>
          </a:p>
          <a:p>
            <a:pPr lvl="1"/>
            <a:r>
              <a:rPr lang="en-US" dirty="0" smtClean="0">
                <a:solidFill>
                  <a:srgbClr val="FF0000"/>
                </a:solidFill>
              </a:rPr>
              <a:t>One Point Person</a:t>
            </a:r>
          </a:p>
          <a:p>
            <a:pPr lvl="1"/>
            <a:r>
              <a:rPr lang="en-US" dirty="0" smtClean="0"/>
              <a:t>Bi-weekly meetings of Stakeholders (Technical &amp; Functional)</a:t>
            </a:r>
          </a:p>
        </p:txBody>
      </p:sp>
      <p:sp>
        <p:nvSpPr>
          <p:cNvPr id="6" name="Content Placeholder 5"/>
          <p:cNvSpPr>
            <a:spLocks noGrp="1"/>
          </p:cNvSpPr>
          <p:nvPr>
            <p:ph sz="half" idx="2"/>
          </p:nvPr>
        </p:nvSpPr>
        <p:spPr/>
        <p:txBody>
          <a:bodyPr/>
          <a:lstStyle/>
          <a:p>
            <a:r>
              <a:rPr lang="en-US" dirty="0" smtClean="0"/>
              <a:t>Leading Change</a:t>
            </a:r>
          </a:p>
          <a:p>
            <a:pPr lvl="1"/>
            <a:r>
              <a:rPr lang="en-US" dirty="0" smtClean="0"/>
              <a:t>Working Group of Stakeholders</a:t>
            </a:r>
          </a:p>
          <a:p>
            <a:pPr lvl="1"/>
            <a:r>
              <a:rPr lang="en-US" dirty="0" smtClean="0"/>
              <a:t>Established Sense of Urgency</a:t>
            </a:r>
          </a:p>
          <a:p>
            <a:pPr lvl="1"/>
            <a:r>
              <a:rPr lang="en-US" dirty="0" smtClean="0">
                <a:solidFill>
                  <a:srgbClr val="FF0000"/>
                </a:solidFill>
              </a:rPr>
              <a:t>Develop Vision &amp; Strategy</a:t>
            </a:r>
          </a:p>
          <a:p>
            <a:pPr lvl="1"/>
            <a:r>
              <a:rPr lang="en-US" dirty="0" smtClean="0"/>
              <a:t>Communicate Change Vision</a:t>
            </a:r>
          </a:p>
          <a:p>
            <a:pPr lvl="1"/>
            <a:r>
              <a:rPr lang="en-US" dirty="0" smtClean="0"/>
              <a:t>Develop Short-Term Wins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5779552"/>
            <a:ext cx="3228975" cy="952500"/>
          </a:xfrm>
          <a:prstGeom prst="rect">
            <a:avLst/>
          </a:prstGeom>
        </p:spPr>
      </p:pic>
    </p:spTree>
    <p:extLst>
      <p:ext uri="{BB962C8B-B14F-4D97-AF65-F5344CB8AC3E}">
        <p14:creationId xmlns:p14="http://schemas.microsoft.com/office/powerpoint/2010/main" val="141101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2"/>
            <a:ext cx="10349345" cy="665420"/>
          </a:xfrm>
        </p:spPr>
        <p:txBody>
          <a:bodyPr>
            <a:noAutofit/>
          </a:bodyPr>
          <a:lstStyle/>
          <a:p>
            <a:pPr algn="ctr"/>
            <a:r>
              <a:rPr lang="en-US" sz="4000" dirty="0" smtClean="0">
                <a:solidFill>
                  <a:srgbClr val="008E7F"/>
                </a:solidFill>
                <a:latin typeface="ITC Avant Garde Std Bk" pitchFamily="34" charset="0"/>
              </a:rPr>
              <a:t>Discussion: Engaging Tech Vendors</a:t>
            </a:r>
            <a:endParaRPr lang="en-US" sz="40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a:p>
              <a:pPr algn="ctr">
                <a:lnSpc>
                  <a:spcPct val="125000"/>
                </a:lnSpc>
                <a:spcBef>
                  <a:spcPts val="3000"/>
                </a:spcBef>
                <a:spcAft>
                  <a:spcPts val="600"/>
                </a:spcAft>
              </a:pPr>
              <a:r>
                <a:rPr lang="en-US" dirty="0">
                  <a:solidFill>
                    <a:srgbClr val="455560"/>
                  </a:solidFill>
                  <a:latin typeface="ITC Avant Garde Std Bk"/>
                  <a:ea typeface="MS Mincho"/>
                  <a:cs typeface="Times New Roman"/>
                </a:rPr>
                <a:t> </a:t>
              </a:r>
              <a:endParaRPr lang="en-US" sz="1100" dirty="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pic>
        <p:nvPicPr>
          <p:cNvPr id="2050" name="Picture 2" descr="http://cdn.idstatic.com/cms/live/210/chatbox_icon.jpg?1374877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4" y="2584257"/>
            <a:ext cx="4369822" cy="2710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91366" y="2800322"/>
            <a:ext cx="6415177" cy="2246769"/>
          </a:xfrm>
          <a:prstGeom prst="rect">
            <a:avLst/>
          </a:prstGeom>
        </p:spPr>
        <p:txBody>
          <a:bodyPr wrap="square">
            <a:spAutoFit/>
          </a:bodyPr>
          <a:lstStyle/>
          <a:p>
            <a:pPr marL="514350" indent="-514350">
              <a:buFont typeface="+mj-lt"/>
              <a:buAutoNum type="arabicPeriod"/>
            </a:pPr>
            <a:r>
              <a:rPr lang="en-US" sz="2800" dirty="0">
                <a:solidFill>
                  <a:srgbClr val="455560"/>
                </a:solidFill>
                <a:latin typeface="Garamond" panose="02020404030301010803" pitchFamily="18" charset="0"/>
              </a:rPr>
              <a:t>Place questions in the chat box for the panelists or for each </a:t>
            </a:r>
            <a:r>
              <a:rPr lang="en-US" sz="2800" dirty="0" smtClean="0">
                <a:solidFill>
                  <a:srgbClr val="455560"/>
                </a:solidFill>
                <a:latin typeface="Garamond" panose="02020404030301010803" pitchFamily="18" charset="0"/>
              </a:rPr>
              <a:t>other</a:t>
            </a:r>
          </a:p>
          <a:p>
            <a:pPr marL="514350" indent="-514350">
              <a:buFont typeface="+mj-lt"/>
              <a:buAutoNum type="arabicPeriod"/>
            </a:pPr>
            <a:endParaRPr lang="en-US" sz="2800" dirty="0">
              <a:solidFill>
                <a:srgbClr val="455560"/>
              </a:solidFill>
              <a:latin typeface="Garamond" panose="02020404030301010803" pitchFamily="18" charset="0"/>
            </a:endParaRPr>
          </a:p>
          <a:p>
            <a:pPr marL="514350" indent="-514350">
              <a:buFont typeface="+mj-lt"/>
              <a:buAutoNum type="arabicPeriod"/>
            </a:pPr>
            <a:r>
              <a:rPr lang="en-US" sz="2800" dirty="0">
                <a:solidFill>
                  <a:srgbClr val="455560"/>
                </a:solidFill>
                <a:latin typeface="Garamond" panose="02020404030301010803" pitchFamily="18" charset="0"/>
              </a:rPr>
              <a:t>Share your own stories about tech vendor engagement in the chat box</a:t>
            </a:r>
          </a:p>
        </p:txBody>
      </p:sp>
    </p:spTree>
    <p:extLst>
      <p:ext uri="{BB962C8B-B14F-4D97-AF65-F5344CB8AC3E}">
        <p14:creationId xmlns:p14="http://schemas.microsoft.com/office/powerpoint/2010/main" val="2271055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2"/>
            <a:ext cx="10349345" cy="665420"/>
          </a:xfrm>
        </p:spPr>
        <p:txBody>
          <a:bodyPr>
            <a:noAutofit/>
          </a:bodyPr>
          <a:lstStyle/>
          <a:p>
            <a:pPr algn="ctr"/>
            <a:r>
              <a:rPr lang="en-US" sz="4000" dirty="0" smtClean="0">
                <a:solidFill>
                  <a:srgbClr val="008E7F"/>
                </a:solidFill>
                <a:latin typeface="ITC Avant Garde Std Bk" pitchFamily="34" charset="0"/>
              </a:rPr>
              <a:t>Advice Sharing</a:t>
            </a:r>
            <a:endParaRPr lang="en-US" sz="40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pic>
        <p:nvPicPr>
          <p:cNvPr id="9" name="Picture 2" descr="http://cdn.idstatic.com/cms/live/210/chatbox_icon.jpg?1374877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4" y="2584257"/>
            <a:ext cx="4369822" cy="27102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91366" y="3308322"/>
            <a:ext cx="6669923" cy="1200329"/>
          </a:xfrm>
          <a:prstGeom prst="rect">
            <a:avLst/>
          </a:prstGeom>
        </p:spPr>
        <p:txBody>
          <a:bodyPr wrap="square">
            <a:spAutoFit/>
          </a:bodyPr>
          <a:lstStyle/>
          <a:p>
            <a:r>
              <a:rPr lang="en-US" sz="3600" dirty="0" smtClean="0">
                <a:solidFill>
                  <a:srgbClr val="455560"/>
                </a:solidFill>
                <a:latin typeface="Garamond" panose="02020404030301010803" pitchFamily="18" charset="0"/>
              </a:rPr>
              <a:t>Share other advice you have in </a:t>
            </a:r>
            <a:r>
              <a:rPr lang="en-US" sz="3600" dirty="0">
                <a:solidFill>
                  <a:srgbClr val="455560"/>
                </a:solidFill>
                <a:latin typeface="Garamond" panose="02020404030301010803" pitchFamily="18" charset="0"/>
              </a:rPr>
              <a:t>the chat </a:t>
            </a:r>
            <a:r>
              <a:rPr lang="en-US" sz="3600" dirty="0" smtClean="0">
                <a:solidFill>
                  <a:srgbClr val="455560"/>
                </a:solidFill>
                <a:latin typeface="Garamond" panose="02020404030301010803" pitchFamily="18" charset="0"/>
              </a:rPr>
              <a:t>box</a:t>
            </a:r>
            <a:endParaRPr lang="en-US" sz="3600" dirty="0">
              <a:solidFill>
                <a:srgbClr val="455560"/>
              </a:solidFill>
              <a:latin typeface="Garamond" panose="02020404030301010803" pitchFamily="18" charset="0"/>
            </a:endParaRPr>
          </a:p>
        </p:txBody>
      </p:sp>
    </p:spTree>
    <p:extLst>
      <p:ext uri="{BB962C8B-B14F-4D97-AF65-F5344CB8AC3E}">
        <p14:creationId xmlns:p14="http://schemas.microsoft.com/office/powerpoint/2010/main" val="3103953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2"/>
            <a:ext cx="10349345" cy="665420"/>
          </a:xfrm>
        </p:spPr>
        <p:txBody>
          <a:bodyPr>
            <a:noAutofit/>
          </a:bodyPr>
          <a:lstStyle/>
          <a:p>
            <a:pPr algn="ctr"/>
            <a:r>
              <a:rPr lang="en-US" sz="3200" dirty="0" smtClean="0">
                <a:solidFill>
                  <a:srgbClr val="008E7F"/>
                </a:solidFill>
                <a:latin typeface="ITC Avant Garde Std Bk" pitchFamily="34" charset="0"/>
              </a:rPr>
              <a:t>Spring </a:t>
            </a:r>
            <a:r>
              <a:rPr lang="en-US" sz="3200" dirty="0" err="1" smtClean="0">
                <a:solidFill>
                  <a:srgbClr val="008E7F"/>
                </a:solidFill>
                <a:latin typeface="ITC Avant Garde Std Bk" pitchFamily="34" charset="0"/>
              </a:rPr>
              <a:t>iPASS</a:t>
            </a:r>
            <a:r>
              <a:rPr lang="en-US" sz="3200" dirty="0" smtClean="0">
                <a:solidFill>
                  <a:srgbClr val="008E7F"/>
                </a:solidFill>
                <a:latin typeface="ITC Avant Garde Std Bk" pitchFamily="34" charset="0"/>
              </a:rPr>
              <a:t> Webinar Schedule</a:t>
            </a:r>
            <a:endParaRPr lang="en-US" sz="32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pic>
        <p:nvPicPr>
          <p:cNvPr id="3076" name="Picture 4" descr="http://c.tadst.com/gfx/750x500/3-march-daffodils.jp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0259" y="13897545"/>
            <a:ext cx="548640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fe45e33d119f2b13bf3610821ec95b2fd9269732.googledrive.com/host/0B6OeHozc2WHTbGJFZlJrM1N6ajQ/_uploads_2015_02_March-2015-Uk-Calendar-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608" y="2010248"/>
            <a:ext cx="1764632" cy="11764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98739" y="2306070"/>
            <a:ext cx="4127574" cy="584775"/>
          </a:xfrm>
          <a:prstGeom prst="rect">
            <a:avLst/>
          </a:prstGeom>
        </p:spPr>
        <p:txBody>
          <a:bodyPr wrap="square">
            <a:spAutoFit/>
          </a:bodyPr>
          <a:lstStyle/>
          <a:p>
            <a:r>
              <a:rPr lang="en-US" sz="3200" dirty="0" err="1" smtClean="0">
                <a:solidFill>
                  <a:srgbClr val="455560"/>
                </a:solidFill>
                <a:latin typeface="Garamond" panose="02020404030301010803" pitchFamily="18" charset="0"/>
              </a:rPr>
              <a:t>rpkGROUP</a:t>
            </a:r>
            <a:endParaRPr lang="en-US" sz="3200" dirty="0">
              <a:solidFill>
                <a:srgbClr val="455560"/>
              </a:solidFill>
              <a:latin typeface="Garamond" panose="02020404030301010803" pitchFamily="18" charset="0"/>
            </a:endParaRPr>
          </a:p>
        </p:txBody>
      </p:sp>
      <p:pic>
        <p:nvPicPr>
          <p:cNvPr id="3080" name="Picture 8" descr="http://3dprint.com/wp-content/uploads/2014/04/review-fea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220" y="3363335"/>
            <a:ext cx="1751407" cy="116760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iordigestnews.com/wp-content/uploads/2014/05/may-calenda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995" y="4683390"/>
            <a:ext cx="1764632" cy="1176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98739" y="3273567"/>
            <a:ext cx="9251520" cy="954107"/>
          </a:xfrm>
          <a:prstGeom prst="rect">
            <a:avLst/>
          </a:prstGeom>
        </p:spPr>
        <p:txBody>
          <a:bodyPr wrap="square">
            <a:spAutoFit/>
          </a:bodyPr>
          <a:lstStyle/>
          <a:p>
            <a:pPr lvl="0"/>
            <a:r>
              <a:rPr lang="en-US" sz="2800" dirty="0">
                <a:solidFill>
                  <a:srgbClr val="455560"/>
                </a:solidFill>
                <a:latin typeface="Garamond" panose="02020404030301010803" pitchFamily="18" charset="0"/>
              </a:rPr>
              <a:t>Driving Toward a Degree: Market Perspectives on the Adoption of </a:t>
            </a:r>
            <a:r>
              <a:rPr lang="en-US" sz="2800" dirty="0" err="1">
                <a:solidFill>
                  <a:srgbClr val="455560"/>
                </a:solidFill>
                <a:latin typeface="Garamond" panose="02020404030301010803" pitchFamily="18" charset="0"/>
              </a:rPr>
              <a:t>iPASS</a:t>
            </a:r>
            <a:r>
              <a:rPr lang="en-US" sz="2800" dirty="0">
                <a:solidFill>
                  <a:srgbClr val="455560"/>
                </a:solidFill>
                <a:latin typeface="Garamond" panose="02020404030301010803" pitchFamily="18" charset="0"/>
              </a:rPr>
              <a:t> as a Mechanism for Advising Reform.</a:t>
            </a:r>
          </a:p>
        </p:txBody>
      </p:sp>
      <p:pic>
        <p:nvPicPr>
          <p:cNvPr id="3084" name="Picture 12" descr="http://www.windsorasheville.com/wp-content/uploads/2015/03/Dollarphotoclub_7895330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7098" y="1315972"/>
            <a:ext cx="2081828" cy="1352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2598739" y="4798509"/>
            <a:ext cx="9251520" cy="954107"/>
          </a:xfrm>
          <a:prstGeom prst="rect">
            <a:avLst/>
          </a:prstGeom>
        </p:spPr>
        <p:txBody>
          <a:bodyPr wrap="square">
            <a:spAutoFit/>
          </a:bodyPr>
          <a:lstStyle/>
          <a:p>
            <a:pPr lvl="0"/>
            <a:r>
              <a:rPr lang="en-US" sz="2800" dirty="0" smtClean="0">
                <a:solidFill>
                  <a:srgbClr val="455560"/>
                </a:solidFill>
                <a:latin typeface="Garamond" panose="02020404030301010803" pitchFamily="18" charset="0"/>
              </a:rPr>
              <a:t>Send us the topics your interested in learning more about or sharing with your peers!</a:t>
            </a:r>
            <a:endParaRPr lang="en-US" sz="2800" dirty="0">
              <a:solidFill>
                <a:srgbClr val="455560"/>
              </a:solidFill>
              <a:latin typeface="Garamond" panose="02020404030301010803" pitchFamily="18" charset="0"/>
            </a:endParaRPr>
          </a:p>
        </p:txBody>
      </p:sp>
    </p:spTree>
    <p:extLst>
      <p:ext uri="{BB962C8B-B14F-4D97-AF65-F5344CB8AC3E}">
        <p14:creationId xmlns:p14="http://schemas.microsoft.com/office/powerpoint/2010/main" val="386541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5486162"/>
            <a:ext cx="10349345" cy="665420"/>
          </a:xfrm>
        </p:spPr>
        <p:txBody>
          <a:bodyPr>
            <a:noAutofit/>
          </a:bodyPr>
          <a:lstStyle/>
          <a:p>
            <a:pPr algn="ctr"/>
            <a:r>
              <a:rPr lang="en-US" sz="2400" dirty="0" smtClean="0">
                <a:solidFill>
                  <a:srgbClr val="008E7F"/>
                </a:solidFill>
                <a:latin typeface="ITC Avant Garde Std Bk" pitchFamily="34" charset="0"/>
              </a:rPr>
              <a:t>Register to attend DREAM at </a:t>
            </a:r>
            <a:r>
              <a:rPr lang="en-US" sz="2400" dirty="0" smtClean="0">
                <a:solidFill>
                  <a:srgbClr val="008E7F"/>
                </a:solidFill>
                <a:latin typeface="ITC Avant Garde Std Bk" pitchFamily="34" charset="0"/>
                <a:hlinkClick r:id="rId3"/>
              </a:rPr>
              <a:t>www.AchievingtheDream.org/DREAM2016</a:t>
            </a:r>
            <a:r>
              <a:rPr lang="en-US" sz="2400" dirty="0" smtClean="0">
                <a:solidFill>
                  <a:srgbClr val="008E7F"/>
                </a:solidFill>
                <a:latin typeface="ITC Avant Garde Std Bk" pitchFamily="34" charset="0"/>
              </a:rPr>
              <a:t> </a:t>
            </a:r>
            <a:endParaRPr lang="en-US" sz="24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pic>
        <p:nvPicPr>
          <p:cNvPr id="1026" name="Picture 2" descr="http://s3.goeshow.com/dream/annual/2016/images/sitelook/logo_head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985"/>
            <a:ext cx="12192000" cy="156307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51635" y="1601029"/>
            <a:ext cx="10349345" cy="665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008E7F"/>
                </a:solidFill>
                <a:latin typeface="ITC Avant Garde Std Bk" pitchFamily="34" charset="0"/>
              </a:rPr>
              <a:t>Top Reasons to Attend DREAM</a:t>
            </a:r>
            <a:endParaRPr lang="en-US" sz="3200" dirty="0">
              <a:solidFill>
                <a:srgbClr val="008E7F"/>
              </a:solidFill>
              <a:latin typeface="ITC Avant Garde Std Bk" pitchFamily="34" charset="0"/>
            </a:endParaRPr>
          </a:p>
        </p:txBody>
      </p:sp>
      <p:sp>
        <p:nvSpPr>
          <p:cNvPr id="11" name="Rectangle 10"/>
          <p:cNvSpPr/>
          <p:nvPr/>
        </p:nvSpPr>
        <p:spPr>
          <a:xfrm>
            <a:off x="921328" y="2381386"/>
            <a:ext cx="10349345" cy="2769989"/>
          </a:xfrm>
          <a:prstGeom prst="rect">
            <a:avLst/>
          </a:prstGeom>
        </p:spPr>
        <p:txBody>
          <a:bodyPr wrap="square">
            <a:spAutoFit/>
          </a:bodyPr>
          <a:lstStyle/>
          <a:p>
            <a:pPr marL="514350" indent="-514350">
              <a:spcAft>
                <a:spcPts val="1200"/>
              </a:spcAft>
              <a:buBlip>
                <a:blip r:embed="rId7"/>
              </a:buBlip>
            </a:pPr>
            <a:r>
              <a:rPr lang="en-US" sz="2400" dirty="0" smtClean="0">
                <a:solidFill>
                  <a:srgbClr val="455560"/>
                </a:solidFill>
                <a:latin typeface="Garamond" panose="02020404030301010803" pitchFamily="18" charset="0"/>
              </a:rPr>
              <a:t>Learn about the communication and engagement efforts taking place at other </a:t>
            </a:r>
            <a:r>
              <a:rPr lang="en-US" sz="2400" dirty="0" err="1" smtClean="0">
                <a:solidFill>
                  <a:srgbClr val="455560"/>
                </a:solidFill>
                <a:latin typeface="Garamond" panose="02020404030301010803" pitchFamily="18" charset="0"/>
              </a:rPr>
              <a:t>iPASS</a:t>
            </a:r>
            <a:r>
              <a:rPr lang="en-US" sz="2400" dirty="0" smtClean="0">
                <a:solidFill>
                  <a:srgbClr val="455560"/>
                </a:solidFill>
                <a:latin typeface="Garamond" panose="02020404030301010803" pitchFamily="18" charset="0"/>
              </a:rPr>
              <a:t> institutions </a:t>
            </a:r>
          </a:p>
          <a:p>
            <a:pPr marL="514350" indent="-514350">
              <a:spcAft>
                <a:spcPts val="1200"/>
              </a:spcAft>
              <a:buBlip>
                <a:blip r:embed="rId7"/>
              </a:buBlip>
            </a:pPr>
            <a:r>
              <a:rPr lang="en-US" sz="2400" dirty="0" smtClean="0">
                <a:solidFill>
                  <a:srgbClr val="455560"/>
                </a:solidFill>
                <a:latin typeface="Garamond" panose="02020404030301010803" pitchFamily="18" charset="0"/>
              </a:rPr>
              <a:t>Share your experiences and successes with other </a:t>
            </a:r>
            <a:r>
              <a:rPr lang="en-US" sz="2400" dirty="0" err="1" smtClean="0">
                <a:solidFill>
                  <a:srgbClr val="455560"/>
                </a:solidFill>
                <a:latin typeface="Garamond" panose="02020404030301010803" pitchFamily="18" charset="0"/>
              </a:rPr>
              <a:t>iPASS</a:t>
            </a:r>
            <a:r>
              <a:rPr lang="en-US" sz="2400" dirty="0" smtClean="0">
                <a:solidFill>
                  <a:srgbClr val="455560"/>
                </a:solidFill>
                <a:latin typeface="Garamond" panose="02020404030301010803" pitchFamily="18" charset="0"/>
              </a:rPr>
              <a:t> grantees</a:t>
            </a:r>
          </a:p>
          <a:p>
            <a:pPr marL="514350" indent="-514350">
              <a:spcAft>
                <a:spcPts val="1200"/>
              </a:spcAft>
              <a:buBlip>
                <a:blip r:embed="rId7"/>
              </a:buBlip>
            </a:pPr>
            <a:r>
              <a:rPr lang="en-US" sz="2400" dirty="0" smtClean="0">
                <a:solidFill>
                  <a:srgbClr val="455560"/>
                </a:solidFill>
                <a:latin typeface="Garamond" panose="02020404030301010803" pitchFamily="18" charset="0"/>
              </a:rPr>
              <a:t>Check-in with your </a:t>
            </a:r>
            <a:r>
              <a:rPr lang="en-US" sz="2400" dirty="0" err="1" smtClean="0">
                <a:solidFill>
                  <a:srgbClr val="455560"/>
                </a:solidFill>
                <a:latin typeface="Garamond" panose="02020404030301010803" pitchFamily="18" charset="0"/>
              </a:rPr>
              <a:t>iPASS</a:t>
            </a:r>
            <a:r>
              <a:rPr lang="en-US" sz="2400" dirty="0" smtClean="0">
                <a:solidFill>
                  <a:srgbClr val="455560"/>
                </a:solidFill>
                <a:latin typeface="Garamond" panose="02020404030301010803" pitchFamily="18" charset="0"/>
              </a:rPr>
              <a:t> Coach and grant staff</a:t>
            </a:r>
            <a:endParaRPr lang="en-US" sz="2400" dirty="0">
              <a:solidFill>
                <a:srgbClr val="455560"/>
              </a:solidFill>
              <a:latin typeface="Garamond" panose="02020404030301010803" pitchFamily="18" charset="0"/>
            </a:endParaRPr>
          </a:p>
          <a:p>
            <a:pPr marL="514350" indent="-514350">
              <a:spcAft>
                <a:spcPts val="1200"/>
              </a:spcAft>
              <a:buBlip>
                <a:blip r:embed="rId7"/>
              </a:buBlip>
            </a:pPr>
            <a:r>
              <a:rPr lang="en-US" sz="2400" dirty="0" smtClean="0">
                <a:solidFill>
                  <a:srgbClr val="455560"/>
                </a:solidFill>
                <a:latin typeface="Garamond" panose="02020404030301010803" pitchFamily="18" charset="0"/>
              </a:rPr>
              <a:t>Attend the rest of DREAM for an excellent professional development and networking opportunity!</a:t>
            </a:r>
            <a:endParaRPr lang="en-US" sz="2400" dirty="0">
              <a:solidFill>
                <a:srgbClr val="455560"/>
              </a:solidFill>
              <a:latin typeface="Garamond" panose="02020404030301010803" pitchFamily="18" charset="0"/>
            </a:endParaRPr>
          </a:p>
        </p:txBody>
      </p:sp>
    </p:spTree>
    <p:extLst>
      <p:ext uri="{BB962C8B-B14F-4D97-AF65-F5344CB8AC3E}">
        <p14:creationId xmlns:p14="http://schemas.microsoft.com/office/powerpoint/2010/main" val="295735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1"/>
            <a:ext cx="10349345" cy="719249"/>
          </a:xfrm>
        </p:spPr>
        <p:txBody>
          <a:bodyPr>
            <a:noAutofit/>
          </a:bodyPr>
          <a:lstStyle/>
          <a:p>
            <a:pPr algn="ctr"/>
            <a:r>
              <a:rPr lang="en-US" sz="4000" dirty="0">
                <a:solidFill>
                  <a:srgbClr val="008E7F"/>
                </a:solidFill>
                <a:latin typeface="ITC Avant Garde Std Bk" pitchFamily="34" charset="0"/>
              </a:rPr>
              <a:t>The </a:t>
            </a:r>
            <a:r>
              <a:rPr lang="en-US" sz="4000" dirty="0" err="1">
                <a:solidFill>
                  <a:srgbClr val="008E7F"/>
                </a:solidFill>
                <a:latin typeface="ITC Avant Garde Std Bk" pitchFamily="34" charset="0"/>
              </a:rPr>
              <a:t>iPASS</a:t>
            </a:r>
            <a:r>
              <a:rPr lang="en-US" sz="4000" dirty="0">
                <a:solidFill>
                  <a:srgbClr val="008E7F"/>
                </a:solidFill>
                <a:latin typeface="ITC Avant Garde Std Bk" pitchFamily="34" charset="0"/>
              </a:rPr>
              <a:t> Ecosystem</a:t>
            </a: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0" name="Content Placeholder 5"/>
          <p:cNvPicPr>
            <a:picLocks noGrp="1" noChangeAspect="1"/>
          </p:cNvPicPr>
          <p:nvPr>
            <p:ph idx="1"/>
          </p:nvPr>
        </p:nvPicPr>
        <p:blipFill>
          <a:blip r:embed="rId4" cstate="print"/>
          <a:stretch>
            <a:fillRect/>
          </a:stretch>
        </p:blipFill>
        <p:spPr>
          <a:xfrm>
            <a:off x="2743202" y="1706581"/>
            <a:ext cx="6720315" cy="4206240"/>
          </a:xfrm>
          <a:prstGeom prst="rect">
            <a:avLst/>
          </a:prstGeom>
        </p:spPr>
      </p:pic>
      <p:sp>
        <p:nvSpPr>
          <p:cNvPr id="14" name="Content Placeholder 2"/>
          <p:cNvSpPr txBox="1">
            <a:spLocks/>
          </p:cNvSpPr>
          <p:nvPr/>
        </p:nvSpPr>
        <p:spPr>
          <a:xfrm>
            <a:off x="143169" y="5891698"/>
            <a:ext cx="6292268" cy="4286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SzPct val="80000"/>
              <a:buNone/>
            </a:pPr>
            <a:r>
              <a:rPr lang="en-US" sz="1100" dirty="0">
                <a:solidFill>
                  <a:srgbClr val="455560"/>
                </a:solidFill>
                <a:latin typeface="Garamond" panose="02020404030301010803" pitchFamily="18" charset="0"/>
              </a:rPr>
              <a:t>Bryant, G.. (2015). Driving Toward a Degree: The Evolution of Planning and Advising in Higher Education. Boston, MA: </a:t>
            </a:r>
            <a:r>
              <a:rPr lang="en-US" sz="1100" dirty="0" err="1">
                <a:solidFill>
                  <a:srgbClr val="455560"/>
                </a:solidFill>
                <a:latin typeface="Garamond" panose="02020404030301010803" pitchFamily="18" charset="0"/>
              </a:rPr>
              <a:t>Tyton</a:t>
            </a:r>
            <a:r>
              <a:rPr lang="en-US" sz="1100" dirty="0">
                <a:solidFill>
                  <a:srgbClr val="455560"/>
                </a:solidFill>
                <a:latin typeface="Garamond" panose="02020404030301010803" pitchFamily="18" charset="0"/>
              </a:rPr>
              <a:t> Partners.</a:t>
            </a:r>
          </a:p>
        </p:txBody>
      </p: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spTree>
    <p:extLst>
      <p:ext uri="{BB962C8B-B14F-4D97-AF65-F5344CB8AC3E}">
        <p14:creationId xmlns:p14="http://schemas.microsoft.com/office/powerpoint/2010/main" val="370195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0277" y="3911600"/>
            <a:ext cx="4219577" cy="2133600"/>
          </a:xfrm>
          <a:prstGeom prst="roundRect">
            <a:avLst/>
          </a:prstGeom>
          <a:solidFill>
            <a:schemeClr val="bg1">
              <a:lumMod val="95000"/>
            </a:schemeClr>
          </a:solidFill>
          <a:ln w="38100">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81202" y="3911600"/>
            <a:ext cx="4219577" cy="2133600"/>
          </a:xfrm>
          <a:prstGeom prst="roundRect">
            <a:avLst/>
          </a:prstGeom>
          <a:solidFill>
            <a:schemeClr val="bg1">
              <a:lumMod val="95000"/>
            </a:schemeClr>
          </a:solidFill>
          <a:ln w="38100">
            <a:solidFill>
              <a:srgbClr val="782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10277" y="1854200"/>
            <a:ext cx="4219577" cy="2362200"/>
          </a:xfrm>
          <a:prstGeom prst="roundRect">
            <a:avLst/>
          </a:prstGeom>
          <a:solidFill>
            <a:schemeClr val="bg1">
              <a:lumMod val="95000"/>
            </a:schemeClr>
          </a:solidFill>
          <a:ln w="38100">
            <a:solidFill>
              <a:srgbClr val="008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2" y="1854200"/>
            <a:ext cx="4219577" cy="2362200"/>
          </a:xfrm>
          <a:prstGeom prst="roundRect">
            <a:avLst/>
          </a:prstGeom>
          <a:solidFill>
            <a:schemeClr val="bg1">
              <a:lumMod val="95000"/>
            </a:schemeClr>
          </a:solidFill>
          <a:ln w="38100">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997226"/>
            <a:ext cx="8229600" cy="602973"/>
          </a:xfrm>
        </p:spPr>
        <p:txBody>
          <a:bodyPr>
            <a:noAutofit/>
          </a:bodyPr>
          <a:lstStyle/>
          <a:p>
            <a:r>
              <a:rPr lang="en-US" sz="4000" dirty="0">
                <a:solidFill>
                  <a:srgbClr val="008E7F"/>
                </a:solidFill>
                <a:latin typeface="ITC Avant Garde Std Bk" pitchFamily="34" charset="0"/>
              </a:rPr>
              <a:t>Common Challenges</a:t>
            </a: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1752600" y="1930400"/>
            <a:ext cx="4406320" cy="2185214"/>
          </a:xfrm>
          <a:prstGeom prst="rect">
            <a:avLst/>
          </a:prstGeom>
        </p:spPr>
        <p:txBody>
          <a:bodyPr wrap="square">
            <a:spAutoFit/>
          </a:bodyPr>
          <a:lstStyle/>
          <a:p>
            <a:pPr lvl="1">
              <a:lnSpc>
                <a:spcPct val="150000"/>
              </a:lnSpc>
            </a:pPr>
            <a:r>
              <a:rPr lang="en-US" sz="1600" b="1" dirty="0">
                <a:solidFill>
                  <a:srgbClr val="00539B"/>
                </a:solidFill>
                <a:effectLst>
                  <a:outerShdw blurRad="38100" dist="38100" dir="2700000" algn="tl">
                    <a:srgbClr val="000000">
                      <a:alpha val="43137"/>
                    </a:srgbClr>
                  </a:outerShdw>
                </a:effectLst>
                <a:latin typeface="ITC Avant Garde Std Bk" pitchFamily="34" charset="0"/>
              </a:rPr>
              <a:t>Engagement &amp; Communication</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Effective communication of project vision to all stakeholders </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Initiative fatigue and time/resource constraints</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End-user adoption of technology/behavioral change </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Effective training models for faculty and students</a:t>
            </a:r>
          </a:p>
        </p:txBody>
      </p:sp>
      <p:sp>
        <p:nvSpPr>
          <p:cNvPr id="15" name="Rectangle 14"/>
          <p:cNvSpPr/>
          <p:nvPr/>
        </p:nvSpPr>
        <p:spPr>
          <a:xfrm>
            <a:off x="5991228" y="1928674"/>
            <a:ext cx="4229102" cy="1754326"/>
          </a:xfrm>
          <a:prstGeom prst="rect">
            <a:avLst/>
          </a:prstGeom>
        </p:spPr>
        <p:txBody>
          <a:bodyPr wrap="square">
            <a:spAutoFit/>
          </a:bodyPr>
          <a:lstStyle/>
          <a:p>
            <a:pPr lvl="1">
              <a:lnSpc>
                <a:spcPct val="150000"/>
              </a:lnSpc>
            </a:pPr>
            <a:r>
              <a:rPr lang="en-US" sz="1600" b="1" dirty="0">
                <a:solidFill>
                  <a:srgbClr val="008E7F"/>
                </a:solidFill>
                <a:effectLst>
                  <a:outerShdw blurRad="38100" dist="38100" dir="2700000" algn="tl">
                    <a:srgbClr val="000000">
                      <a:alpha val="43137"/>
                    </a:srgbClr>
                  </a:outerShdw>
                </a:effectLst>
                <a:latin typeface="ITC Avant Garde Std Bk" pitchFamily="34" charset="0"/>
              </a:rPr>
              <a:t>Data &amp; Technology</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Integrating multiple student success technologies </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Identifying most valuable data (lead and lag) to track for various stakeholders</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Building and maintaining effective relationship with multiple vendors</a:t>
            </a:r>
          </a:p>
        </p:txBody>
      </p:sp>
      <p:sp>
        <p:nvSpPr>
          <p:cNvPr id="20" name="Rectangle 19"/>
          <p:cNvSpPr/>
          <p:nvPr/>
        </p:nvSpPr>
        <p:spPr>
          <a:xfrm>
            <a:off x="1828800" y="4150718"/>
            <a:ext cx="4286252" cy="1538883"/>
          </a:xfrm>
          <a:prstGeom prst="rect">
            <a:avLst/>
          </a:prstGeom>
        </p:spPr>
        <p:txBody>
          <a:bodyPr wrap="square">
            <a:spAutoFit/>
          </a:bodyPr>
          <a:lstStyle/>
          <a:p>
            <a:pPr lvl="1">
              <a:lnSpc>
                <a:spcPct val="150000"/>
              </a:lnSpc>
            </a:pPr>
            <a:r>
              <a:rPr lang="en-US" sz="1600" b="1" dirty="0">
                <a:solidFill>
                  <a:srgbClr val="78278B"/>
                </a:solidFill>
                <a:effectLst>
                  <a:outerShdw blurRad="38100" dist="38100" dir="2700000" algn="tl">
                    <a:srgbClr val="000000">
                      <a:alpha val="43137"/>
                    </a:srgbClr>
                  </a:outerShdw>
                </a:effectLst>
                <a:latin typeface="ITC Avant Garde Std Bk" pitchFamily="34" charset="0"/>
              </a:rPr>
              <a:t>Advising Policies &amp; Practices</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Effective advising models tailored for various students, for example for dev </a:t>
            </a:r>
            <a:r>
              <a:rPr lang="en-US" sz="1400" dirty="0" err="1">
                <a:solidFill>
                  <a:srgbClr val="666666"/>
                </a:solidFill>
                <a:latin typeface="citrixsans-regular"/>
              </a:rPr>
              <a:t>ed</a:t>
            </a:r>
            <a:r>
              <a:rPr lang="en-US" sz="1400" dirty="0">
                <a:solidFill>
                  <a:srgbClr val="666666"/>
                </a:solidFill>
                <a:latin typeface="citrixsans-regular"/>
              </a:rPr>
              <a:t> students or STEM students</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Starfish flag management</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Scaling the work</a:t>
            </a:r>
          </a:p>
        </p:txBody>
      </p:sp>
      <p:sp>
        <p:nvSpPr>
          <p:cNvPr id="21" name="Rectangle 20"/>
          <p:cNvSpPr/>
          <p:nvPr/>
        </p:nvSpPr>
        <p:spPr>
          <a:xfrm>
            <a:off x="5991228" y="4163874"/>
            <a:ext cx="4229102" cy="1754326"/>
          </a:xfrm>
          <a:prstGeom prst="rect">
            <a:avLst/>
          </a:prstGeom>
        </p:spPr>
        <p:txBody>
          <a:bodyPr wrap="square">
            <a:spAutoFit/>
          </a:bodyPr>
          <a:lstStyle/>
          <a:p>
            <a:pPr lvl="1">
              <a:lnSpc>
                <a:spcPct val="150000"/>
              </a:lnSpc>
            </a:pPr>
            <a:r>
              <a:rPr lang="en-US" sz="1600" b="1" dirty="0">
                <a:solidFill>
                  <a:srgbClr val="F6A01A"/>
                </a:solidFill>
                <a:effectLst>
                  <a:outerShdw blurRad="38100" dist="38100" dir="2700000" algn="tl">
                    <a:srgbClr val="000000">
                      <a:alpha val="43137"/>
                    </a:srgbClr>
                  </a:outerShdw>
                </a:effectLst>
                <a:latin typeface="ITC Avant Garde Std Bk" pitchFamily="34" charset="0"/>
              </a:rPr>
              <a:t>Strategy &amp; Planning</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Alignment with other student success work</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Efficient and effective change management</a:t>
            </a:r>
          </a:p>
          <a:p>
            <a:pPr marL="742950" lvl="1" indent="-285750">
              <a:buClr>
                <a:srgbClr val="00539B"/>
              </a:buClr>
              <a:buFont typeface="Courier New" panose="02070309020205020404" pitchFamily="49" charset="0"/>
              <a:buChar char="-"/>
            </a:pPr>
            <a:r>
              <a:rPr lang="en-US" sz="1400" dirty="0">
                <a:solidFill>
                  <a:srgbClr val="666666"/>
                </a:solidFill>
                <a:latin typeface="citrixsans-regular"/>
              </a:rPr>
              <a:t>How to maximize resource efficiency to help build sustainability</a:t>
            </a: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23" name="Straight Connector 22"/>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4" name="Group 23"/>
          <p:cNvGrpSpPr/>
          <p:nvPr/>
        </p:nvGrpSpPr>
        <p:grpSpPr>
          <a:xfrm>
            <a:off x="-1" y="0"/>
            <a:ext cx="12192002" cy="997528"/>
            <a:chOff x="-1" y="0"/>
            <a:chExt cx="9144002" cy="819150"/>
          </a:xfrm>
        </p:grpSpPr>
        <p:sp>
          <p:nvSpPr>
            <p:cNvPr id="25" name="Rectangle 24"/>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6" name="Picture 25"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spTree>
    <p:extLst>
      <p:ext uri="{BB962C8B-B14F-4D97-AF65-F5344CB8AC3E}">
        <p14:creationId xmlns:p14="http://schemas.microsoft.com/office/powerpoint/2010/main" val="50521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2"/>
            <a:ext cx="10349345" cy="665420"/>
          </a:xfrm>
        </p:spPr>
        <p:txBody>
          <a:bodyPr>
            <a:noAutofit/>
          </a:bodyPr>
          <a:lstStyle/>
          <a:p>
            <a:pPr algn="ctr"/>
            <a:r>
              <a:rPr lang="en-US" sz="4000" dirty="0" smtClean="0">
                <a:solidFill>
                  <a:srgbClr val="008E7F"/>
                </a:solidFill>
                <a:latin typeface="ITC Avant Garde Std Bk" pitchFamily="34" charset="0"/>
              </a:rPr>
              <a:t>Today’s Speakers</a:t>
            </a:r>
            <a:endParaRPr lang="en-US" sz="40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sp>
        <p:nvSpPr>
          <p:cNvPr id="5" name="Rectangle 4"/>
          <p:cNvSpPr/>
          <p:nvPr/>
        </p:nvSpPr>
        <p:spPr>
          <a:xfrm>
            <a:off x="2777837" y="4313274"/>
            <a:ext cx="2895599" cy="1200329"/>
          </a:xfrm>
          <a:prstGeom prst="rect">
            <a:avLst/>
          </a:prstGeom>
        </p:spPr>
        <p:txBody>
          <a:bodyPr wrap="square">
            <a:spAutoFit/>
          </a:bodyPr>
          <a:lstStyle/>
          <a:p>
            <a:r>
              <a:rPr lang="en-US" dirty="0">
                <a:solidFill>
                  <a:srgbClr val="1F497D"/>
                </a:solidFill>
                <a:latin typeface="Garamond" panose="02020404030301010803" pitchFamily="18" charset="0"/>
              </a:rPr>
              <a:t>Dawna M. </a:t>
            </a:r>
            <a:r>
              <a:rPr lang="en-US" dirty="0" smtClean="0">
                <a:solidFill>
                  <a:srgbClr val="1F497D"/>
                </a:solidFill>
                <a:latin typeface="Garamond" panose="02020404030301010803" pitchFamily="18" charset="0"/>
              </a:rPr>
              <a:t>Perez</a:t>
            </a:r>
            <a:endParaRPr lang="en-US" dirty="0">
              <a:solidFill>
                <a:srgbClr val="222222"/>
              </a:solidFill>
              <a:latin typeface="Garamond" panose="02020404030301010803" pitchFamily="18" charset="0"/>
            </a:endParaRPr>
          </a:p>
          <a:p>
            <a:r>
              <a:rPr lang="en-US" dirty="0">
                <a:solidFill>
                  <a:srgbClr val="1F497D"/>
                </a:solidFill>
                <a:latin typeface="Garamond" panose="02020404030301010803" pitchFamily="18" charset="0"/>
              </a:rPr>
              <a:t>Dean, Student Success</a:t>
            </a:r>
            <a:endParaRPr lang="en-US" dirty="0">
              <a:solidFill>
                <a:srgbClr val="222222"/>
              </a:solidFill>
              <a:latin typeface="Garamond" panose="02020404030301010803" pitchFamily="18" charset="0"/>
            </a:endParaRPr>
          </a:p>
          <a:p>
            <a:r>
              <a:rPr lang="en-US" dirty="0">
                <a:solidFill>
                  <a:srgbClr val="1F497D"/>
                </a:solidFill>
                <a:latin typeface="Garamond" panose="02020404030301010803" pitchFamily="18" charset="0"/>
              </a:rPr>
              <a:t>Northern Essex Community College</a:t>
            </a:r>
            <a:endParaRPr lang="en-US" b="0" i="0" dirty="0">
              <a:solidFill>
                <a:srgbClr val="222222"/>
              </a:solidFill>
              <a:effectLst/>
              <a:latin typeface="Garamond" panose="02020404030301010803" pitchFamily="18" charset="0"/>
            </a:endParaRPr>
          </a:p>
        </p:txBody>
      </p:sp>
      <p:sp>
        <p:nvSpPr>
          <p:cNvPr id="6" name="Rectangle 5"/>
          <p:cNvSpPr/>
          <p:nvPr/>
        </p:nvSpPr>
        <p:spPr>
          <a:xfrm>
            <a:off x="2777836" y="2288836"/>
            <a:ext cx="2895599" cy="1200329"/>
          </a:xfrm>
          <a:prstGeom prst="rect">
            <a:avLst/>
          </a:prstGeom>
        </p:spPr>
        <p:txBody>
          <a:bodyPr wrap="square">
            <a:spAutoFit/>
          </a:bodyPr>
          <a:lstStyle/>
          <a:p>
            <a:r>
              <a:rPr lang="en-US" dirty="0">
                <a:solidFill>
                  <a:srgbClr val="1F497D"/>
                </a:solidFill>
                <a:latin typeface="Garamond" panose="02020404030301010803" pitchFamily="18" charset="0"/>
              </a:rPr>
              <a:t>Paul </a:t>
            </a:r>
            <a:r>
              <a:rPr lang="en-US" dirty="0" smtClean="0">
                <a:solidFill>
                  <a:srgbClr val="1F497D"/>
                </a:solidFill>
                <a:latin typeface="Garamond" panose="02020404030301010803" pitchFamily="18" charset="0"/>
              </a:rPr>
              <a:t>Thayer</a:t>
            </a:r>
            <a:endParaRPr lang="en-US" dirty="0">
              <a:solidFill>
                <a:srgbClr val="222222"/>
              </a:solidFill>
              <a:latin typeface="Garamond" panose="02020404030301010803" pitchFamily="18" charset="0"/>
            </a:endParaRPr>
          </a:p>
          <a:p>
            <a:r>
              <a:rPr lang="en-US" dirty="0">
                <a:solidFill>
                  <a:srgbClr val="1F497D"/>
                </a:solidFill>
                <a:latin typeface="Garamond" panose="02020404030301010803" pitchFamily="18" charset="0"/>
              </a:rPr>
              <a:t>Associate Vice President for Student </a:t>
            </a:r>
            <a:r>
              <a:rPr lang="en-US" dirty="0" smtClean="0">
                <a:solidFill>
                  <a:srgbClr val="1F497D"/>
                </a:solidFill>
                <a:latin typeface="Garamond" panose="02020404030301010803" pitchFamily="18" charset="0"/>
              </a:rPr>
              <a:t>Success</a:t>
            </a:r>
          </a:p>
          <a:p>
            <a:r>
              <a:rPr lang="en-US" b="0" i="0" dirty="0" smtClean="0">
                <a:solidFill>
                  <a:srgbClr val="1F497D"/>
                </a:solidFill>
                <a:effectLst/>
                <a:latin typeface="Garamond" panose="02020404030301010803" pitchFamily="18" charset="0"/>
              </a:rPr>
              <a:t>Colorado State University</a:t>
            </a:r>
            <a:endParaRPr lang="en-US" b="0" i="0" dirty="0">
              <a:solidFill>
                <a:srgbClr val="222222"/>
              </a:solidFill>
              <a:effectLst/>
              <a:latin typeface="Garamond" panose="02020404030301010803" pitchFamily="18" charset="0"/>
            </a:endParaRPr>
          </a:p>
        </p:txBody>
      </p:sp>
      <p:sp>
        <p:nvSpPr>
          <p:cNvPr id="13" name="Rectangle 12"/>
          <p:cNvSpPr/>
          <p:nvPr/>
        </p:nvSpPr>
        <p:spPr>
          <a:xfrm>
            <a:off x="8567739" y="2288836"/>
            <a:ext cx="3497262" cy="1200329"/>
          </a:xfrm>
          <a:prstGeom prst="rect">
            <a:avLst/>
          </a:prstGeom>
        </p:spPr>
        <p:txBody>
          <a:bodyPr wrap="square">
            <a:spAutoFit/>
          </a:bodyPr>
          <a:lstStyle/>
          <a:p>
            <a:r>
              <a:rPr lang="en-US" dirty="0" smtClean="0">
                <a:solidFill>
                  <a:srgbClr val="1F497D"/>
                </a:solidFill>
                <a:latin typeface="Garamond" panose="02020404030301010803" pitchFamily="18" charset="0"/>
              </a:rPr>
              <a:t>Pat Burns</a:t>
            </a:r>
            <a:endParaRPr lang="en-US" dirty="0">
              <a:solidFill>
                <a:srgbClr val="222222"/>
              </a:solidFill>
              <a:latin typeface="Garamond" panose="02020404030301010803" pitchFamily="18" charset="0"/>
            </a:endParaRPr>
          </a:p>
          <a:p>
            <a:r>
              <a:rPr lang="en-US" dirty="0">
                <a:solidFill>
                  <a:srgbClr val="1F497D"/>
                </a:solidFill>
                <a:latin typeface="Garamond" panose="02020404030301010803" pitchFamily="18" charset="0"/>
              </a:rPr>
              <a:t>Vice President for Information Technology / Dean of </a:t>
            </a:r>
            <a:r>
              <a:rPr lang="en-US" dirty="0" smtClean="0">
                <a:solidFill>
                  <a:srgbClr val="1F497D"/>
                </a:solidFill>
                <a:latin typeface="Garamond" panose="02020404030301010803" pitchFamily="18" charset="0"/>
              </a:rPr>
              <a:t>Libraries</a:t>
            </a:r>
          </a:p>
          <a:p>
            <a:r>
              <a:rPr lang="en-US" b="0" i="0" dirty="0" smtClean="0">
                <a:solidFill>
                  <a:srgbClr val="1F497D"/>
                </a:solidFill>
                <a:effectLst/>
                <a:latin typeface="Garamond" panose="02020404030301010803" pitchFamily="18" charset="0"/>
              </a:rPr>
              <a:t>Colorado State University</a:t>
            </a:r>
            <a:endParaRPr lang="en-US" b="0" i="0" dirty="0">
              <a:solidFill>
                <a:srgbClr val="222222"/>
              </a:solidFill>
              <a:effectLst/>
              <a:latin typeface="Garamond" panose="02020404030301010803" pitchFamily="18" charset="0"/>
            </a:endParaRPr>
          </a:p>
        </p:txBody>
      </p:sp>
      <p:sp>
        <p:nvSpPr>
          <p:cNvPr id="15" name="Rectangle 14"/>
          <p:cNvSpPr/>
          <p:nvPr/>
        </p:nvSpPr>
        <p:spPr>
          <a:xfrm>
            <a:off x="8567739" y="4451774"/>
            <a:ext cx="3497262" cy="923330"/>
          </a:xfrm>
          <a:prstGeom prst="rect">
            <a:avLst/>
          </a:prstGeom>
        </p:spPr>
        <p:txBody>
          <a:bodyPr wrap="square">
            <a:spAutoFit/>
          </a:bodyPr>
          <a:lstStyle/>
          <a:p>
            <a:r>
              <a:rPr lang="en-US" dirty="0" smtClean="0">
                <a:solidFill>
                  <a:srgbClr val="1F497D"/>
                </a:solidFill>
                <a:latin typeface="Garamond" panose="02020404030301010803" pitchFamily="18" charset="0"/>
              </a:rPr>
              <a:t>Jeff Bickford</a:t>
            </a:r>
            <a:endParaRPr lang="en-US" dirty="0">
              <a:solidFill>
                <a:srgbClr val="222222"/>
              </a:solidFill>
              <a:latin typeface="Garamond" panose="02020404030301010803" pitchFamily="18" charset="0"/>
            </a:endParaRPr>
          </a:p>
          <a:p>
            <a:r>
              <a:rPr lang="en-US" dirty="0" smtClean="0">
                <a:solidFill>
                  <a:srgbClr val="1F497D"/>
                </a:solidFill>
                <a:latin typeface="Garamond" panose="02020404030301010803" pitchFamily="18" charset="0"/>
              </a:rPr>
              <a:t>Chief </a:t>
            </a:r>
            <a:r>
              <a:rPr lang="en-US" dirty="0">
                <a:solidFill>
                  <a:srgbClr val="1F497D"/>
                </a:solidFill>
                <a:latin typeface="Garamond" panose="02020404030301010803" pitchFamily="18" charset="0"/>
              </a:rPr>
              <a:t>Information </a:t>
            </a:r>
            <a:r>
              <a:rPr lang="en-US" dirty="0" smtClean="0">
                <a:solidFill>
                  <a:srgbClr val="1F497D"/>
                </a:solidFill>
                <a:latin typeface="Garamond" panose="02020404030301010803" pitchFamily="18" charset="0"/>
              </a:rPr>
              <a:t>Officer</a:t>
            </a:r>
          </a:p>
          <a:p>
            <a:r>
              <a:rPr lang="en-US" dirty="0" smtClean="0">
                <a:solidFill>
                  <a:srgbClr val="1F497D"/>
                </a:solidFill>
                <a:latin typeface="Garamond" panose="02020404030301010803" pitchFamily="18" charset="0"/>
              </a:rPr>
              <a:t>Northern </a:t>
            </a:r>
            <a:r>
              <a:rPr lang="en-US" dirty="0">
                <a:solidFill>
                  <a:srgbClr val="1F497D"/>
                </a:solidFill>
                <a:latin typeface="Garamond" panose="02020404030301010803" pitchFamily="18" charset="0"/>
              </a:rPr>
              <a:t>Essex Community College</a:t>
            </a:r>
            <a:endParaRPr lang="en-US" b="0" i="0" dirty="0">
              <a:solidFill>
                <a:srgbClr val="222222"/>
              </a:solidFill>
              <a:effectLst/>
              <a:latin typeface="Garamond" panose="02020404030301010803"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441" y="1844339"/>
            <a:ext cx="1266825" cy="190500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097"/>
          <a:stretch/>
        </p:blipFill>
        <p:spPr>
          <a:xfrm>
            <a:off x="1359433" y="4058567"/>
            <a:ext cx="1308651" cy="164605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9855" y="4138356"/>
            <a:ext cx="1571998" cy="155016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347" y="1940499"/>
            <a:ext cx="1408737" cy="1649503"/>
          </a:xfrm>
          <a:prstGeom prst="rect">
            <a:avLst/>
          </a:prstGeom>
        </p:spPr>
      </p:pic>
    </p:spTree>
    <p:extLst>
      <p:ext uri="{BB962C8B-B14F-4D97-AF65-F5344CB8AC3E}">
        <p14:creationId xmlns:p14="http://schemas.microsoft.com/office/powerpoint/2010/main" val="1545430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041162"/>
            <a:ext cx="10349345" cy="665420"/>
          </a:xfrm>
        </p:spPr>
        <p:txBody>
          <a:bodyPr>
            <a:noAutofit/>
          </a:bodyPr>
          <a:lstStyle/>
          <a:p>
            <a:pPr algn="ctr"/>
            <a:r>
              <a:rPr lang="en-US" sz="4000" dirty="0" smtClean="0">
                <a:solidFill>
                  <a:srgbClr val="008E7F"/>
                </a:solidFill>
                <a:latin typeface="ITC Avant Garde Std Bk" pitchFamily="34" charset="0"/>
              </a:rPr>
              <a:t>Colorado State University</a:t>
            </a:r>
            <a:endParaRPr lang="en-US" sz="4000" dirty="0">
              <a:solidFill>
                <a:srgbClr val="008E7F"/>
              </a:solidFill>
              <a:latin typeface="ITC Avant Garde Std Bk" pitchFamily="34" charset="0"/>
            </a:endParaRPr>
          </a:p>
        </p:txBody>
      </p:sp>
      <p:sp>
        <p:nvSpPr>
          <p:cNvPr id="3" name="Rectangle 4"/>
          <p:cNvSpPr>
            <a:spLocks noChangeArrowheads="1"/>
          </p:cNvSpPr>
          <p:nvPr/>
        </p:nvSpPr>
        <p:spPr bwMode="auto">
          <a:xfrm>
            <a:off x="152400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512050" y="6287138"/>
            <a:ext cx="1167903" cy="494665"/>
          </a:xfrm>
          <a:prstGeom prst="rect">
            <a:avLst/>
          </a:prstGeom>
        </p:spPr>
      </p:pic>
      <p:cxnSp>
        <p:nvCxnSpPr>
          <p:cNvPr id="12" name="Straight Connector 11"/>
          <p:cNvCxnSpPr/>
          <p:nvPr/>
        </p:nvCxnSpPr>
        <p:spPr>
          <a:xfrm>
            <a:off x="3497264" y="6172200"/>
            <a:ext cx="5197475" cy="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1" y="0"/>
            <a:ext cx="12192002" cy="997528"/>
            <a:chOff x="-1" y="0"/>
            <a:chExt cx="9144002" cy="819150"/>
          </a:xfrm>
        </p:grpSpPr>
        <p:sp>
          <p:nvSpPr>
            <p:cNvPr id="22" name="Rectangle 21"/>
            <p:cNvSpPr/>
            <p:nvPr/>
          </p:nvSpPr>
          <p:spPr>
            <a:xfrm>
              <a:off x="-1" y="0"/>
              <a:ext cx="8104909"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a:p>
              <a:pPr algn="ctr">
                <a:lnSpc>
                  <a:spcPct val="125000"/>
                </a:lnSpc>
                <a:spcBef>
                  <a:spcPts val="3000"/>
                </a:spcBef>
                <a:spcAft>
                  <a:spcPts val="600"/>
                </a:spcAft>
              </a:pPr>
              <a:r>
                <a:rPr lang="en-US">
                  <a:solidFill>
                    <a:srgbClr val="455560"/>
                  </a:solidFill>
                  <a:latin typeface="ITC Avant Garde Std Bk"/>
                  <a:ea typeface="MS Mincho"/>
                  <a:cs typeface="Times New Roman"/>
                </a:rPr>
                <a:t> </a:t>
              </a:r>
              <a:endParaRPr lang="en-US" sz="1100">
                <a:solidFill>
                  <a:srgbClr val="455560"/>
                </a:solidFill>
                <a:ea typeface="MS Mincho"/>
                <a:cs typeface="Times New Roman"/>
              </a:endParaRPr>
            </a:p>
          </p:txBody>
        </p:sp>
        <p:pic>
          <p:nvPicPr>
            <p:cNvPr id="23" name="Picture 22" descr="http://www.taoyoung.com/Images/img_compas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037" y="0"/>
              <a:ext cx="955964" cy="819150"/>
            </a:xfrm>
            <a:prstGeom prst="rect">
              <a:avLst/>
            </a:prstGeom>
            <a:noFill/>
            <a:ln>
              <a:noFill/>
            </a:ln>
          </p:spPr>
        </p:pic>
      </p:grpSp>
      <p:pic>
        <p:nvPicPr>
          <p:cNvPr id="9" name="Picture 8"/>
          <p:cNvPicPr>
            <a:picLocks noChangeAspect="1"/>
          </p:cNvPicPr>
          <p:nvPr/>
        </p:nvPicPr>
        <p:blipFill>
          <a:blip r:embed="rId5"/>
          <a:stretch>
            <a:fillRect/>
          </a:stretch>
        </p:blipFill>
        <p:spPr>
          <a:xfrm>
            <a:off x="1402081" y="2103703"/>
            <a:ext cx="4970693" cy="3359142"/>
          </a:xfrm>
          <a:prstGeom prst="rect">
            <a:avLst/>
          </a:prstGeom>
        </p:spPr>
      </p:pic>
      <p:pic>
        <p:nvPicPr>
          <p:cNvPr id="10" name="Picture 9"/>
          <p:cNvPicPr>
            <a:picLocks noChangeAspect="1"/>
          </p:cNvPicPr>
          <p:nvPr/>
        </p:nvPicPr>
        <p:blipFill>
          <a:blip r:embed="rId6"/>
          <a:stretch>
            <a:fillRect/>
          </a:stretch>
        </p:blipFill>
        <p:spPr>
          <a:xfrm>
            <a:off x="7396480" y="2538678"/>
            <a:ext cx="2857500" cy="2857500"/>
          </a:xfrm>
          <a:prstGeom prst="rect">
            <a:avLst/>
          </a:prstGeom>
        </p:spPr>
      </p:pic>
    </p:spTree>
    <p:extLst>
      <p:ext uri="{BB962C8B-B14F-4D97-AF65-F5344CB8AC3E}">
        <p14:creationId xmlns:p14="http://schemas.microsoft.com/office/powerpoint/2010/main" val="184959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1602156" y="1182077"/>
          <a:ext cx="89486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557552" y="188670"/>
            <a:ext cx="7250545" cy="1143000"/>
          </a:xfrm>
        </p:spPr>
        <p:txBody>
          <a:bodyPr>
            <a:noAutofit/>
          </a:bodyPr>
          <a:lstStyle/>
          <a:p>
            <a:r>
              <a:rPr lang="en-US" sz="4800" b="1" dirty="0"/>
              <a:t>Strategy: Improve Student Success</a:t>
            </a:r>
          </a:p>
        </p:txBody>
      </p:sp>
      <p:sp>
        <p:nvSpPr>
          <p:cNvPr id="11" name="Rectangle 10"/>
          <p:cNvSpPr/>
          <p:nvPr/>
        </p:nvSpPr>
        <p:spPr>
          <a:xfrm>
            <a:off x="2467867" y="5483774"/>
            <a:ext cx="7450477" cy="923330"/>
          </a:xfrm>
          <a:prstGeom prst="rect">
            <a:avLst/>
          </a:prstGeom>
          <a:noFill/>
        </p:spPr>
        <p:txBody>
          <a:bodyPr wrap="none" lIns="91440" tIns="45720" rIns="91440" bIns="45720">
            <a:spAutoFit/>
          </a:bodyPr>
          <a:lstStyle/>
          <a:p>
            <a:pPr algn="ctr" defTabSz="457200"/>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Lower the Cost of Degree</a:t>
            </a:r>
          </a:p>
        </p:txBody>
      </p:sp>
      <p:sp>
        <p:nvSpPr>
          <p:cNvPr id="5" name="Slide Number Placeholder 4"/>
          <p:cNvSpPr>
            <a:spLocks noGrp="1"/>
          </p:cNvSpPr>
          <p:nvPr>
            <p:ph type="sldNum" sz="quarter" idx="12"/>
          </p:nvPr>
        </p:nvSpPr>
        <p:spPr/>
        <p:txBody>
          <a:bodyPr/>
          <a:lstStyle/>
          <a:p>
            <a:fld id="{E7A851CA-F4CC-7643-BB78-266ADD9893CB}" type="slidenum">
              <a:rPr lang="en-US" smtClean="0">
                <a:solidFill>
                  <a:prstClr val="black">
                    <a:tint val="75000"/>
                  </a:prstClr>
                </a:solidFill>
              </a:rPr>
              <a:pPr/>
              <a:t>6</a:t>
            </a:fld>
            <a:endParaRPr lang="en-US">
              <a:solidFill>
                <a:prstClr val="black">
                  <a:tint val="75000"/>
                </a:prstClr>
              </a:solidFill>
            </a:endParaRPr>
          </a:p>
        </p:txBody>
      </p:sp>
      <p:sp>
        <p:nvSpPr>
          <p:cNvPr id="6" name="Down Arrow 5"/>
          <p:cNvSpPr/>
          <p:nvPr/>
        </p:nvSpPr>
        <p:spPr>
          <a:xfrm flipV="1">
            <a:off x="1981201" y="4335517"/>
            <a:ext cx="945931" cy="10770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2441027" y="4449916"/>
            <a:ext cx="3096168" cy="1200329"/>
          </a:xfrm>
          <a:prstGeom prst="rect">
            <a:avLst/>
          </a:prstGeom>
          <a:noFill/>
        </p:spPr>
        <p:txBody>
          <a:bodyPr wrap="none" rtlCol="0">
            <a:spAutoFit/>
          </a:bodyPr>
          <a:lstStyle/>
          <a:p>
            <a:pPr algn="ctr" defTabSz="457200"/>
            <a:r>
              <a:rPr lang="en-US" sz="2400" b="1" dirty="0">
                <a:solidFill>
                  <a:prstClr val="black"/>
                </a:solidFill>
              </a:rPr>
              <a:t>Tactic: Improve</a:t>
            </a:r>
          </a:p>
          <a:p>
            <a:pPr lvl="1" algn="ctr" defTabSz="457200"/>
            <a:r>
              <a:rPr lang="en-US" sz="2400" b="1" dirty="0">
                <a:solidFill>
                  <a:prstClr val="black"/>
                </a:solidFill>
              </a:rPr>
              <a:t>Learning by</a:t>
            </a:r>
          </a:p>
          <a:p>
            <a:pPr lvl="1" algn="ctr" defTabSz="457200"/>
            <a:r>
              <a:rPr lang="en-US" sz="2400" b="1" dirty="0">
                <a:solidFill>
                  <a:prstClr val="black"/>
                </a:solidFill>
              </a:rPr>
              <a:t>Improving Advising</a:t>
            </a:r>
          </a:p>
        </p:txBody>
      </p:sp>
      <p:grpSp>
        <p:nvGrpSpPr>
          <p:cNvPr id="55" name="Group 4"/>
          <p:cNvGrpSpPr>
            <a:grpSpLocks noChangeAspect="1"/>
          </p:cNvGrpSpPr>
          <p:nvPr/>
        </p:nvGrpSpPr>
        <p:grpSpPr bwMode="auto">
          <a:xfrm>
            <a:off x="10033000" y="459842"/>
            <a:ext cx="1655063" cy="651478"/>
            <a:chOff x="1277" y="1465"/>
            <a:chExt cx="3206" cy="1390"/>
          </a:xfrm>
        </p:grpSpPr>
        <p:sp>
          <p:nvSpPr>
            <p:cNvPr id="56" name="Freeform 5"/>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7" name="Freeform 6"/>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8" name="Freeform 7"/>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9" name="Freeform 8"/>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0" name="Freeform 9"/>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1" name="Freeform 10"/>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2" name="Freeform 11"/>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3" name="Freeform 12"/>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4" name="Freeform 13"/>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5" name="Freeform 14"/>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6" name="Freeform 15"/>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7" name="Freeform 16"/>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8" name="Freeform 17"/>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9" name="Freeform 18"/>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0" name="Freeform 19"/>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1" name="Freeform 20"/>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2" name="Freeform 21"/>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3" name="Freeform 22"/>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4" name="Freeform 23"/>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5" name="Freeform 24"/>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6" name="Freeform 25"/>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7" name="Freeform 26"/>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8" name="Freeform 27"/>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9" name="Freeform 28"/>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0" name="Freeform 29"/>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1" name="Freeform 30"/>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2" name="Freeform 31"/>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3" name="Freeform 32"/>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4" name="Freeform 33"/>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5" name="Freeform 34"/>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6" name="Freeform 35"/>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7" name="Freeform 36"/>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8" name="Freeform 37"/>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9" name="Freeform 38"/>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0" name="Freeform 39"/>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1" name="Freeform 40"/>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2" name="Freeform 41"/>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3" name="Freeform 42"/>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4" name="Freeform 43"/>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5" name="Freeform 44"/>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6" name="Freeform 45"/>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7" name="Freeform 46"/>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8" name="Freeform 47"/>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9" name="Freeform 48"/>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grpSp>
    </p:spTree>
    <p:extLst>
      <p:ext uri="{BB962C8B-B14F-4D97-AF65-F5344CB8AC3E}">
        <p14:creationId xmlns:p14="http://schemas.microsoft.com/office/powerpoint/2010/main" val="2865776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IPAS Team</a:t>
            </a:r>
            <a:endParaRPr lang="en-US" b="1" dirty="0"/>
          </a:p>
        </p:txBody>
      </p:sp>
      <p:sp>
        <p:nvSpPr>
          <p:cNvPr id="4" name="TextBox 3"/>
          <p:cNvSpPr txBox="1"/>
          <p:nvPr/>
        </p:nvSpPr>
        <p:spPr>
          <a:xfrm>
            <a:off x="3325029" y="2561523"/>
            <a:ext cx="1837312" cy="95410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57200"/>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Mobile</a:t>
            </a:r>
          </a:p>
          <a:p>
            <a:pPr algn="ctr" defTabSz="457200"/>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Committee</a:t>
            </a:r>
          </a:p>
        </p:txBody>
      </p:sp>
      <p:sp>
        <p:nvSpPr>
          <p:cNvPr id="5" name="TextBox 4"/>
          <p:cNvSpPr txBox="1"/>
          <p:nvPr/>
        </p:nvSpPr>
        <p:spPr>
          <a:xfrm rot="20914054">
            <a:off x="1714516" y="2092696"/>
            <a:ext cx="1785239" cy="523220"/>
          </a:xfrm>
          <a:prstGeom prst="rect">
            <a:avLst/>
          </a:prstGeom>
          <a:noFill/>
        </p:spPr>
        <p:txBody>
          <a:bodyPr wrap="none" rtlCol="0">
            <a:spAutoFit/>
          </a:bodyPr>
          <a:lstStyle/>
          <a:p>
            <a:pPr algn="ctr" defTabSz="457200"/>
            <a:r>
              <a:rPr lang="en-US" sz="28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OnlinePlus</a:t>
            </a:r>
            <a:endPar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extBox 5"/>
          <p:cNvSpPr txBox="1"/>
          <p:nvPr/>
        </p:nvSpPr>
        <p:spPr>
          <a:xfrm rot="20883158">
            <a:off x="1644932" y="2913018"/>
            <a:ext cx="1818376" cy="954107"/>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457200"/>
            <a:r>
              <a:rPr lang="en-US"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Academic</a:t>
            </a:r>
          </a:p>
          <a:p>
            <a:pPr algn="ctr" defTabSz="457200"/>
            <a:r>
              <a:rPr lang="en-US"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Computing</a:t>
            </a:r>
          </a:p>
        </p:txBody>
      </p:sp>
      <p:sp>
        <p:nvSpPr>
          <p:cNvPr id="7" name="TextBox 6"/>
          <p:cNvSpPr txBox="1"/>
          <p:nvPr/>
        </p:nvSpPr>
        <p:spPr>
          <a:xfrm>
            <a:off x="1917482" y="4665476"/>
            <a:ext cx="2154832" cy="1815882"/>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8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rPr>
              <a:t>Center for</a:t>
            </a:r>
          </a:p>
          <a:p>
            <a:pPr algn="ctr" defTabSz="457200"/>
            <a:r>
              <a:rPr lang="en-US" sz="28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rPr>
              <a:t>Advising &amp;</a:t>
            </a:r>
          </a:p>
          <a:p>
            <a:pPr algn="ctr" defTabSz="457200"/>
            <a:r>
              <a:rPr lang="en-US" sz="28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rPr>
              <a:t>Student</a:t>
            </a:r>
          </a:p>
          <a:p>
            <a:pPr algn="ctr" defTabSz="457200"/>
            <a:r>
              <a:rPr lang="en-US" sz="28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rPr>
              <a:t>Achievement</a:t>
            </a:r>
          </a:p>
        </p:txBody>
      </p:sp>
      <p:sp>
        <p:nvSpPr>
          <p:cNvPr id="8" name="TextBox 7"/>
          <p:cNvSpPr txBox="1"/>
          <p:nvPr/>
        </p:nvSpPr>
        <p:spPr>
          <a:xfrm>
            <a:off x="5044418" y="2561523"/>
            <a:ext cx="1562923" cy="954107"/>
          </a:xfrm>
          <a:prstGeom prst="rect">
            <a:avLst/>
          </a:prstGeom>
          <a:noFill/>
        </p:spPr>
        <p:txBody>
          <a:bodyPr wrap="none" rtlCol="0">
            <a:spAutoFit/>
          </a:bodyPr>
          <a:lstStyle/>
          <a:p>
            <a:pPr algn="ctr" defTabSz="457200"/>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Provost’s</a:t>
            </a:r>
          </a:p>
          <a:p>
            <a:pPr algn="ctr" defTabSz="457200"/>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Office</a:t>
            </a:r>
          </a:p>
        </p:txBody>
      </p:sp>
      <p:sp>
        <p:nvSpPr>
          <p:cNvPr id="9" name="TextBox 8"/>
          <p:cNvSpPr txBox="1"/>
          <p:nvPr/>
        </p:nvSpPr>
        <p:spPr>
          <a:xfrm rot="694425">
            <a:off x="4055736" y="1191422"/>
            <a:ext cx="2412915" cy="954107"/>
          </a:xfrm>
          <a:prstGeom prst="rect">
            <a:avLst/>
          </a:prstGeom>
          <a:noFill/>
        </p:spPr>
        <p:txBody>
          <a:bodyPr wrap="none" rtlCol="0">
            <a:spAutoFit/>
          </a:bodyPr>
          <a:lstStyle/>
          <a:p>
            <a:pPr defTabSz="457200"/>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Assoc. VP for</a:t>
            </a:r>
          </a:p>
          <a:p>
            <a:pPr defTabSz="457200"/>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Student Affairs</a:t>
            </a:r>
          </a:p>
        </p:txBody>
      </p:sp>
      <p:sp>
        <p:nvSpPr>
          <p:cNvPr id="10" name="TextBox 9"/>
          <p:cNvSpPr txBox="1"/>
          <p:nvPr/>
        </p:nvSpPr>
        <p:spPr>
          <a:xfrm rot="20393332">
            <a:off x="1961413" y="1411532"/>
            <a:ext cx="150954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457200"/>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VP for IT</a:t>
            </a:r>
          </a:p>
        </p:txBody>
      </p:sp>
      <p:sp>
        <p:nvSpPr>
          <p:cNvPr id="11" name="TextBox 10"/>
          <p:cNvSpPr txBox="1"/>
          <p:nvPr/>
        </p:nvSpPr>
        <p:spPr>
          <a:xfrm rot="648599">
            <a:off x="4107795" y="2073877"/>
            <a:ext cx="1531188" cy="523220"/>
          </a:xfrm>
          <a:prstGeom prst="rect">
            <a:avLst/>
          </a:prstGeom>
          <a:noFill/>
        </p:spPr>
        <p:txBody>
          <a:bodyPr wrap="none" rtlCol="0">
            <a:spAutoFit/>
          </a:bodyPr>
          <a:lstStyle/>
          <a:p>
            <a:pPr defTabSz="457200"/>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Registrar</a:t>
            </a:r>
          </a:p>
        </p:txBody>
      </p:sp>
      <p:sp>
        <p:nvSpPr>
          <p:cNvPr id="12" name="TextBox 11"/>
          <p:cNvSpPr txBox="1"/>
          <p:nvPr/>
        </p:nvSpPr>
        <p:spPr>
          <a:xfrm>
            <a:off x="3533898" y="3748024"/>
            <a:ext cx="2389596" cy="954107"/>
          </a:xfrm>
          <a:prstGeom prst="rect">
            <a:avLst/>
          </a:prstGeom>
          <a:noFill/>
        </p:spPr>
        <p:txBody>
          <a:bodyPr wrap="none" rtlCol="0">
            <a:spAutoFit/>
          </a:bodyPr>
          <a:lstStyle/>
          <a:p>
            <a:pPr algn="ctr" defTabSz="457200"/>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Administrative</a:t>
            </a:r>
          </a:p>
          <a:p>
            <a:pPr algn="ctr" defTabSz="457200"/>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Computing</a:t>
            </a:r>
          </a:p>
        </p:txBody>
      </p:sp>
      <p:sp>
        <p:nvSpPr>
          <p:cNvPr id="13" name="TextBox 12"/>
          <p:cNvSpPr txBox="1"/>
          <p:nvPr/>
        </p:nvSpPr>
        <p:spPr>
          <a:xfrm>
            <a:off x="4330389" y="4913033"/>
            <a:ext cx="1967205" cy="138499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57200"/>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Institute for</a:t>
            </a:r>
          </a:p>
          <a:p>
            <a:pPr algn="ctr" defTabSz="457200"/>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Teaching &amp;</a:t>
            </a:r>
          </a:p>
          <a:p>
            <a:pPr algn="ctr" defTabSz="457200"/>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Learning</a:t>
            </a:r>
          </a:p>
        </p:txBody>
      </p:sp>
      <p:pic>
        <p:nvPicPr>
          <p:cNvPr id="15" name="Picture 14"/>
          <p:cNvPicPr>
            <a:picLocks noChangeAspect="1"/>
          </p:cNvPicPr>
          <p:nvPr/>
        </p:nvPicPr>
        <p:blipFill>
          <a:blip r:embed="rId2"/>
          <a:stretch>
            <a:fillRect/>
          </a:stretch>
        </p:blipFill>
        <p:spPr>
          <a:xfrm>
            <a:off x="8023931" y="1111320"/>
            <a:ext cx="1672431" cy="2088459"/>
          </a:xfrm>
          <a:prstGeom prst="rect">
            <a:avLst/>
          </a:prstGeom>
        </p:spPr>
      </p:pic>
      <p:sp>
        <p:nvSpPr>
          <p:cNvPr id="16" name="TextBox 15"/>
          <p:cNvSpPr txBox="1"/>
          <p:nvPr/>
        </p:nvSpPr>
        <p:spPr>
          <a:xfrm>
            <a:off x="7639460" y="3411034"/>
            <a:ext cx="2330987" cy="461665"/>
          </a:xfrm>
          <a:prstGeom prst="rect">
            <a:avLst/>
          </a:prstGeom>
          <a:noFill/>
        </p:spPr>
        <p:txBody>
          <a:bodyPr wrap="none" rtlCol="0">
            <a:spAutoFit/>
          </a:bodyPr>
          <a:lstStyle/>
          <a:p>
            <a:pPr defTabSz="457200"/>
            <a:r>
              <a:rPr lang="en-US" sz="2400" b="1" dirty="0">
                <a:solidFill>
                  <a:prstClr val="black"/>
                </a:solidFill>
              </a:rPr>
              <a:t>Cecile B. </a:t>
            </a:r>
            <a:r>
              <a:rPr lang="en-US" sz="2400" b="1" dirty="0" err="1">
                <a:solidFill>
                  <a:prstClr val="black"/>
                </a:solidFill>
              </a:rPr>
              <a:t>DeMille</a:t>
            </a:r>
            <a:endParaRPr lang="en-US" sz="2400" b="1" dirty="0">
              <a:solidFill>
                <a:prstClr val="black"/>
              </a:solidFill>
            </a:endParaRPr>
          </a:p>
        </p:txBody>
      </p:sp>
      <p:pic>
        <p:nvPicPr>
          <p:cNvPr id="17" name="Picture 16"/>
          <p:cNvPicPr>
            <a:picLocks noChangeAspect="1"/>
          </p:cNvPicPr>
          <p:nvPr/>
        </p:nvPicPr>
        <p:blipFill>
          <a:blip r:embed="rId3"/>
          <a:stretch>
            <a:fillRect/>
          </a:stretch>
        </p:blipFill>
        <p:spPr>
          <a:xfrm>
            <a:off x="7031866" y="4045004"/>
            <a:ext cx="3289300" cy="2463800"/>
          </a:xfrm>
          <a:prstGeom prst="rect">
            <a:avLst/>
          </a:prstGeom>
        </p:spPr>
      </p:pic>
      <p:sp>
        <p:nvSpPr>
          <p:cNvPr id="18" name="TextBox 17"/>
          <p:cNvSpPr txBox="1"/>
          <p:nvPr/>
        </p:nvSpPr>
        <p:spPr>
          <a:xfrm rot="20754636">
            <a:off x="1833948" y="4000407"/>
            <a:ext cx="1505415" cy="523220"/>
          </a:xfrm>
          <a:prstGeom prst="rect">
            <a:avLst/>
          </a:prstGeom>
          <a:noFill/>
        </p:spPr>
        <p:txBody>
          <a:bodyPr wrap="none" rtlCol="0">
            <a:spAutoFit/>
          </a:bodyPr>
          <a:lstStyle/>
          <a:p>
            <a:pPr defTabSz="457200"/>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Students</a:t>
            </a:r>
          </a:p>
        </p:txBody>
      </p:sp>
      <p:sp>
        <p:nvSpPr>
          <p:cNvPr id="19" name="TextBox 18"/>
          <p:cNvSpPr txBox="1"/>
          <p:nvPr/>
        </p:nvSpPr>
        <p:spPr>
          <a:xfrm rot="648599">
            <a:off x="5800480" y="3656269"/>
            <a:ext cx="1305891" cy="523220"/>
          </a:xfrm>
          <a:prstGeom prst="rect">
            <a:avLst/>
          </a:prstGeom>
          <a:noFill/>
        </p:spPr>
        <p:txBody>
          <a:bodyPr wrap="none" rtlCol="0">
            <a:spAutoFit/>
          </a:bodyPr>
          <a:lstStyle/>
          <a:p>
            <a:pPr defTabSz="457200"/>
            <a:r>
              <a:rPr lang="en-US" sz="2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Fin.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Aid</a:t>
            </a:r>
          </a:p>
        </p:txBody>
      </p:sp>
      <p:sp>
        <p:nvSpPr>
          <p:cNvPr id="21" name="Slide Number Placeholder 20"/>
          <p:cNvSpPr>
            <a:spLocks noGrp="1"/>
          </p:cNvSpPr>
          <p:nvPr>
            <p:ph type="sldNum" sz="quarter" idx="12"/>
          </p:nvPr>
        </p:nvSpPr>
        <p:spPr/>
        <p:txBody>
          <a:bodyPr/>
          <a:lstStyle/>
          <a:p>
            <a:fld id="{E7A851CA-F4CC-7643-BB78-266ADD9893CB}" type="slidenum">
              <a:rPr lang="en-US" smtClean="0">
                <a:solidFill>
                  <a:prstClr val="black">
                    <a:tint val="75000"/>
                  </a:prstClr>
                </a:solidFill>
              </a:rPr>
              <a:pPr/>
              <a:t>7</a:t>
            </a:fld>
            <a:endParaRPr lang="en-US">
              <a:solidFill>
                <a:prstClr val="black">
                  <a:tint val="75000"/>
                </a:prstClr>
              </a:solidFill>
            </a:endParaRPr>
          </a:p>
        </p:txBody>
      </p:sp>
      <p:grpSp>
        <p:nvGrpSpPr>
          <p:cNvPr id="22" name="Group 4"/>
          <p:cNvGrpSpPr>
            <a:grpSpLocks noChangeAspect="1"/>
          </p:cNvGrpSpPr>
          <p:nvPr/>
        </p:nvGrpSpPr>
        <p:grpSpPr bwMode="auto">
          <a:xfrm>
            <a:off x="10033000" y="459842"/>
            <a:ext cx="1655063" cy="651478"/>
            <a:chOff x="1277" y="1465"/>
            <a:chExt cx="3206" cy="1390"/>
          </a:xfrm>
        </p:grpSpPr>
        <p:sp>
          <p:nvSpPr>
            <p:cNvPr id="23" name="Freeform 5"/>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4" name="Freeform 6"/>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5" name="Freeform 7"/>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6" name="Freeform 8"/>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7" name="Freeform 9"/>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8" name="Freeform 10"/>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9" name="Freeform 11"/>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0" name="Freeform 12"/>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1" name="Freeform 13"/>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2" name="Freeform 14"/>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3" name="Freeform 15"/>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4" name="Freeform 16"/>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5" name="Freeform 17"/>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6" name="Freeform 18"/>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7" name="Freeform 19"/>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8" name="Freeform 20"/>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9" name="Freeform 21"/>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0" name="Freeform 22"/>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1" name="Freeform 23"/>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2" name="Freeform 24"/>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3" name="Freeform 25"/>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4" name="Freeform 26"/>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5" name="Freeform 27"/>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6" name="Freeform 28"/>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7" name="Freeform 29"/>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8" name="Freeform 30"/>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9" name="Freeform 31"/>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0" name="Freeform 32"/>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1" name="Freeform 33"/>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2" name="Freeform 34"/>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3" name="Freeform 35"/>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4" name="Freeform 36"/>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5" name="Freeform 37"/>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6" name="Freeform 38"/>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7" name="Freeform 39"/>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8" name="Freeform 40"/>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9" name="Freeform 41"/>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0" name="Freeform 42"/>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1" name="Freeform 43"/>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2" name="Freeform 44"/>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3" name="Freeform 45"/>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4" name="Freeform 46"/>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5" name="Freeform 47"/>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6" name="Freeform 48"/>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grpSp>
      <p:sp>
        <p:nvSpPr>
          <p:cNvPr id="67" name="TextBox 66"/>
          <p:cNvSpPr txBox="1"/>
          <p:nvPr/>
        </p:nvSpPr>
        <p:spPr>
          <a:xfrm rot="648599">
            <a:off x="6649163" y="1897663"/>
            <a:ext cx="989373" cy="523220"/>
          </a:xfrm>
          <a:prstGeom prst="rect">
            <a:avLst/>
          </a:prstGeom>
          <a:noFill/>
        </p:spPr>
        <p:txBody>
          <a:bodyPr wrap="none" rtlCol="0">
            <a:spAutoFit/>
          </a:bodyPr>
          <a:lstStyle/>
          <a:p>
            <a:pPr defTabSz="457200"/>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ASC’s</a:t>
            </a:r>
          </a:p>
        </p:txBody>
      </p:sp>
    </p:spTree>
    <p:extLst>
      <p:ext uri="{BB962C8B-B14F-4D97-AF65-F5344CB8AC3E}">
        <p14:creationId xmlns:p14="http://schemas.microsoft.com/office/powerpoint/2010/main" val="154284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758" y="95056"/>
            <a:ext cx="8229600" cy="1143000"/>
          </a:xfrm>
        </p:spPr>
        <p:txBody>
          <a:bodyPr>
            <a:normAutofit/>
          </a:bodyPr>
          <a:lstStyle/>
          <a:p>
            <a:r>
              <a:rPr lang="en-US" sz="5400" b="1" dirty="0"/>
              <a:t>Our IPAS Systems</a:t>
            </a:r>
          </a:p>
        </p:txBody>
      </p:sp>
      <p:sp>
        <p:nvSpPr>
          <p:cNvPr id="15" name="TextBox 14"/>
          <p:cNvSpPr txBox="1"/>
          <p:nvPr/>
        </p:nvSpPr>
        <p:spPr>
          <a:xfrm>
            <a:off x="2442564" y="1417639"/>
            <a:ext cx="1723549" cy="2246769"/>
          </a:xfrm>
          <a:prstGeom prst="rect">
            <a:avLst/>
          </a:prstGeom>
          <a:solidFill>
            <a:srgbClr val="FFCF36"/>
          </a:solidFill>
          <a:ln>
            <a:solidFill>
              <a:schemeClr val="bg1"/>
            </a:solidFill>
          </a:ln>
        </p:spPr>
        <p:txBody>
          <a:bodyPr wrap="none" rtlCol="0">
            <a:spAutoFit/>
          </a:bodyPr>
          <a:lstStyle/>
          <a:p>
            <a:pPr defTabSz="457200"/>
            <a:r>
              <a:rPr lang="en-US" sz="6000" b="1" dirty="0">
                <a:solidFill>
                  <a:prstClr val="white"/>
                </a:solidFill>
              </a:rPr>
              <a:t>B</a:t>
            </a:r>
            <a:r>
              <a:rPr lang="en-US" sz="5400" b="1" dirty="0">
                <a:solidFill>
                  <a:prstClr val="white"/>
                </a:solidFill>
              </a:rPr>
              <a:t>e</a:t>
            </a:r>
          </a:p>
          <a:p>
            <a:pPr defTabSz="457200"/>
            <a:r>
              <a:rPr lang="en-US" sz="2000" b="1" dirty="0">
                <a:solidFill>
                  <a:prstClr val="white"/>
                </a:solidFill>
              </a:rPr>
              <a:t>____________</a:t>
            </a:r>
          </a:p>
          <a:p>
            <a:pPr defTabSz="457200"/>
            <a:endParaRPr lang="en-US" sz="2000" b="1" dirty="0">
              <a:solidFill>
                <a:prstClr val="white"/>
              </a:solidFill>
            </a:endParaRPr>
          </a:p>
          <a:p>
            <a:pPr defTabSz="457200"/>
            <a:r>
              <a:rPr lang="en-US" sz="2000" b="1" dirty="0">
                <a:solidFill>
                  <a:prstClr val="white"/>
                </a:solidFill>
              </a:rPr>
              <a:t>Beacon</a:t>
            </a:r>
          </a:p>
          <a:p>
            <a:pPr defTabSz="457200"/>
            <a:endParaRPr lang="en-US" sz="2000" b="1" dirty="0">
              <a:solidFill>
                <a:prstClr val="white"/>
              </a:solidFill>
            </a:endParaRPr>
          </a:p>
        </p:txBody>
      </p:sp>
      <p:sp>
        <p:nvSpPr>
          <p:cNvPr id="16" name="Rectangle 15"/>
          <p:cNvSpPr/>
          <p:nvPr/>
        </p:nvSpPr>
        <p:spPr>
          <a:xfrm>
            <a:off x="7222210" y="1279078"/>
            <a:ext cx="3350648" cy="2086725"/>
          </a:xfrm>
          <a:prstGeom prst="rect">
            <a:avLst/>
          </a:prstGeom>
          <a:noFill/>
        </p:spPr>
        <p:txBody>
          <a:bodyPr wrap="square" lIns="91440" tIns="45720" rIns="91440" bIns="45720">
            <a:spAutoFit/>
          </a:bodyPr>
          <a:lstStyle/>
          <a:p>
            <a:pPr algn="ctr" defTabSz="457200">
              <a:lnSpc>
                <a:spcPct val="90000"/>
              </a:lnSpc>
            </a:pP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u.direct</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t>
            </a:r>
          </a:p>
          <a:p>
            <a:pPr algn="ctr" defTabSz="457200">
              <a:lnSpc>
                <a:spcPct val="90000"/>
              </a:lnSpc>
            </a:pP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t>
            </a:r>
          </a:p>
          <a:p>
            <a:pPr algn="ctr" defTabSz="457200">
              <a:lnSpc>
                <a:spcPct val="90000"/>
              </a:lnSpc>
            </a:pP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u.achieve</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t>
            </a:r>
          </a:p>
        </p:txBody>
      </p:sp>
      <p:pic>
        <p:nvPicPr>
          <p:cNvPr id="17" name="Picture 16"/>
          <p:cNvPicPr>
            <a:picLocks noChangeAspect="1"/>
          </p:cNvPicPr>
          <p:nvPr/>
        </p:nvPicPr>
        <p:blipFill>
          <a:blip r:embed="rId2"/>
          <a:stretch>
            <a:fillRect/>
          </a:stretch>
        </p:blipFill>
        <p:spPr>
          <a:xfrm>
            <a:off x="6897947" y="4084616"/>
            <a:ext cx="2988391" cy="1912570"/>
          </a:xfrm>
          <a:prstGeom prst="rect">
            <a:avLst/>
          </a:prstGeom>
        </p:spPr>
      </p:pic>
      <p:sp>
        <p:nvSpPr>
          <p:cNvPr id="5" name="Slide Number Placeholder 4"/>
          <p:cNvSpPr>
            <a:spLocks noGrp="1"/>
          </p:cNvSpPr>
          <p:nvPr>
            <p:ph type="sldNum" sz="quarter" idx="12"/>
          </p:nvPr>
        </p:nvSpPr>
        <p:spPr/>
        <p:txBody>
          <a:bodyPr/>
          <a:lstStyle/>
          <a:p>
            <a:fld id="{E7A851CA-F4CC-7643-BB78-266ADD9893CB}" type="slidenum">
              <a:rPr lang="en-US" smtClean="0">
                <a:solidFill>
                  <a:prstClr val="black">
                    <a:tint val="75000"/>
                  </a:prstClr>
                </a:solidFill>
              </a:rPr>
              <a:pPr/>
              <a:t>8</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2171262" y="3901392"/>
            <a:ext cx="3609910" cy="1407865"/>
          </a:xfrm>
          <a:prstGeom prst="rect">
            <a:avLst/>
          </a:prstGeom>
        </p:spPr>
      </p:pic>
      <p:sp>
        <p:nvSpPr>
          <p:cNvPr id="7" name="TextBox 6"/>
          <p:cNvSpPr txBox="1"/>
          <p:nvPr/>
        </p:nvSpPr>
        <p:spPr>
          <a:xfrm>
            <a:off x="2950860" y="5355750"/>
            <a:ext cx="2327881" cy="954107"/>
          </a:xfrm>
          <a:prstGeom prst="rect">
            <a:avLst/>
          </a:prstGeom>
          <a:noFill/>
        </p:spPr>
        <p:txBody>
          <a:bodyPr wrap="none" rtlCol="0">
            <a:spAutoFit/>
          </a:bodyPr>
          <a:lstStyle/>
          <a:p>
            <a:pPr algn="ctr" defTabSz="457200"/>
            <a:r>
              <a:rPr lang="en-US" sz="2800" b="1" dirty="0">
                <a:solidFill>
                  <a:prstClr val="black"/>
                </a:solidFill>
              </a:rPr>
              <a:t>SSC – Campus </a:t>
            </a:r>
          </a:p>
          <a:p>
            <a:pPr algn="ctr" defTabSz="457200"/>
            <a:r>
              <a:rPr lang="en-US" sz="2800" b="1" dirty="0">
                <a:solidFill>
                  <a:prstClr val="black"/>
                </a:solidFill>
              </a:rPr>
              <a:t>Grades First</a:t>
            </a:r>
          </a:p>
        </p:txBody>
      </p:sp>
      <p:pic>
        <p:nvPicPr>
          <p:cNvPr id="59" name="Picture 58" descr="cray_front_closed.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7298" y="1203992"/>
            <a:ext cx="613714" cy="1650306"/>
          </a:xfrm>
          <a:prstGeom prst="rect">
            <a:avLst/>
          </a:prstGeom>
        </p:spPr>
      </p:pic>
      <p:sp>
        <p:nvSpPr>
          <p:cNvPr id="60" name="TextBox 59"/>
          <p:cNvSpPr txBox="1"/>
          <p:nvPr/>
        </p:nvSpPr>
        <p:spPr>
          <a:xfrm>
            <a:off x="4625474" y="2771345"/>
            <a:ext cx="1626833" cy="954107"/>
          </a:xfrm>
          <a:prstGeom prst="rect">
            <a:avLst/>
          </a:prstGeom>
          <a:noFill/>
        </p:spPr>
        <p:txBody>
          <a:bodyPr wrap="square" rtlCol="0">
            <a:spAutoFit/>
          </a:bodyPr>
          <a:lstStyle/>
          <a:p>
            <a:pPr algn="ctr" defTabSz="457200"/>
            <a:r>
              <a:rPr lang="en-US" sz="2800" b="1">
                <a:solidFill>
                  <a:prstClr val="black"/>
                </a:solidFill>
              </a:rPr>
              <a:t>Cray XT6m</a:t>
            </a:r>
            <a:endParaRPr lang="en-US" sz="2800" b="1" dirty="0">
              <a:solidFill>
                <a:prstClr val="black"/>
              </a:solidFill>
            </a:endParaRPr>
          </a:p>
        </p:txBody>
      </p:sp>
      <p:pic>
        <p:nvPicPr>
          <p:cNvPr id="8" name="Picture 7"/>
          <p:cNvPicPr>
            <a:picLocks noChangeAspect="1"/>
          </p:cNvPicPr>
          <p:nvPr/>
        </p:nvPicPr>
        <p:blipFill>
          <a:blip r:embed="rId5"/>
          <a:stretch>
            <a:fillRect/>
          </a:stretch>
        </p:blipFill>
        <p:spPr>
          <a:xfrm>
            <a:off x="5781172" y="1631367"/>
            <a:ext cx="1344386" cy="1016106"/>
          </a:xfrm>
          <a:prstGeom prst="rect">
            <a:avLst/>
          </a:prstGeom>
        </p:spPr>
      </p:pic>
      <p:grpSp>
        <p:nvGrpSpPr>
          <p:cNvPr id="61" name="Group 4"/>
          <p:cNvGrpSpPr>
            <a:grpSpLocks noChangeAspect="1"/>
          </p:cNvGrpSpPr>
          <p:nvPr/>
        </p:nvGrpSpPr>
        <p:grpSpPr bwMode="auto">
          <a:xfrm>
            <a:off x="10033000" y="459842"/>
            <a:ext cx="1655063" cy="651478"/>
            <a:chOff x="1277" y="1465"/>
            <a:chExt cx="3206" cy="1390"/>
          </a:xfrm>
        </p:grpSpPr>
        <p:sp>
          <p:nvSpPr>
            <p:cNvPr id="62" name="Freeform 5"/>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3" name="Freeform 6"/>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4" name="Freeform 7"/>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5" name="Freeform 8"/>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6" name="Freeform 9"/>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7" name="Freeform 10"/>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8" name="Freeform 11"/>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69" name="Freeform 12"/>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0" name="Freeform 13"/>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1" name="Freeform 14"/>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2" name="Freeform 15"/>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3" name="Freeform 16"/>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4" name="Freeform 17"/>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5" name="Freeform 18"/>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6" name="Freeform 19"/>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7" name="Freeform 20"/>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8" name="Freeform 21"/>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79" name="Freeform 22"/>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0" name="Freeform 23"/>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1" name="Freeform 24"/>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2" name="Freeform 25"/>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3" name="Freeform 26"/>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4" name="Freeform 27"/>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5" name="Freeform 28"/>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6" name="Freeform 29"/>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7" name="Freeform 30"/>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8" name="Freeform 31"/>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89" name="Freeform 32"/>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0" name="Freeform 33"/>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1" name="Freeform 34"/>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2" name="Freeform 35"/>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3" name="Freeform 36"/>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4" name="Freeform 37"/>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5" name="Freeform 38"/>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6" name="Freeform 39"/>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7" name="Freeform 40"/>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8" name="Freeform 41"/>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9" name="Freeform 42"/>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0" name="Freeform 43"/>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1" name="Freeform 44"/>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2" name="Freeform 45"/>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3" name="Freeform 46"/>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4" name="Freeform 47"/>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5" name="Freeform 48"/>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grpSp>
    </p:spTree>
    <p:extLst>
      <p:ext uri="{BB962C8B-B14F-4D97-AF65-F5344CB8AC3E}">
        <p14:creationId xmlns:p14="http://schemas.microsoft.com/office/powerpoint/2010/main" val="611212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Problem</a:t>
            </a:r>
            <a:endParaRPr lang="en-US" dirty="0"/>
          </a:p>
        </p:txBody>
      </p:sp>
      <p:sp>
        <p:nvSpPr>
          <p:cNvPr id="3" name="Content Placeholder 2"/>
          <p:cNvSpPr>
            <a:spLocks noGrp="1"/>
          </p:cNvSpPr>
          <p:nvPr>
            <p:ph idx="1"/>
          </p:nvPr>
        </p:nvSpPr>
        <p:spPr/>
        <p:txBody>
          <a:bodyPr/>
          <a:lstStyle/>
          <a:p>
            <a:r>
              <a:rPr lang="en-US" dirty="0" smtClean="0"/>
              <a:t>University support, from President Tony Frank on down</a:t>
            </a:r>
          </a:p>
          <a:p>
            <a:r>
              <a:rPr lang="en-US" dirty="0" smtClean="0"/>
              <a:t>Coordinating among diverse CSU staff during implementation</a:t>
            </a:r>
          </a:p>
          <a:p>
            <a:r>
              <a:rPr lang="en-US" dirty="0" smtClean="0"/>
              <a:t>Commitment and performance of CSU staff during implementation – exemplary effort and diligence</a:t>
            </a:r>
            <a:endParaRPr lang="en-US" dirty="0"/>
          </a:p>
        </p:txBody>
      </p:sp>
      <p:sp>
        <p:nvSpPr>
          <p:cNvPr id="6" name="Slide Number Placeholder 5"/>
          <p:cNvSpPr>
            <a:spLocks noGrp="1"/>
          </p:cNvSpPr>
          <p:nvPr>
            <p:ph type="sldNum" sz="quarter" idx="12"/>
          </p:nvPr>
        </p:nvSpPr>
        <p:spPr/>
        <p:txBody>
          <a:bodyPr/>
          <a:lstStyle/>
          <a:p>
            <a:fld id="{E7A851CA-F4CC-7643-BB78-266ADD9893CB}" type="slidenum">
              <a:rPr lang="en-US" smtClean="0">
                <a:solidFill>
                  <a:prstClr val="black">
                    <a:tint val="75000"/>
                  </a:prstClr>
                </a:solidFill>
              </a:rPr>
              <a:pPr/>
              <a:t>9</a:t>
            </a:fld>
            <a:endParaRPr lang="en-US">
              <a:solidFill>
                <a:prstClr val="black">
                  <a:tint val="75000"/>
                </a:prstClr>
              </a:solidFill>
            </a:endParaRPr>
          </a:p>
        </p:txBody>
      </p:sp>
      <p:grpSp>
        <p:nvGrpSpPr>
          <p:cNvPr id="7" name="Group 4"/>
          <p:cNvGrpSpPr>
            <a:grpSpLocks noChangeAspect="1"/>
          </p:cNvGrpSpPr>
          <p:nvPr/>
        </p:nvGrpSpPr>
        <p:grpSpPr bwMode="auto">
          <a:xfrm>
            <a:off x="10033000" y="459842"/>
            <a:ext cx="1655063" cy="651478"/>
            <a:chOff x="1277" y="1465"/>
            <a:chExt cx="3206" cy="1390"/>
          </a:xfrm>
        </p:grpSpPr>
        <p:sp>
          <p:nvSpPr>
            <p:cNvPr id="8" name="Freeform 5"/>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9" name="Freeform 6"/>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0" name="Freeform 7"/>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1" name="Freeform 8"/>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2" name="Freeform 9"/>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3" name="Freeform 10"/>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4" name="Freeform 11"/>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5" name="Freeform 12"/>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6" name="Freeform 13"/>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7" name="Freeform 14"/>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8" name="Freeform 15"/>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19" name="Freeform 16"/>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0" name="Freeform 17"/>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1" name="Freeform 18"/>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2" name="Freeform 19"/>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3" name="Freeform 20"/>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4" name="Freeform 21"/>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5" name="Freeform 22"/>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6" name="Freeform 23"/>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7" name="Freeform 24"/>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8" name="Freeform 25"/>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29" name="Freeform 26"/>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0" name="Freeform 27"/>
            <p:cNvSpPr>
              <a:spLocks/>
            </p:cNvSpPr>
            <p:nvPr/>
          </p:nvSpPr>
          <p:spPr bwMode="auto">
            <a:xfrm>
              <a:off x="4187" y="2659"/>
              <a:ext cx="168" cy="196"/>
            </a:xfrm>
            <a:custGeom>
              <a:avLst/>
              <a:gdLst/>
              <a:ahLst/>
              <a:cxnLst>
                <a:cxn ang="0">
                  <a:pos x="96" y="118"/>
                </a:cxn>
                <a:cxn ang="0">
                  <a:pos x="130" y="32"/>
                </a:cxn>
                <a:cxn ang="0">
                  <a:pos x="130" y="32"/>
                </a:cxn>
                <a:cxn ang="0">
                  <a:pos x="132" y="24"/>
                </a:cxn>
                <a:cxn ang="0">
                  <a:pos x="132" y="18"/>
                </a:cxn>
                <a:cxn ang="0">
                  <a:pos x="130" y="12"/>
                </a:cxn>
                <a:cxn ang="0">
                  <a:pos x="126" y="10"/>
                </a:cxn>
                <a:cxn ang="0">
                  <a:pos x="122" y="6"/>
                </a:cxn>
                <a:cxn ang="0">
                  <a:pos x="116" y="6"/>
                </a:cxn>
                <a:cxn ang="0">
                  <a:pos x="106" y="4"/>
                </a:cxn>
                <a:cxn ang="0">
                  <a:pos x="106" y="2"/>
                </a:cxn>
                <a:cxn ang="0">
                  <a:pos x="168" y="2"/>
                </a:cxn>
                <a:cxn ang="0">
                  <a:pos x="168" y="6"/>
                </a:cxn>
                <a:cxn ang="0">
                  <a:pos x="168" y="6"/>
                </a:cxn>
                <a:cxn ang="0">
                  <a:pos x="160" y="8"/>
                </a:cxn>
                <a:cxn ang="0">
                  <a:pos x="154" y="10"/>
                </a:cxn>
                <a:cxn ang="0">
                  <a:pos x="146" y="18"/>
                </a:cxn>
                <a:cxn ang="0">
                  <a:pos x="140" y="30"/>
                </a:cxn>
                <a:cxn ang="0">
                  <a:pos x="86" y="158"/>
                </a:cxn>
                <a:cxn ang="0">
                  <a:pos x="86" y="158"/>
                </a:cxn>
                <a:cxn ang="0">
                  <a:pos x="76" y="178"/>
                </a:cxn>
                <a:cxn ang="0">
                  <a:pos x="66" y="190"/>
                </a:cxn>
                <a:cxn ang="0">
                  <a:pos x="58" y="196"/>
                </a:cxn>
                <a:cxn ang="0">
                  <a:pos x="48" y="196"/>
                </a:cxn>
                <a:cxn ang="0">
                  <a:pos x="40" y="194"/>
                </a:cxn>
                <a:cxn ang="0">
                  <a:pos x="34" y="188"/>
                </a:cxn>
                <a:cxn ang="0">
                  <a:pos x="30" y="180"/>
                </a:cxn>
                <a:cxn ang="0">
                  <a:pos x="30" y="172"/>
                </a:cxn>
                <a:cxn ang="0">
                  <a:pos x="30" y="172"/>
                </a:cxn>
                <a:cxn ang="0">
                  <a:pos x="30" y="166"/>
                </a:cxn>
                <a:cxn ang="0">
                  <a:pos x="32" y="162"/>
                </a:cxn>
                <a:cxn ang="0">
                  <a:pos x="38" y="156"/>
                </a:cxn>
                <a:cxn ang="0">
                  <a:pos x="44" y="154"/>
                </a:cxn>
                <a:cxn ang="0">
                  <a:pos x="52" y="156"/>
                </a:cxn>
                <a:cxn ang="0">
                  <a:pos x="52" y="156"/>
                </a:cxn>
                <a:cxn ang="0">
                  <a:pos x="58" y="160"/>
                </a:cxn>
                <a:cxn ang="0">
                  <a:pos x="60" y="164"/>
                </a:cxn>
                <a:cxn ang="0">
                  <a:pos x="66" y="174"/>
                </a:cxn>
                <a:cxn ang="0">
                  <a:pos x="68" y="174"/>
                </a:cxn>
                <a:cxn ang="0">
                  <a:pos x="70" y="172"/>
                </a:cxn>
                <a:cxn ang="0">
                  <a:pos x="74" y="168"/>
                </a:cxn>
                <a:cxn ang="0">
                  <a:pos x="80" y="156"/>
                </a:cxn>
                <a:cxn ang="0">
                  <a:pos x="22" y="30"/>
                </a:cxn>
                <a:cxn ang="0">
                  <a:pos x="22" y="30"/>
                </a:cxn>
                <a:cxn ang="0">
                  <a:pos x="20" y="22"/>
                </a:cxn>
                <a:cxn ang="0">
                  <a:pos x="16" y="14"/>
                </a:cxn>
                <a:cxn ang="0">
                  <a:pos x="10" y="8"/>
                </a:cxn>
                <a:cxn ang="0">
                  <a:pos x="0" y="6"/>
                </a:cxn>
                <a:cxn ang="0">
                  <a:pos x="0" y="0"/>
                </a:cxn>
                <a:cxn ang="0">
                  <a:pos x="78" y="0"/>
                </a:cxn>
                <a:cxn ang="0">
                  <a:pos x="78" y="6"/>
                </a:cxn>
                <a:cxn ang="0">
                  <a:pos x="78" y="6"/>
                </a:cxn>
                <a:cxn ang="0">
                  <a:pos x="70" y="6"/>
                </a:cxn>
                <a:cxn ang="0">
                  <a:pos x="62" y="8"/>
                </a:cxn>
                <a:cxn ang="0">
                  <a:pos x="58" y="10"/>
                </a:cxn>
                <a:cxn ang="0">
                  <a:pos x="56" y="14"/>
                </a:cxn>
                <a:cxn ang="0">
                  <a:pos x="56" y="20"/>
                </a:cxn>
                <a:cxn ang="0">
                  <a:pos x="58" y="26"/>
                </a:cxn>
                <a:cxn ang="0">
                  <a:pos x="96" y="118"/>
                </a:cxn>
                <a:cxn ang="0">
                  <a:pos x="96" y="118"/>
                </a:cxn>
              </a:cxnLst>
              <a:rect l="0" t="0" r="r" b="b"/>
              <a:pathLst>
                <a:path w="168" h="196">
                  <a:moveTo>
                    <a:pt x="96" y="118"/>
                  </a:moveTo>
                  <a:lnTo>
                    <a:pt x="130" y="32"/>
                  </a:ln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8" y="6"/>
                  </a:lnTo>
                  <a:lnTo>
                    <a:pt x="160" y="8"/>
                  </a:lnTo>
                  <a:lnTo>
                    <a:pt x="154" y="10"/>
                  </a:lnTo>
                  <a:lnTo>
                    <a:pt x="146" y="18"/>
                  </a:lnTo>
                  <a:lnTo>
                    <a:pt x="140" y="30"/>
                  </a:lnTo>
                  <a:lnTo>
                    <a:pt x="86" y="158"/>
                  </a:lnTo>
                  <a:lnTo>
                    <a:pt x="86" y="158"/>
                  </a:lnTo>
                  <a:lnTo>
                    <a:pt x="76" y="178"/>
                  </a:lnTo>
                  <a:lnTo>
                    <a:pt x="66" y="190"/>
                  </a:lnTo>
                  <a:lnTo>
                    <a:pt x="58" y="196"/>
                  </a:lnTo>
                  <a:lnTo>
                    <a:pt x="48" y="196"/>
                  </a:lnTo>
                  <a:lnTo>
                    <a:pt x="40" y="194"/>
                  </a:lnTo>
                  <a:lnTo>
                    <a:pt x="34" y="188"/>
                  </a:lnTo>
                  <a:lnTo>
                    <a:pt x="30" y="180"/>
                  </a:lnTo>
                  <a:lnTo>
                    <a:pt x="30" y="172"/>
                  </a:lnTo>
                  <a:lnTo>
                    <a:pt x="30" y="172"/>
                  </a:lnTo>
                  <a:lnTo>
                    <a:pt x="30" y="166"/>
                  </a:lnTo>
                  <a:lnTo>
                    <a:pt x="32" y="162"/>
                  </a:lnTo>
                  <a:lnTo>
                    <a:pt x="38" y="156"/>
                  </a:lnTo>
                  <a:lnTo>
                    <a:pt x="44" y="154"/>
                  </a:lnTo>
                  <a:lnTo>
                    <a:pt x="52" y="156"/>
                  </a:lnTo>
                  <a:lnTo>
                    <a:pt x="52" y="156"/>
                  </a:lnTo>
                  <a:lnTo>
                    <a:pt x="58" y="160"/>
                  </a:lnTo>
                  <a:lnTo>
                    <a:pt x="60" y="164"/>
                  </a:lnTo>
                  <a:lnTo>
                    <a:pt x="66" y="174"/>
                  </a:lnTo>
                  <a:lnTo>
                    <a:pt x="68" y="174"/>
                  </a:lnTo>
                  <a:lnTo>
                    <a:pt x="70" y="172"/>
                  </a:lnTo>
                  <a:lnTo>
                    <a:pt x="74" y="168"/>
                  </a:lnTo>
                  <a:lnTo>
                    <a:pt x="80" y="156"/>
                  </a:lnTo>
                  <a:lnTo>
                    <a:pt x="22" y="30"/>
                  </a:lnTo>
                  <a:lnTo>
                    <a:pt x="22" y="30"/>
                  </a:lnTo>
                  <a:lnTo>
                    <a:pt x="20" y="22"/>
                  </a:lnTo>
                  <a:lnTo>
                    <a:pt x="16" y="14"/>
                  </a:lnTo>
                  <a:lnTo>
                    <a:pt x="10" y="8"/>
                  </a:lnTo>
                  <a:lnTo>
                    <a:pt x="0" y="6"/>
                  </a:lnTo>
                  <a:lnTo>
                    <a:pt x="0" y="0"/>
                  </a:lnTo>
                  <a:lnTo>
                    <a:pt x="78" y="0"/>
                  </a:lnTo>
                  <a:lnTo>
                    <a:pt x="78" y="6"/>
                  </a:lnTo>
                  <a:lnTo>
                    <a:pt x="78" y="6"/>
                  </a:lnTo>
                  <a:lnTo>
                    <a:pt x="70" y="6"/>
                  </a:lnTo>
                  <a:lnTo>
                    <a:pt x="62" y="8"/>
                  </a:lnTo>
                  <a:lnTo>
                    <a:pt x="58" y="10"/>
                  </a:lnTo>
                  <a:lnTo>
                    <a:pt x="56" y="14"/>
                  </a:lnTo>
                  <a:lnTo>
                    <a:pt x="56" y="20"/>
                  </a:lnTo>
                  <a:lnTo>
                    <a:pt x="58" y="26"/>
                  </a:lnTo>
                  <a:lnTo>
                    <a:pt x="96" y="118"/>
                  </a:lnTo>
                  <a:lnTo>
                    <a:pt x="96" y="1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1" name="Freeform 28"/>
            <p:cNvSpPr>
              <a:spLocks/>
            </p:cNvSpPr>
            <p:nvPr/>
          </p:nvSpPr>
          <p:spPr bwMode="auto">
            <a:xfrm>
              <a:off x="4093" y="2625"/>
              <a:ext cx="104" cy="186"/>
            </a:xfrm>
            <a:custGeom>
              <a:avLst/>
              <a:gdLst/>
              <a:ahLst/>
              <a:cxnLst>
                <a:cxn ang="0">
                  <a:pos x="0" y="50"/>
                </a:cxn>
                <a:cxn ang="0">
                  <a:pos x="50" y="0"/>
                </a:cxn>
                <a:cxn ang="0">
                  <a:pos x="50" y="34"/>
                </a:cxn>
                <a:cxn ang="0">
                  <a:pos x="94" y="34"/>
                </a:cxn>
                <a:cxn ang="0">
                  <a:pos x="94" y="50"/>
                </a:cxn>
                <a:cxn ang="0">
                  <a:pos x="50" y="50"/>
                </a:cxn>
                <a:cxn ang="0">
                  <a:pos x="50" y="144"/>
                </a:cxn>
                <a:cxn ang="0">
                  <a:pos x="50" y="144"/>
                </a:cxn>
                <a:cxn ang="0">
                  <a:pos x="50" y="152"/>
                </a:cxn>
                <a:cxn ang="0">
                  <a:pos x="54" y="160"/>
                </a:cxn>
                <a:cxn ang="0">
                  <a:pos x="58" y="164"/>
                </a:cxn>
                <a:cxn ang="0">
                  <a:pos x="66" y="168"/>
                </a:cxn>
                <a:cxn ang="0">
                  <a:pos x="72" y="170"/>
                </a:cxn>
                <a:cxn ang="0">
                  <a:pos x="82" y="168"/>
                </a:cxn>
                <a:cxn ang="0">
                  <a:pos x="92" y="164"/>
                </a:cxn>
                <a:cxn ang="0">
                  <a:pos x="102" y="156"/>
                </a:cxn>
                <a:cxn ang="0">
                  <a:pos x="104" y="160"/>
                </a:cxn>
                <a:cxn ang="0">
                  <a:pos x="104" y="160"/>
                </a:cxn>
                <a:cxn ang="0">
                  <a:pos x="100" y="166"/>
                </a:cxn>
                <a:cxn ang="0">
                  <a:pos x="94" y="172"/>
                </a:cxn>
                <a:cxn ang="0">
                  <a:pos x="80" y="182"/>
                </a:cxn>
                <a:cxn ang="0">
                  <a:pos x="66" y="186"/>
                </a:cxn>
                <a:cxn ang="0">
                  <a:pos x="52" y="186"/>
                </a:cxn>
                <a:cxn ang="0">
                  <a:pos x="38" y="184"/>
                </a:cxn>
                <a:cxn ang="0">
                  <a:pos x="28" y="178"/>
                </a:cxn>
                <a:cxn ang="0">
                  <a:pos x="24" y="174"/>
                </a:cxn>
                <a:cxn ang="0">
                  <a:pos x="20" y="168"/>
                </a:cxn>
                <a:cxn ang="0">
                  <a:pos x="18" y="162"/>
                </a:cxn>
                <a:cxn ang="0">
                  <a:pos x="18" y="156"/>
                </a:cxn>
                <a:cxn ang="0">
                  <a:pos x="18" y="50"/>
                </a:cxn>
                <a:cxn ang="0">
                  <a:pos x="0" y="50"/>
                </a:cxn>
                <a:cxn ang="0">
                  <a:pos x="0" y="50"/>
                </a:cxn>
              </a:cxnLst>
              <a:rect l="0" t="0" r="r" b="b"/>
              <a:pathLst>
                <a:path w="104" h="186">
                  <a:moveTo>
                    <a:pt x="0" y="50"/>
                  </a:moveTo>
                  <a:lnTo>
                    <a:pt x="50" y="0"/>
                  </a:lnTo>
                  <a:lnTo>
                    <a:pt x="50" y="34"/>
                  </a:lnTo>
                  <a:lnTo>
                    <a:pt x="94" y="34"/>
                  </a:lnTo>
                  <a:lnTo>
                    <a:pt x="94" y="50"/>
                  </a:lnTo>
                  <a:lnTo>
                    <a:pt x="50" y="50"/>
                  </a:lnTo>
                  <a:lnTo>
                    <a:pt x="50" y="144"/>
                  </a:lnTo>
                  <a:lnTo>
                    <a:pt x="50" y="144"/>
                  </a:lnTo>
                  <a:lnTo>
                    <a:pt x="50" y="152"/>
                  </a:lnTo>
                  <a:lnTo>
                    <a:pt x="54" y="160"/>
                  </a:lnTo>
                  <a:lnTo>
                    <a:pt x="58" y="164"/>
                  </a:lnTo>
                  <a:lnTo>
                    <a:pt x="66" y="168"/>
                  </a:lnTo>
                  <a:lnTo>
                    <a:pt x="72" y="170"/>
                  </a:lnTo>
                  <a:lnTo>
                    <a:pt x="82" y="168"/>
                  </a:lnTo>
                  <a:lnTo>
                    <a:pt x="92" y="164"/>
                  </a:lnTo>
                  <a:lnTo>
                    <a:pt x="102" y="156"/>
                  </a:lnTo>
                  <a:lnTo>
                    <a:pt x="104" y="160"/>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lnTo>
                    <a:pt x="0" y="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2" name="Freeform 29"/>
            <p:cNvSpPr>
              <a:spLocks/>
            </p:cNvSpPr>
            <p:nvPr/>
          </p:nvSpPr>
          <p:spPr bwMode="auto">
            <a:xfrm>
              <a:off x="3905" y="2657"/>
              <a:ext cx="110" cy="156"/>
            </a:xfrm>
            <a:custGeom>
              <a:avLst/>
              <a:gdLst/>
              <a:ahLst/>
              <a:cxnLst>
                <a:cxn ang="0">
                  <a:pos x="6" y="100"/>
                </a:cxn>
                <a:cxn ang="0">
                  <a:pos x="12" y="122"/>
                </a:cxn>
                <a:cxn ang="0">
                  <a:pos x="22" y="138"/>
                </a:cxn>
                <a:cxn ang="0">
                  <a:pos x="36" y="146"/>
                </a:cxn>
                <a:cxn ang="0">
                  <a:pos x="56" y="148"/>
                </a:cxn>
                <a:cxn ang="0">
                  <a:pos x="64" y="146"/>
                </a:cxn>
                <a:cxn ang="0">
                  <a:pos x="76" y="134"/>
                </a:cxn>
                <a:cxn ang="0">
                  <a:pos x="78" y="122"/>
                </a:cxn>
                <a:cxn ang="0">
                  <a:pos x="72" y="108"/>
                </a:cxn>
                <a:cxn ang="0">
                  <a:pos x="44" y="92"/>
                </a:cxn>
                <a:cxn ang="0">
                  <a:pos x="28" y="84"/>
                </a:cxn>
                <a:cxn ang="0">
                  <a:pos x="10" y="66"/>
                </a:cxn>
                <a:cxn ang="0">
                  <a:pos x="2" y="50"/>
                </a:cxn>
                <a:cxn ang="0">
                  <a:pos x="2" y="38"/>
                </a:cxn>
                <a:cxn ang="0">
                  <a:pos x="6" y="22"/>
                </a:cxn>
                <a:cxn ang="0">
                  <a:pos x="18" y="10"/>
                </a:cxn>
                <a:cxn ang="0">
                  <a:pos x="32" y="2"/>
                </a:cxn>
                <a:cxn ang="0">
                  <a:pos x="50" y="0"/>
                </a:cxn>
                <a:cxn ang="0">
                  <a:pos x="66" y="0"/>
                </a:cxn>
                <a:cxn ang="0">
                  <a:pos x="90" y="8"/>
                </a:cxn>
                <a:cxn ang="0">
                  <a:pos x="102" y="50"/>
                </a:cxn>
                <a:cxn ang="0">
                  <a:pos x="94" y="50"/>
                </a:cxn>
                <a:cxn ang="0">
                  <a:pos x="88" y="26"/>
                </a:cxn>
                <a:cxn ang="0">
                  <a:pos x="76" y="12"/>
                </a:cxn>
                <a:cxn ang="0">
                  <a:pos x="64" y="8"/>
                </a:cxn>
                <a:cxn ang="0">
                  <a:pos x="56" y="6"/>
                </a:cxn>
                <a:cxn ang="0">
                  <a:pos x="46" y="6"/>
                </a:cxn>
                <a:cxn ang="0">
                  <a:pos x="36" y="12"/>
                </a:cxn>
                <a:cxn ang="0">
                  <a:pos x="28" y="26"/>
                </a:cxn>
                <a:cxn ang="0">
                  <a:pos x="28" y="32"/>
                </a:cxn>
                <a:cxn ang="0">
                  <a:pos x="32" y="42"/>
                </a:cxn>
                <a:cxn ang="0">
                  <a:pos x="68" y="62"/>
                </a:cxn>
                <a:cxn ang="0">
                  <a:pos x="80" y="70"/>
                </a:cxn>
                <a:cxn ang="0">
                  <a:pos x="100" y="86"/>
                </a:cxn>
                <a:cxn ang="0">
                  <a:pos x="108" y="102"/>
                </a:cxn>
                <a:cxn ang="0">
                  <a:pos x="110" y="114"/>
                </a:cxn>
                <a:cxn ang="0">
                  <a:pos x="104" y="134"/>
                </a:cxn>
                <a:cxn ang="0">
                  <a:pos x="88" y="148"/>
                </a:cxn>
                <a:cxn ang="0">
                  <a:pos x="70" y="154"/>
                </a:cxn>
                <a:cxn ang="0">
                  <a:pos x="54" y="156"/>
                </a:cxn>
                <a:cxn ang="0">
                  <a:pos x="24" y="152"/>
                </a:cxn>
                <a:cxn ang="0">
                  <a:pos x="0" y="100"/>
                </a:cxn>
              </a:cxnLst>
              <a:rect l="0" t="0" r="r" b="b"/>
              <a:pathLst>
                <a:path w="110" h="156">
                  <a:moveTo>
                    <a:pt x="0" y="100"/>
                  </a:moveTo>
                  <a:lnTo>
                    <a:pt x="6" y="100"/>
                  </a:lnTo>
                  <a:lnTo>
                    <a:pt x="6" y="100"/>
                  </a:lnTo>
                  <a:lnTo>
                    <a:pt x="12" y="122"/>
                  </a:lnTo>
                  <a:lnTo>
                    <a:pt x="18" y="130"/>
                  </a:lnTo>
                  <a:lnTo>
                    <a:pt x="22" y="138"/>
                  </a:lnTo>
                  <a:lnTo>
                    <a:pt x="28" y="142"/>
                  </a:lnTo>
                  <a:lnTo>
                    <a:pt x="36" y="146"/>
                  </a:lnTo>
                  <a:lnTo>
                    <a:pt x="44" y="148"/>
                  </a:lnTo>
                  <a:lnTo>
                    <a:pt x="56" y="148"/>
                  </a:lnTo>
                  <a:lnTo>
                    <a:pt x="56" y="148"/>
                  </a:lnTo>
                  <a:lnTo>
                    <a:pt x="64" y="146"/>
                  </a:lnTo>
                  <a:lnTo>
                    <a:pt x="72" y="142"/>
                  </a:lnTo>
                  <a:lnTo>
                    <a:pt x="76" y="134"/>
                  </a:lnTo>
                  <a:lnTo>
                    <a:pt x="78" y="122"/>
                  </a:lnTo>
                  <a:lnTo>
                    <a:pt x="78" y="122"/>
                  </a:lnTo>
                  <a:lnTo>
                    <a:pt x="76" y="114"/>
                  </a:lnTo>
                  <a:lnTo>
                    <a:pt x="72" y="108"/>
                  </a:lnTo>
                  <a:lnTo>
                    <a:pt x="60" y="100"/>
                  </a:lnTo>
                  <a:lnTo>
                    <a:pt x="44" y="92"/>
                  </a:lnTo>
                  <a:lnTo>
                    <a:pt x="44" y="92"/>
                  </a:lnTo>
                  <a:lnTo>
                    <a:pt x="28" y="84"/>
                  </a:lnTo>
                  <a:lnTo>
                    <a:pt x="16" y="74"/>
                  </a:lnTo>
                  <a:lnTo>
                    <a:pt x="10" y="66"/>
                  </a:lnTo>
                  <a:lnTo>
                    <a:pt x="4" y="58"/>
                  </a:lnTo>
                  <a:lnTo>
                    <a:pt x="2" y="50"/>
                  </a:lnTo>
                  <a:lnTo>
                    <a:pt x="2" y="38"/>
                  </a:lnTo>
                  <a:lnTo>
                    <a:pt x="2" y="38"/>
                  </a:lnTo>
                  <a:lnTo>
                    <a:pt x="2" y="30"/>
                  </a:lnTo>
                  <a:lnTo>
                    <a:pt x="6" y="22"/>
                  </a:lnTo>
                  <a:lnTo>
                    <a:pt x="10" y="16"/>
                  </a:lnTo>
                  <a:lnTo>
                    <a:pt x="18" y="10"/>
                  </a:lnTo>
                  <a:lnTo>
                    <a:pt x="24" y="6"/>
                  </a:lnTo>
                  <a:lnTo>
                    <a:pt x="32" y="2"/>
                  </a:lnTo>
                  <a:lnTo>
                    <a:pt x="42" y="0"/>
                  </a:lnTo>
                  <a:lnTo>
                    <a:pt x="50" y="0"/>
                  </a:lnTo>
                  <a:lnTo>
                    <a:pt x="50" y="0"/>
                  </a:lnTo>
                  <a:lnTo>
                    <a:pt x="66" y="0"/>
                  </a:lnTo>
                  <a:lnTo>
                    <a:pt x="78" y="4"/>
                  </a:lnTo>
                  <a:lnTo>
                    <a:pt x="90" y="8"/>
                  </a:lnTo>
                  <a:lnTo>
                    <a:pt x="100" y="12"/>
                  </a:lnTo>
                  <a:lnTo>
                    <a:pt x="102" y="50"/>
                  </a:lnTo>
                  <a:lnTo>
                    <a:pt x="94" y="50"/>
                  </a:lnTo>
                  <a:lnTo>
                    <a:pt x="94" y="50"/>
                  </a:lnTo>
                  <a:lnTo>
                    <a:pt x="92" y="36"/>
                  </a:lnTo>
                  <a:lnTo>
                    <a:pt x="88" y="26"/>
                  </a:lnTo>
                  <a:lnTo>
                    <a:pt x="82" y="18"/>
                  </a:lnTo>
                  <a:lnTo>
                    <a:pt x="76" y="12"/>
                  </a:lnTo>
                  <a:lnTo>
                    <a:pt x="70" y="10"/>
                  </a:lnTo>
                  <a:lnTo>
                    <a:pt x="64" y="8"/>
                  </a:lnTo>
                  <a:lnTo>
                    <a:pt x="56" y="6"/>
                  </a:lnTo>
                  <a:lnTo>
                    <a:pt x="56" y="6"/>
                  </a:lnTo>
                  <a:lnTo>
                    <a:pt x="50" y="6"/>
                  </a:lnTo>
                  <a:lnTo>
                    <a:pt x="46" y="6"/>
                  </a:lnTo>
                  <a:lnTo>
                    <a:pt x="40" y="8"/>
                  </a:lnTo>
                  <a:lnTo>
                    <a:pt x="36" y="12"/>
                  </a:lnTo>
                  <a:lnTo>
                    <a:pt x="30" y="22"/>
                  </a:lnTo>
                  <a:lnTo>
                    <a:pt x="28" y="26"/>
                  </a:lnTo>
                  <a:lnTo>
                    <a:pt x="28" y="32"/>
                  </a:lnTo>
                  <a:lnTo>
                    <a:pt x="28" y="32"/>
                  </a:lnTo>
                  <a:lnTo>
                    <a:pt x="30" y="38"/>
                  </a:lnTo>
                  <a:lnTo>
                    <a:pt x="32" y="42"/>
                  </a:lnTo>
                  <a:lnTo>
                    <a:pt x="40" y="48"/>
                  </a:lnTo>
                  <a:lnTo>
                    <a:pt x="68" y="62"/>
                  </a:lnTo>
                  <a:lnTo>
                    <a:pt x="68" y="62"/>
                  </a:lnTo>
                  <a:lnTo>
                    <a:pt x="80" y="70"/>
                  </a:lnTo>
                  <a:lnTo>
                    <a:pt x="94" y="78"/>
                  </a:lnTo>
                  <a:lnTo>
                    <a:pt x="100" y="86"/>
                  </a:lnTo>
                  <a:lnTo>
                    <a:pt x="106" y="94"/>
                  </a:lnTo>
                  <a:lnTo>
                    <a:pt x="108" y="102"/>
                  </a:lnTo>
                  <a:lnTo>
                    <a:pt x="110" y="114"/>
                  </a:lnTo>
                  <a:lnTo>
                    <a:pt x="110" y="114"/>
                  </a:lnTo>
                  <a:lnTo>
                    <a:pt x="108" y="124"/>
                  </a:lnTo>
                  <a:lnTo>
                    <a:pt x="104" y="134"/>
                  </a:lnTo>
                  <a:lnTo>
                    <a:pt x="96" y="142"/>
                  </a:lnTo>
                  <a:lnTo>
                    <a:pt x="88" y="148"/>
                  </a:lnTo>
                  <a:lnTo>
                    <a:pt x="80" y="152"/>
                  </a:lnTo>
                  <a:lnTo>
                    <a:pt x="70" y="154"/>
                  </a:lnTo>
                  <a:lnTo>
                    <a:pt x="54" y="156"/>
                  </a:lnTo>
                  <a:lnTo>
                    <a:pt x="54" y="156"/>
                  </a:lnTo>
                  <a:lnTo>
                    <a:pt x="38" y="156"/>
                  </a:lnTo>
                  <a:lnTo>
                    <a:pt x="24" y="152"/>
                  </a:lnTo>
                  <a:lnTo>
                    <a:pt x="0" y="144"/>
                  </a:lnTo>
                  <a:lnTo>
                    <a:pt x="0" y="100"/>
                  </a:lnTo>
                  <a:lnTo>
                    <a:pt x="0" y="10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3" name="Freeform 30"/>
            <p:cNvSpPr>
              <a:spLocks/>
            </p:cNvSpPr>
            <p:nvPr/>
          </p:nvSpPr>
          <p:spPr bwMode="auto">
            <a:xfrm>
              <a:off x="3797" y="2655"/>
              <a:ext cx="108" cy="154"/>
            </a:xfrm>
            <a:custGeom>
              <a:avLst/>
              <a:gdLst/>
              <a:ahLst/>
              <a:cxnLst>
                <a:cxn ang="0">
                  <a:pos x="52" y="32"/>
                </a:cxn>
                <a:cxn ang="0">
                  <a:pos x="52" y="32"/>
                </a:cxn>
                <a:cxn ang="0">
                  <a:pos x="60" y="18"/>
                </a:cxn>
                <a:cxn ang="0">
                  <a:pos x="68" y="8"/>
                </a:cxn>
                <a:cxn ang="0">
                  <a:pos x="76" y="2"/>
                </a:cxn>
                <a:cxn ang="0">
                  <a:pos x="88" y="0"/>
                </a:cxn>
                <a:cxn ang="0">
                  <a:pos x="88" y="0"/>
                </a:cxn>
                <a:cxn ang="0">
                  <a:pos x="96" y="2"/>
                </a:cxn>
                <a:cxn ang="0">
                  <a:pos x="102" y="8"/>
                </a:cxn>
                <a:cxn ang="0">
                  <a:pos x="108" y="14"/>
                </a:cxn>
                <a:cxn ang="0">
                  <a:pos x="108" y="24"/>
                </a:cxn>
                <a:cxn ang="0">
                  <a:pos x="108" y="24"/>
                </a:cxn>
                <a:cxn ang="0">
                  <a:pos x="104" y="32"/>
                </a:cxn>
                <a:cxn ang="0">
                  <a:pos x="96" y="38"/>
                </a:cxn>
                <a:cxn ang="0">
                  <a:pos x="92" y="38"/>
                </a:cxn>
                <a:cxn ang="0">
                  <a:pos x="88" y="38"/>
                </a:cxn>
                <a:cxn ang="0">
                  <a:pos x="84" y="38"/>
                </a:cxn>
                <a:cxn ang="0">
                  <a:pos x="80" y="34"/>
                </a:cxn>
                <a:cxn ang="0">
                  <a:pos x="80" y="34"/>
                </a:cxn>
                <a:cxn ang="0">
                  <a:pos x="74" y="30"/>
                </a:cxn>
                <a:cxn ang="0">
                  <a:pos x="68" y="28"/>
                </a:cxn>
                <a:cxn ang="0">
                  <a:pos x="62" y="28"/>
                </a:cxn>
                <a:cxn ang="0">
                  <a:pos x="60" y="32"/>
                </a:cxn>
                <a:cxn ang="0">
                  <a:pos x="56" y="36"/>
                </a:cxn>
                <a:cxn ang="0">
                  <a:pos x="54" y="42"/>
                </a:cxn>
                <a:cxn ang="0">
                  <a:pos x="52" y="54"/>
                </a:cxn>
                <a:cxn ang="0">
                  <a:pos x="52" y="128"/>
                </a:cxn>
                <a:cxn ang="0">
                  <a:pos x="52" y="128"/>
                </a:cxn>
                <a:cxn ang="0">
                  <a:pos x="54" y="140"/>
                </a:cxn>
                <a:cxn ang="0">
                  <a:pos x="56" y="148"/>
                </a:cxn>
                <a:cxn ang="0">
                  <a:pos x="64" y="150"/>
                </a:cxn>
                <a:cxn ang="0">
                  <a:pos x="74" y="152"/>
                </a:cxn>
                <a:cxn ang="0">
                  <a:pos x="74" y="154"/>
                </a:cxn>
                <a:cxn ang="0">
                  <a:pos x="0" y="154"/>
                </a:cxn>
                <a:cxn ang="0">
                  <a:pos x="0" y="152"/>
                </a:cxn>
                <a:cxn ang="0">
                  <a:pos x="0" y="152"/>
                </a:cxn>
                <a:cxn ang="0">
                  <a:pos x="10" y="150"/>
                </a:cxn>
                <a:cxn ang="0">
                  <a:pos x="18" y="148"/>
                </a:cxn>
                <a:cxn ang="0">
                  <a:pos x="20" y="140"/>
                </a:cxn>
                <a:cxn ang="0">
                  <a:pos x="22" y="130"/>
                </a:cxn>
                <a:cxn ang="0">
                  <a:pos x="22" y="48"/>
                </a:cxn>
                <a:cxn ang="0">
                  <a:pos x="22" y="48"/>
                </a:cxn>
                <a:cxn ang="0">
                  <a:pos x="22" y="38"/>
                </a:cxn>
                <a:cxn ang="0">
                  <a:pos x="18" y="32"/>
                </a:cxn>
                <a:cxn ang="0">
                  <a:pos x="12" y="28"/>
                </a:cxn>
                <a:cxn ang="0">
                  <a:pos x="2" y="26"/>
                </a:cxn>
                <a:cxn ang="0">
                  <a:pos x="2" y="26"/>
                </a:cxn>
                <a:cxn ang="0">
                  <a:pos x="30" y="14"/>
                </a:cxn>
                <a:cxn ang="0">
                  <a:pos x="52" y="2"/>
                </a:cxn>
                <a:cxn ang="0">
                  <a:pos x="52" y="32"/>
                </a:cxn>
                <a:cxn ang="0">
                  <a:pos x="52" y="32"/>
                </a:cxn>
              </a:cxnLst>
              <a:rect l="0" t="0" r="r" b="b"/>
              <a:pathLst>
                <a:path w="108" h="154">
                  <a:moveTo>
                    <a:pt x="52" y="32"/>
                  </a:moveTo>
                  <a:lnTo>
                    <a:pt x="52" y="32"/>
                  </a:lnTo>
                  <a:lnTo>
                    <a:pt x="60" y="18"/>
                  </a:lnTo>
                  <a:lnTo>
                    <a:pt x="68" y="8"/>
                  </a:lnTo>
                  <a:lnTo>
                    <a:pt x="76" y="2"/>
                  </a:lnTo>
                  <a:lnTo>
                    <a:pt x="88" y="0"/>
                  </a:lnTo>
                  <a:lnTo>
                    <a:pt x="88" y="0"/>
                  </a:lnTo>
                  <a:lnTo>
                    <a:pt x="96" y="2"/>
                  </a:lnTo>
                  <a:lnTo>
                    <a:pt x="102" y="8"/>
                  </a:lnTo>
                  <a:lnTo>
                    <a:pt x="108" y="14"/>
                  </a:lnTo>
                  <a:lnTo>
                    <a:pt x="108" y="24"/>
                  </a:lnTo>
                  <a:lnTo>
                    <a:pt x="108" y="24"/>
                  </a:lnTo>
                  <a:lnTo>
                    <a:pt x="104" y="32"/>
                  </a:lnTo>
                  <a:lnTo>
                    <a:pt x="96" y="38"/>
                  </a:lnTo>
                  <a:lnTo>
                    <a:pt x="92" y="38"/>
                  </a:lnTo>
                  <a:lnTo>
                    <a:pt x="88" y="38"/>
                  </a:lnTo>
                  <a:lnTo>
                    <a:pt x="84" y="38"/>
                  </a:lnTo>
                  <a:lnTo>
                    <a:pt x="80" y="34"/>
                  </a:lnTo>
                  <a:lnTo>
                    <a:pt x="80" y="34"/>
                  </a:lnTo>
                  <a:lnTo>
                    <a:pt x="74" y="30"/>
                  </a:lnTo>
                  <a:lnTo>
                    <a:pt x="68" y="28"/>
                  </a:lnTo>
                  <a:lnTo>
                    <a:pt x="62" y="28"/>
                  </a:lnTo>
                  <a:lnTo>
                    <a:pt x="60" y="32"/>
                  </a:lnTo>
                  <a:lnTo>
                    <a:pt x="56" y="36"/>
                  </a:lnTo>
                  <a:lnTo>
                    <a:pt x="54" y="42"/>
                  </a:lnTo>
                  <a:lnTo>
                    <a:pt x="52" y="54"/>
                  </a:lnTo>
                  <a:lnTo>
                    <a:pt x="52" y="128"/>
                  </a:lnTo>
                  <a:lnTo>
                    <a:pt x="52" y="128"/>
                  </a:lnTo>
                  <a:lnTo>
                    <a:pt x="54" y="140"/>
                  </a:lnTo>
                  <a:lnTo>
                    <a:pt x="56" y="148"/>
                  </a:lnTo>
                  <a:lnTo>
                    <a:pt x="64" y="150"/>
                  </a:lnTo>
                  <a:lnTo>
                    <a:pt x="74" y="152"/>
                  </a:lnTo>
                  <a:lnTo>
                    <a:pt x="74" y="154"/>
                  </a:lnTo>
                  <a:lnTo>
                    <a:pt x="0" y="154"/>
                  </a:lnTo>
                  <a:lnTo>
                    <a:pt x="0" y="152"/>
                  </a:lnTo>
                  <a:lnTo>
                    <a:pt x="0" y="152"/>
                  </a:lnTo>
                  <a:lnTo>
                    <a:pt x="10" y="150"/>
                  </a:lnTo>
                  <a:lnTo>
                    <a:pt x="18" y="148"/>
                  </a:lnTo>
                  <a:lnTo>
                    <a:pt x="20" y="140"/>
                  </a:lnTo>
                  <a:lnTo>
                    <a:pt x="22" y="130"/>
                  </a:lnTo>
                  <a:lnTo>
                    <a:pt x="22" y="48"/>
                  </a:lnTo>
                  <a:lnTo>
                    <a:pt x="22" y="48"/>
                  </a:lnTo>
                  <a:lnTo>
                    <a:pt x="22" y="38"/>
                  </a:lnTo>
                  <a:lnTo>
                    <a:pt x="18" y="32"/>
                  </a:lnTo>
                  <a:lnTo>
                    <a:pt x="12" y="28"/>
                  </a:lnTo>
                  <a:lnTo>
                    <a:pt x="2" y="26"/>
                  </a:lnTo>
                  <a:lnTo>
                    <a:pt x="2" y="26"/>
                  </a:lnTo>
                  <a:lnTo>
                    <a:pt x="30" y="14"/>
                  </a:lnTo>
                  <a:lnTo>
                    <a:pt x="52" y="2"/>
                  </a:lnTo>
                  <a:lnTo>
                    <a:pt x="52" y="32"/>
                  </a:lnTo>
                  <a:lnTo>
                    <a:pt x="52" y="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4" name="Freeform 31"/>
            <p:cNvSpPr>
              <a:spLocks noEditPoints="1"/>
            </p:cNvSpPr>
            <p:nvPr/>
          </p:nvSpPr>
          <p:spPr bwMode="auto">
            <a:xfrm>
              <a:off x="3661" y="2655"/>
              <a:ext cx="136" cy="156"/>
            </a:xfrm>
            <a:custGeom>
              <a:avLst/>
              <a:gdLst/>
              <a:ahLst/>
              <a:cxnLst>
                <a:cxn ang="0">
                  <a:pos x="96" y="50"/>
                </a:cxn>
                <a:cxn ang="0">
                  <a:pos x="90" y="20"/>
                </a:cxn>
                <a:cxn ang="0">
                  <a:pos x="80" y="12"/>
                </a:cxn>
                <a:cxn ang="0">
                  <a:pos x="70" y="8"/>
                </a:cxn>
                <a:cxn ang="0">
                  <a:pos x="60" y="10"/>
                </a:cxn>
                <a:cxn ang="0">
                  <a:pos x="48" y="16"/>
                </a:cxn>
                <a:cxn ang="0">
                  <a:pos x="38" y="28"/>
                </a:cxn>
                <a:cxn ang="0">
                  <a:pos x="32" y="50"/>
                </a:cxn>
                <a:cxn ang="0">
                  <a:pos x="96" y="50"/>
                </a:cxn>
                <a:cxn ang="0">
                  <a:pos x="136" y="106"/>
                </a:cxn>
                <a:cxn ang="0">
                  <a:pos x="132" y="114"/>
                </a:cxn>
                <a:cxn ang="0">
                  <a:pos x="122" y="130"/>
                </a:cxn>
                <a:cxn ang="0">
                  <a:pos x="106" y="144"/>
                </a:cxn>
                <a:cxn ang="0">
                  <a:pos x="84" y="154"/>
                </a:cxn>
                <a:cxn ang="0">
                  <a:pos x="70" y="156"/>
                </a:cxn>
                <a:cxn ang="0">
                  <a:pos x="46" y="152"/>
                </a:cxn>
                <a:cxn ang="0">
                  <a:pos x="22" y="138"/>
                </a:cxn>
                <a:cxn ang="0">
                  <a:pos x="6" y="118"/>
                </a:cxn>
                <a:cxn ang="0">
                  <a:pos x="0" y="86"/>
                </a:cxn>
                <a:cxn ang="0">
                  <a:pos x="0" y="68"/>
                </a:cxn>
                <a:cxn ang="0">
                  <a:pos x="10" y="38"/>
                </a:cxn>
                <a:cxn ang="0">
                  <a:pos x="28" y="14"/>
                </a:cxn>
                <a:cxn ang="0">
                  <a:pos x="56" y="2"/>
                </a:cxn>
                <a:cxn ang="0">
                  <a:pos x="74" y="0"/>
                </a:cxn>
                <a:cxn ang="0">
                  <a:pos x="96" y="4"/>
                </a:cxn>
                <a:cxn ang="0">
                  <a:pos x="114" y="14"/>
                </a:cxn>
                <a:cxn ang="0">
                  <a:pos x="128" y="32"/>
                </a:cxn>
                <a:cxn ang="0">
                  <a:pos x="136" y="58"/>
                </a:cxn>
                <a:cxn ang="0">
                  <a:pos x="30" y="58"/>
                </a:cxn>
                <a:cxn ang="0">
                  <a:pos x="30" y="86"/>
                </a:cxn>
                <a:cxn ang="0">
                  <a:pos x="40" y="112"/>
                </a:cxn>
                <a:cxn ang="0">
                  <a:pos x="60" y="128"/>
                </a:cxn>
                <a:cxn ang="0">
                  <a:pos x="86" y="132"/>
                </a:cxn>
                <a:cxn ang="0">
                  <a:pos x="100" y="130"/>
                </a:cxn>
                <a:cxn ang="0">
                  <a:pos x="122" y="116"/>
                </a:cxn>
                <a:cxn ang="0">
                  <a:pos x="132" y="104"/>
                </a:cxn>
              </a:cxnLst>
              <a:rect l="0" t="0" r="r" b="b"/>
              <a:pathLst>
                <a:path w="136" h="156">
                  <a:moveTo>
                    <a:pt x="96" y="50"/>
                  </a:moveTo>
                  <a:lnTo>
                    <a:pt x="96" y="50"/>
                  </a:lnTo>
                  <a:lnTo>
                    <a:pt x="94" y="34"/>
                  </a:lnTo>
                  <a:lnTo>
                    <a:pt x="90" y="20"/>
                  </a:lnTo>
                  <a:lnTo>
                    <a:pt x="86" y="16"/>
                  </a:lnTo>
                  <a:lnTo>
                    <a:pt x="80" y="12"/>
                  </a:lnTo>
                  <a:lnTo>
                    <a:pt x="76" y="10"/>
                  </a:lnTo>
                  <a:lnTo>
                    <a:pt x="70" y="8"/>
                  </a:lnTo>
                  <a:lnTo>
                    <a:pt x="70" y="8"/>
                  </a:lnTo>
                  <a:lnTo>
                    <a:pt x="60" y="10"/>
                  </a:lnTo>
                  <a:lnTo>
                    <a:pt x="54" y="12"/>
                  </a:lnTo>
                  <a:lnTo>
                    <a:pt x="48" y="16"/>
                  </a:lnTo>
                  <a:lnTo>
                    <a:pt x="42" y="22"/>
                  </a:lnTo>
                  <a:lnTo>
                    <a:pt x="38" y="28"/>
                  </a:lnTo>
                  <a:lnTo>
                    <a:pt x="34" y="38"/>
                  </a:lnTo>
                  <a:lnTo>
                    <a:pt x="32" y="50"/>
                  </a:lnTo>
                  <a:lnTo>
                    <a:pt x="96" y="50"/>
                  </a:lnTo>
                  <a:lnTo>
                    <a:pt x="96" y="50"/>
                  </a:lnTo>
                  <a:close/>
                  <a:moveTo>
                    <a:pt x="132" y="104"/>
                  </a:moveTo>
                  <a:lnTo>
                    <a:pt x="136" y="106"/>
                  </a:lnTo>
                  <a:lnTo>
                    <a:pt x="136" y="106"/>
                  </a:lnTo>
                  <a:lnTo>
                    <a:pt x="132" y="114"/>
                  </a:lnTo>
                  <a:lnTo>
                    <a:pt x="128" y="122"/>
                  </a:lnTo>
                  <a:lnTo>
                    <a:pt x="122" y="130"/>
                  </a:lnTo>
                  <a:lnTo>
                    <a:pt x="114" y="138"/>
                  </a:lnTo>
                  <a:lnTo>
                    <a:pt x="106" y="144"/>
                  </a:lnTo>
                  <a:lnTo>
                    <a:pt x="94" y="150"/>
                  </a:lnTo>
                  <a:lnTo>
                    <a:pt x="84" y="154"/>
                  </a:lnTo>
                  <a:lnTo>
                    <a:pt x="70" y="156"/>
                  </a:lnTo>
                  <a:lnTo>
                    <a:pt x="70" y="156"/>
                  </a:lnTo>
                  <a:lnTo>
                    <a:pt x="58" y="154"/>
                  </a:lnTo>
                  <a:lnTo>
                    <a:pt x="46" y="152"/>
                  </a:lnTo>
                  <a:lnTo>
                    <a:pt x="34" y="146"/>
                  </a:lnTo>
                  <a:lnTo>
                    <a:pt x="22" y="138"/>
                  </a:lnTo>
                  <a:lnTo>
                    <a:pt x="14" y="130"/>
                  </a:lnTo>
                  <a:lnTo>
                    <a:pt x="6" y="118"/>
                  </a:lnTo>
                  <a:lnTo>
                    <a:pt x="2" y="102"/>
                  </a:lnTo>
                  <a:lnTo>
                    <a:pt x="0" y="86"/>
                  </a:lnTo>
                  <a:lnTo>
                    <a:pt x="0" y="86"/>
                  </a:lnTo>
                  <a:lnTo>
                    <a:pt x="0" y="68"/>
                  </a:lnTo>
                  <a:lnTo>
                    <a:pt x="4" y="52"/>
                  </a:lnTo>
                  <a:lnTo>
                    <a:pt x="10" y="38"/>
                  </a:lnTo>
                  <a:lnTo>
                    <a:pt x="18" y="26"/>
                  </a:lnTo>
                  <a:lnTo>
                    <a:pt x="28" y="14"/>
                  </a:lnTo>
                  <a:lnTo>
                    <a:pt x="42" y="8"/>
                  </a:lnTo>
                  <a:lnTo>
                    <a:pt x="56" y="2"/>
                  </a:lnTo>
                  <a:lnTo>
                    <a:pt x="74" y="0"/>
                  </a:lnTo>
                  <a:lnTo>
                    <a:pt x="74" y="0"/>
                  </a:lnTo>
                  <a:lnTo>
                    <a:pt x="84" y="2"/>
                  </a:lnTo>
                  <a:lnTo>
                    <a:pt x="96" y="4"/>
                  </a:lnTo>
                  <a:lnTo>
                    <a:pt x="106" y="8"/>
                  </a:lnTo>
                  <a:lnTo>
                    <a:pt x="114" y="14"/>
                  </a:lnTo>
                  <a:lnTo>
                    <a:pt x="122" y="22"/>
                  </a:lnTo>
                  <a:lnTo>
                    <a:pt x="128" y="32"/>
                  </a:lnTo>
                  <a:lnTo>
                    <a:pt x="134" y="44"/>
                  </a:lnTo>
                  <a:lnTo>
                    <a:pt x="136" y="58"/>
                  </a:lnTo>
                  <a:lnTo>
                    <a:pt x="30" y="58"/>
                  </a:lnTo>
                  <a:lnTo>
                    <a:pt x="30" y="58"/>
                  </a:lnTo>
                  <a:lnTo>
                    <a:pt x="28" y="72"/>
                  </a:lnTo>
                  <a:lnTo>
                    <a:pt x="30" y="86"/>
                  </a:lnTo>
                  <a:lnTo>
                    <a:pt x="34" y="100"/>
                  </a:lnTo>
                  <a:lnTo>
                    <a:pt x="40" y="112"/>
                  </a:lnTo>
                  <a:lnTo>
                    <a:pt x="50" y="122"/>
                  </a:lnTo>
                  <a:lnTo>
                    <a:pt x="60" y="128"/>
                  </a:lnTo>
                  <a:lnTo>
                    <a:pt x="72" y="132"/>
                  </a:lnTo>
                  <a:lnTo>
                    <a:pt x="86" y="132"/>
                  </a:lnTo>
                  <a:lnTo>
                    <a:pt x="86" y="132"/>
                  </a:lnTo>
                  <a:lnTo>
                    <a:pt x="100" y="130"/>
                  </a:lnTo>
                  <a:lnTo>
                    <a:pt x="112" y="126"/>
                  </a:lnTo>
                  <a:lnTo>
                    <a:pt x="122" y="116"/>
                  </a:lnTo>
                  <a:lnTo>
                    <a:pt x="132" y="104"/>
                  </a:lnTo>
                  <a:lnTo>
                    <a:pt x="132" y="10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5" name="Freeform 32"/>
            <p:cNvSpPr>
              <a:spLocks/>
            </p:cNvSpPr>
            <p:nvPr/>
          </p:nvSpPr>
          <p:spPr bwMode="auto">
            <a:xfrm>
              <a:off x="3515" y="2659"/>
              <a:ext cx="164" cy="158"/>
            </a:xfrm>
            <a:custGeom>
              <a:avLst/>
              <a:gdLst/>
              <a:ahLst/>
              <a:cxnLst>
                <a:cxn ang="0">
                  <a:pos x="24" y="28"/>
                </a:cxn>
                <a:cxn ang="0">
                  <a:pos x="24" y="28"/>
                </a:cxn>
                <a:cxn ang="0">
                  <a:pos x="22" y="24"/>
                </a:cxn>
                <a:cxn ang="0">
                  <a:pos x="18" y="16"/>
                </a:cxn>
                <a:cxn ang="0">
                  <a:pos x="10" y="8"/>
                </a:cxn>
                <a:cxn ang="0">
                  <a:pos x="6" y="6"/>
                </a:cxn>
                <a:cxn ang="0">
                  <a:pos x="0" y="4"/>
                </a:cxn>
                <a:cxn ang="0">
                  <a:pos x="0" y="0"/>
                </a:cxn>
                <a:cxn ang="0">
                  <a:pos x="72" y="0"/>
                </a:cxn>
                <a:cxn ang="0">
                  <a:pos x="72" y="4"/>
                </a:cxn>
                <a:cxn ang="0">
                  <a:pos x="72" y="4"/>
                </a:cxn>
                <a:cxn ang="0">
                  <a:pos x="62" y="6"/>
                </a:cxn>
                <a:cxn ang="0">
                  <a:pos x="60" y="8"/>
                </a:cxn>
                <a:cxn ang="0">
                  <a:pos x="56" y="12"/>
                </a:cxn>
                <a:cxn ang="0">
                  <a:pos x="56" y="16"/>
                </a:cxn>
                <a:cxn ang="0">
                  <a:pos x="56" y="20"/>
                </a:cxn>
                <a:cxn ang="0">
                  <a:pos x="60" y="34"/>
                </a:cxn>
                <a:cxn ang="0">
                  <a:pos x="92" y="110"/>
                </a:cxn>
                <a:cxn ang="0">
                  <a:pos x="126" y="30"/>
                </a:cxn>
                <a:cxn ang="0">
                  <a:pos x="126" y="30"/>
                </a:cxn>
                <a:cxn ang="0">
                  <a:pos x="128" y="20"/>
                </a:cxn>
                <a:cxn ang="0">
                  <a:pos x="126" y="10"/>
                </a:cxn>
                <a:cxn ang="0">
                  <a:pos x="120" y="6"/>
                </a:cxn>
                <a:cxn ang="0">
                  <a:pos x="114" y="4"/>
                </a:cxn>
                <a:cxn ang="0">
                  <a:pos x="114" y="2"/>
                </a:cxn>
                <a:cxn ang="0">
                  <a:pos x="164" y="2"/>
                </a:cxn>
                <a:cxn ang="0">
                  <a:pos x="164" y="4"/>
                </a:cxn>
                <a:cxn ang="0">
                  <a:pos x="164" y="4"/>
                </a:cxn>
                <a:cxn ang="0">
                  <a:pos x="156" y="6"/>
                </a:cxn>
                <a:cxn ang="0">
                  <a:pos x="150" y="10"/>
                </a:cxn>
                <a:cxn ang="0">
                  <a:pos x="142" y="18"/>
                </a:cxn>
                <a:cxn ang="0">
                  <a:pos x="136" y="30"/>
                </a:cxn>
                <a:cxn ang="0">
                  <a:pos x="84" y="158"/>
                </a:cxn>
                <a:cxn ang="0">
                  <a:pos x="24" y="28"/>
                </a:cxn>
                <a:cxn ang="0">
                  <a:pos x="24" y="28"/>
                </a:cxn>
              </a:cxnLst>
              <a:rect l="0" t="0" r="r" b="b"/>
              <a:pathLst>
                <a:path w="164" h="158">
                  <a:moveTo>
                    <a:pt x="24" y="28"/>
                  </a:moveTo>
                  <a:lnTo>
                    <a:pt x="24" y="28"/>
                  </a:lnTo>
                  <a:lnTo>
                    <a:pt x="22" y="24"/>
                  </a:lnTo>
                  <a:lnTo>
                    <a:pt x="18" y="16"/>
                  </a:lnTo>
                  <a:lnTo>
                    <a:pt x="10" y="8"/>
                  </a:lnTo>
                  <a:lnTo>
                    <a:pt x="6" y="6"/>
                  </a:lnTo>
                  <a:lnTo>
                    <a:pt x="0" y="4"/>
                  </a:lnTo>
                  <a:lnTo>
                    <a:pt x="0" y="0"/>
                  </a:lnTo>
                  <a:lnTo>
                    <a:pt x="72" y="0"/>
                  </a:lnTo>
                  <a:lnTo>
                    <a:pt x="72" y="4"/>
                  </a:lnTo>
                  <a:lnTo>
                    <a:pt x="72" y="4"/>
                  </a:lnTo>
                  <a:lnTo>
                    <a:pt x="62" y="6"/>
                  </a:lnTo>
                  <a:lnTo>
                    <a:pt x="60" y="8"/>
                  </a:lnTo>
                  <a:lnTo>
                    <a:pt x="56" y="12"/>
                  </a:lnTo>
                  <a:lnTo>
                    <a:pt x="56" y="16"/>
                  </a:lnTo>
                  <a:lnTo>
                    <a:pt x="56" y="20"/>
                  </a:lnTo>
                  <a:lnTo>
                    <a:pt x="60" y="34"/>
                  </a:lnTo>
                  <a:lnTo>
                    <a:pt x="92" y="110"/>
                  </a:lnTo>
                  <a:lnTo>
                    <a:pt x="126" y="30"/>
                  </a:lnTo>
                  <a:lnTo>
                    <a:pt x="126" y="30"/>
                  </a:lnTo>
                  <a:lnTo>
                    <a:pt x="128" y="20"/>
                  </a:lnTo>
                  <a:lnTo>
                    <a:pt x="126" y="10"/>
                  </a:lnTo>
                  <a:lnTo>
                    <a:pt x="120" y="6"/>
                  </a:lnTo>
                  <a:lnTo>
                    <a:pt x="114" y="4"/>
                  </a:lnTo>
                  <a:lnTo>
                    <a:pt x="114" y="2"/>
                  </a:lnTo>
                  <a:lnTo>
                    <a:pt x="164" y="2"/>
                  </a:lnTo>
                  <a:lnTo>
                    <a:pt x="164" y="4"/>
                  </a:lnTo>
                  <a:lnTo>
                    <a:pt x="164" y="4"/>
                  </a:lnTo>
                  <a:lnTo>
                    <a:pt x="156" y="6"/>
                  </a:lnTo>
                  <a:lnTo>
                    <a:pt x="150" y="10"/>
                  </a:lnTo>
                  <a:lnTo>
                    <a:pt x="142" y="18"/>
                  </a:lnTo>
                  <a:lnTo>
                    <a:pt x="136" y="30"/>
                  </a:lnTo>
                  <a:lnTo>
                    <a:pt x="84" y="158"/>
                  </a:lnTo>
                  <a:lnTo>
                    <a:pt x="24" y="28"/>
                  </a:lnTo>
                  <a:lnTo>
                    <a:pt x="24"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6" name="Freeform 33"/>
            <p:cNvSpPr>
              <a:spLocks/>
            </p:cNvSpPr>
            <p:nvPr/>
          </p:nvSpPr>
          <p:spPr bwMode="auto">
            <a:xfrm>
              <a:off x="3289" y="2655"/>
              <a:ext cx="166" cy="154"/>
            </a:xfrm>
            <a:custGeom>
              <a:avLst/>
              <a:gdLst/>
              <a:ahLst/>
              <a:cxnLst>
                <a:cxn ang="0">
                  <a:pos x="52" y="38"/>
                </a:cxn>
                <a:cxn ang="0">
                  <a:pos x="64" y="20"/>
                </a:cxn>
                <a:cxn ang="0">
                  <a:pos x="76" y="10"/>
                </a:cxn>
                <a:cxn ang="0">
                  <a:pos x="104" y="2"/>
                </a:cxn>
                <a:cxn ang="0">
                  <a:pos x="114" y="4"/>
                </a:cxn>
                <a:cxn ang="0">
                  <a:pos x="130" y="8"/>
                </a:cxn>
                <a:cxn ang="0">
                  <a:pos x="140" y="22"/>
                </a:cxn>
                <a:cxn ang="0">
                  <a:pos x="146" y="44"/>
                </a:cxn>
                <a:cxn ang="0">
                  <a:pos x="146" y="128"/>
                </a:cxn>
                <a:cxn ang="0">
                  <a:pos x="148" y="142"/>
                </a:cxn>
                <a:cxn ang="0">
                  <a:pos x="156" y="150"/>
                </a:cxn>
                <a:cxn ang="0">
                  <a:pos x="166" y="154"/>
                </a:cxn>
                <a:cxn ang="0">
                  <a:pos x="102" y="152"/>
                </a:cxn>
                <a:cxn ang="0">
                  <a:pos x="108" y="150"/>
                </a:cxn>
                <a:cxn ang="0">
                  <a:pos x="116" y="138"/>
                </a:cxn>
                <a:cxn ang="0">
                  <a:pos x="116" y="54"/>
                </a:cxn>
                <a:cxn ang="0">
                  <a:pos x="116" y="46"/>
                </a:cxn>
                <a:cxn ang="0">
                  <a:pos x="110" y="36"/>
                </a:cxn>
                <a:cxn ang="0">
                  <a:pos x="96" y="26"/>
                </a:cxn>
                <a:cxn ang="0">
                  <a:pos x="72" y="28"/>
                </a:cxn>
                <a:cxn ang="0">
                  <a:pos x="58" y="40"/>
                </a:cxn>
                <a:cxn ang="0">
                  <a:pos x="54" y="52"/>
                </a:cxn>
                <a:cxn ang="0">
                  <a:pos x="52" y="130"/>
                </a:cxn>
                <a:cxn ang="0">
                  <a:pos x="54" y="140"/>
                </a:cxn>
                <a:cxn ang="0">
                  <a:pos x="68" y="150"/>
                </a:cxn>
                <a:cxn ang="0">
                  <a:pos x="78" y="154"/>
                </a:cxn>
                <a:cxn ang="0">
                  <a:pos x="0" y="152"/>
                </a:cxn>
                <a:cxn ang="0">
                  <a:pos x="10" y="150"/>
                </a:cxn>
                <a:cxn ang="0">
                  <a:pos x="20" y="136"/>
                </a:cxn>
                <a:cxn ang="0">
                  <a:pos x="22" y="54"/>
                </a:cxn>
                <a:cxn ang="0">
                  <a:pos x="20" y="38"/>
                </a:cxn>
                <a:cxn ang="0">
                  <a:pos x="12" y="28"/>
                </a:cxn>
                <a:cxn ang="0">
                  <a:pos x="2" y="26"/>
                </a:cxn>
                <a:cxn ang="0">
                  <a:pos x="52" y="0"/>
                </a:cxn>
                <a:cxn ang="0">
                  <a:pos x="52" y="38"/>
                </a:cxn>
              </a:cxnLst>
              <a:rect l="0" t="0" r="r" b="b"/>
              <a:pathLst>
                <a:path w="166" h="154">
                  <a:moveTo>
                    <a:pt x="52" y="38"/>
                  </a:moveTo>
                  <a:lnTo>
                    <a:pt x="52" y="38"/>
                  </a:lnTo>
                  <a:lnTo>
                    <a:pt x="58" y="28"/>
                  </a:lnTo>
                  <a:lnTo>
                    <a:pt x="64" y="20"/>
                  </a:lnTo>
                  <a:lnTo>
                    <a:pt x="70" y="14"/>
                  </a:lnTo>
                  <a:lnTo>
                    <a:pt x="76" y="10"/>
                  </a:lnTo>
                  <a:lnTo>
                    <a:pt x="90" y="4"/>
                  </a:lnTo>
                  <a:lnTo>
                    <a:pt x="104" y="2"/>
                  </a:lnTo>
                  <a:lnTo>
                    <a:pt x="104" y="2"/>
                  </a:lnTo>
                  <a:lnTo>
                    <a:pt x="114" y="4"/>
                  </a:lnTo>
                  <a:lnTo>
                    <a:pt x="124" y="6"/>
                  </a:lnTo>
                  <a:lnTo>
                    <a:pt x="130" y="8"/>
                  </a:lnTo>
                  <a:lnTo>
                    <a:pt x="136" y="14"/>
                  </a:lnTo>
                  <a:lnTo>
                    <a:pt x="140" y="22"/>
                  </a:lnTo>
                  <a:lnTo>
                    <a:pt x="144" y="32"/>
                  </a:lnTo>
                  <a:lnTo>
                    <a:pt x="146" y="44"/>
                  </a:lnTo>
                  <a:lnTo>
                    <a:pt x="146" y="58"/>
                  </a:lnTo>
                  <a:lnTo>
                    <a:pt x="146" y="128"/>
                  </a:lnTo>
                  <a:lnTo>
                    <a:pt x="146" y="128"/>
                  </a:lnTo>
                  <a:lnTo>
                    <a:pt x="148" y="142"/>
                  </a:lnTo>
                  <a:lnTo>
                    <a:pt x="152" y="148"/>
                  </a:lnTo>
                  <a:lnTo>
                    <a:pt x="156" y="150"/>
                  </a:lnTo>
                  <a:lnTo>
                    <a:pt x="164" y="152"/>
                  </a:lnTo>
                  <a:lnTo>
                    <a:pt x="166" y="154"/>
                  </a:lnTo>
                  <a:lnTo>
                    <a:pt x="102" y="154"/>
                  </a:lnTo>
                  <a:lnTo>
                    <a:pt x="102" y="152"/>
                  </a:lnTo>
                  <a:lnTo>
                    <a:pt x="102" y="152"/>
                  </a:lnTo>
                  <a:lnTo>
                    <a:pt x="108" y="150"/>
                  </a:lnTo>
                  <a:lnTo>
                    <a:pt x="114" y="146"/>
                  </a:lnTo>
                  <a:lnTo>
                    <a:pt x="116" y="138"/>
                  </a:lnTo>
                  <a:lnTo>
                    <a:pt x="116" y="128"/>
                  </a:lnTo>
                  <a:lnTo>
                    <a:pt x="116" y="54"/>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2" y="130"/>
                  </a:lnTo>
                  <a:lnTo>
                    <a:pt x="54" y="140"/>
                  </a:lnTo>
                  <a:lnTo>
                    <a:pt x="60" y="146"/>
                  </a:lnTo>
                  <a:lnTo>
                    <a:pt x="68" y="150"/>
                  </a:lnTo>
                  <a:lnTo>
                    <a:pt x="78" y="152"/>
                  </a:lnTo>
                  <a:lnTo>
                    <a:pt x="78" y="154"/>
                  </a:lnTo>
                  <a:lnTo>
                    <a:pt x="0" y="154"/>
                  </a:lnTo>
                  <a:lnTo>
                    <a:pt x="0" y="152"/>
                  </a:lnTo>
                  <a:lnTo>
                    <a:pt x="0" y="152"/>
                  </a:lnTo>
                  <a:lnTo>
                    <a:pt x="10" y="150"/>
                  </a:lnTo>
                  <a:lnTo>
                    <a:pt x="16" y="144"/>
                  </a:lnTo>
                  <a:lnTo>
                    <a:pt x="20" y="136"/>
                  </a:lnTo>
                  <a:lnTo>
                    <a:pt x="22" y="124"/>
                  </a:lnTo>
                  <a:lnTo>
                    <a:pt x="22" y="54"/>
                  </a:lnTo>
                  <a:lnTo>
                    <a:pt x="22" y="54"/>
                  </a:lnTo>
                  <a:lnTo>
                    <a:pt x="20" y="38"/>
                  </a:lnTo>
                  <a:lnTo>
                    <a:pt x="18" y="30"/>
                  </a:lnTo>
                  <a:lnTo>
                    <a:pt x="12" y="28"/>
                  </a:lnTo>
                  <a:lnTo>
                    <a:pt x="2" y="26"/>
                  </a:lnTo>
                  <a:lnTo>
                    <a:pt x="2" y="26"/>
                  </a:lnTo>
                  <a:lnTo>
                    <a:pt x="28" y="14"/>
                  </a:lnTo>
                  <a:lnTo>
                    <a:pt x="52" y="0"/>
                  </a:lnTo>
                  <a:lnTo>
                    <a:pt x="52" y="38"/>
                  </a:lnTo>
                  <a:lnTo>
                    <a:pt x="52" y="3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7" name="Freeform 34"/>
            <p:cNvSpPr>
              <a:spLocks/>
            </p:cNvSpPr>
            <p:nvPr/>
          </p:nvSpPr>
          <p:spPr bwMode="auto">
            <a:xfrm>
              <a:off x="3085" y="2589"/>
              <a:ext cx="228" cy="230"/>
            </a:xfrm>
            <a:custGeom>
              <a:avLst/>
              <a:gdLst/>
              <a:ahLst/>
              <a:cxnLst>
                <a:cxn ang="0">
                  <a:pos x="0" y="0"/>
                </a:cxn>
                <a:cxn ang="0">
                  <a:pos x="98" y="8"/>
                </a:cxn>
                <a:cxn ang="0">
                  <a:pos x="82" y="8"/>
                </a:cxn>
                <a:cxn ang="0">
                  <a:pos x="72" y="14"/>
                </a:cxn>
                <a:cxn ang="0">
                  <a:pos x="66" y="22"/>
                </a:cxn>
                <a:cxn ang="0">
                  <a:pos x="64" y="40"/>
                </a:cxn>
                <a:cxn ang="0">
                  <a:pos x="64" y="152"/>
                </a:cxn>
                <a:cxn ang="0">
                  <a:pos x="68" y="184"/>
                </a:cxn>
                <a:cxn ang="0">
                  <a:pos x="80" y="204"/>
                </a:cxn>
                <a:cxn ang="0">
                  <a:pos x="100" y="216"/>
                </a:cxn>
                <a:cxn ang="0">
                  <a:pos x="126" y="218"/>
                </a:cxn>
                <a:cxn ang="0">
                  <a:pos x="136" y="216"/>
                </a:cxn>
                <a:cxn ang="0">
                  <a:pos x="156" y="206"/>
                </a:cxn>
                <a:cxn ang="0">
                  <a:pos x="172" y="190"/>
                </a:cxn>
                <a:cxn ang="0">
                  <a:pos x="184" y="164"/>
                </a:cxn>
                <a:cxn ang="0">
                  <a:pos x="186" y="36"/>
                </a:cxn>
                <a:cxn ang="0">
                  <a:pos x="186" y="26"/>
                </a:cxn>
                <a:cxn ang="0">
                  <a:pos x="178" y="14"/>
                </a:cxn>
                <a:cxn ang="0">
                  <a:pos x="162" y="8"/>
                </a:cxn>
                <a:cxn ang="0">
                  <a:pos x="154" y="0"/>
                </a:cxn>
                <a:cxn ang="0">
                  <a:pos x="228" y="8"/>
                </a:cxn>
                <a:cxn ang="0">
                  <a:pos x="220" y="8"/>
                </a:cxn>
                <a:cxn ang="0">
                  <a:pos x="204" y="14"/>
                </a:cxn>
                <a:cxn ang="0">
                  <a:pos x="198" y="26"/>
                </a:cxn>
                <a:cxn ang="0">
                  <a:pos x="196" y="154"/>
                </a:cxn>
                <a:cxn ang="0">
                  <a:pos x="194" y="172"/>
                </a:cxn>
                <a:cxn ang="0">
                  <a:pos x="180" y="202"/>
                </a:cxn>
                <a:cxn ang="0">
                  <a:pos x="156" y="220"/>
                </a:cxn>
                <a:cxn ang="0">
                  <a:pos x="130" y="228"/>
                </a:cxn>
                <a:cxn ang="0">
                  <a:pos x="120" y="230"/>
                </a:cxn>
                <a:cxn ang="0">
                  <a:pos x="88" y="228"/>
                </a:cxn>
                <a:cxn ang="0">
                  <a:pos x="58" y="218"/>
                </a:cxn>
                <a:cxn ang="0">
                  <a:pos x="42" y="200"/>
                </a:cxn>
                <a:cxn ang="0">
                  <a:pos x="34" y="186"/>
                </a:cxn>
                <a:cxn ang="0">
                  <a:pos x="30" y="164"/>
                </a:cxn>
                <a:cxn ang="0">
                  <a:pos x="28" y="36"/>
                </a:cxn>
                <a:cxn ang="0">
                  <a:pos x="28" y="24"/>
                </a:cxn>
                <a:cxn ang="0">
                  <a:pos x="22" y="14"/>
                </a:cxn>
                <a:cxn ang="0">
                  <a:pos x="14" y="10"/>
                </a:cxn>
                <a:cxn ang="0">
                  <a:pos x="0" y="8"/>
                </a:cxn>
              </a:cxnLst>
              <a:rect l="0" t="0" r="r" b="b"/>
              <a:pathLst>
                <a:path w="228" h="230">
                  <a:moveTo>
                    <a:pt x="0" y="8"/>
                  </a:moveTo>
                  <a:lnTo>
                    <a:pt x="0" y="0"/>
                  </a:lnTo>
                  <a:lnTo>
                    <a:pt x="98" y="0"/>
                  </a:lnTo>
                  <a:lnTo>
                    <a:pt x="98" y="8"/>
                  </a:lnTo>
                  <a:lnTo>
                    <a:pt x="98" y="8"/>
                  </a:lnTo>
                  <a:lnTo>
                    <a:pt x="82" y="8"/>
                  </a:lnTo>
                  <a:lnTo>
                    <a:pt x="78" y="10"/>
                  </a:lnTo>
                  <a:lnTo>
                    <a:pt x="72" y="14"/>
                  </a:lnTo>
                  <a:lnTo>
                    <a:pt x="68" y="18"/>
                  </a:lnTo>
                  <a:lnTo>
                    <a:pt x="66" y="22"/>
                  </a:lnTo>
                  <a:lnTo>
                    <a:pt x="64" y="30"/>
                  </a:lnTo>
                  <a:lnTo>
                    <a:pt x="64" y="40"/>
                  </a:lnTo>
                  <a:lnTo>
                    <a:pt x="64" y="152"/>
                  </a:lnTo>
                  <a:lnTo>
                    <a:pt x="64" y="152"/>
                  </a:lnTo>
                  <a:lnTo>
                    <a:pt x="66" y="170"/>
                  </a:lnTo>
                  <a:lnTo>
                    <a:pt x="68" y="184"/>
                  </a:lnTo>
                  <a:lnTo>
                    <a:pt x="74" y="196"/>
                  </a:lnTo>
                  <a:lnTo>
                    <a:pt x="80" y="204"/>
                  </a:lnTo>
                  <a:lnTo>
                    <a:pt x="88" y="212"/>
                  </a:lnTo>
                  <a:lnTo>
                    <a:pt x="100" y="216"/>
                  </a:lnTo>
                  <a:lnTo>
                    <a:pt x="112" y="218"/>
                  </a:lnTo>
                  <a:lnTo>
                    <a:pt x="126"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36"/>
                  </a:lnTo>
                  <a:lnTo>
                    <a:pt x="186" y="26"/>
                  </a:lnTo>
                  <a:lnTo>
                    <a:pt x="182" y="18"/>
                  </a:lnTo>
                  <a:lnTo>
                    <a:pt x="178" y="14"/>
                  </a:lnTo>
                  <a:lnTo>
                    <a:pt x="172" y="10"/>
                  </a:lnTo>
                  <a:lnTo>
                    <a:pt x="162" y="8"/>
                  </a:lnTo>
                  <a:lnTo>
                    <a:pt x="154" y="8"/>
                  </a:lnTo>
                  <a:lnTo>
                    <a:pt x="154" y="0"/>
                  </a:lnTo>
                  <a:lnTo>
                    <a:pt x="228" y="0"/>
                  </a:lnTo>
                  <a:lnTo>
                    <a:pt x="228" y="8"/>
                  </a:lnTo>
                  <a:lnTo>
                    <a:pt x="228" y="8"/>
                  </a:lnTo>
                  <a:lnTo>
                    <a:pt x="220" y="8"/>
                  </a:lnTo>
                  <a:lnTo>
                    <a:pt x="208" y="10"/>
                  </a:lnTo>
                  <a:lnTo>
                    <a:pt x="204" y="14"/>
                  </a:lnTo>
                  <a:lnTo>
                    <a:pt x="200" y="18"/>
                  </a:lnTo>
                  <a:lnTo>
                    <a:pt x="198" y="26"/>
                  </a:lnTo>
                  <a:lnTo>
                    <a:pt x="196" y="36"/>
                  </a:lnTo>
                  <a:lnTo>
                    <a:pt x="196" y="154"/>
                  </a:lnTo>
                  <a:lnTo>
                    <a:pt x="196" y="154"/>
                  </a:lnTo>
                  <a:lnTo>
                    <a:pt x="194" y="172"/>
                  </a:lnTo>
                  <a:lnTo>
                    <a:pt x="188" y="188"/>
                  </a:lnTo>
                  <a:lnTo>
                    <a:pt x="180" y="202"/>
                  </a:lnTo>
                  <a:lnTo>
                    <a:pt x="168" y="212"/>
                  </a:lnTo>
                  <a:lnTo>
                    <a:pt x="156" y="220"/>
                  </a:lnTo>
                  <a:lnTo>
                    <a:pt x="144" y="226"/>
                  </a:lnTo>
                  <a:lnTo>
                    <a:pt x="130" y="228"/>
                  </a:lnTo>
                  <a:lnTo>
                    <a:pt x="120" y="230"/>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36"/>
                  </a:lnTo>
                  <a:lnTo>
                    <a:pt x="28" y="24"/>
                  </a:lnTo>
                  <a:lnTo>
                    <a:pt x="26" y="18"/>
                  </a:lnTo>
                  <a:lnTo>
                    <a:pt x="22" y="14"/>
                  </a:lnTo>
                  <a:lnTo>
                    <a:pt x="20" y="12"/>
                  </a:lnTo>
                  <a:lnTo>
                    <a:pt x="14" y="10"/>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8" name="Freeform 35"/>
            <p:cNvSpPr>
              <a:spLocks noEditPoints="1"/>
            </p:cNvSpPr>
            <p:nvPr/>
          </p:nvSpPr>
          <p:spPr bwMode="auto">
            <a:xfrm>
              <a:off x="3453" y="2601"/>
              <a:ext cx="70"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4" y="194"/>
                </a:cxn>
                <a:cxn ang="0">
                  <a:pos x="56" y="202"/>
                </a:cxn>
                <a:cxn ang="0">
                  <a:pos x="62" y="204"/>
                </a:cxn>
                <a:cxn ang="0">
                  <a:pos x="70" y="206"/>
                </a:cxn>
                <a:cxn ang="0">
                  <a:pos x="70"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0"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4" y="194"/>
                  </a:lnTo>
                  <a:lnTo>
                    <a:pt x="56" y="202"/>
                  </a:lnTo>
                  <a:lnTo>
                    <a:pt x="62" y="204"/>
                  </a:lnTo>
                  <a:lnTo>
                    <a:pt x="70" y="206"/>
                  </a:lnTo>
                  <a:lnTo>
                    <a:pt x="70"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39" name="Freeform 36"/>
            <p:cNvSpPr>
              <a:spLocks noEditPoints="1"/>
            </p:cNvSpPr>
            <p:nvPr/>
          </p:nvSpPr>
          <p:spPr bwMode="auto">
            <a:xfrm>
              <a:off x="4019" y="2601"/>
              <a:ext cx="74" cy="208"/>
            </a:xfrm>
            <a:custGeom>
              <a:avLst/>
              <a:gdLst/>
              <a:ahLst/>
              <a:cxnLst>
                <a:cxn ang="0">
                  <a:pos x="40" y="0"/>
                </a:cxn>
                <a:cxn ang="0">
                  <a:pos x="40" y="0"/>
                </a:cxn>
                <a:cxn ang="0">
                  <a:pos x="48" y="0"/>
                </a:cxn>
                <a:cxn ang="0">
                  <a:pos x="54" y="6"/>
                </a:cxn>
                <a:cxn ang="0">
                  <a:pos x="58" y="12"/>
                </a:cxn>
                <a:cxn ang="0">
                  <a:pos x="60" y="18"/>
                </a:cxn>
                <a:cxn ang="0">
                  <a:pos x="60" y="18"/>
                </a:cxn>
                <a:cxn ang="0">
                  <a:pos x="58" y="26"/>
                </a:cxn>
                <a:cxn ang="0">
                  <a:pos x="54" y="34"/>
                </a:cxn>
                <a:cxn ang="0">
                  <a:pos x="48" y="38"/>
                </a:cxn>
                <a:cxn ang="0">
                  <a:pos x="40" y="40"/>
                </a:cxn>
                <a:cxn ang="0">
                  <a:pos x="40" y="40"/>
                </a:cxn>
                <a:cxn ang="0">
                  <a:pos x="32" y="38"/>
                </a:cxn>
                <a:cxn ang="0">
                  <a:pos x="26" y="34"/>
                </a:cxn>
                <a:cxn ang="0">
                  <a:pos x="22" y="26"/>
                </a:cxn>
                <a:cxn ang="0">
                  <a:pos x="20" y="18"/>
                </a:cxn>
                <a:cxn ang="0">
                  <a:pos x="20" y="18"/>
                </a:cxn>
                <a:cxn ang="0">
                  <a:pos x="22" y="12"/>
                </a:cxn>
                <a:cxn ang="0">
                  <a:pos x="26" y="6"/>
                </a:cxn>
                <a:cxn ang="0">
                  <a:pos x="32" y="0"/>
                </a:cxn>
                <a:cxn ang="0">
                  <a:pos x="40" y="0"/>
                </a:cxn>
                <a:cxn ang="0">
                  <a:pos x="40" y="0"/>
                </a:cxn>
                <a:cxn ang="0">
                  <a:pos x="24" y="98"/>
                </a:cxn>
                <a:cxn ang="0">
                  <a:pos x="24" y="98"/>
                </a:cxn>
                <a:cxn ang="0">
                  <a:pos x="24" y="92"/>
                </a:cxn>
                <a:cxn ang="0">
                  <a:pos x="22" y="86"/>
                </a:cxn>
                <a:cxn ang="0">
                  <a:pos x="20" y="84"/>
                </a:cxn>
                <a:cxn ang="0">
                  <a:pos x="16" y="82"/>
                </a:cxn>
                <a:cxn ang="0">
                  <a:pos x="4" y="80"/>
                </a:cxn>
                <a:cxn ang="0">
                  <a:pos x="4" y="80"/>
                </a:cxn>
                <a:cxn ang="0">
                  <a:pos x="30" y="68"/>
                </a:cxn>
                <a:cxn ang="0">
                  <a:pos x="54" y="56"/>
                </a:cxn>
                <a:cxn ang="0">
                  <a:pos x="54" y="182"/>
                </a:cxn>
                <a:cxn ang="0">
                  <a:pos x="54" y="182"/>
                </a:cxn>
                <a:cxn ang="0">
                  <a:pos x="56" y="194"/>
                </a:cxn>
                <a:cxn ang="0">
                  <a:pos x="60" y="202"/>
                </a:cxn>
                <a:cxn ang="0">
                  <a:pos x="66" y="204"/>
                </a:cxn>
                <a:cxn ang="0">
                  <a:pos x="74" y="206"/>
                </a:cxn>
                <a:cxn ang="0">
                  <a:pos x="74" y="208"/>
                </a:cxn>
                <a:cxn ang="0">
                  <a:pos x="0" y="208"/>
                </a:cxn>
                <a:cxn ang="0">
                  <a:pos x="0" y="206"/>
                </a:cxn>
                <a:cxn ang="0">
                  <a:pos x="0" y="206"/>
                </a:cxn>
                <a:cxn ang="0">
                  <a:pos x="12" y="204"/>
                </a:cxn>
                <a:cxn ang="0">
                  <a:pos x="20" y="200"/>
                </a:cxn>
                <a:cxn ang="0">
                  <a:pos x="22" y="192"/>
                </a:cxn>
                <a:cxn ang="0">
                  <a:pos x="24" y="182"/>
                </a:cxn>
                <a:cxn ang="0">
                  <a:pos x="24" y="98"/>
                </a:cxn>
                <a:cxn ang="0">
                  <a:pos x="24" y="98"/>
                </a:cxn>
              </a:cxnLst>
              <a:rect l="0" t="0" r="r" b="b"/>
              <a:pathLst>
                <a:path w="74" h="208">
                  <a:moveTo>
                    <a:pt x="40" y="0"/>
                  </a:moveTo>
                  <a:lnTo>
                    <a:pt x="40" y="0"/>
                  </a:lnTo>
                  <a:lnTo>
                    <a:pt x="48" y="0"/>
                  </a:lnTo>
                  <a:lnTo>
                    <a:pt x="54" y="6"/>
                  </a:lnTo>
                  <a:lnTo>
                    <a:pt x="58" y="12"/>
                  </a:lnTo>
                  <a:lnTo>
                    <a:pt x="60" y="18"/>
                  </a:lnTo>
                  <a:lnTo>
                    <a:pt x="60" y="18"/>
                  </a:lnTo>
                  <a:lnTo>
                    <a:pt x="58" y="26"/>
                  </a:lnTo>
                  <a:lnTo>
                    <a:pt x="54" y="34"/>
                  </a:lnTo>
                  <a:lnTo>
                    <a:pt x="48" y="38"/>
                  </a:lnTo>
                  <a:lnTo>
                    <a:pt x="40" y="40"/>
                  </a:lnTo>
                  <a:lnTo>
                    <a:pt x="40" y="40"/>
                  </a:lnTo>
                  <a:lnTo>
                    <a:pt x="32" y="38"/>
                  </a:lnTo>
                  <a:lnTo>
                    <a:pt x="26" y="34"/>
                  </a:lnTo>
                  <a:lnTo>
                    <a:pt x="22" y="26"/>
                  </a:lnTo>
                  <a:lnTo>
                    <a:pt x="20" y="18"/>
                  </a:lnTo>
                  <a:lnTo>
                    <a:pt x="20" y="18"/>
                  </a:lnTo>
                  <a:lnTo>
                    <a:pt x="22" y="12"/>
                  </a:lnTo>
                  <a:lnTo>
                    <a:pt x="26" y="6"/>
                  </a:lnTo>
                  <a:lnTo>
                    <a:pt x="32" y="0"/>
                  </a:lnTo>
                  <a:lnTo>
                    <a:pt x="40" y="0"/>
                  </a:lnTo>
                  <a:lnTo>
                    <a:pt x="40" y="0"/>
                  </a:lnTo>
                  <a:close/>
                  <a:moveTo>
                    <a:pt x="24" y="98"/>
                  </a:moveTo>
                  <a:lnTo>
                    <a:pt x="24" y="98"/>
                  </a:lnTo>
                  <a:lnTo>
                    <a:pt x="24" y="92"/>
                  </a:lnTo>
                  <a:lnTo>
                    <a:pt x="22" y="86"/>
                  </a:lnTo>
                  <a:lnTo>
                    <a:pt x="20" y="84"/>
                  </a:lnTo>
                  <a:lnTo>
                    <a:pt x="16" y="82"/>
                  </a:lnTo>
                  <a:lnTo>
                    <a:pt x="4" y="80"/>
                  </a:lnTo>
                  <a:lnTo>
                    <a:pt x="4" y="80"/>
                  </a:lnTo>
                  <a:lnTo>
                    <a:pt x="30" y="68"/>
                  </a:lnTo>
                  <a:lnTo>
                    <a:pt x="54" y="56"/>
                  </a:lnTo>
                  <a:lnTo>
                    <a:pt x="54" y="182"/>
                  </a:lnTo>
                  <a:lnTo>
                    <a:pt x="54" y="182"/>
                  </a:lnTo>
                  <a:lnTo>
                    <a:pt x="56" y="194"/>
                  </a:lnTo>
                  <a:lnTo>
                    <a:pt x="60" y="202"/>
                  </a:lnTo>
                  <a:lnTo>
                    <a:pt x="66" y="204"/>
                  </a:lnTo>
                  <a:lnTo>
                    <a:pt x="74" y="206"/>
                  </a:lnTo>
                  <a:lnTo>
                    <a:pt x="74" y="208"/>
                  </a:lnTo>
                  <a:lnTo>
                    <a:pt x="0" y="208"/>
                  </a:lnTo>
                  <a:lnTo>
                    <a:pt x="0" y="206"/>
                  </a:lnTo>
                  <a:lnTo>
                    <a:pt x="0" y="206"/>
                  </a:lnTo>
                  <a:lnTo>
                    <a:pt x="12" y="204"/>
                  </a:lnTo>
                  <a:lnTo>
                    <a:pt x="20" y="200"/>
                  </a:lnTo>
                  <a:lnTo>
                    <a:pt x="22" y="192"/>
                  </a:lnTo>
                  <a:lnTo>
                    <a:pt x="24" y="182"/>
                  </a:lnTo>
                  <a:lnTo>
                    <a:pt x="24" y="98"/>
                  </a:lnTo>
                  <a:lnTo>
                    <a:pt x="24" y="9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0" name="Freeform 37"/>
            <p:cNvSpPr>
              <a:spLocks/>
            </p:cNvSpPr>
            <p:nvPr/>
          </p:nvSpPr>
          <p:spPr bwMode="auto">
            <a:xfrm>
              <a:off x="3679" y="1991"/>
              <a:ext cx="298" cy="566"/>
            </a:xfrm>
            <a:custGeom>
              <a:avLst/>
              <a:gdLst/>
              <a:ahLst/>
              <a:cxnLst>
                <a:cxn ang="0">
                  <a:pos x="174" y="6"/>
                </a:cxn>
                <a:cxn ang="0">
                  <a:pos x="288" y="176"/>
                </a:cxn>
                <a:cxn ang="0">
                  <a:pos x="174" y="214"/>
                </a:cxn>
                <a:cxn ang="0">
                  <a:pos x="174" y="428"/>
                </a:cxn>
                <a:cxn ang="0">
                  <a:pos x="178" y="456"/>
                </a:cxn>
                <a:cxn ang="0">
                  <a:pos x="186" y="476"/>
                </a:cxn>
                <a:cxn ang="0">
                  <a:pos x="196" y="490"/>
                </a:cxn>
                <a:cxn ang="0">
                  <a:pos x="212" y="498"/>
                </a:cxn>
                <a:cxn ang="0">
                  <a:pos x="228" y="498"/>
                </a:cxn>
                <a:cxn ang="0">
                  <a:pos x="246" y="494"/>
                </a:cxn>
                <a:cxn ang="0">
                  <a:pos x="264" y="484"/>
                </a:cxn>
                <a:cxn ang="0">
                  <a:pos x="282" y="466"/>
                </a:cxn>
                <a:cxn ang="0">
                  <a:pos x="284" y="464"/>
                </a:cxn>
                <a:cxn ang="0">
                  <a:pos x="290" y="472"/>
                </a:cxn>
                <a:cxn ang="0">
                  <a:pos x="296" y="480"/>
                </a:cxn>
                <a:cxn ang="0">
                  <a:pos x="298" y="480"/>
                </a:cxn>
                <a:cxn ang="0">
                  <a:pos x="266" y="526"/>
                </a:cxn>
                <a:cxn ang="0">
                  <a:pos x="234" y="550"/>
                </a:cxn>
                <a:cxn ang="0">
                  <a:pos x="212" y="560"/>
                </a:cxn>
                <a:cxn ang="0">
                  <a:pos x="188" y="566"/>
                </a:cxn>
                <a:cxn ang="0">
                  <a:pos x="162" y="566"/>
                </a:cxn>
                <a:cxn ang="0">
                  <a:pos x="136" y="560"/>
                </a:cxn>
                <a:cxn ang="0">
                  <a:pos x="122" y="554"/>
                </a:cxn>
                <a:cxn ang="0">
                  <a:pos x="94" y="540"/>
                </a:cxn>
                <a:cxn ang="0">
                  <a:pos x="72" y="516"/>
                </a:cxn>
                <a:cxn ang="0">
                  <a:pos x="56" y="484"/>
                </a:cxn>
                <a:cxn ang="0">
                  <a:pos x="50" y="444"/>
                </a:cxn>
                <a:cxn ang="0">
                  <a:pos x="0" y="214"/>
                </a:cxn>
                <a:cxn ang="0">
                  <a:pos x="0" y="184"/>
                </a:cxn>
                <a:cxn ang="0">
                  <a:pos x="56" y="162"/>
                </a:cxn>
                <a:cxn ang="0">
                  <a:pos x="102" y="126"/>
                </a:cxn>
                <a:cxn ang="0">
                  <a:pos x="122" y="100"/>
                </a:cxn>
                <a:cxn ang="0">
                  <a:pos x="138" y="72"/>
                </a:cxn>
                <a:cxn ang="0">
                  <a:pos x="150" y="38"/>
                </a:cxn>
                <a:cxn ang="0">
                  <a:pos x="160" y="0"/>
                </a:cxn>
              </a:cxnLst>
              <a:rect l="0" t="0" r="r" b="b"/>
              <a:pathLst>
                <a:path w="298" h="566">
                  <a:moveTo>
                    <a:pt x="160" y="0"/>
                  </a:moveTo>
                  <a:lnTo>
                    <a:pt x="174" y="6"/>
                  </a:lnTo>
                  <a:lnTo>
                    <a:pt x="174" y="178"/>
                  </a:lnTo>
                  <a:lnTo>
                    <a:pt x="288" y="176"/>
                  </a:lnTo>
                  <a:lnTo>
                    <a:pt x="288" y="214"/>
                  </a:lnTo>
                  <a:lnTo>
                    <a:pt x="174" y="214"/>
                  </a:lnTo>
                  <a:lnTo>
                    <a:pt x="174" y="428"/>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2" y="466"/>
                  </a:lnTo>
                  <a:lnTo>
                    <a:pt x="284" y="464"/>
                  </a:lnTo>
                  <a:lnTo>
                    <a:pt x="286" y="466"/>
                  </a:lnTo>
                  <a:lnTo>
                    <a:pt x="290" y="472"/>
                  </a:lnTo>
                  <a:lnTo>
                    <a:pt x="294" y="478"/>
                  </a:lnTo>
                  <a:lnTo>
                    <a:pt x="296" y="480"/>
                  </a:lnTo>
                  <a:lnTo>
                    <a:pt x="298"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lnTo>
                    <a:pt x="160" y="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1" name="Freeform 38"/>
            <p:cNvSpPr>
              <a:spLocks noEditPoints="1"/>
            </p:cNvSpPr>
            <p:nvPr/>
          </p:nvSpPr>
          <p:spPr bwMode="auto">
            <a:xfrm>
              <a:off x="3927" y="2163"/>
              <a:ext cx="414" cy="396"/>
            </a:xfrm>
            <a:custGeom>
              <a:avLst/>
              <a:gdLst/>
              <a:ahLst/>
              <a:cxnLst>
                <a:cxn ang="0">
                  <a:pos x="0" y="212"/>
                </a:cxn>
                <a:cxn ang="0">
                  <a:pos x="4" y="162"/>
                </a:cxn>
                <a:cxn ang="0">
                  <a:pos x="16" y="120"/>
                </a:cxn>
                <a:cxn ang="0">
                  <a:pos x="36" y="84"/>
                </a:cxn>
                <a:cxn ang="0">
                  <a:pos x="62" y="54"/>
                </a:cxn>
                <a:cxn ang="0">
                  <a:pos x="96" y="32"/>
                </a:cxn>
                <a:cxn ang="0">
                  <a:pos x="134" y="14"/>
                </a:cxn>
                <a:cxn ang="0">
                  <a:pos x="176" y="4"/>
                </a:cxn>
                <a:cxn ang="0">
                  <a:pos x="222" y="0"/>
                </a:cxn>
                <a:cxn ang="0">
                  <a:pos x="244" y="0"/>
                </a:cxn>
                <a:cxn ang="0">
                  <a:pos x="280" y="6"/>
                </a:cxn>
                <a:cxn ang="0">
                  <a:pos x="312" y="18"/>
                </a:cxn>
                <a:cxn ang="0">
                  <a:pos x="340" y="36"/>
                </a:cxn>
                <a:cxn ang="0">
                  <a:pos x="360" y="58"/>
                </a:cxn>
                <a:cxn ang="0">
                  <a:pos x="376" y="86"/>
                </a:cxn>
                <a:cxn ang="0">
                  <a:pos x="388" y="118"/>
                </a:cxn>
                <a:cxn ang="0">
                  <a:pos x="398" y="170"/>
                </a:cxn>
                <a:cxn ang="0">
                  <a:pos x="128" y="170"/>
                </a:cxn>
                <a:cxn ang="0">
                  <a:pos x="130" y="202"/>
                </a:cxn>
                <a:cxn ang="0">
                  <a:pos x="148" y="260"/>
                </a:cxn>
                <a:cxn ang="0">
                  <a:pos x="170" y="298"/>
                </a:cxn>
                <a:cxn ang="0">
                  <a:pos x="188" y="316"/>
                </a:cxn>
                <a:cxn ang="0">
                  <a:pos x="210" y="330"/>
                </a:cxn>
                <a:cxn ang="0">
                  <a:pos x="234" y="338"/>
                </a:cxn>
                <a:cxn ang="0">
                  <a:pos x="246" y="340"/>
                </a:cxn>
                <a:cxn ang="0">
                  <a:pos x="284" y="338"/>
                </a:cxn>
                <a:cxn ang="0">
                  <a:pos x="320" y="328"/>
                </a:cxn>
                <a:cxn ang="0">
                  <a:pos x="360" y="302"/>
                </a:cxn>
                <a:cxn ang="0">
                  <a:pos x="402" y="252"/>
                </a:cxn>
                <a:cxn ang="0">
                  <a:pos x="414" y="264"/>
                </a:cxn>
                <a:cxn ang="0">
                  <a:pos x="390" y="314"/>
                </a:cxn>
                <a:cxn ang="0">
                  <a:pos x="362" y="346"/>
                </a:cxn>
                <a:cxn ang="0">
                  <a:pos x="338" y="364"/>
                </a:cxn>
                <a:cxn ang="0">
                  <a:pos x="310" y="380"/>
                </a:cxn>
                <a:cxn ang="0">
                  <a:pos x="276" y="390"/>
                </a:cxn>
                <a:cxn ang="0">
                  <a:pos x="238" y="396"/>
                </a:cxn>
                <a:cxn ang="0">
                  <a:pos x="216" y="396"/>
                </a:cxn>
                <a:cxn ang="0">
                  <a:pos x="182" y="394"/>
                </a:cxn>
                <a:cxn ang="0">
                  <a:pos x="148" y="386"/>
                </a:cxn>
                <a:cxn ang="0">
                  <a:pos x="112" y="372"/>
                </a:cxn>
                <a:cxn ang="0">
                  <a:pos x="78" y="354"/>
                </a:cxn>
                <a:cxn ang="0">
                  <a:pos x="48" y="328"/>
                </a:cxn>
                <a:cxn ang="0">
                  <a:pos x="24" y="296"/>
                </a:cxn>
                <a:cxn ang="0">
                  <a:pos x="8" y="256"/>
                </a:cxn>
                <a:cxn ang="0">
                  <a:pos x="0" y="212"/>
                </a:cxn>
                <a:cxn ang="0">
                  <a:pos x="134" y="132"/>
                </a:cxn>
                <a:cxn ang="0">
                  <a:pos x="272" y="132"/>
                </a:cxn>
                <a:cxn ang="0">
                  <a:pos x="268" y="94"/>
                </a:cxn>
                <a:cxn ang="0">
                  <a:pos x="254" y="62"/>
                </a:cxn>
                <a:cxn ang="0">
                  <a:pos x="234" y="42"/>
                </a:cxn>
                <a:cxn ang="0">
                  <a:pos x="208" y="34"/>
                </a:cxn>
                <a:cxn ang="0">
                  <a:pos x="196" y="36"/>
                </a:cxn>
                <a:cxn ang="0">
                  <a:pos x="170" y="50"/>
                </a:cxn>
                <a:cxn ang="0">
                  <a:pos x="148" y="74"/>
                </a:cxn>
                <a:cxn ang="0">
                  <a:pos x="136" y="110"/>
                </a:cxn>
                <a:cxn ang="0">
                  <a:pos x="134" y="132"/>
                </a:cxn>
              </a:cxnLst>
              <a:rect l="0" t="0" r="r" b="b"/>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46" y="340"/>
                  </a:lnTo>
                  <a:lnTo>
                    <a:pt x="264" y="340"/>
                  </a:lnTo>
                  <a:lnTo>
                    <a:pt x="284" y="338"/>
                  </a:lnTo>
                  <a:lnTo>
                    <a:pt x="302" y="336"/>
                  </a:lnTo>
                  <a:lnTo>
                    <a:pt x="320" y="328"/>
                  </a:lnTo>
                  <a:lnTo>
                    <a:pt x="340" y="318"/>
                  </a:lnTo>
                  <a:lnTo>
                    <a:pt x="360" y="302"/>
                  </a:lnTo>
                  <a:lnTo>
                    <a:pt x="380" y="280"/>
                  </a:lnTo>
                  <a:lnTo>
                    <a:pt x="402" y="252"/>
                  </a:lnTo>
                  <a:lnTo>
                    <a:pt x="414" y="264"/>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lnTo>
                    <a:pt x="0" y="212"/>
                  </a:lnTo>
                  <a:close/>
                  <a:moveTo>
                    <a:pt x="134" y="132"/>
                  </a:moveTo>
                  <a:lnTo>
                    <a:pt x="272" y="132"/>
                  </a:lnTo>
                  <a:lnTo>
                    <a:pt x="272" y="132"/>
                  </a:lnTo>
                  <a:lnTo>
                    <a:pt x="272" y="112"/>
                  </a:lnTo>
                  <a:lnTo>
                    <a:pt x="268" y="94"/>
                  </a:lnTo>
                  <a:lnTo>
                    <a:pt x="262" y="76"/>
                  </a:lnTo>
                  <a:lnTo>
                    <a:pt x="254" y="62"/>
                  </a:lnTo>
                  <a:lnTo>
                    <a:pt x="246" y="50"/>
                  </a:lnTo>
                  <a:lnTo>
                    <a:pt x="234" y="42"/>
                  </a:lnTo>
                  <a:lnTo>
                    <a:pt x="222" y="36"/>
                  </a:lnTo>
                  <a:lnTo>
                    <a:pt x="208" y="34"/>
                  </a:lnTo>
                  <a:lnTo>
                    <a:pt x="208" y="34"/>
                  </a:lnTo>
                  <a:lnTo>
                    <a:pt x="196" y="36"/>
                  </a:lnTo>
                  <a:lnTo>
                    <a:pt x="182" y="40"/>
                  </a:lnTo>
                  <a:lnTo>
                    <a:pt x="170" y="50"/>
                  </a:lnTo>
                  <a:lnTo>
                    <a:pt x="158" y="60"/>
                  </a:lnTo>
                  <a:lnTo>
                    <a:pt x="148" y="74"/>
                  </a:lnTo>
                  <a:lnTo>
                    <a:pt x="142" y="92"/>
                  </a:lnTo>
                  <a:lnTo>
                    <a:pt x="136" y="110"/>
                  </a:lnTo>
                  <a:lnTo>
                    <a:pt x="134" y="132"/>
                  </a:lnTo>
                  <a:lnTo>
                    <a:pt x="134" y="132"/>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2" name="Freeform 39"/>
            <p:cNvSpPr>
              <a:spLocks/>
            </p:cNvSpPr>
            <p:nvPr/>
          </p:nvSpPr>
          <p:spPr bwMode="auto">
            <a:xfrm>
              <a:off x="2681" y="1969"/>
              <a:ext cx="668" cy="686"/>
            </a:xfrm>
            <a:custGeom>
              <a:avLst/>
              <a:gdLst/>
              <a:ahLst/>
              <a:cxnLst>
                <a:cxn ang="0">
                  <a:pos x="408" y="196"/>
                </a:cxn>
                <a:cxn ang="0">
                  <a:pos x="482" y="152"/>
                </a:cxn>
                <a:cxn ang="0">
                  <a:pos x="524" y="84"/>
                </a:cxn>
                <a:cxn ang="0">
                  <a:pos x="552" y="20"/>
                </a:cxn>
                <a:cxn ang="0">
                  <a:pos x="668" y="238"/>
                </a:cxn>
                <a:cxn ang="0">
                  <a:pos x="552" y="440"/>
                </a:cxn>
                <a:cxn ang="0">
                  <a:pos x="566" y="496"/>
                </a:cxn>
                <a:cxn ang="0">
                  <a:pos x="584" y="512"/>
                </a:cxn>
                <a:cxn ang="0">
                  <a:pos x="610" y="516"/>
                </a:cxn>
                <a:cxn ang="0">
                  <a:pos x="656" y="502"/>
                </a:cxn>
                <a:cxn ang="0">
                  <a:pos x="654" y="542"/>
                </a:cxn>
                <a:cxn ang="0">
                  <a:pos x="606" y="576"/>
                </a:cxn>
                <a:cxn ang="0">
                  <a:pos x="550" y="586"/>
                </a:cxn>
                <a:cxn ang="0">
                  <a:pos x="522" y="584"/>
                </a:cxn>
                <a:cxn ang="0">
                  <a:pos x="490" y="574"/>
                </a:cxn>
                <a:cxn ang="0">
                  <a:pos x="458" y="546"/>
                </a:cxn>
                <a:cxn ang="0">
                  <a:pos x="436" y="480"/>
                </a:cxn>
                <a:cxn ang="0">
                  <a:pos x="390" y="238"/>
                </a:cxn>
                <a:cxn ang="0">
                  <a:pos x="388" y="196"/>
                </a:cxn>
                <a:cxn ang="0">
                  <a:pos x="374" y="140"/>
                </a:cxn>
                <a:cxn ang="0">
                  <a:pos x="352" y="92"/>
                </a:cxn>
                <a:cxn ang="0">
                  <a:pos x="320" y="56"/>
                </a:cxn>
                <a:cxn ang="0">
                  <a:pos x="280" y="36"/>
                </a:cxn>
                <a:cxn ang="0">
                  <a:pos x="250" y="32"/>
                </a:cxn>
                <a:cxn ang="0">
                  <a:pos x="198" y="46"/>
                </a:cxn>
                <a:cxn ang="0">
                  <a:pos x="154" y="86"/>
                </a:cxn>
                <a:cxn ang="0">
                  <a:pos x="142" y="118"/>
                </a:cxn>
                <a:cxn ang="0">
                  <a:pos x="142" y="150"/>
                </a:cxn>
                <a:cxn ang="0">
                  <a:pos x="152" y="176"/>
                </a:cxn>
                <a:cxn ang="0">
                  <a:pos x="352" y="338"/>
                </a:cxn>
                <a:cxn ang="0">
                  <a:pos x="384" y="372"/>
                </a:cxn>
                <a:cxn ang="0">
                  <a:pos x="418" y="456"/>
                </a:cxn>
                <a:cxn ang="0">
                  <a:pos x="422" y="506"/>
                </a:cxn>
                <a:cxn ang="0">
                  <a:pos x="414" y="560"/>
                </a:cxn>
                <a:cxn ang="0">
                  <a:pos x="402" y="588"/>
                </a:cxn>
                <a:cxn ang="0">
                  <a:pos x="372" y="624"/>
                </a:cxn>
                <a:cxn ang="0">
                  <a:pos x="302" y="666"/>
                </a:cxn>
                <a:cxn ang="0">
                  <a:pos x="210" y="686"/>
                </a:cxn>
                <a:cxn ang="0">
                  <a:pos x="178" y="686"/>
                </a:cxn>
                <a:cxn ang="0">
                  <a:pos x="90" y="656"/>
                </a:cxn>
                <a:cxn ang="0">
                  <a:pos x="18" y="590"/>
                </a:cxn>
                <a:cxn ang="0">
                  <a:pos x="20" y="550"/>
                </a:cxn>
                <a:cxn ang="0">
                  <a:pos x="72" y="602"/>
                </a:cxn>
                <a:cxn ang="0">
                  <a:pos x="144" y="632"/>
                </a:cxn>
                <a:cxn ang="0">
                  <a:pos x="184" y="632"/>
                </a:cxn>
                <a:cxn ang="0">
                  <a:pos x="214" y="624"/>
                </a:cxn>
                <a:cxn ang="0">
                  <a:pos x="250" y="598"/>
                </a:cxn>
                <a:cxn ang="0">
                  <a:pos x="274" y="558"/>
                </a:cxn>
                <a:cxn ang="0">
                  <a:pos x="280" y="510"/>
                </a:cxn>
                <a:cxn ang="0">
                  <a:pos x="268" y="462"/>
                </a:cxn>
                <a:cxn ang="0">
                  <a:pos x="232" y="418"/>
                </a:cxn>
                <a:cxn ang="0">
                  <a:pos x="64" y="278"/>
                </a:cxn>
                <a:cxn ang="0">
                  <a:pos x="28" y="224"/>
                </a:cxn>
                <a:cxn ang="0">
                  <a:pos x="20" y="166"/>
                </a:cxn>
                <a:cxn ang="0">
                  <a:pos x="34" y="108"/>
                </a:cxn>
                <a:cxn ang="0">
                  <a:pos x="68" y="60"/>
                </a:cxn>
                <a:cxn ang="0">
                  <a:pos x="122" y="24"/>
                </a:cxn>
                <a:cxn ang="0">
                  <a:pos x="170" y="8"/>
                </a:cxn>
                <a:cxn ang="0">
                  <a:pos x="278" y="0"/>
                </a:cxn>
                <a:cxn ang="0">
                  <a:pos x="364" y="14"/>
                </a:cxn>
                <a:cxn ang="0">
                  <a:pos x="408" y="28"/>
                </a:cxn>
              </a:cxnLst>
              <a:rect l="0" t="0" r="r" b="b"/>
              <a:pathLst>
                <a:path w="668" h="686">
                  <a:moveTo>
                    <a:pt x="408" y="28"/>
                  </a:moveTo>
                  <a:lnTo>
                    <a:pt x="408" y="196"/>
                  </a:ln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66" y="526"/>
                  </a:lnTo>
                  <a:lnTo>
                    <a:pt x="654" y="542"/>
                  </a:lnTo>
                  <a:lnTo>
                    <a:pt x="640" y="556"/>
                  </a:lnTo>
                  <a:lnTo>
                    <a:pt x="624" y="566"/>
                  </a:lnTo>
                  <a:lnTo>
                    <a:pt x="606" y="576"/>
                  </a:lnTo>
                  <a:lnTo>
                    <a:pt x="586" y="580"/>
                  </a:lnTo>
                  <a:lnTo>
                    <a:pt x="568" y="584"/>
                  </a:lnTo>
                  <a:lnTo>
                    <a:pt x="550" y="586"/>
                  </a:lnTo>
                  <a:lnTo>
                    <a:pt x="534"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0" y="128"/>
                  </a:lnTo>
                  <a:lnTo>
                    <a:pt x="142" y="150"/>
                  </a:lnTo>
                  <a:lnTo>
                    <a:pt x="144" y="158"/>
                  </a:lnTo>
                  <a:lnTo>
                    <a:pt x="148" y="168"/>
                  </a:lnTo>
                  <a:lnTo>
                    <a:pt x="152" y="176"/>
                  </a:lnTo>
                  <a:lnTo>
                    <a:pt x="158" y="184"/>
                  </a:lnTo>
                  <a:lnTo>
                    <a:pt x="176" y="200"/>
                  </a:lnTo>
                  <a:lnTo>
                    <a:pt x="352" y="338"/>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3" name="Freeform 40"/>
            <p:cNvSpPr>
              <a:spLocks noEditPoints="1"/>
            </p:cNvSpPr>
            <p:nvPr/>
          </p:nvSpPr>
          <p:spPr bwMode="auto">
            <a:xfrm>
              <a:off x="3327" y="2139"/>
              <a:ext cx="402" cy="416"/>
            </a:xfrm>
            <a:custGeom>
              <a:avLst/>
              <a:gdLst/>
              <a:ahLst/>
              <a:cxnLst>
                <a:cxn ang="0">
                  <a:pos x="234" y="292"/>
                </a:cxn>
                <a:cxn ang="0">
                  <a:pos x="226" y="332"/>
                </a:cxn>
                <a:cxn ang="0">
                  <a:pos x="202" y="354"/>
                </a:cxn>
                <a:cxn ang="0">
                  <a:pos x="176" y="358"/>
                </a:cxn>
                <a:cxn ang="0">
                  <a:pos x="136" y="346"/>
                </a:cxn>
                <a:cxn ang="0">
                  <a:pos x="116" y="314"/>
                </a:cxn>
                <a:cxn ang="0">
                  <a:pos x="114" y="290"/>
                </a:cxn>
                <a:cxn ang="0">
                  <a:pos x="132" y="246"/>
                </a:cxn>
                <a:cxn ang="0">
                  <a:pos x="234" y="196"/>
                </a:cxn>
                <a:cxn ang="0">
                  <a:pos x="24" y="150"/>
                </a:cxn>
                <a:cxn ang="0">
                  <a:pos x="36" y="96"/>
                </a:cxn>
                <a:cxn ang="0">
                  <a:pos x="62" y="56"/>
                </a:cxn>
                <a:cxn ang="0">
                  <a:pos x="98" y="26"/>
                </a:cxn>
                <a:cxn ang="0">
                  <a:pos x="140" y="8"/>
                </a:cxn>
                <a:cxn ang="0">
                  <a:pos x="200" y="0"/>
                </a:cxn>
                <a:cxn ang="0">
                  <a:pos x="280" y="18"/>
                </a:cxn>
                <a:cxn ang="0">
                  <a:pos x="332" y="58"/>
                </a:cxn>
                <a:cxn ang="0">
                  <a:pos x="350" y="90"/>
                </a:cxn>
                <a:cxn ang="0">
                  <a:pos x="354" y="316"/>
                </a:cxn>
                <a:cxn ang="0">
                  <a:pos x="356" y="338"/>
                </a:cxn>
                <a:cxn ang="0">
                  <a:pos x="372" y="356"/>
                </a:cxn>
                <a:cxn ang="0">
                  <a:pos x="402" y="350"/>
                </a:cxn>
                <a:cxn ang="0">
                  <a:pos x="388" y="376"/>
                </a:cxn>
                <a:cxn ang="0">
                  <a:pos x="356" y="406"/>
                </a:cxn>
                <a:cxn ang="0">
                  <a:pos x="320" y="416"/>
                </a:cxn>
                <a:cxn ang="0">
                  <a:pos x="296" y="414"/>
                </a:cxn>
                <a:cxn ang="0">
                  <a:pos x="262" y="394"/>
                </a:cxn>
                <a:cxn ang="0">
                  <a:pos x="238" y="354"/>
                </a:cxn>
                <a:cxn ang="0">
                  <a:pos x="208" y="380"/>
                </a:cxn>
                <a:cxn ang="0">
                  <a:pos x="160" y="406"/>
                </a:cxn>
                <a:cxn ang="0">
                  <a:pos x="108" y="416"/>
                </a:cxn>
                <a:cxn ang="0">
                  <a:pos x="82" y="414"/>
                </a:cxn>
                <a:cxn ang="0">
                  <a:pos x="50" y="402"/>
                </a:cxn>
                <a:cxn ang="0">
                  <a:pos x="16" y="368"/>
                </a:cxn>
                <a:cxn ang="0">
                  <a:pos x="0" y="316"/>
                </a:cxn>
                <a:cxn ang="0">
                  <a:pos x="4" y="282"/>
                </a:cxn>
                <a:cxn ang="0">
                  <a:pos x="30" y="238"/>
                </a:cxn>
                <a:cxn ang="0">
                  <a:pos x="80" y="212"/>
                </a:cxn>
                <a:cxn ang="0">
                  <a:pos x="220" y="168"/>
                </a:cxn>
                <a:cxn ang="0">
                  <a:pos x="230" y="156"/>
                </a:cxn>
                <a:cxn ang="0">
                  <a:pos x="228" y="120"/>
                </a:cxn>
                <a:cxn ang="0">
                  <a:pos x="194" y="88"/>
                </a:cxn>
                <a:cxn ang="0">
                  <a:pos x="170" y="80"/>
                </a:cxn>
                <a:cxn ang="0">
                  <a:pos x="122" y="80"/>
                </a:cxn>
                <a:cxn ang="0">
                  <a:pos x="58" y="110"/>
                </a:cxn>
                <a:cxn ang="0">
                  <a:pos x="24" y="150"/>
                </a:cxn>
              </a:cxnLst>
              <a:rect l="0" t="0" r="r" b="b"/>
              <a:pathLst>
                <a:path w="402" h="416">
                  <a:moveTo>
                    <a:pt x="234" y="196"/>
                  </a:moveTo>
                  <a:lnTo>
                    <a:pt x="234" y="292"/>
                  </a:lnTo>
                  <a:lnTo>
                    <a:pt x="234" y="292"/>
                  </a:lnTo>
                  <a:lnTo>
                    <a:pt x="234" y="308"/>
                  </a:lnTo>
                  <a:lnTo>
                    <a:pt x="230" y="320"/>
                  </a:lnTo>
                  <a:lnTo>
                    <a:pt x="226" y="332"/>
                  </a:lnTo>
                  <a:lnTo>
                    <a:pt x="220" y="342"/>
                  </a:lnTo>
                  <a:lnTo>
                    <a:pt x="212" y="348"/>
                  </a:lnTo>
                  <a:lnTo>
                    <a:pt x="202" y="354"/>
                  </a:lnTo>
                  <a:lnTo>
                    <a:pt x="190" y="358"/>
                  </a:lnTo>
                  <a:lnTo>
                    <a:pt x="176" y="358"/>
                  </a:lnTo>
                  <a:lnTo>
                    <a:pt x="176" y="358"/>
                  </a:lnTo>
                  <a:lnTo>
                    <a:pt x="160" y="358"/>
                  </a:lnTo>
                  <a:lnTo>
                    <a:pt x="146" y="352"/>
                  </a:lnTo>
                  <a:lnTo>
                    <a:pt x="136" y="346"/>
                  </a:lnTo>
                  <a:lnTo>
                    <a:pt x="128" y="336"/>
                  </a:lnTo>
                  <a:lnTo>
                    <a:pt x="120" y="326"/>
                  </a:lnTo>
                  <a:lnTo>
                    <a:pt x="116" y="314"/>
                  </a:lnTo>
                  <a:lnTo>
                    <a:pt x="114" y="302"/>
                  </a:lnTo>
                  <a:lnTo>
                    <a:pt x="114" y="290"/>
                  </a:lnTo>
                  <a:lnTo>
                    <a:pt x="114" y="290"/>
                  </a:lnTo>
                  <a:lnTo>
                    <a:pt x="116" y="272"/>
                  </a:lnTo>
                  <a:lnTo>
                    <a:pt x="122" y="258"/>
                  </a:lnTo>
                  <a:lnTo>
                    <a:pt x="132" y="246"/>
                  </a:lnTo>
                  <a:lnTo>
                    <a:pt x="138" y="242"/>
                  </a:lnTo>
                  <a:lnTo>
                    <a:pt x="144" y="238"/>
                  </a:lnTo>
                  <a:lnTo>
                    <a:pt x="234" y="196"/>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16"/>
                  </a:lnTo>
                  <a:lnTo>
                    <a:pt x="354" y="328"/>
                  </a:lnTo>
                  <a:lnTo>
                    <a:pt x="356" y="338"/>
                  </a:lnTo>
                  <a:lnTo>
                    <a:pt x="360" y="346"/>
                  </a:lnTo>
                  <a:lnTo>
                    <a:pt x="366" y="352"/>
                  </a:lnTo>
                  <a:lnTo>
                    <a:pt x="372" y="356"/>
                  </a:lnTo>
                  <a:lnTo>
                    <a:pt x="380" y="356"/>
                  </a:lnTo>
                  <a:lnTo>
                    <a:pt x="390" y="356"/>
                  </a:lnTo>
                  <a:lnTo>
                    <a:pt x="402" y="350"/>
                  </a:lnTo>
                  <a:lnTo>
                    <a:pt x="402" y="350"/>
                  </a:lnTo>
                  <a:lnTo>
                    <a:pt x="396" y="364"/>
                  </a:lnTo>
                  <a:lnTo>
                    <a:pt x="388" y="376"/>
                  </a:lnTo>
                  <a:lnTo>
                    <a:pt x="378" y="388"/>
                  </a:lnTo>
                  <a:lnTo>
                    <a:pt x="368" y="398"/>
                  </a:lnTo>
                  <a:lnTo>
                    <a:pt x="356" y="406"/>
                  </a:lnTo>
                  <a:lnTo>
                    <a:pt x="344" y="412"/>
                  </a:lnTo>
                  <a:lnTo>
                    <a:pt x="332" y="416"/>
                  </a:lnTo>
                  <a:lnTo>
                    <a:pt x="320" y="416"/>
                  </a:lnTo>
                  <a:lnTo>
                    <a:pt x="320" y="416"/>
                  </a:lnTo>
                  <a:lnTo>
                    <a:pt x="308" y="416"/>
                  </a:lnTo>
                  <a:lnTo>
                    <a:pt x="296" y="414"/>
                  </a:lnTo>
                  <a:lnTo>
                    <a:pt x="284" y="408"/>
                  </a:lnTo>
                  <a:lnTo>
                    <a:pt x="272" y="402"/>
                  </a:lnTo>
                  <a:lnTo>
                    <a:pt x="262" y="394"/>
                  </a:lnTo>
                  <a:lnTo>
                    <a:pt x="254" y="382"/>
                  </a:lnTo>
                  <a:lnTo>
                    <a:pt x="244" y="370"/>
                  </a:lnTo>
                  <a:lnTo>
                    <a:pt x="238" y="354"/>
                  </a:lnTo>
                  <a:lnTo>
                    <a:pt x="238" y="354"/>
                  </a:lnTo>
                  <a:lnTo>
                    <a:pt x="222" y="368"/>
                  </a:lnTo>
                  <a:lnTo>
                    <a:pt x="208" y="380"/>
                  </a:lnTo>
                  <a:lnTo>
                    <a:pt x="192" y="390"/>
                  </a:lnTo>
                  <a:lnTo>
                    <a:pt x="176" y="400"/>
                  </a:lnTo>
                  <a:lnTo>
                    <a:pt x="160" y="406"/>
                  </a:lnTo>
                  <a:lnTo>
                    <a:pt x="142" y="410"/>
                  </a:lnTo>
                  <a:lnTo>
                    <a:pt x="126" y="414"/>
                  </a:lnTo>
                  <a:lnTo>
                    <a:pt x="108" y="416"/>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316"/>
                  </a:lnTo>
                  <a:lnTo>
                    <a:pt x="0" y="298"/>
                  </a:lnTo>
                  <a:lnTo>
                    <a:pt x="4" y="282"/>
                  </a:lnTo>
                  <a:lnTo>
                    <a:pt x="10" y="266"/>
                  </a:lnTo>
                  <a:lnTo>
                    <a:pt x="18" y="252"/>
                  </a:lnTo>
                  <a:lnTo>
                    <a:pt x="30" y="238"/>
                  </a:lnTo>
                  <a:lnTo>
                    <a:pt x="44" y="228"/>
                  </a:lnTo>
                  <a:lnTo>
                    <a:pt x="62" y="218"/>
                  </a:lnTo>
                  <a:lnTo>
                    <a:pt x="80" y="212"/>
                  </a:lnTo>
                  <a:lnTo>
                    <a:pt x="214" y="170"/>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4" name="Freeform 41"/>
            <p:cNvSpPr>
              <a:spLocks/>
            </p:cNvSpPr>
            <p:nvPr/>
          </p:nvSpPr>
          <p:spPr bwMode="auto">
            <a:xfrm>
              <a:off x="1277" y="1469"/>
              <a:ext cx="514" cy="544"/>
            </a:xfrm>
            <a:custGeom>
              <a:avLst/>
              <a:gdLst/>
              <a:ahLst/>
              <a:cxnLst>
                <a:cxn ang="0">
                  <a:pos x="514" y="418"/>
                </a:cxn>
                <a:cxn ang="0">
                  <a:pos x="474" y="460"/>
                </a:cxn>
                <a:cxn ang="0">
                  <a:pos x="422" y="500"/>
                </a:cxn>
                <a:cxn ang="0">
                  <a:pos x="376" y="524"/>
                </a:cxn>
                <a:cxn ang="0">
                  <a:pos x="342" y="536"/>
                </a:cxn>
                <a:cxn ang="0">
                  <a:pos x="304" y="542"/>
                </a:cxn>
                <a:cxn ang="0">
                  <a:pos x="284" y="544"/>
                </a:cxn>
                <a:cxn ang="0">
                  <a:pos x="240" y="542"/>
                </a:cxn>
                <a:cxn ang="0">
                  <a:pos x="194" y="532"/>
                </a:cxn>
                <a:cxn ang="0">
                  <a:pos x="146" y="514"/>
                </a:cxn>
                <a:cxn ang="0">
                  <a:pos x="100" y="488"/>
                </a:cxn>
                <a:cxn ang="0">
                  <a:pos x="60" y="450"/>
                </a:cxn>
                <a:cxn ang="0">
                  <a:pos x="28" y="404"/>
                </a:cxn>
                <a:cxn ang="0">
                  <a:pos x="6" y="344"/>
                </a:cxn>
                <a:cxn ang="0">
                  <a:pos x="0" y="272"/>
                </a:cxn>
                <a:cxn ang="0">
                  <a:pos x="2" y="234"/>
                </a:cxn>
                <a:cxn ang="0">
                  <a:pos x="20" y="168"/>
                </a:cxn>
                <a:cxn ang="0">
                  <a:pos x="52" y="114"/>
                </a:cxn>
                <a:cxn ang="0">
                  <a:pos x="92" y="74"/>
                </a:cxn>
                <a:cxn ang="0">
                  <a:pos x="136" y="42"/>
                </a:cxn>
                <a:cxn ang="0">
                  <a:pos x="184" y="22"/>
                </a:cxn>
                <a:cxn ang="0">
                  <a:pos x="230" y="8"/>
                </a:cxn>
                <a:cxn ang="0">
                  <a:pos x="272" y="2"/>
                </a:cxn>
                <a:cxn ang="0">
                  <a:pos x="288" y="0"/>
                </a:cxn>
                <a:cxn ang="0">
                  <a:pos x="342" y="4"/>
                </a:cxn>
                <a:cxn ang="0">
                  <a:pos x="394" y="14"/>
                </a:cxn>
                <a:cxn ang="0">
                  <a:pos x="456" y="32"/>
                </a:cxn>
                <a:cxn ang="0">
                  <a:pos x="466" y="30"/>
                </a:cxn>
                <a:cxn ang="0">
                  <a:pos x="480" y="16"/>
                </a:cxn>
                <a:cxn ang="0">
                  <a:pos x="502" y="8"/>
                </a:cxn>
                <a:cxn ang="0">
                  <a:pos x="482" y="202"/>
                </a:cxn>
                <a:cxn ang="0">
                  <a:pos x="478" y="180"/>
                </a:cxn>
                <a:cxn ang="0">
                  <a:pos x="464" y="128"/>
                </a:cxn>
                <a:cxn ang="0">
                  <a:pos x="450" y="102"/>
                </a:cxn>
                <a:cxn ang="0">
                  <a:pos x="430" y="78"/>
                </a:cxn>
                <a:cxn ang="0">
                  <a:pos x="402" y="58"/>
                </a:cxn>
                <a:cxn ang="0">
                  <a:pos x="368" y="44"/>
                </a:cxn>
                <a:cxn ang="0">
                  <a:pos x="322" y="40"/>
                </a:cxn>
                <a:cxn ang="0">
                  <a:pos x="300" y="40"/>
                </a:cxn>
                <a:cxn ang="0">
                  <a:pos x="262" y="48"/>
                </a:cxn>
                <a:cxn ang="0">
                  <a:pos x="230" y="66"/>
                </a:cxn>
                <a:cxn ang="0">
                  <a:pos x="202" y="90"/>
                </a:cxn>
                <a:cxn ang="0">
                  <a:pos x="180" y="120"/>
                </a:cxn>
                <a:cxn ang="0">
                  <a:pos x="164" y="156"/>
                </a:cxn>
                <a:cxn ang="0">
                  <a:pos x="152" y="194"/>
                </a:cxn>
                <a:cxn ang="0">
                  <a:pos x="146" y="234"/>
                </a:cxn>
                <a:cxn ang="0">
                  <a:pos x="146" y="274"/>
                </a:cxn>
                <a:cxn ang="0">
                  <a:pos x="152" y="316"/>
                </a:cxn>
                <a:cxn ang="0">
                  <a:pos x="162" y="354"/>
                </a:cxn>
                <a:cxn ang="0">
                  <a:pos x="178" y="390"/>
                </a:cxn>
                <a:cxn ang="0">
                  <a:pos x="200" y="422"/>
                </a:cxn>
                <a:cxn ang="0">
                  <a:pos x="226" y="448"/>
                </a:cxn>
                <a:cxn ang="0">
                  <a:pos x="258" y="468"/>
                </a:cxn>
                <a:cxn ang="0">
                  <a:pos x="296" y="480"/>
                </a:cxn>
                <a:cxn ang="0">
                  <a:pos x="316" y="482"/>
                </a:cxn>
                <a:cxn ang="0">
                  <a:pos x="356" y="478"/>
                </a:cxn>
                <a:cxn ang="0">
                  <a:pos x="404" y="464"/>
                </a:cxn>
                <a:cxn ang="0">
                  <a:pos x="454" y="434"/>
                </a:cxn>
                <a:cxn ang="0">
                  <a:pos x="500" y="388"/>
                </a:cxn>
                <a:cxn ang="0">
                  <a:pos x="514" y="418"/>
                </a:cxn>
              </a:cxnLst>
              <a:rect l="0" t="0" r="r" b="b"/>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288" y="0"/>
                  </a:lnTo>
                  <a:lnTo>
                    <a:pt x="314" y="2"/>
                  </a:lnTo>
                  <a:lnTo>
                    <a:pt x="342" y="4"/>
                  </a:lnTo>
                  <a:lnTo>
                    <a:pt x="368" y="8"/>
                  </a:lnTo>
                  <a:lnTo>
                    <a:pt x="394" y="14"/>
                  </a:lnTo>
                  <a:lnTo>
                    <a:pt x="434" y="26"/>
                  </a:lnTo>
                  <a:lnTo>
                    <a:pt x="456" y="32"/>
                  </a:lnTo>
                  <a:lnTo>
                    <a:pt x="456" y="32"/>
                  </a:lnTo>
                  <a:lnTo>
                    <a:pt x="466" y="30"/>
                  </a:lnTo>
                  <a:lnTo>
                    <a:pt x="474" y="24"/>
                  </a:lnTo>
                  <a:lnTo>
                    <a:pt x="480" y="16"/>
                  </a:lnTo>
                  <a:lnTo>
                    <a:pt x="484" y="8"/>
                  </a:lnTo>
                  <a:lnTo>
                    <a:pt x="502" y="8"/>
                  </a:lnTo>
                  <a:lnTo>
                    <a:pt x="502" y="196"/>
                  </a:lnTo>
                  <a:lnTo>
                    <a:pt x="482" y="202"/>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16" y="482"/>
                  </a:lnTo>
                  <a:lnTo>
                    <a:pt x="334" y="482"/>
                  </a:lnTo>
                  <a:lnTo>
                    <a:pt x="356" y="478"/>
                  </a:lnTo>
                  <a:lnTo>
                    <a:pt x="380" y="472"/>
                  </a:lnTo>
                  <a:lnTo>
                    <a:pt x="404" y="464"/>
                  </a:lnTo>
                  <a:lnTo>
                    <a:pt x="428" y="450"/>
                  </a:lnTo>
                  <a:lnTo>
                    <a:pt x="454" y="434"/>
                  </a:lnTo>
                  <a:lnTo>
                    <a:pt x="478" y="414"/>
                  </a:lnTo>
                  <a:lnTo>
                    <a:pt x="500" y="388"/>
                  </a:lnTo>
                  <a:lnTo>
                    <a:pt x="514" y="418"/>
                  </a:lnTo>
                  <a:lnTo>
                    <a:pt x="514" y="41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5" name="Freeform 42"/>
            <p:cNvSpPr>
              <a:spLocks noEditPoints="1"/>
            </p:cNvSpPr>
            <p:nvPr/>
          </p:nvSpPr>
          <p:spPr bwMode="auto">
            <a:xfrm>
              <a:off x="1751"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6" y="100"/>
                </a:cxn>
                <a:cxn ang="0">
                  <a:pos x="354" y="144"/>
                </a:cxn>
                <a:cxn ang="0">
                  <a:pos x="362" y="196"/>
                </a:cxn>
                <a:cxn ang="0">
                  <a:pos x="362" y="232"/>
                </a:cxn>
                <a:cxn ang="0">
                  <a:pos x="354" y="284"/>
                </a:cxn>
                <a:cxn ang="0">
                  <a:pos x="336"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6" name="Freeform 43"/>
            <p:cNvSpPr>
              <a:spLocks noEditPoints="1"/>
            </p:cNvSpPr>
            <p:nvPr/>
          </p:nvSpPr>
          <p:spPr bwMode="auto">
            <a:xfrm>
              <a:off x="2395" y="1577"/>
              <a:ext cx="488" cy="430"/>
            </a:xfrm>
            <a:custGeom>
              <a:avLst/>
              <a:gdLst/>
              <a:ahLst/>
              <a:cxnLst>
                <a:cxn ang="0">
                  <a:pos x="270" y="2"/>
                </a:cxn>
                <a:cxn ang="0">
                  <a:pos x="338" y="18"/>
                </a:cxn>
                <a:cxn ang="0">
                  <a:pos x="400" y="50"/>
                </a:cxn>
                <a:cxn ang="0">
                  <a:pos x="446" y="96"/>
                </a:cxn>
                <a:cxn ang="0">
                  <a:pos x="478" y="152"/>
                </a:cxn>
                <a:cxn ang="0">
                  <a:pos x="488" y="216"/>
                </a:cxn>
                <a:cxn ang="0">
                  <a:pos x="484" y="258"/>
                </a:cxn>
                <a:cxn ang="0">
                  <a:pos x="458" y="318"/>
                </a:cxn>
                <a:cxn ang="0">
                  <a:pos x="416" y="368"/>
                </a:cxn>
                <a:cxn ang="0">
                  <a:pos x="360" y="406"/>
                </a:cxn>
                <a:cxn ang="0">
                  <a:pos x="294"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4" y="144"/>
                </a:cxn>
                <a:cxn ang="0">
                  <a:pos x="362" y="196"/>
                </a:cxn>
                <a:cxn ang="0">
                  <a:pos x="362" y="232"/>
                </a:cxn>
                <a:cxn ang="0">
                  <a:pos x="354"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7" name="Freeform 44"/>
            <p:cNvSpPr>
              <a:spLocks noEditPoints="1"/>
            </p:cNvSpPr>
            <p:nvPr/>
          </p:nvSpPr>
          <p:spPr bwMode="auto">
            <a:xfrm>
              <a:off x="3995" y="1577"/>
              <a:ext cx="488" cy="430"/>
            </a:xfrm>
            <a:custGeom>
              <a:avLst/>
              <a:gdLst/>
              <a:ahLst/>
              <a:cxnLst>
                <a:cxn ang="0">
                  <a:pos x="268" y="2"/>
                </a:cxn>
                <a:cxn ang="0">
                  <a:pos x="338" y="18"/>
                </a:cxn>
                <a:cxn ang="0">
                  <a:pos x="398" y="50"/>
                </a:cxn>
                <a:cxn ang="0">
                  <a:pos x="446" y="96"/>
                </a:cxn>
                <a:cxn ang="0">
                  <a:pos x="476" y="152"/>
                </a:cxn>
                <a:cxn ang="0">
                  <a:pos x="488" y="216"/>
                </a:cxn>
                <a:cxn ang="0">
                  <a:pos x="482" y="258"/>
                </a:cxn>
                <a:cxn ang="0">
                  <a:pos x="458" y="318"/>
                </a:cxn>
                <a:cxn ang="0">
                  <a:pos x="416" y="368"/>
                </a:cxn>
                <a:cxn ang="0">
                  <a:pos x="360" y="406"/>
                </a:cxn>
                <a:cxn ang="0">
                  <a:pos x="292" y="426"/>
                </a:cxn>
                <a:cxn ang="0">
                  <a:pos x="244" y="430"/>
                </a:cxn>
                <a:cxn ang="0">
                  <a:pos x="172" y="422"/>
                </a:cxn>
                <a:cxn ang="0">
                  <a:pos x="108" y="394"/>
                </a:cxn>
                <a:cxn ang="0">
                  <a:pos x="56" y="352"/>
                </a:cxn>
                <a:cxn ang="0">
                  <a:pos x="20" y="300"/>
                </a:cxn>
                <a:cxn ang="0">
                  <a:pos x="2" y="238"/>
                </a:cxn>
                <a:cxn ang="0">
                  <a:pos x="2" y="194"/>
                </a:cxn>
                <a:cxn ang="0">
                  <a:pos x="20" y="132"/>
                </a:cxn>
                <a:cxn ang="0">
                  <a:pos x="56" y="78"/>
                </a:cxn>
                <a:cxn ang="0">
                  <a:pos x="108" y="38"/>
                </a:cxn>
                <a:cxn ang="0">
                  <a:pos x="172" y="10"/>
                </a:cxn>
                <a:cxn ang="0">
                  <a:pos x="244" y="0"/>
                </a:cxn>
                <a:cxn ang="0">
                  <a:pos x="242" y="34"/>
                </a:cxn>
                <a:cxn ang="0">
                  <a:pos x="278" y="42"/>
                </a:cxn>
                <a:cxn ang="0">
                  <a:pos x="310" y="66"/>
                </a:cxn>
                <a:cxn ang="0">
                  <a:pos x="334" y="100"/>
                </a:cxn>
                <a:cxn ang="0">
                  <a:pos x="352" y="144"/>
                </a:cxn>
                <a:cxn ang="0">
                  <a:pos x="362" y="196"/>
                </a:cxn>
                <a:cxn ang="0">
                  <a:pos x="362" y="232"/>
                </a:cxn>
                <a:cxn ang="0">
                  <a:pos x="352" y="284"/>
                </a:cxn>
                <a:cxn ang="0">
                  <a:pos x="334" y="328"/>
                </a:cxn>
                <a:cxn ang="0">
                  <a:pos x="310" y="362"/>
                </a:cxn>
                <a:cxn ang="0">
                  <a:pos x="278" y="384"/>
                </a:cxn>
                <a:cxn ang="0">
                  <a:pos x="242" y="392"/>
                </a:cxn>
                <a:cxn ang="0">
                  <a:pos x="218" y="388"/>
                </a:cxn>
                <a:cxn ang="0">
                  <a:pos x="186" y="370"/>
                </a:cxn>
                <a:cxn ang="0">
                  <a:pos x="158" y="340"/>
                </a:cxn>
                <a:cxn ang="0">
                  <a:pos x="136" y="298"/>
                </a:cxn>
                <a:cxn ang="0">
                  <a:pos x="124" y="250"/>
                </a:cxn>
                <a:cxn ang="0">
                  <a:pos x="122" y="214"/>
                </a:cxn>
                <a:cxn ang="0">
                  <a:pos x="128" y="160"/>
                </a:cxn>
                <a:cxn ang="0">
                  <a:pos x="142" y="114"/>
                </a:cxn>
                <a:cxn ang="0">
                  <a:pos x="166" y="76"/>
                </a:cxn>
                <a:cxn ang="0">
                  <a:pos x="196" y="48"/>
                </a:cxn>
                <a:cxn ang="0">
                  <a:pos x="230" y="36"/>
                </a:cxn>
              </a:cxnLst>
              <a:rect l="0" t="0" r="r" b="b"/>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lnTo>
                    <a:pt x="242" y="3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8" name="Freeform 45"/>
            <p:cNvSpPr>
              <a:spLocks/>
            </p:cNvSpPr>
            <p:nvPr/>
          </p:nvSpPr>
          <p:spPr bwMode="auto">
            <a:xfrm>
              <a:off x="2185" y="1465"/>
              <a:ext cx="260" cy="538"/>
            </a:xfrm>
            <a:custGeom>
              <a:avLst/>
              <a:gdLst/>
              <a:ahLst/>
              <a:cxnLst>
                <a:cxn ang="0">
                  <a:pos x="198" y="454"/>
                </a:cxn>
                <a:cxn ang="0">
                  <a:pos x="198" y="454"/>
                </a:cxn>
                <a:cxn ang="0">
                  <a:pos x="198" y="472"/>
                </a:cxn>
                <a:cxn ang="0">
                  <a:pos x="200" y="486"/>
                </a:cxn>
                <a:cxn ang="0">
                  <a:pos x="204" y="496"/>
                </a:cxn>
                <a:cxn ang="0">
                  <a:pos x="210" y="504"/>
                </a:cxn>
                <a:cxn ang="0">
                  <a:pos x="220" y="512"/>
                </a:cxn>
                <a:cxn ang="0">
                  <a:pos x="230" y="516"/>
                </a:cxn>
                <a:cxn ang="0">
                  <a:pos x="244" y="520"/>
                </a:cxn>
                <a:cxn ang="0">
                  <a:pos x="260" y="522"/>
                </a:cxn>
                <a:cxn ang="0">
                  <a:pos x="260" y="538"/>
                </a:cxn>
                <a:cxn ang="0">
                  <a:pos x="4" y="538"/>
                </a:cxn>
                <a:cxn ang="0">
                  <a:pos x="4" y="520"/>
                </a:cxn>
                <a:cxn ang="0">
                  <a:pos x="4" y="520"/>
                </a:cxn>
                <a:cxn ang="0">
                  <a:pos x="20" y="520"/>
                </a:cxn>
                <a:cxn ang="0">
                  <a:pos x="34" y="516"/>
                </a:cxn>
                <a:cxn ang="0">
                  <a:pos x="44" y="512"/>
                </a:cxn>
                <a:cxn ang="0">
                  <a:pos x="52" y="506"/>
                </a:cxn>
                <a:cxn ang="0">
                  <a:pos x="58" y="496"/>
                </a:cxn>
                <a:cxn ang="0">
                  <a:pos x="62" y="484"/>
                </a:cxn>
                <a:cxn ang="0">
                  <a:pos x="64" y="468"/>
                </a:cxn>
                <a:cxn ang="0">
                  <a:pos x="66" y="450"/>
                </a:cxn>
                <a:cxn ang="0">
                  <a:pos x="66" y="70"/>
                </a:cxn>
                <a:cxn ang="0">
                  <a:pos x="66" y="70"/>
                </a:cxn>
                <a:cxn ang="0">
                  <a:pos x="64" y="56"/>
                </a:cxn>
                <a:cxn ang="0">
                  <a:pos x="62" y="44"/>
                </a:cxn>
                <a:cxn ang="0">
                  <a:pos x="56" y="36"/>
                </a:cxn>
                <a:cxn ang="0">
                  <a:pos x="50" y="30"/>
                </a:cxn>
                <a:cxn ang="0">
                  <a:pos x="42" y="24"/>
                </a:cxn>
                <a:cxn ang="0">
                  <a:pos x="30" y="20"/>
                </a:cxn>
                <a:cxn ang="0">
                  <a:pos x="18" y="18"/>
                </a:cxn>
                <a:cxn ang="0">
                  <a:pos x="0" y="16"/>
                </a:cxn>
                <a:cxn ang="0">
                  <a:pos x="0" y="0"/>
                </a:cxn>
                <a:cxn ang="0">
                  <a:pos x="198" y="0"/>
                </a:cxn>
                <a:cxn ang="0">
                  <a:pos x="198" y="454"/>
                </a:cxn>
                <a:cxn ang="0">
                  <a:pos x="198" y="454"/>
                </a:cxn>
              </a:cxnLst>
              <a:rect l="0" t="0" r="r" b="b"/>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4" y="520"/>
                  </a:lnTo>
                  <a:lnTo>
                    <a:pt x="20" y="520"/>
                  </a:lnTo>
                  <a:lnTo>
                    <a:pt x="34" y="516"/>
                  </a:lnTo>
                  <a:lnTo>
                    <a:pt x="44" y="512"/>
                  </a:lnTo>
                  <a:lnTo>
                    <a:pt x="52" y="506"/>
                  </a:lnTo>
                  <a:lnTo>
                    <a:pt x="58" y="496"/>
                  </a:lnTo>
                  <a:lnTo>
                    <a:pt x="62" y="484"/>
                  </a:lnTo>
                  <a:lnTo>
                    <a:pt x="64" y="468"/>
                  </a:lnTo>
                  <a:lnTo>
                    <a:pt x="66" y="450"/>
                  </a:lnTo>
                  <a:lnTo>
                    <a:pt x="66" y="7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lnTo>
                    <a:pt x="198" y="454"/>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49" name="Freeform 46"/>
            <p:cNvSpPr>
              <a:spLocks noEditPoints="1"/>
            </p:cNvSpPr>
            <p:nvPr/>
          </p:nvSpPr>
          <p:spPr bwMode="auto">
            <a:xfrm>
              <a:off x="3177" y="1591"/>
              <a:ext cx="412" cy="416"/>
            </a:xfrm>
            <a:custGeom>
              <a:avLst/>
              <a:gdLst/>
              <a:ahLst/>
              <a:cxnLst>
                <a:cxn ang="0">
                  <a:pos x="240" y="294"/>
                </a:cxn>
                <a:cxn ang="0">
                  <a:pos x="232" y="332"/>
                </a:cxn>
                <a:cxn ang="0">
                  <a:pos x="206" y="354"/>
                </a:cxn>
                <a:cxn ang="0">
                  <a:pos x="180" y="360"/>
                </a:cxn>
                <a:cxn ang="0">
                  <a:pos x="140" y="346"/>
                </a:cxn>
                <a:cxn ang="0">
                  <a:pos x="120" y="314"/>
                </a:cxn>
                <a:cxn ang="0">
                  <a:pos x="116" y="290"/>
                </a:cxn>
                <a:cxn ang="0">
                  <a:pos x="136" y="246"/>
                </a:cxn>
                <a:cxn ang="0">
                  <a:pos x="240" y="196"/>
                </a:cxn>
                <a:cxn ang="0">
                  <a:pos x="26" y="132"/>
                </a:cxn>
                <a:cxn ang="0">
                  <a:pos x="44" y="82"/>
                </a:cxn>
                <a:cxn ang="0">
                  <a:pos x="74" y="44"/>
                </a:cxn>
                <a:cxn ang="0">
                  <a:pos x="114" y="18"/>
                </a:cxn>
                <a:cxn ang="0">
                  <a:pos x="174" y="2"/>
                </a:cxn>
                <a:cxn ang="0">
                  <a:pos x="232" y="2"/>
                </a:cxn>
                <a:cxn ang="0">
                  <a:pos x="310" y="32"/>
                </a:cxn>
                <a:cxn ang="0">
                  <a:pos x="340" y="58"/>
                </a:cxn>
                <a:cxn ang="0">
                  <a:pos x="358" y="90"/>
                </a:cxn>
                <a:cxn ang="0">
                  <a:pos x="362" y="316"/>
                </a:cxn>
                <a:cxn ang="0">
                  <a:pos x="366" y="340"/>
                </a:cxn>
                <a:cxn ang="0">
                  <a:pos x="382" y="356"/>
                </a:cxn>
                <a:cxn ang="0">
                  <a:pos x="412" y="350"/>
                </a:cxn>
                <a:cxn ang="0">
                  <a:pos x="398" y="378"/>
                </a:cxn>
                <a:cxn ang="0">
                  <a:pos x="366" y="406"/>
                </a:cxn>
                <a:cxn ang="0">
                  <a:pos x="330" y="416"/>
                </a:cxn>
                <a:cxn ang="0">
                  <a:pos x="304" y="414"/>
                </a:cxn>
                <a:cxn ang="0">
                  <a:pos x="270" y="394"/>
                </a:cxn>
                <a:cxn ang="0">
                  <a:pos x="244" y="354"/>
                </a:cxn>
                <a:cxn ang="0">
                  <a:pos x="212" y="380"/>
                </a:cxn>
                <a:cxn ang="0">
                  <a:pos x="164" y="406"/>
                </a:cxn>
                <a:cxn ang="0">
                  <a:pos x="110" y="416"/>
                </a:cxn>
                <a:cxn ang="0">
                  <a:pos x="84" y="414"/>
                </a:cxn>
                <a:cxn ang="0">
                  <a:pos x="52" y="404"/>
                </a:cxn>
                <a:cxn ang="0">
                  <a:pos x="16" y="368"/>
                </a:cxn>
                <a:cxn ang="0">
                  <a:pos x="0" y="316"/>
                </a:cxn>
                <a:cxn ang="0">
                  <a:pos x="4" y="282"/>
                </a:cxn>
                <a:cxn ang="0">
                  <a:pos x="32" y="240"/>
                </a:cxn>
                <a:cxn ang="0">
                  <a:pos x="84" y="212"/>
                </a:cxn>
                <a:cxn ang="0">
                  <a:pos x="224" y="168"/>
                </a:cxn>
                <a:cxn ang="0">
                  <a:pos x="236" y="156"/>
                </a:cxn>
                <a:cxn ang="0">
                  <a:pos x="234" y="120"/>
                </a:cxn>
                <a:cxn ang="0">
                  <a:pos x="200" y="88"/>
                </a:cxn>
                <a:cxn ang="0">
                  <a:pos x="174" y="80"/>
                </a:cxn>
                <a:cxn ang="0">
                  <a:pos x="126" y="80"/>
                </a:cxn>
                <a:cxn ang="0">
                  <a:pos x="60" y="110"/>
                </a:cxn>
                <a:cxn ang="0">
                  <a:pos x="24" y="150"/>
                </a:cxn>
              </a:cxnLst>
              <a:rect l="0" t="0" r="r" b="b"/>
              <a:pathLst>
                <a:path w="412" h="416">
                  <a:moveTo>
                    <a:pt x="240" y="196"/>
                  </a:moveTo>
                  <a:lnTo>
                    <a:pt x="240" y="294"/>
                  </a:lnTo>
                  <a:lnTo>
                    <a:pt x="240" y="294"/>
                  </a:lnTo>
                  <a:lnTo>
                    <a:pt x="240" y="308"/>
                  </a:lnTo>
                  <a:lnTo>
                    <a:pt x="236" y="320"/>
                  </a:lnTo>
                  <a:lnTo>
                    <a:pt x="232" y="332"/>
                  </a:lnTo>
                  <a:lnTo>
                    <a:pt x="226" y="342"/>
                  </a:lnTo>
                  <a:lnTo>
                    <a:pt x="216" y="350"/>
                  </a:lnTo>
                  <a:lnTo>
                    <a:pt x="206" y="354"/>
                  </a:lnTo>
                  <a:lnTo>
                    <a:pt x="194" y="358"/>
                  </a:lnTo>
                  <a:lnTo>
                    <a:pt x="180" y="360"/>
                  </a:lnTo>
                  <a:lnTo>
                    <a:pt x="180" y="360"/>
                  </a:lnTo>
                  <a:lnTo>
                    <a:pt x="164" y="358"/>
                  </a:lnTo>
                  <a:lnTo>
                    <a:pt x="152" y="354"/>
                  </a:lnTo>
                  <a:lnTo>
                    <a:pt x="140" y="346"/>
                  </a:lnTo>
                  <a:lnTo>
                    <a:pt x="132" y="338"/>
                  </a:lnTo>
                  <a:lnTo>
                    <a:pt x="124" y="326"/>
                  </a:lnTo>
                  <a:lnTo>
                    <a:pt x="120" y="314"/>
                  </a:lnTo>
                  <a:lnTo>
                    <a:pt x="116" y="302"/>
                  </a:lnTo>
                  <a:lnTo>
                    <a:pt x="116" y="290"/>
                  </a:lnTo>
                  <a:lnTo>
                    <a:pt x="116" y="290"/>
                  </a:lnTo>
                  <a:lnTo>
                    <a:pt x="120" y="272"/>
                  </a:lnTo>
                  <a:lnTo>
                    <a:pt x="126" y="258"/>
                  </a:lnTo>
                  <a:lnTo>
                    <a:pt x="136" y="246"/>
                  </a:lnTo>
                  <a:lnTo>
                    <a:pt x="148" y="238"/>
                  </a:lnTo>
                  <a:lnTo>
                    <a:pt x="240" y="196"/>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16"/>
                  </a:lnTo>
                  <a:lnTo>
                    <a:pt x="362" y="330"/>
                  </a:lnTo>
                  <a:lnTo>
                    <a:pt x="366" y="340"/>
                  </a:lnTo>
                  <a:lnTo>
                    <a:pt x="370" y="348"/>
                  </a:lnTo>
                  <a:lnTo>
                    <a:pt x="374" y="352"/>
                  </a:lnTo>
                  <a:lnTo>
                    <a:pt x="382" y="356"/>
                  </a:lnTo>
                  <a:lnTo>
                    <a:pt x="390" y="358"/>
                  </a:lnTo>
                  <a:lnTo>
                    <a:pt x="400" y="356"/>
                  </a:lnTo>
                  <a:lnTo>
                    <a:pt x="412" y="350"/>
                  </a:lnTo>
                  <a:lnTo>
                    <a:pt x="412" y="350"/>
                  </a:lnTo>
                  <a:lnTo>
                    <a:pt x="406" y="364"/>
                  </a:lnTo>
                  <a:lnTo>
                    <a:pt x="398" y="378"/>
                  </a:lnTo>
                  <a:lnTo>
                    <a:pt x="388" y="388"/>
                  </a:lnTo>
                  <a:lnTo>
                    <a:pt x="378" y="398"/>
                  </a:lnTo>
                  <a:lnTo>
                    <a:pt x="366" y="406"/>
                  </a:lnTo>
                  <a:lnTo>
                    <a:pt x="354" y="412"/>
                  </a:lnTo>
                  <a:lnTo>
                    <a:pt x="342" y="416"/>
                  </a:lnTo>
                  <a:lnTo>
                    <a:pt x="330" y="416"/>
                  </a:lnTo>
                  <a:lnTo>
                    <a:pt x="330" y="416"/>
                  </a:lnTo>
                  <a:lnTo>
                    <a:pt x="316" y="416"/>
                  </a:lnTo>
                  <a:lnTo>
                    <a:pt x="304" y="414"/>
                  </a:lnTo>
                  <a:lnTo>
                    <a:pt x="290" y="410"/>
                  </a:lnTo>
                  <a:lnTo>
                    <a:pt x="280" y="402"/>
                  </a:lnTo>
                  <a:lnTo>
                    <a:pt x="270" y="394"/>
                  </a:lnTo>
                  <a:lnTo>
                    <a:pt x="260" y="384"/>
                  </a:lnTo>
                  <a:lnTo>
                    <a:pt x="250" y="370"/>
                  </a:lnTo>
                  <a:lnTo>
                    <a:pt x="244" y="354"/>
                  </a:lnTo>
                  <a:lnTo>
                    <a:pt x="244" y="354"/>
                  </a:lnTo>
                  <a:lnTo>
                    <a:pt x="228" y="368"/>
                  </a:lnTo>
                  <a:lnTo>
                    <a:pt x="212" y="380"/>
                  </a:lnTo>
                  <a:lnTo>
                    <a:pt x="196" y="390"/>
                  </a:lnTo>
                  <a:lnTo>
                    <a:pt x="180" y="400"/>
                  </a:lnTo>
                  <a:lnTo>
                    <a:pt x="164" y="406"/>
                  </a:lnTo>
                  <a:lnTo>
                    <a:pt x="146" y="412"/>
                  </a:lnTo>
                  <a:lnTo>
                    <a:pt x="128" y="414"/>
                  </a:lnTo>
                  <a:lnTo>
                    <a:pt x="110" y="416"/>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316"/>
                  </a:lnTo>
                  <a:lnTo>
                    <a:pt x="0" y="298"/>
                  </a:lnTo>
                  <a:lnTo>
                    <a:pt x="4" y="282"/>
                  </a:lnTo>
                  <a:lnTo>
                    <a:pt x="10" y="266"/>
                  </a:lnTo>
                  <a:lnTo>
                    <a:pt x="20" y="252"/>
                  </a:lnTo>
                  <a:lnTo>
                    <a:pt x="32" y="240"/>
                  </a:lnTo>
                  <a:lnTo>
                    <a:pt x="46" y="228"/>
                  </a:lnTo>
                  <a:lnTo>
                    <a:pt x="64" y="218"/>
                  </a:lnTo>
                  <a:lnTo>
                    <a:pt x="84" y="212"/>
                  </a:lnTo>
                  <a:lnTo>
                    <a:pt x="218" y="17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lnTo>
                    <a:pt x="24" y="150"/>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0" name="Freeform 47"/>
            <p:cNvSpPr>
              <a:spLocks/>
            </p:cNvSpPr>
            <p:nvPr/>
          </p:nvSpPr>
          <p:spPr bwMode="auto">
            <a:xfrm>
              <a:off x="2831" y="1589"/>
              <a:ext cx="380" cy="418"/>
            </a:xfrm>
            <a:custGeom>
              <a:avLst/>
              <a:gdLst/>
              <a:ahLst/>
              <a:cxnLst>
                <a:cxn ang="0">
                  <a:pos x="188" y="8"/>
                </a:cxn>
                <a:cxn ang="0">
                  <a:pos x="264" y="18"/>
                </a:cxn>
                <a:cxn ang="0">
                  <a:pos x="272" y="10"/>
                </a:cxn>
                <a:cxn ang="0">
                  <a:pos x="296" y="0"/>
                </a:cxn>
                <a:cxn ang="0">
                  <a:pos x="326" y="2"/>
                </a:cxn>
                <a:cxn ang="0">
                  <a:pos x="362" y="16"/>
                </a:cxn>
                <a:cxn ang="0">
                  <a:pos x="352" y="180"/>
                </a:cxn>
                <a:cxn ang="0">
                  <a:pos x="342" y="166"/>
                </a:cxn>
                <a:cxn ang="0">
                  <a:pos x="318" y="142"/>
                </a:cxn>
                <a:cxn ang="0">
                  <a:pos x="292" y="124"/>
                </a:cxn>
                <a:cxn ang="0">
                  <a:pos x="266" y="114"/>
                </a:cxn>
                <a:cxn ang="0">
                  <a:pos x="252" y="114"/>
                </a:cxn>
                <a:cxn ang="0">
                  <a:pos x="228" y="118"/>
                </a:cxn>
                <a:cxn ang="0">
                  <a:pos x="208" y="132"/>
                </a:cxn>
                <a:cxn ang="0">
                  <a:pos x="192" y="154"/>
                </a:cxn>
                <a:cxn ang="0">
                  <a:pos x="188" y="188"/>
                </a:cxn>
                <a:cxn ang="0">
                  <a:pos x="188" y="324"/>
                </a:cxn>
                <a:cxn ang="0">
                  <a:pos x="192" y="356"/>
                </a:cxn>
                <a:cxn ang="0">
                  <a:pos x="204" y="378"/>
                </a:cxn>
                <a:cxn ang="0">
                  <a:pos x="228" y="390"/>
                </a:cxn>
                <a:cxn ang="0">
                  <a:pos x="258" y="396"/>
                </a:cxn>
                <a:cxn ang="0">
                  <a:pos x="98" y="404"/>
                </a:cxn>
                <a:cxn ang="0">
                  <a:pos x="10" y="392"/>
                </a:cxn>
                <a:cxn ang="0">
                  <a:pos x="38" y="382"/>
                </a:cxn>
                <a:cxn ang="0">
                  <a:pos x="54" y="372"/>
                </a:cxn>
                <a:cxn ang="0">
                  <a:pos x="62" y="354"/>
                </a:cxn>
                <a:cxn ang="0">
                  <a:pos x="66" y="324"/>
                </a:cxn>
                <a:cxn ang="0">
                  <a:pos x="66" y="82"/>
                </a:cxn>
                <a:cxn ang="0">
                  <a:pos x="62" y="54"/>
                </a:cxn>
                <a:cxn ang="0">
                  <a:pos x="50" y="36"/>
                </a:cxn>
                <a:cxn ang="0">
                  <a:pos x="30" y="28"/>
                </a:cxn>
                <a:cxn ang="0">
                  <a:pos x="0" y="24"/>
                </a:cxn>
                <a:cxn ang="0">
                  <a:pos x="0" y="8"/>
                </a:cxn>
              </a:cxnLst>
              <a:rect l="0" t="0" r="r" b="b"/>
              <a:pathLst>
                <a:path w="380" h="418">
                  <a:moveTo>
                    <a:pt x="0" y="8"/>
                  </a:moveTo>
                  <a:lnTo>
                    <a:pt x="188" y="8"/>
                  </a:lnTo>
                  <a:lnTo>
                    <a:pt x="188" y="112"/>
                  </a:lnTo>
                  <a:lnTo>
                    <a:pt x="264" y="18"/>
                  </a:lnTo>
                  <a:lnTo>
                    <a:pt x="264" y="18"/>
                  </a:lnTo>
                  <a:lnTo>
                    <a:pt x="272" y="10"/>
                  </a:lnTo>
                  <a:lnTo>
                    <a:pt x="284" y="4"/>
                  </a:lnTo>
                  <a:lnTo>
                    <a:pt x="296" y="0"/>
                  </a:lnTo>
                  <a:lnTo>
                    <a:pt x="310" y="0"/>
                  </a:lnTo>
                  <a:lnTo>
                    <a:pt x="326" y="2"/>
                  </a:lnTo>
                  <a:lnTo>
                    <a:pt x="344" y="6"/>
                  </a:lnTo>
                  <a:lnTo>
                    <a:pt x="362" y="16"/>
                  </a:lnTo>
                  <a:lnTo>
                    <a:pt x="380" y="28"/>
                  </a:lnTo>
                  <a:lnTo>
                    <a:pt x="352" y="180"/>
                  </a:lnTo>
                  <a:lnTo>
                    <a:pt x="352" y="180"/>
                  </a:lnTo>
                  <a:lnTo>
                    <a:pt x="342" y="166"/>
                  </a:lnTo>
                  <a:lnTo>
                    <a:pt x="330" y="152"/>
                  </a:lnTo>
                  <a:lnTo>
                    <a:pt x="318" y="142"/>
                  </a:lnTo>
                  <a:lnTo>
                    <a:pt x="304" y="132"/>
                  </a:lnTo>
                  <a:lnTo>
                    <a:pt x="292" y="124"/>
                  </a:lnTo>
                  <a:lnTo>
                    <a:pt x="278" y="118"/>
                  </a:lnTo>
                  <a:lnTo>
                    <a:pt x="266" y="114"/>
                  </a:lnTo>
                  <a:lnTo>
                    <a:pt x="252"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10" y="392"/>
                  </a:lnTo>
                  <a:lnTo>
                    <a:pt x="38" y="382"/>
                  </a:lnTo>
                  <a:lnTo>
                    <a:pt x="48" y="378"/>
                  </a:lnTo>
                  <a:lnTo>
                    <a:pt x="54" y="372"/>
                  </a:lnTo>
                  <a:lnTo>
                    <a:pt x="60" y="364"/>
                  </a:lnTo>
                  <a:lnTo>
                    <a:pt x="62" y="354"/>
                  </a:lnTo>
                  <a:lnTo>
                    <a:pt x="64" y="342"/>
                  </a:lnTo>
                  <a:lnTo>
                    <a:pt x="66" y="324"/>
                  </a:lnTo>
                  <a:lnTo>
                    <a:pt x="66" y="82"/>
                  </a:lnTo>
                  <a:lnTo>
                    <a:pt x="66" y="82"/>
                  </a:lnTo>
                  <a:lnTo>
                    <a:pt x="64" y="66"/>
                  </a:lnTo>
                  <a:lnTo>
                    <a:pt x="62" y="54"/>
                  </a:lnTo>
                  <a:lnTo>
                    <a:pt x="58" y="44"/>
                  </a:lnTo>
                  <a:lnTo>
                    <a:pt x="50" y="36"/>
                  </a:lnTo>
                  <a:lnTo>
                    <a:pt x="42" y="32"/>
                  </a:lnTo>
                  <a:lnTo>
                    <a:pt x="30" y="28"/>
                  </a:lnTo>
                  <a:lnTo>
                    <a:pt x="18" y="26"/>
                  </a:lnTo>
                  <a:lnTo>
                    <a:pt x="0" y="24"/>
                  </a:lnTo>
                  <a:lnTo>
                    <a:pt x="0" y="8"/>
                  </a:lnTo>
                  <a:lnTo>
                    <a:pt x="0" y="8"/>
                  </a:lnTo>
                  <a:close/>
                </a:path>
              </a:pathLst>
            </a:custGeom>
            <a:solidFill>
              <a:srgbClr val="13694E"/>
            </a:solidFill>
            <a:ln w="9525">
              <a:noFill/>
              <a:round/>
              <a:headEnd/>
              <a:tailEnd/>
            </a:ln>
          </p:spPr>
          <p:txBody>
            <a:bodyPr/>
            <a:lstStyle/>
            <a:p>
              <a:pPr defTabSz="457200"/>
              <a:endParaRPr lang="en-US" dirty="0">
                <a:solidFill>
                  <a:prstClr val="black"/>
                </a:solidFill>
              </a:endParaRPr>
            </a:p>
          </p:txBody>
        </p:sp>
        <p:sp>
          <p:nvSpPr>
            <p:cNvPr id="51" name="Freeform 48"/>
            <p:cNvSpPr>
              <a:spLocks noEditPoints="1"/>
            </p:cNvSpPr>
            <p:nvPr/>
          </p:nvSpPr>
          <p:spPr bwMode="auto">
            <a:xfrm>
              <a:off x="3555" y="1467"/>
              <a:ext cx="486" cy="532"/>
            </a:xfrm>
            <a:custGeom>
              <a:avLst/>
              <a:gdLst/>
              <a:ahLst/>
              <a:cxnLst>
                <a:cxn ang="0">
                  <a:pos x="428" y="0"/>
                </a:cxn>
                <a:cxn ang="0">
                  <a:pos x="428" y="452"/>
                </a:cxn>
                <a:cxn ang="0">
                  <a:pos x="432" y="474"/>
                </a:cxn>
                <a:cxn ang="0">
                  <a:pos x="442" y="492"/>
                </a:cxn>
                <a:cxn ang="0">
                  <a:pos x="460" y="506"/>
                </a:cxn>
                <a:cxn ang="0">
                  <a:pos x="486" y="516"/>
                </a:cxn>
                <a:cxn ang="0">
                  <a:pos x="220" y="532"/>
                </a:cxn>
                <a:cxn ang="0">
                  <a:pos x="190" y="530"/>
                </a:cxn>
                <a:cxn ang="0">
                  <a:pos x="140" y="522"/>
                </a:cxn>
                <a:cxn ang="0">
                  <a:pos x="98" y="508"/>
                </a:cxn>
                <a:cxn ang="0">
                  <a:pos x="64" y="486"/>
                </a:cxn>
                <a:cxn ang="0">
                  <a:pos x="38" y="458"/>
                </a:cxn>
                <a:cxn ang="0">
                  <a:pos x="18" y="426"/>
                </a:cxn>
                <a:cxn ang="0">
                  <a:pos x="6" y="390"/>
                </a:cxn>
                <a:cxn ang="0">
                  <a:pos x="2" y="350"/>
                </a:cxn>
                <a:cxn ang="0">
                  <a:pos x="0" y="330"/>
                </a:cxn>
                <a:cxn ang="0">
                  <a:pos x="4" y="294"/>
                </a:cxn>
                <a:cxn ang="0">
                  <a:pos x="14" y="258"/>
                </a:cxn>
                <a:cxn ang="0">
                  <a:pos x="30" y="224"/>
                </a:cxn>
                <a:cxn ang="0">
                  <a:pos x="52" y="194"/>
                </a:cxn>
                <a:cxn ang="0">
                  <a:pos x="78" y="168"/>
                </a:cxn>
                <a:cxn ang="0">
                  <a:pos x="110" y="146"/>
                </a:cxn>
                <a:cxn ang="0">
                  <a:pos x="148" y="134"/>
                </a:cxn>
                <a:cxn ang="0">
                  <a:pos x="188" y="130"/>
                </a:cxn>
                <a:cxn ang="0">
                  <a:pos x="220" y="132"/>
                </a:cxn>
                <a:cxn ang="0">
                  <a:pos x="250" y="138"/>
                </a:cxn>
                <a:cxn ang="0">
                  <a:pos x="278" y="150"/>
                </a:cxn>
                <a:cxn ang="0">
                  <a:pos x="304" y="170"/>
                </a:cxn>
                <a:cxn ang="0">
                  <a:pos x="306" y="68"/>
                </a:cxn>
                <a:cxn ang="0">
                  <a:pos x="302" y="38"/>
                </a:cxn>
                <a:cxn ang="0">
                  <a:pos x="292" y="24"/>
                </a:cxn>
                <a:cxn ang="0">
                  <a:pos x="272" y="18"/>
                </a:cxn>
                <a:cxn ang="0">
                  <a:pos x="242" y="0"/>
                </a:cxn>
                <a:cxn ang="0">
                  <a:pos x="224" y="170"/>
                </a:cxn>
                <a:cxn ang="0">
                  <a:pos x="240" y="170"/>
                </a:cxn>
                <a:cxn ang="0">
                  <a:pos x="270" y="178"/>
                </a:cxn>
                <a:cxn ang="0">
                  <a:pos x="292" y="194"/>
                </a:cxn>
                <a:cxn ang="0">
                  <a:pos x="304" y="222"/>
                </a:cxn>
                <a:cxn ang="0">
                  <a:pos x="306" y="462"/>
                </a:cxn>
                <a:cxn ang="0">
                  <a:pos x="306" y="468"/>
                </a:cxn>
                <a:cxn ang="0">
                  <a:pos x="300" y="482"/>
                </a:cxn>
                <a:cxn ang="0">
                  <a:pos x="288" y="494"/>
                </a:cxn>
                <a:cxn ang="0">
                  <a:pos x="270" y="502"/>
                </a:cxn>
                <a:cxn ang="0">
                  <a:pos x="260" y="502"/>
                </a:cxn>
                <a:cxn ang="0">
                  <a:pos x="230" y="498"/>
                </a:cxn>
                <a:cxn ang="0">
                  <a:pos x="206" y="486"/>
                </a:cxn>
                <a:cxn ang="0">
                  <a:pos x="182" y="468"/>
                </a:cxn>
                <a:cxn ang="0">
                  <a:pos x="162" y="446"/>
                </a:cxn>
                <a:cxn ang="0">
                  <a:pos x="146" y="418"/>
                </a:cxn>
                <a:cxn ang="0">
                  <a:pos x="126" y="358"/>
                </a:cxn>
                <a:cxn ang="0">
                  <a:pos x="122" y="326"/>
                </a:cxn>
                <a:cxn ang="0">
                  <a:pos x="128" y="276"/>
                </a:cxn>
                <a:cxn ang="0">
                  <a:pos x="146" y="224"/>
                </a:cxn>
                <a:cxn ang="0">
                  <a:pos x="160" y="202"/>
                </a:cxn>
                <a:cxn ang="0">
                  <a:pos x="178" y="186"/>
                </a:cxn>
                <a:cxn ang="0">
                  <a:pos x="198" y="174"/>
                </a:cxn>
                <a:cxn ang="0">
                  <a:pos x="224" y="170"/>
                </a:cxn>
              </a:cxnLst>
              <a:rect l="0" t="0" r="r" b="b"/>
              <a:pathLst>
                <a:path w="486" h="532">
                  <a:moveTo>
                    <a:pt x="242" y="0"/>
                  </a:moveTo>
                  <a:lnTo>
                    <a:pt x="428" y="0"/>
                  </a:lnTo>
                  <a:lnTo>
                    <a:pt x="428" y="452"/>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188" y="130"/>
                  </a:lnTo>
                  <a:lnTo>
                    <a:pt x="220" y="132"/>
                  </a:lnTo>
                  <a:lnTo>
                    <a:pt x="236" y="134"/>
                  </a:lnTo>
                  <a:lnTo>
                    <a:pt x="250" y="138"/>
                  </a:lnTo>
                  <a:lnTo>
                    <a:pt x="266" y="144"/>
                  </a:lnTo>
                  <a:lnTo>
                    <a:pt x="278" y="150"/>
                  </a:lnTo>
                  <a:lnTo>
                    <a:pt x="292" y="160"/>
                  </a:lnTo>
                  <a:lnTo>
                    <a:pt x="304" y="170"/>
                  </a:lnTo>
                  <a:lnTo>
                    <a:pt x="306" y="68"/>
                  </a:lnTo>
                  <a:lnTo>
                    <a:pt x="306" y="68"/>
                  </a:lnTo>
                  <a:lnTo>
                    <a:pt x="304" y="52"/>
                  </a:lnTo>
                  <a:lnTo>
                    <a:pt x="302" y="38"/>
                  </a:lnTo>
                  <a:lnTo>
                    <a:pt x="298" y="30"/>
                  </a:lnTo>
                  <a:lnTo>
                    <a:pt x="292" y="24"/>
                  </a:lnTo>
                  <a:lnTo>
                    <a:pt x="284" y="20"/>
                  </a:lnTo>
                  <a:lnTo>
                    <a:pt x="272" y="18"/>
                  </a:lnTo>
                  <a:lnTo>
                    <a:pt x="242" y="14"/>
                  </a:lnTo>
                  <a:lnTo>
                    <a:pt x="242" y="0"/>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2"/>
                  </a:lnTo>
                  <a:lnTo>
                    <a:pt x="306" y="468"/>
                  </a:lnTo>
                  <a:lnTo>
                    <a:pt x="304" y="476"/>
                  </a:lnTo>
                  <a:lnTo>
                    <a:pt x="300" y="482"/>
                  </a:lnTo>
                  <a:lnTo>
                    <a:pt x="294" y="490"/>
                  </a:lnTo>
                  <a:lnTo>
                    <a:pt x="288" y="494"/>
                  </a:lnTo>
                  <a:lnTo>
                    <a:pt x="280" y="500"/>
                  </a:lnTo>
                  <a:lnTo>
                    <a:pt x="270" y="502"/>
                  </a:lnTo>
                  <a:lnTo>
                    <a:pt x="26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lnTo>
                    <a:pt x="224" y="170"/>
                  </a:lnTo>
                  <a:close/>
                </a:path>
              </a:pathLst>
            </a:custGeom>
            <a:solidFill>
              <a:srgbClr val="13694E"/>
            </a:solidFill>
            <a:ln w="9525">
              <a:noFill/>
              <a:round/>
              <a:headEnd/>
              <a:tailEnd/>
            </a:ln>
          </p:spPr>
          <p:txBody>
            <a:bodyPr/>
            <a:lstStyle/>
            <a:p>
              <a:pPr defTabSz="457200"/>
              <a:endParaRPr lang="en-US" dirty="0">
                <a:solidFill>
                  <a:prstClr val="black"/>
                </a:solidFill>
              </a:endParaRPr>
            </a:p>
          </p:txBody>
        </p:sp>
      </p:grpSp>
    </p:spTree>
    <p:extLst>
      <p:ext uri="{BB962C8B-B14F-4D97-AF65-F5344CB8AC3E}">
        <p14:creationId xmlns:p14="http://schemas.microsoft.com/office/powerpoint/2010/main" val="1392496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1100</Words>
  <Application>Microsoft Office PowerPoint</Application>
  <PresentationFormat>Widescreen</PresentationFormat>
  <Paragraphs>285</Paragraphs>
  <Slides>18</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Arial</vt:lpstr>
      <vt:lpstr>Calibri</vt:lpstr>
      <vt:lpstr>Calibri Light</vt:lpstr>
      <vt:lpstr>citrixsans-regular</vt:lpstr>
      <vt:lpstr>Courier New</vt:lpstr>
      <vt:lpstr>Garamond</vt:lpstr>
      <vt:lpstr>ITC Avant Garde Std Bk</vt:lpstr>
      <vt:lpstr>ITC Garamond Std Book</vt:lpstr>
      <vt:lpstr>MS Mincho</vt:lpstr>
      <vt:lpstr>Times New Roman</vt:lpstr>
      <vt:lpstr>Wingdings</vt:lpstr>
      <vt:lpstr>Office Theme</vt:lpstr>
      <vt:lpstr>1_Office Theme</vt:lpstr>
      <vt:lpstr>2_Office Theme</vt:lpstr>
      <vt:lpstr>3_Office Theme</vt:lpstr>
      <vt:lpstr>The Challenges and Successes of Technology Vendor Engagement for iPASS Reform</vt:lpstr>
      <vt:lpstr>The iPASS Ecosystem</vt:lpstr>
      <vt:lpstr>Common Challenges</vt:lpstr>
      <vt:lpstr>Today’s Speakers</vt:lpstr>
      <vt:lpstr>Colorado State University</vt:lpstr>
      <vt:lpstr>Strategy: Improve Student Success</vt:lpstr>
      <vt:lpstr>Our IPAS Team</vt:lpstr>
      <vt:lpstr>Our IPAS Systems</vt:lpstr>
      <vt:lpstr>Not a Problem</vt:lpstr>
      <vt:lpstr>Issues Encountered</vt:lpstr>
      <vt:lpstr>Northern Essex Community College</vt:lpstr>
      <vt:lpstr>NECC’S VISION FOR iPASS</vt:lpstr>
      <vt:lpstr>Our Technology (New/Current/Integration)</vt:lpstr>
      <vt:lpstr>Vendors</vt:lpstr>
      <vt:lpstr>Discussion: Engaging Tech Vendors</vt:lpstr>
      <vt:lpstr>Advice Sharing</vt:lpstr>
      <vt:lpstr>Spring iPASS Webinar Schedule</vt:lpstr>
      <vt:lpstr>Register to attend DREAM at www.AchievingtheDream.org/DREAM2016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Mei-Yen Ireland</dc:creator>
  <cp:lastModifiedBy>Nancy Millichap</cp:lastModifiedBy>
  <cp:revision>21</cp:revision>
  <dcterms:created xsi:type="dcterms:W3CDTF">2016-02-05T11:15:56Z</dcterms:created>
  <dcterms:modified xsi:type="dcterms:W3CDTF">2017-11-20T19:21:51Z</dcterms:modified>
</cp:coreProperties>
</file>