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4" r:id="rId4"/>
  </p:sldMasterIdLst>
  <p:notesMasterIdLst>
    <p:notesMasterId r:id="rId15"/>
  </p:notesMasterIdLst>
  <p:sldIdLst>
    <p:sldId id="256" r:id="rId5"/>
    <p:sldId id="292" r:id="rId6"/>
    <p:sldId id="303" r:id="rId7"/>
    <p:sldId id="291" r:id="rId8"/>
    <p:sldId id="302" r:id="rId9"/>
    <p:sldId id="301" r:id="rId10"/>
    <p:sldId id="298" r:id="rId11"/>
    <p:sldId id="299" r:id="rId12"/>
    <p:sldId id="300" r:id="rId13"/>
    <p:sldId id="263" r:id="rId1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awton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08E7F"/>
    <a:srgbClr val="78278B"/>
    <a:srgbClr val="455560"/>
    <a:srgbClr val="F6A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77379" autoAdjust="0"/>
  </p:normalViewPr>
  <p:slideViewPr>
    <p:cSldViewPr>
      <p:cViewPr>
        <p:scale>
          <a:sx n="89" d="100"/>
          <a:sy n="89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69582-629A-48DE-9C51-FC88F1E6ABD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4F7E5D85-254F-4D37-AD91-596EA0FBED3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Structural Change</a:t>
          </a:r>
          <a:endParaRPr lang="en-US" sz="2400" b="1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gm:t>
    </dgm:pt>
    <dgm:pt modelId="{5DB42D13-BF50-465C-ADB3-AAAB34A98685}" type="parTrans" cxnId="{8E1B5D9C-4E77-4DAA-A3B8-A7E03983F4ED}">
      <dgm:prSet/>
      <dgm:spPr/>
      <dgm:t>
        <a:bodyPr/>
        <a:lstStyle/>
        <a:p>
          <a:endParaRPr lang="en-US">
            <a:latin typeface="citrixsans-regular"/>
          </a:endParaRPr>
        </a:p>
      </dgm:t>
    </dgm:pt>
    <dgm:pt modelId="{E5F368D4-E429-4AFC-A528-0CF54CA1FDD6}" type="sibTrans" cxnId="{8E1B5D9C-4E77-4DAA-A3B8-A7E03983F4ED}">
      <dgm:prSet/>
      <dgm:spPr/>
      <dgm:t>
        <a:bodyPr/>
        <a:lstStyle/>
        <a:p>
          <a:endParaRPr lang="en-US">
            <a:latin typeface="citrixsans-regular"/>
          </a:endParaRPr>
        </a:p>
      </dgm:t>
    </dgm:pt>
    <dgm:pt modelId="{79CD8475-7C51-4E7F-AB23-7AF67FA879A2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Attitudinal Change</a:t>
          </a:r>
          <a:endParaRPr lang="en-US" sz="2100" b="1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gm:t>
    </dgm:pt>
    <dgm:pt modelId="{20177743-AE43-4A8F-99C2-D83BB492B95D}" type="parTrans" cxnId="{6E2A79A1-9E9C-43A6-924C-A8E32EE6C243}">
      <dgm:prSet/>
      <dgm:spPr/>
      <dgm:t>
        <a:bodyPr/>
        <a:lstStyle/>
        <a:p>
          <a:endParaRPr lang="en-US">
            <a:latin typeface="citrixsans-regular"/>
          </a:endParaRPr>
        </a:p>
      </dgm:t>
    </dgm:pt>
    <dgm:pt modelId="{F75016AD-E06A-4120-A694-62A28FA3CDD0}" type="sibTrans" cxnId="{6E2A79A1-9E9C-43A6-924C-A8E32EE6C243}">
      <dgm:prSet/>
      <dgm:spPr/>
      <dgm:t>
        <a:bodyPr/>
        <a:lstStyle/>
        <a:p>
          <a:endParaRPr lang="en-US">
            <a:latin typeface="citrixsans-regular"/>
          </a:endParaRPr>
        </a:p>
      </dgm:t>
    </dgm:pt>
    <dgm:pt modelId="{314E9A0E-8E03-4B26-9C45-0905BEC8BB4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Process Change</a:t>
          </a:r>
          <a:endParaRPr lang="en-US" sz="2400" b="1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gm:t>
    </dgm:pt>
    <dgm:pt modelId="{65598226-2269-4546-84A5-1FAD65895EF5}" type="parTrans" cxnId="{31CCF497-61DD-46CA-BCEC-AEC8F50E234C}">
      <dgm:prSet/>
      <dgm:spPr/>
      <dgm:t>
        <a:bodyPr/>
        <a:lstStyle/>
        <a:p>
          <a:endParaRPr lang="en-US">
            <a:latin typeface="citrixsans-regular"/>
          </a:endParaRPr>
        </a:p>
      </dgm:t>
    </dgm:pt>
    <dgm:pt modelId="{E4AF1A73-B8E8-4917-8653-A7CBD53D81C9}" type="sibTrans" cxnId="{31CCF497-61DD-46CA-BCEC-AEC8F50E234C}">
      <dgm:prSet/>
      <dgm:spPr/>
      <dgm:t>
        <a:bodyPr/>
        <a:lstStyle/>
        <a:p>
          <a:endParaRPr lang="en-US">
            <a:latin typeface="citrixsans-regular"/>
          </a:endParaRPr>
        </a:p>
      </dgm:t>
    </dgm:pt>
    <dgm:pt modelId="{9F9FB3F8-3CF3-4AAE-A8A7-14A7A379EA29}" type="pres">
      <dgm:prSet presAssocID="{9D369582-629A-48DE-9C51-FC88F1E6ABD2}" presName="compositeShape" presStyleCnt="0">
        <dgm:presLayoutVars>
          <dgm:chMax val="7"/>
          <dgm:dir/>
          <dgm:resizeHandles val="exact"/>
        </dgm:presLayoutVars>
      </dgm:prSet>
      <dgm:spPr/>
    </dgm:pt>
    <dgm:pt modelId="{D5EBF42A-6175-4B87-9628-1A0271B83E9D}" type="pres">
      <dgm:prSet presAssocID="{4F7E5D85-254F-4D37-AD91-596EA0FBED39}" presName="circ1" presStyleLbl="vennNode1" presStyleIdx="0" presStyleCnt="3"/>
      <dgm:spPr/>
      <dgm:t>
        <a:bodyPr/>
        <a:lstStyle/>
        <a:p>
          <a:endParaRPr lang="en-US"/>
        </a:p>
      </dgm:t>
    </dgm:pt>
    <dgm:pt modelId="{EEB6B492-F5D6-40FE-A716-3FED95FACE21}" type="pres">
      <dgm:prSet presAssocID="{4F7E5D85-254F-4D37-AD91-596EA0FBED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EC94D-1ACD-43EF-ABBD-9B1F2645413A}" type="pres">
      <dgm:prSet presAssocID="{79CD8475-7C51-4E7F-AB23-7AF67FA879A2}" presName="circ2" presStyleLbl="vennNode1" presStyleIdx="1" presStyleCnt="3"/>
      <dgm:spPr/>
      <dgm:t>
        <a:bodyPr/>
        <a:lstStyle/>
        <a:p>
          <a:endParaRPr lang="en-US"/>
        </a:p>
      </dgm:t>
    </dgm:pt>
    <dgm:pt modelId="{42D7CBD2-E9CC-44C5-B456-1BAB88E8EAFF}" type="pres">
      <dgm:prSet presAssocID="{79CD8475-7C51-4E7F-AB23-7AF67FA879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8825-11D1-434D-B0B4-949C3B4E3A5B}" type="pres">
      <dgm:prSet presAssocID="{314E9A0E-8E03-4B26-9C45-0905BEC8BB40}" presName="circ3" presStyleLbl="vennNode1" presStyleIdx="2" presStyleCnt="3"/>
      <dgm:spPr/>
      <dgm:t>
        <a:bodyPr/>
        <a:lstStyle/>
        <a:p>
          <a:endParaRPr lang="en-US"/>
        </a:p>
      </dgm:t>
    </dgm:pt>
    <dgm:pt modelId="{120F80EF-CAE6-4333-BCB5-D32694DD5653}" type="pres">
      <dgm:prSet presAssocID="{314E9A0E-8E03-4B26-9C45-0905BEC8BB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3CAD98-5073-40B7-941D-B969C11CEB81}" type="presOf" srcId="{4F7E5D85-254F-4D37-AD91-596EA0FBED39}" destId="{EEB6B492-F5D6-40FE-A716-3FED95FACE21}" srcOrd="1" destOrd="0" presId="urn:microsoft.com/office/officeart/2005/8/layout/venn1"/>
    <dgm:cxn modelId="{364F9E3D-4D3A-4D4F-93CA-C837BF3BA839}" type="presOf" srcId="{314E9A0E-8E03-4B26-9C45-0905BEC8BB40}" destId="{120F80EF-CAE6-4333-BCB5-D32694DD5653}" srcOrd="1" destOrd="0" presId="urn:microsoft.com/office/officeart/2005/8/layout/venn1"/>
    <dgm:cxn modelId="{8CA65A60-1589-421B-990D-1759EF02543F}" type="presOf" srcId="{79CD8475-7C51-4E7F-AB23-7AF67FA879A2}" destId="{9A2EC94D-1ACD-43EF-ABBD-9B1F2645413A}" srcOrd="0" destOrd="0" presId="urn:microsoft.com/office/officeart/2005/8/layout/venn1"/>
    <dgm:cxn modelId="{8E1B5D9C-4E77-4DAA-A3B8-A7E03983F4ED}" srcId="{9D369582-629A-48DE-9C51-FC88F1E6ABD2}" destId="{4F7E5D85-254F-4D37-AD91-596EA0FBED39}" srcOrd="0" destOrd="0" parTransId="{5DB42D13-BF50-465C-ADB3-AAAB34A98685}" sibTransId="{E5F368D4-E429-4AFC-A528-0CF54CA1FDD6}"/>
    <dgm:cxn modelId="{6BC7316B-2888-4E1B-896F-69C176C235D8}" type="presOf" srcId="{4F7E5D85-254F-4D37-AD91-596EA0FBED39}" destId="{D5EBF42A-6175-4B87-9628-1A0271B83E9D}" srcOrd="0" destOrd="0" presId="urn:microsoft.com/office/officeart/2005/8/layout/venn1"/>
    <dgm:cxn modelId="{402807EE-274B-4284-89EB-7606F29909A0}" type="presOf" srcId="{314E9A0E-8E03-4B26-9C45-0905BEC8BB40}" destId="{52948825-11D1-434D-B0B4-949C3B4E3A5B}" srcOrd="0" destOrd="0" presId="urn:microsoft.com/office/officeart/2005/8/layout/venn1"/>
    <dgm:cxn modelId="{6E2A79A1-9E9C-43A6-924C-A8E32EE6C243}" srcId="{9D369582-629A-48DE-9C51-FC88F1E6ABD2}" destId="{79CD8475-7C51-4E7F-AB23-7AF67FA879A2}" srcOrd="1" destOrd="0" parTransId="{20177743-AE43-4A8F-99C2-D83BB492B95D}" sibTransId="{F75016AD-E06A-4120-A694-62A28FA3CDD0}"/>
    <dgm:cxn modelId="{31CCF497-61DD-46CA-BCEC-AEC8F50E234C}" srcId="{9D369582-629A-48DE-9C51-FC88F1E6ABD2}" destId="{314E9A0E-8E03-4B26-9C45-0905BEC8BB40}" srcOrd="2" destOrd="0" parTransId="{65598226-2269-4546-84A5-1FAD65895EF5}" sibTransId="{E4AF1A73-B8E8-4917-8653-A7CBD53D81C9}"/>
    <dgm:cxn modelId="{8F437C8F-A2B4-4884-B04B-E834B916A82A}" type="presOf" srcId="{9D369582-629A-48DE-9C51-FC88F1E6ABD2}" destId="{9F9FB3F8-3CF3-4AAE-A8A7-14A7A379EA29}" srcOrd="0" destOrd="0" presId="urn:microsoft.com/office/officeart/2005/8/layout/venn1"/>
    <dgm:cxn modelId="{9FFEA177-5B0A-408B-AD3A-023629F633B9}" type="presOf" srcId="{79CD8475-7C51-4E7F-AB23-7AF67FA879A2}" destId="{42D7CBD2-E9CC-44C5-B456-1BAB88E8EAFF}" srcOrd="1" destOrd="0" presId="urn:microsoft.com/office/officeart/2005/8/layout/venn1"/>
    <dgm:cxn modelId="{F26502FD-631F-4E51-9550-91DC1BA6404C}" type="presParOf" srcId="{9F9FB3F8-3CF3-4AAE-A8A7-14A7A379EA29}" destId="{D5EBF42A-6175-4B87-9628-1A0271B83E9D}" srcOrd="0" destOrd="0" presId="urn:microsoft.com/office/officeart/2005/8/layout/venn1"/>
    <dgm:cxn modelId="{AC99DF69-2B8B-47E6-B677-9456C5EEFADE}" type="presParOf" srcId="{9F9FB3F8-3CF3-4AAE-A8A7-14A7A379EA29}" destId="{EEB6B492-F5D6-40FE-A716-3FED95FACE21}" srcOrd="1" destOrd="0" presId="urn:microsoft.com/office/officeart/2005/8/layout/venn1"/>
    <dgm:cxn modelId="{7EE570F1-D665-45BE-A3DB-BB8481A1737C}" type="presParOf" srcId="{9F9FB3F8-3CF3-4AAE-A8A7-14A7A379EA29}" destId="{9A2EC94D-1ACD-43EF-ABBD-9B1F2645413A}" srcOrd="2" destOrd="0" presId="urn:microsoft.com/office/officeart/2005/8/layout/venn1"/>
    <dgm:cxn modelId="{405B7273-61E0-4033-B040-738445A054C9}" type="presParOf" srcId="{9F9FB3F8-3CF3-4AAE-A8A7-14A7A379EA29}" destId="{42D7CBD2-E9CC-44C5-B456-1BAB88E8EAFF}" srcOrd="3" destOrd="0" presId="urn:microsoft.com/office/officeart/2005/8/layout/venn1"/>
    <dgm:cxn modelId="{E0FE259B-1CB3-45F9-A32A-2FF5F656240E}" type="presParOf" srcId="{9F9FB3F8-3CF3-4AAE-A8A7-14A7A379EA29}" destId="{52948825-11D1-434D-B0B4-949C3B4E3A5B}" srcOrd="4" destOrd="0" presId="urn:microsoft.com/office/officeart/2005/8/layout/venn1"/>
    <dgm:cxn modelId="{7C0CE9B0-1017-48E8-B227-425AF14FBD7F}" type="presParOf" srcId="{9F9FB3F8-3CF3-4AAE-A8A7-14A7A379EA29}" destId="{120F80EF-CAE6-4333-BCB5-D32694DD565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BF42A-6175-4B87-9628-1A0271B83E9D}">
      <dsp:nvSpPr>
        <dsp:cNvPr id="0" name=""/>
        <dsp:cNvSpPr/>
      </dsp:nvSpPr>
      <dsp:spPr>
        <a:xfrm>
          <a:off x="1645919" y="44132"/>
          <a:ext cx="2118360" cy="21183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Structural Change</a:t>
          </a:r>
          <a:endParaRPr lang="en-US" sz="2400" b="1" kern="1200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sp:txBody>
      <dsp:txXfrm>
        <a:off x="1928367" y="414845"/>
        <a:ext cx="1553464" cy="953262"/>
      </dsp:txXfrm>
    </dsp:sp>
    <dsp:sp modelId="{9A2EC94D-1ACD-43EF-ABBD-9B1F2645413A}">
      <dsp:nvSpPr>
        <dsp:cNvPr id="0" name=""/>
        <dsp:cNvSpPr/>
      </dsp:nvSpPr>
      <dsp:spPr>
        <a:xfrm>
          <a:off x="2410294" y="1368107"/>
          <a:ext cx="2118360" cy="21183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Attitudinal Change</a:t>
          </a:r>
          <a:endParaRPr lang="en-US" sz="2100" b="1" kern="1200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sp:txBody>
      <dsp:txXfrm>
        <a:off x="3058160" y="1915350"/>
        <a:ext cx="1271016" cy="1165098"/>
      </dsp:txXfrm>
    </dsp:sp>
    <dsp:sp modelId="{52948825-11D1-434D-B0B4-949C3B4E3A5B}">
      <dsp:nvSpPr>
        <dsp:cNvPr id="0" name=""/>
        <dsp:cNvSpPr/>
      </dsp:nvSpPr>
      <dsp:spPr>
        <a:xfrm>
          <a:off x="881545" y="1368107"/>
          <a:ext cx="2118360" cy="21183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/>
              <a:latin typeface="Garamond" panose="02020404030301010803" pitchFamily="18" charset="0"/>
            </a:rPr>
            <a:t>Process Change</a:t>
          </a:r>
          <a:endParaRPr lang="en-US" sz="2400" b="1" kern="1200" dirty="0">
            <a:solidFill>
              <a:schemeClr val="bg1"/>
            </a:solidFill>
            <a:effectLst/>
            <a:latin typeface="Garamond" panose="02020404030301010803" pitchFamily="18" charset="0"/>
          </a:endParaRPr>
        </a:p>
      </dsp:txBody>
      <dsp:txXfrm>
        <a:off x="1081023" y="1915350"/>
        <a:ext cx="1271016" cy="1165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7488250-DBEC-4322-9594-FC968CCC62D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EBD91E54-B9DC-4443-A491-4B721295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4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1E54-B9DC-4443-A491-4B721295A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0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1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9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9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4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1E54-B9DC-4443-A491-4B721295A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1E54-B9DC-4443-A491-4B721295A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3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3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9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2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3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00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9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2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59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955" y="2662492"/>
            <a:ext cx="8109640" cy="1421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177" b="0" i="1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127" y="568653"/>
            <a:ext cx="1151365" cy="2181987"/>
          </a:xfrm>
          <a:prstGeom prst="rect">
            <a:avLst/>
          </a:prstGeom>
          <a:noFill/>
        </p:spPr>
        <p:txBody>
          <a:bodyPr wrap="none" lIns="89896" tIns="44948" rIns="89896" bIns="44948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3589" b="1" dirty="0" smtClean="0">
                <a:solidFill>
                  <a:srgbClr val="F5821F"/>
                </a:solidFill>
                <a:ea typeface="ＭＳ Ｐゴシック" charset="0"/>
              </a:rPr>
              <a:t>8</a:t>
            </a:r>
            <a:endParaRPr lang="en-US" sz="13589" b="1" dirty="0">
              <a:solidFill>
                <a:srgbClr val="F5821F"/>
              </a:solidFill>
              <a:ea typeface="ＭＳ Ｐゴシック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76823" y="781597"/>
            <a:ext cx="4128141" cy="1828942"/>
          </a:xfrm>
          <a:prstGeom prst="rect">
            <a:avLst/>
          </a:prstGeom>
          <a:noFill/>
        </p:spPr>
        <p:txBody>
          <a:bodyPr wrap="none" lIns="89896" tIns="44948" rIns="89896" bIns="44948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1295" b="1" dirty="0" smtClean="0">
                <a:solidFill>
                  <a:prstClr val="white"/>
                </a:solidFill>
                <a:ea typeface="ＭＳ Ｐゴシック" charset="0"/>
              </a:rPr>
              <a:t>Steps</a:t>
            </a:r>
            <a:endParaRPr lang="en-US" sz="11295" b="1" dirty="0">
              <a:solidFill>
                <a:prstClr val="white"/>
              </a:solidFill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33"/>
          <a:stretch/>
        </p:blipFill>
        <p:spPr>
          <a:xfrm>
            <a:off x="492125" y="6039593"/>
            <a:ext cx="1339273" cy="5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37994"/>
            <a:ext cx="7928975" cy="1390389"/>
          </a:xfrm>
          <a:custGeom>
            <a:avLst/>
            <a:gdLst>
              <a:gd name="connsiteX0" fmla="*/ 0 w 7462250"/>
              <a:gd name="connsiteY0" fmla="*/ 0 h 1390389"/>
              <a:gd name="connsiteX1" fmla="*/ 7462250 w 7462250"/>
              <a:gd name="connsiteY1" fmla="*/ 0 h 1390389"/>
              <a:gd name="connsiteX2" fmla="*/ 7462250 w 7462250"/>
              <a:gd name="connsiteY2" fmla="*/ 1390389 h 1390389"/>
              <a:gd name="connsiteX3" fmla="*/ 0 w 7462250"/>
              <a:gd name="connsiteY3" fmla="*/ 1390389 h 1390389"/>
              <a:gd name="connsiteX4" fmla="*/ 0 w 7462250"/>
              <a:gd name="connsiteY4" fmla="*/ 0 h 1390389"/>
              <a:gd name="connsiteX0" fmla="*/ 0 w 7462250"/>
              <a:gd name="connsiteY0" fmla="*/ 0 h 1390389"/>
              <a:gd name="connsiteX1" fmla="*/ 7462250 w 7462250"/>
              <a:gd name="connsiteY1" fmla="*/ 0 h 1390389"/>
              <a:gd name="connsiteX2" fmla="*/ 7449724 w 7462250"/>
              <a:gd name="connsiteY2" fmla="*/ 688932 h 1390389"/>
              <a:gd name="connsiteX3" fmla="*/ 7462250 w 7462250"/>
              <a:gd name="connsiteY3" fmla="*/ 1390389 h 1390389"/>
              <a:gd name="connsiteX4" fmla="*/ 0 w 7462250"/>
              <a:gd name="connsiteY4" fmla="*/ 1390389 h 1390389"/>
              <a:gd name="connsiteX5" fmla="*/ 0 w 7462250"/>
              <a:gd name="connsiteY5" fmla="*/ 0 h 1390389"/>
              <a:gd name="connsiteX0" fmla="*/ 0 w 7462250"/>
              <a:gd name="connsiteY0" fmla="*/ 0 h 1390389"/>
              <a:gd name="connsiteX1" fmla="*/ 7462250 w 7462250"/>
              <a:gd name="connsiteY1" fmla="*/ 0 h 1390389"/>
              <a:gd name="connsiteX2" fmla="*/ 6572902 w 7462250"/>
              <a:gd name="connsiteY2" fmla="*/ 701458 h 1390389"/>
              <a:gd name="connsiteX3" fmla="*/ 7462250 w 7462250"/>
              <a:gd name="connsiteY3" fmla="*/ 1390389 h 1390389"/>
              <a:gd name="connsiteX4" fmla="*/ 0 w 7462250"/>
              <a:gd name="connsiteY4" fmla="*/ 1390389 h 1390389"/>
              <a:gd name="connsiteX5" fmla="*/ 0 w 7462250"/>
              <a:gd name="connsiteY5" fmla="*/ 0 h 139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250" h="1390389">
                <a:moveTo>
                  <a:pt x="0" y="0"/>
                </a:moveTo>
                <a:lnTo>
                  <a:pt x="7462250" y="0"/>
                </a:lnTo>
                <a:lnTo>
                  <a:pt x="6572902" y="701458"/>
                </a:lnTo>
                <a:lnTo>
                  <a:pt x="7462250" y="1390389"/>
                </a:lnTo>
                <a:lnTo>
                  <a:pt x="0" y="13903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147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18" y="524309"/>
            <a:ext cx="6620005" cy="817758"/>
          </a:xfrm>
        </p:spPr>
        <p:txBody>
          <a:bodyPr/>
          <a:lstStyle>
            <a:lvl1pPr>
              <a:defRPr sz="273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75869" y="1841501"/>
            <a:ext cx="8242039" cy="4208745"/>
          </a:xfrm>
        </p:spPr>
        <p:txBody>
          <a:bodyPr>
            <a:normAutofit/>
          </a:bodyPr>
          <a:lstStyle>
            <a:lvl1pPr>
              <a:spcBef>
                <a:spcPts val="1180"/>
              </a:spcBef>
              <a:buClr>
                <a:schemeClr val="bg2"/>
              </a:buClr>
              <a:defRPr sz="2206">
                <a:solidFill>
                  <a:schemeClr val="bg1"/>
                </a:solidFill>
              </a:defRPr>
            </a:lvl1pPr>
            <a:lvl2pPr>
              <a:spcBef>
                <a:spcPts val="1180"/>
              </a:spcBef>
              <a:defRPr sz="2206">
                <a:solidFill>
                  <a:schemeClr val="bg1"/>
                </a:solidFill>
              </a:defRPr>
            </a:lvl2pPr>
            <a:lvl3pPr>
              <a:spcBef>
                <a:spcPts val="1180"/>
              </a:spcBef>
              <a:buClr>
                <a:schemeClr val="bg2"/>
              </a:buClr>
              <a:defRPr sz="2206">
                <a:solidFill>
                  <a:schemeClr val="bg1"/>
                </a:solidFill>
              </a:defRPr>
            </a:lvl3pPr>
            <a:lvl4pPr>
              <a:spcBef>
                <a:spcPts val="1180"/>
              </a:spcBef>
              <a:buClr>
                <a:schemeClr val="bg1"/>
              </a:buClr>
              <a:defRPr sz="2206">
                <a:solidFill>
                  <a:schemeClr val="bg1"/>
                </a:solidFill>
              </a:defRPr>
            </a:lvl4pPr>
            <a:lvl5pPr>
              <a:spcBef>
                <a:spcPts val="1180"/>
              </a:spcBef>
              <a:defRPr sz="220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2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37994"/>
            <a:ext cx="7928975" cy="1390389"/>
          </a:xfrm>
          <a:custGeom>
            <a:avLst/>
            <a:gdLst>
              <a:gd name="connsiteX0" fmla="*/ 0 w 7462250"/>
              <a:gd name="connsiteY0" fmla="*/ 0 h 1390389"/>
              <a:gd name="connsiteX1" fmla="*/ 7462250 w 7462250"/>
              <a:gd name="connsiteY1" fmla="*/ 0 h 1390389"/>
              <a:gd name="connsiteX2" fmla="*/ 7462250 w 7462250"/>
              <a:gd name="connsiteY2" fmla="*/ 1390389 h 1390389"/>
              <a:gd name="connsiteX3" fmla="*/ 0 w 7462250"/>
              <a:gd name="connsiteY3" fmla="*/ 1390389 h 1390389"/>
              <a:gd name="connsiteX4" fmla="*/ 0 w 7462250"/>
              <a:gd name="connsiteY4" fmla="*/ 0 h 1390389"/>
              <a:gd name="connsiteX0" fmla="*/ 0 w 7462250"/>
              <a:gd name="connsiteY0" fmla="*/ 0 h 1390389"/>
              <a:gd name="connsiteX1" fmla="*/ 7462250 w 7462250"/>
              <a:gd name="connsiteY1" fmla="*/ 0 h 1390389"/>
              <a:gd name="connsiteX2" fmla="*/ 7449724 w 7462250"/>
              <a:gd name="connsiteY2" fmla="*/ 688932 h 1390389"/>
              <a:gd name="connsiteX3" fmla="*/ 7462250 w 7462250"/>
              <a:gd name="connsiteY3" fmla="*/ 1390389 h 1390389"/>
              <a:gd name="connsiteX4" fmla="*/ 0 w 7462250"/>
              <a:gd name="connsiteY4" fmla="*/ 1390389 h 1390389"/>
              <a:gd name="connsiteX5" fmla="*/ 0 w 7462250"/>
              <a:gd name="connsiteY5" fmla="*/ 0 h 1390389"/>
              <a:gd name="connsiteX0" fmla="*/ 0 w 7462250"/>
              <a:gd name="connsiteY0" fmla="*/ 0 h 1390389"/>
              <a:gd name="connsiteX1" fmla="*/ 7462250 w 7462250"/>
              <a:gd name="connsiteY1" fmla="*/ 0 h 1390389"/>
              <a:gd name="connsiteX2" fmla="*/ 6572902 w 7462250"/>
              <a:gd name="connsiteY2" fmla="*/ 701458 h 1390389"/>
              <a:gd name="connsiteX3" fmla="*/ 7462250 w 7462250"/>
              <a:gd name="connsiteY3" fmla="*/ 1390389 h 1390389"/>
              <a:gd name="connsiteX4" fmla="*/ 0 w 7462250"/>
              <a:gd name="connsiteY4" fmla="*/ 1390389 h 1390389"/>
              <a:gd name="connsiteX5" fmla="*/ 0 w 7462250"/>
              <a:gd name="connsiteY5" fmla="*/ 0 h 139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250" h="1390389">
                <a:moveTo>
                  <a:pt x="0" y="0"/>
                </a:moveTo>
                <a:lnTo>
                  <a:pt x="7462250" y="0"/>
                </a:lnTo>
                <a:lnTo>
                  <a:pt x="6572902" y="701458"/>
                </a:lnTo>
                <a:lnTo>
                  <a:pt x="7462250" y="1390389"/>
                </a:lnTo>
                <a:lnTo>
                  <a:pt x="0" y="1390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147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18" y="524309"/>
            <a:ext cx="6620005" cy="817758"/>
          </a:xfrm>
        </p:spPr>
        <p:txBody>
          <a:bodyPr/>
          <a:lstStyle>
            <a:lvl1pPr>
              <a:defRPr sz="273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75869" y="1841501"/>
            <a:ext cx="8242039" cy="4208745"/>
          </a:xfrm>
        </p:spPr>
        <p:txBody>
          <a:bodyPr>
            <a:normAutofit/>
          </a:bodyPr>
          <a:lstStyle>
            <a:lvl1pPr>
              <a:spcBef>
                <a:spcPts val="1180"/>
              </a:spcBef>
              <a:buClr>
                <a:schemeClr val="bg2"/>
              </a:buClr>
              <a:defRPr sz="2206">
                <a:solidFill>
                  <a:schemeClr val="bg1"/>
                </a:solidFill>
              </a:defRPr>
            </a:lvl1pPr>
            <a:lvl2pPr>
              <a:spcBef>
                <a:spcPts val="1180"/>
              </a:spcBef>
              <a:defRPr sz="2206">
                <a:solidFill>
                  <a:schemeClr val="bg1"/>
                </a:solidFill>
              </a:defRPr>
            </a:lvl2pPr>
            <a:lvl3pPr>
              <a:spcBef>
                <a:spcPts val="1180"/>
              </a:spcBef>
              <a:buClr>
                <a:schemeClr val="bg2"/>
              </a:buClr>
              <a:defRPr sz="2206">
                <a:solidFill>
                  <a:schemeClr val="bg1"/>
                </a:solidFill>
              </a:defRPr>
            </a:lvl3pPr>
            <a:lvl4pPr>
              <a:spcBef>
                <a:spcPts val="1180"/>
              </a:spcBef>
              <a:buClr>
                <a:schemeClr val="bg1"/>
              </a:buClr>
              <a:defRPr sz="2206">
                <a:solidFill>
                  <a:schemeClr val="bg1"/>
                </a:solidFill>
              </a:defRPr>
            </a:lvl4pPr>
            <a:lvl5pPr>
              <a:spcBef>
                <a:spcPts val="1180"/>
              </a:spcBef>
              <a:defRPr sz="220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6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75868" y="6422503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buNone/>
              <a:defRPr lang="en-US" sz="794" smtClean="0">
                <a:effectLst/>
              </a:defRPr>
            </a:lvl1pPr>
          </a:lstStyle>
          <a:p>
            <a:r>
              <a:rPr dirty="0">
                <a:solidFill>
                  <a:prstClr val="white"/>
                </a:solidFill>
              </a:rPr>
              <a:t>©2014 Kotter International</a:t>
            </a: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400801" y="6432028"/>
            <a:ext cx="2423786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buNone/>
              <a:defRPr sz="1059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CHANGE ESSENTIALS  </a:t>
            </a:r>
            <a:r>
              <a:rPr lang="en-US" dirty="0" smtClean="0">
                <a:solidFill>
                  <a:prstClr val="white"/>
                </a:solidFill>
                <a:cs typeface="Arial"/>
              </a:rPr>
              <a:t>|</a:t>
            </a:r>
            <a:r>
              <a:rPr lang="en-US" dirty="0" smtClean="0">
                <a:solidFill>
                  <a:prstClr val="white"/>
                </a:solidFill>
              </a:rPr>
              <a:t>  </a:t>
            </a:r>
            <a:fld id="{266A18B4-0DB5-48FD-8A18-245BF237E9F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84334" y="1321560"/>
            <a:ext cx="7598472" cy="347239"/>
          </a:xfrm>
        </p:spPr>
        <p:txBody>
          <a:bodyPr wrap="square">
            <a:spAutoFit/>
          </a:bodyPr>
          <a:lstStyle>
            <a:lvl1pPr marL="0" indent="0">
              <a:buNone/>
              <a:defRPr sz="1588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93343" y="476355"/>
            <a:ext cx="764771" cy="739035"/>
          </a:xfrm>
          <a:prstGeom prst="ellipse">
            <a:avLst/>
          </a:prstGeom>
          <a:solidFill>
            <a:srgbClr val="F79D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147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923" y="454791"/>
            <a:ext cx="8239505" cy="790074"/>
          </a:xfrm>
        </p:spPr>
        <p:txBody>
          <a:bodyPr/>
          <a:lstStyle>
            <a:lvl1pPr>
              <a:defRPr sz="3353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0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41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KI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1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6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</a:rPr>
              <a:t>October 28, 2015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PRESENTATION TITLE IN HEADER / MONTH XX, 2012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2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523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2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Leading transformative change/ October 28, 2015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PRESENTATION TITLE IN HEADER / MONTH XX, 2012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3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72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6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1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457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8749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132" y="584168"/>
            <a:ext cx="8340725" cy="465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5623564" y="6527945"/>
            <a:ext cx="2895600" cy="207464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19733" y="6527357"/>
            <a:ext cx="190083" cy="207464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3F7C509-FEEF-45D3-B896-7C07814C0C13}" type="slidenum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2" y="1175755"/>
            <a:ext cx="8329613" cy="600132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smtClean="0"/>
              <a:t>Insert explanatory copy here – up to 2 full-width lines.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31" y="1949455"/>
            <a:ext cx="8329613" cy="4288367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icon to insert visual element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6F2E77-962F-423E-A98B-D9A5C916762D}" type="datetimeFigureOut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1/14/2016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284A5BF-03F4-4400-AB5C-C6240448E386}" type="slidenum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0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5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91BA-9961-43AC-B486-5D72D13220F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4E7C-CFD5-4EED-9E40-D37904A1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0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6957"/>
            <a:ext cx="8229600" cy="79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50905"/>
            <a:ext cx="8229600" cy="429955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75868" y="6422503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buNone/>
              <a:defRPr lang="en-US" sz="794" smtClean="0">
                <a:solidFill>
                  <a:schemeClr val="bg1"/>
                </a:solidFill>
                <a:effectLst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©2014 Kotter International</a:t>
            </a:r>
          </a:p>
        </p:txBody>
      </p:sp>
      <p:sp>
        <p:nvSpPr>
          <p:cNvPr id="2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400801" y="6432028"/>
            <a:ext cx="2423786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buNone/>
              <a:defRPr sz="1059">
                <a:solidFill>
                  <a:schemeClr val="bg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charset="0"/>
              </a:rPr>
              <a:t>CHANGE ESSENTIALS  </a:t>
            </a:r>
            <a:r>
              <a:rPr lang="en-US" dirty="0" smtClean="0">
                <a:solidFill>
                  <a:prstClr val="white"/>
                </a:solidFill>
                <a:ea typeface="ＭＳ Ｐゴシック" charset="0"/>
                <a:cs typeface="Arial"/>
              </a:rPr>
              <a:t>|</a:t>
            </a:r>
            <a:r>
              <a:rPr lang="en-US" dirty="0" smtClean="0">
                <a:solidFill>
                  <a:prstClr val="white"/>
                </a:solidFill>
                <a:ea typeface="ＭＳ Ｐゴシック" charset="0"/>
              </a:rPr>
              <a:t>  </a:t>
            </a:r>
            <a:fld id="{266A18B4-0DB5-48FD-8A18-245BF237E9F0}" type="slidenum">
              <a:rPr lang="en-US" smtClean="0">
                <a:solidFill>
                  <a:prstClr val="white"/>
                </a:solidFill>
                <a:ea typeface="ＭＳ Ｐゴシック" charset="0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49505" rtl="0" eaLnBrk="0" fontAlgn="base" hangingPunct="0">
        <a:spcBef>
          <a:spcPct val="0"/>
        </a:spcBef>
        <a:spcAft>
          <a:spcPct val="0"/>
        </a:spcAft>
        <a:defRPr sz="2382" b="1" kern="1200">
          <a:solidFill>
            <a:schemeClr val="accent2"/>
          </a:solidFill>
          <a:latin typeface="+mj-lt"/>
          <a:ea typeface="ＭＳ Ｐゴシック" charset="0"/>
          <a:cs typeface="Trebuchet MS"/>
        </a:defRPr>
      </a:lvl1pPr>
      <a:lvl2pPr algn="l" defTabSz="449505" rtl="0" eaLnBrk="0" fontAlgn="base" hangingPunct="0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  <a:cs typeface="Trebuchet MS" charset="0"/>
        </a:defRPr>
      </a:lvl2pPr>
      <a:lvl3pPr algn="l" defTabSz="449505" rtl="0" eaLnBrk="0" fontAlgn="base" hangingPunct="0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  <a:cs typeface="Trebuchet MS" charset="0"/>
        </a:defRPr>
      </a:lvl3pPr>
      <a:lvl4pPr algn="l" defTabSz="449505" rtl="0" eaLnBrk="0" fontAlgn="base" hangingPunct="0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  <a:cs typeface="Trebuchet MS" charset="0"/>
        </a:defRPr>
      </a:lvl4pPr>
      <a:lvl5pPr algn="l" defTabSz="449505" rtl="0" eaLnBrk="0" fontAlgn="base" hangingPunct="0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  <a:cs typeface="Trebuchet MS" charset="0"/>
        </a:defRPr>
      </a:lvl5pPr>
      <a:lvl6pPr marL="449505" algn="l" defTabSz="449505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</a:defRPr>
      </a:lvl6pPr>
      <a:lvl7pPr marL="899010" algn="l" defTabSz="449505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</a:defRPr>
      </a:lvl7pPr>
      <a:lvl8pPr marL="1348516" algn="l" defTabSz="449505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</a:defRPr>
      </a:lvl8pPr>
      <a:lvl9pPr marL="1798021" algn="l" defTabSz="449505" rtl="0" fontAlgn="base">
        <a:spcBef>
          <a:spcPct val="0"/>
        </a:spcBef>
        <a:spcAft>
          <a:spcPct val="0"/>
        </a:spcAft>
        <a:defRPr sz="4324">
          <a:solidFill>
            <a:schemeClr val="tx1"/>
          </a:solidFill>
          <a:latin typeface="Trebuchet MS" charset="0"/>
          <a:ea typeface="ＭＳ Ｐゴシック" charset="0"/>
        </a:defRPr>
      </a:lvl9pPr>
    </p:titleStyle>
    <p:bodyStyle>
      <a:lvl1pPr marL="337129" indent="-337129" algn="l" defTabSz="44950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1941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charset="0"/>
          <a:cs typeface="Trebuchet MS"/>
        </a:defRPr>
      </a:lvl1pPr>
      <a:lvl2pPr marL="730446" indent="-280941" algn="l" defTabSz="449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̶"/>
        <a:defRPr sz="1941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charset="0"/>
          <a:cs typeface="Trebuchet MS"/>
        </a:defRPr>
      </a:lvl2pPr>
      <a:lvl3pPr marL="1236140" indent="-337129" algn="l" defTabSz="449505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60000"/>
        <a:buFont typeface="Wingdings" panose="05000000000000000000" pitchFamily="2" charset="2"/>
        <a:buChar char="l"/>
        <a:defRPr sz="1941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charset="0"/>
          <a:cs typeface="Trebuchet MS"/>
        </a:defRPr>
      </a:lvl3pPr>
      <a:lvl4pPr marL="1573269" indent="-224753" algn="l" defTabSz="449505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̵"/>
        <a:defRPr sz="1941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charset="0"/>
          <a:cs typeface="Trebuchet MS"/>
        </a:defRPr>
      </a:lvl4pPr>
      <a:lvl5pPr marL="2022774" indent="-224753" algn="l" defTabSz="4495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41" kern="12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charset="0"/>
          <a:cs typeface="Trebuchet MS"/>
        </a:defRPr>
      </a:lvl5pPr>
      <a:lvl6pPr marL="2472279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539B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Leading transformative change/ October 28, 2015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608" y="1905002"/>
            <a:ext cx="7772400" cy="14700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00539B"/>
                </a:solidFill>
                <a:latin typeface="ITC Avant Garde Std Bk" pitchFamily="34" charset="0"/>
              </a:rPr>
              <a:t>How Intentional Change Leadership Can Help Your </a:t>
            </a:r>
            <a:r>
              <a:rPr lang="en-US" sz="3200" dirty="0" err="1" smtClean="0">
                <a:solidFill>
                  <a:srgbClr val="00539B"/>
                </a:solidFill>
                <a:latin typeface="ITC Avant Garde Std Bk" pitchFamily="34" charset="0"/>
              </a:rPr>
              <a:t>iPASS</a:t>
            </a:r>
            <a:r>
              <a:rPr lang="en-US" sz="3200" dirty="0" smtClean="0">
                <a:solidFill>
                  <a:srgbClr val="00539B"/>
                </a:solidFill>
                <a:latin typeface="ITC Avant Garde Std Bk" pitchFamily="34" charset="0"/>
              </a:rPr>
              <a:t> Implementation Succeed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20190"/>
            <a:ext cx="891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rgbClr val="002060"/>
                </a:solidFill>
                <a:latin typeface="ITC Avant Garde Std Bk" pitchFamily="34" charset="0"/>
              </a:rPr>
              <a:t>iPASS</a:t>
            </a:r>
            <a:r>
              <a:rPr lang="en-US" sz="1100" b="1" dirty="0" smtClean="0">
                <a:solidFill>
                  <a:srgbClr val="002060"/>
                </a:solidFill>
                <a:latin typeface="ITC Avant Garde Std Bk" pitchFamily="34" charset="0"/>
              </a:rPr>
              <a:t>: Transformative advising and planning reform for increased student success</a:t>
            </a:r>
            <a:endParaRPr lang="en-US" sz="1100" b="1" dirty="0">
              <a:solidFill>
                <a:srgbClr val="002060"/>
              </a:solidFill>
              <a:latin typeface="ITC Avant Garde Std B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2400"/>
            <a:ext cx="6172200" cy="2126578"/>
          </a:xfrm>
          <a:prstGeom prst="rect">
            <a:avLst/>
          </a:prstGeom>
          <a:gradFill flip="none" rotWithShape="1">
            <a:gsLst>
              <a:gs pos="0">
                <a:srgbClr val="00539B">
                  <a:shade val="30000"/>
                  <a:satMod val="115000"/>
                </a:srgbClr>
              </a:gs>
              <a:gs pos="50000">
                <a:srgbClr val="00539B">
                  <a:shade val="67500"/>
                  <a:satMod val="115000"/>
                </a:srgbClr>
              </a:gs>
              <a:gs pos="100000">
                <a:srgbClr val="00539B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</p:txBody>
      </p:sp>
      <p:pic>
        <p:nvPicPr>
          <p:cNvPr id="13" name="Picture 12" descr="http://www.taoyoung.com/Images/img_compas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95600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1977072" y="139065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52" y="228602"/>
            <a:ext cx="2393315" cy="10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2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486276" y="3657600"/>
            <a:ext cx="4219577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1" y="3657600"/>
            <a:ext cx="4219577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82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86276" y="1600200"/>
            <a:ext cx="4219577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1" y="1600200"/>
            <a:ext cx="4219577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5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Common Challenges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  <a:p>
              <a:pPr marL="0" marR="0"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455560"/>
                  </a:solidFill>
                  <a:effectLst/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ffectLst/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49" y="6287137"/>
            <a:ext cx="1167903" cy="4946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1676400"/>
            <a:ext cx="44063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0053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Std Bk" pitchFamily="34" charset="0"/>
              </a:rPr>
              <a:t>Engagement &amp; Communication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Effective </a:t>
            </a:r>
            <a:r>
              <a:rPr lang="en-US" sz="1400" dirty="0">
                <a:solidFill>
                  <a:srgbClr val="666666"/>
                </a:solidFill>
                <a:latin typeface="citrixsans-regular"/>
              </a:rPr>
              <a:t>communication of project vision to all stakeholders 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>
                <a:solidFill>
                  <a:srgbClr val="666666"/>
                </a:solidFill>
                <a:latin typeface="citrixsans-regular"/>
              </a:rPr>
              <a:t>Initiative fatigue and time/resource constraints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End-user adoption of technology/behavioral change 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Effective training models for faculty and students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73263" y="617220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67228" y="1674674"/>
            <a:ext cx="4229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008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Std Bk" pitchFamily="34" charset="0"/>
              </a:rPr>
              <a:t>Data &amp; Technology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Integrating multiple student success technologies 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Identifying most valuable data (lead and lag) to track for various stakeholders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Building and maintaining effective relationship with multiple vendors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4023717"/>
            <a:ext cx="42862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78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Std Bk" pitchFamily="34" charset="0"/>
              </a:rPr>
              <a:t>Advising Policies &amp; Practices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Effective </a:t>
            </a:r>
            <a:r>
              <a:rPr lang="en-US" sz="1400" dirty="0">
                <a:solidFill>
                  <a:srgbClr val="666666"/>
                </a:solidFill>
                <a:latin typeface="citrixsans-regular"/>
              </a:rPr>
              <a:t>advising models tailored for various students, for example for dev </a:t>
            </a:r>
            <a:r>
              <a:rPr lang="en-US" sz="1400" dirty="0" err="1">
                <a:solidFill>
                  <a:srgbClr val="666666"/>
                </a:solidFill>
                <a:latin typeface="citrixsans-regular"/>
              </a:rPr>
              <a:t>ed</a:t>
            </a:r>
            <a:r>
              <a:rPr lang="en-US" sz="1400" dirty="0">
                <a:solidFill>
                  <a:srgbClr val="666666"/>
                </a:solidFill>
                <a:latin typeface="citrixsans-regular"/>
              </a:rPr>
              <a:t> students or STEM students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>
                <a:solidFill>
                  <a:srgbClr val="666666"/>
                </a:solidFill>
                <a:latin typeface="citrixsans-regular"/>
              </a:rPr>
              <a:t>Starfish flag management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>
                <a:solidFill>
                  <a:srgbClr val="666666"/>
                </a:solidFill>
                <a:latin typeface="citrixsans-regular"/>
              </a:rPr>
              <a:t>Scaling the work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67228" y="4036874"/>
            <a:ext cx="4229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F6A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Std Bk" pitchFamily="34" charset="0"/>
              </a:rPr>
              <a:t>Strategy &amp; Planning</a:t>
            </a: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Alignment with other student success work</a:t>
            </a:r>
            <a:endParaRPr lang="en-US" sz="1400" dirty="0">
              <a:solidFill>
                <a:srgbClr val="666666"/>
              </a:solidFill>
              <a:latin typeface="citrixsans-regular"/>
            </a:endParaRP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 smtClean="0">
                <a:solidFill>
                  <a:srgbClr val="666666"/>
                </a:solidFill>
                <a:latin typeface="citrixsans-regular"/>
              </a:rPr>
              <a:t>Efficient and effective change management</a:t>
            </a:r>
            <a:endParaRPr lang="en-US" sz="1400" dirty="0">
              <a:solidFill>
                <a:srgbClr val="666666"/>
              </a:solidFill>
              <a:latin typeface="citrixsans-regular"/>
            </a:endParaRPr>
          </a:p>
          <a:p>
            <a:pPr marL="742950" lvl="1" indent="-285750">
              <a:buClr>
                <a:srgbClr val="00539B"/>
              </a:buClr>
              <a:buFont typeface="Courier New" panose="02070309020205020404" pitchFamily="49" charset="0"/>
              <a:buChar char="-"/>
            </a:pPr>
            <a:r>
              <a:rPr lang="en-US" sz="1400" dirty="0">
                <a:solidFill>
                  <a:srgbClr val="666666"/>
                </a:solidFill>
                <a:latin typeface="citrixsans-regular"/>
              </a:rPr>
              <a:t>How to maximize resource efficiency to help build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3906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Why </a:t>
            </a:r>
            <a:r>
              <a:rPr lang="en-US" sz="3200" dirty="0" err="1" smtClean="0">
                <a:solidFill>
                  <a:srgbClr val="008E7F"/>
                </a:solidFill>
                <a:latin typeface="ITC Avant Garde Std Bk" pitchFamily="34" charset="0"/>
              </a:rPr>
              <a:t>iPASS</a:t>
            </a:r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?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49" y="6287137"/>
            <a:ext cx="1167903" cy="4946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3263" y="617220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8305801" cy="15240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SzPct val="80000"/>
              <a:buNone/>
            </a:pPr>
            <a:r>
              <a:rPr lang="en-US" sz="2400" b="1" dirty="0">
                <a:solidFill>
                  <a:srgbClr val="455560"/>
                </a:solidFill>
                <a:latin typeface="Garamond" panose="02020404030301010803" pitchFamily="18" charset="0"/>
              </a:rPr>
              <a:t>T</a:t>
            </a:r>
            <a:r>
              <a:rPr lang="en-US" sz="2400" b="1" dirty="0" smtClean="0">
                <a:solidFill>
                  <a:srgbClr val="455560"/>
                </a:solidFill>
                <a:latin typeface="Garamond" panose="02020404030301010803" pitchFamily="18" charset="0"/>
              </a:rPr>
              <a:t>he power of integrated planning and advising services lies </a:t>
            </a:r>
            <a:r>
              <a:rPr lang="en-US" sz="2400" b="1" dirty="0">
                <a:solidFill>
                  <a:srgbClr val="455560"/>
                </a:solidFill>
                <a:latin typeface="Garamond" panose="02020404030301010803" pitchFamily="18" charset="0"/>
              </a:rPr>
              <a:t>in their ability to spur </a:t>
            </a:r>
            <a:r>
              <a:rPr lang="en-US" sz="2400" b="1" dirty="0">
                <a:solidFill>
                  <a:srgbClr val="F6A01A"/>
                </a:solidFill>
                <a:latin typeface="Garamond" panose="02020404030301010803" pitchFamily="18" charset="0"/>
              </a:rPr>
              <a:t>transformative change</a:t>
            </a:r>
            <a:r>
              <a:rPr lang="en-US" sz="2400" b="1" dirty="0">
                <a:solidFill>
                  <a:srgbClr val="455560"/>
                </a:solidFill>
                <a:latin typeface="Garamond" panose="02020404030301010803" pitchFamily="18" charset="0"/>
              </a:rPr>
              <a:t>, rather than merely promote </a:t>
            </a:r>
            <a:r>
              <a:rPr lang="en-US" sz="2400" b="1" dirty="0" smtClean="0">
                <a:solidFill>
                  <a:srgbClr val="455560"/>
                </a:solidFill>
                <a:latin typeface="Garamond" panose="02020404030301010803" pitchFamily="18" charset="0"/>
              </a:rPr>
              <a:t>efficiency.</a:t>
            </a:r>
          </a:p>
          <a:p>
            <a:pPr algn="ctr"/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3962401"/>
            <a:ext cx="5181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SzPct val="80000"/>
              <a:buNone/>
            </a:pPr>
            <a:r>
              <a:rPr lang="en-US" sz="2400" b="1" i="1" dirty="0" err="1" smtClean="0">
                <a:solidFill>
                  <a:srgbClr val="455560"/>
                </a:solidFill>
                <a:latin typeface="Garamond" panose="02020404030301010803" pitchFamily="18" charset="0"/>
              </a:rPr>
              <a:t>iPASS</a:t>
            </a:r>
            <a:r>
              <a:rPr lang="en-US" sz="2400" b="1" i="1" dirty="0" smtClean="0">
                <a:solidFill>
                  <a:srgbClr val="455560"/>
                </a:solidFill>
                <a:latin typeface="Garamond" panose="02020404030301010803" pitchFamily="18" charset="0"/>
              </a:rPr>
              <a:t> </a:t>
            </a:r>
            <a:r>
              <a:rPr lang="en-US" sz="2400" b="1" i="1" dirty="0">
                <a:solidFill>
                  <a:srgbClr val="455560"/>
                </a:solidFill>
                <a:latin typeface="Garamond" panose="02020404030301010803" pitchFamily="18" charset="0"/>
              </a:rPr>
              <a:t>is the accelerator, the </a:t>
            </a:r>
            <a:r>
              <a:rPr lang="en-US" sz="2400" b="1" i="1" dirty="0" smtClean="0">
                <a:solidFill>
                  <a:srgbClr val="455560"/>
                </a:solidFill>
                <a:latin typeface="Garamond" panose="02020404030301010803" pitchFamily="18" charset="0"/>
              </a:rPr>
              <a:t>momentum builder</a:t>
            </a:r>
            <a:r>
              <a:rPr lang="en-US" sz="2400" b="1" i="1" dirty="0">
                <a:solidFill>
                  <a:srgbClr val="455560"/>
                </a:solidFill>
                <a:latin typeface="Garamond" panose="02020404030301010803" pitchFamily="18" charset="0"/>
              </a:rPr>
              <a:t>, with the effort touching </a:t>
            </a:r>
            <a:r>
              <a:rPr lang="en-US" sz="2400" b="1" i="1" dirty="0" smtClean="0">
                <a:solidFill>
                  <a:srgbClr val="455560"/>
                </a:solidFill>
                <a:latin typeface="Garamond" panose="02020404030301010803" pitchFamily="18" charset="0"/>
              </a:rPr>
              <a:t>and empowering </a:t>
            </a:r>
            <a:r>
              <a:rPr lang="en-US" sz="2400" b="1" i="1" dirty="0">
                <a:solidFill>
                  <a:srgbClr val="455560"/>
                </a:solidFill>
                <a:latin typeface="Garamond" panose="02020404030301010803" pitchFamily="18" charset="0"/>
              </a:rPr>
              <a:t>all internal stakeholders. </a:t>
            </a:r>
            <a:endParaRPr lang="en-US" sz="2400" i="1" dirty="0">
              <a:latin typeface="Garamond" panose="02020404030301010803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3962400"/>
            <a:ext cx="3124201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SzPct val="80000"/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8E7F"/>
                </a:solidFill>
                <a:latin typeface="Garamond" panose="02020404030301010803" pitchFamily="18" charset="0"/>
              </a:rPr>
              <a:t>For Montgomery County Community College</a:t>
            </a:r>
          </a:p>
          <a:p>
            <a:endParaRPr lang="en-US" sz="2800" dirty="0">
              <a:solidFill>
                <a:srgbClr val="008E7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698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Montgomery County Community College’s Readiness for the Work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49" y="6287137"/>
            <a:ext cx="1167903" cy="4946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3263" y="617220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8" y="1980873"/>
            <a:ext cx="7072664" cy="312115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84732" y="5743575"/>
            <a:ext cx="6292268" cy="428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SzPct val="80000"/>
              <a:buNone/>
            </a:pPr>
            <a:r>
              <a:rPr lang="en-US" sz="1100" dirty="0" smtClean="0">
                <a:solidFill>
                  <a:srgbClr val="455560"/>
                </a:solidFill>
                <a:latin typeface="Garamond" panose="02020404030301010803" pitchFamily="18" charset="0"/>
              </a:rPr>
              <a:t>Karp</a:t>
            </a:r>
            <a:r>
              <a:rPr lang="en-US" sz="1100" dirty="0">
                <a:solidFill>
                  <a:srgbClr val="455560"/>
                </a:solidFill>
                <a:latin typeface="Garamond" panose="02020404030301010803" pitchFamily="18" charset="0"/>
              </a:rPr>
              <a:t>, M. M., &amp; Fletcher, J. (2014). Evaluating your college’s readiness for technology adoption</a:t>
            </a:r>
            <a:r>
              <a:rPr lang="en-US" sz="1100" dirty="0" smtClean="0">
                <a:solidFill>
                  <a:srgbClr val="455560"/>
                </a:solidFill>
                <a:latin typeface="Garamond" panose="02020404030301010803" pitchFamily="18" charset="0"/>
              </a:rPr>
              <a:t>. New </a:t>
            </a:r>
            <a:r>
              <a:rPr lang="en-US" sz="1100" dirty="0">
                <a:solidFill>
                  <a:srgbClr val="455560"/>
                </a:solidFill>
                <a:latin typeface="Garamond" panose="02020404030301010803" pitchFamily="18" charset="0"/>
              </a:rPr>
              <a:t>York, NY: Columbia University, Teachers College, Community College Research Center.</a:t>
            </a:r>
          </a:p>
        </p:txBody>
      </p:sp>
    </p:spTree>
    <p:extLst>
      <p:ext uri="{BB962C8B-B14F-4D97-AF65-F5344CB8AC3E}">
        <p14:creationId xmlns:p14="http://schemas.microsoft.com/office/powerpoint/2010/main" val="6199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Transformative Change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49" y="6287137"/>
            <a:ext cx="1167903" cy="4946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3263" y="617220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78278B"/>
                </a:solidFill>
                <a:latin typeface="Garamond" panose="02020404030301010803" pitchFamily="18" charset="0"/>
              </a:rPr>
              <a:t>Organizational </a:t>
            </a:r>
            <a:r>
              <a:rPr lang="en-US" sz="2400" dirty="0">
                <a:solidFill>
                  <a:srgbClr val="78278B"/>
                </a:solidFill>
                <a:latin typeface="Garamond" panose="02020404030301010803" pitchFamily="18" charset="0"/>
              </a:rPr>
              <a:t>growth and development that combines structural, process, and attitudinal change. </a:t>
            </a:r>
            <a:endParaRPr lang="en-US" sz="2400" dirty="0" smtClean="0">
              <a:solidFill>
                <a:srgbClr val="78278B"/>
              </a:solidFill>
              <a:latin typeface="Garamond" panose="02020404030301010803" pitchFamily="18" charset="0"/>
            </a:endParaRPr>
          </a:p>
          <a:p>
            <a:endParaRPr lang="en-US" sz="2400" dirty="0">
              <a:latin typeface="citrixsans-regular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258167440"/>
              </p:ext>
            </p:extLst>
          </p:nvPr>
        </p:nvGraphicFramePr>
        <p:xfrm>
          <a:off x="1866900" y="2590800"/>
          <a:ext cx="54102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90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Building Capacity Through </a:t>
            </a:r>
            <a:r>
              <a:rPr lang="en-US" sz="3200" dirty="0" err="1" smtClean="0">
                <a:solidFill>
                  <a:srgbClr val="008E7F"/>
                </a:solidFill>
                <a:latin typeface="ITC Avant Garde Std Bk" pitchFamily="34" charset="0"/>
              </a:rPr>
              <a:t>iPASS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49" y="6287137"/>
            <a:ext cx="1167903" cy="4946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3263" y="617220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60" y="1715136"/>
            <a:ext cx="5034880" cy="37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951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Montgomery County Community College’s New Student Pathway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49" y="6287137"/>
            <a:ext cx="1167903" cy="4946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3263" y="617220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5447" t="25000" r="7833" b="21875"/>
          <a:stretch/>
        </p:blipFill>
        <p:spPr>
          <a:xfrm>
            <a:off x="1" y="1956187"/>
            <a:ext cx="9144000" cy="35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07790" y="2689949"/>
            <a:ext cx="3098702" cy="31926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147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Steps to Accelerate 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471" y="6586433"/>
            <a:ext cx="2749177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35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2015 Kotter International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7047" r="7477" b="7013"/>
          <a:stretch/>
        </p:blipFill>
        <p:spPr>
          <a:xfrm>
            <a:off x="1837765" y="1552538"/>
            <a:ext cx="5129092" cy="53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leadership types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372267" y="1742121"/>
            <a:ext cx="8229600" cy="44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rgbClr val="141313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141313"/>
                </a:solidFill>
                <a:latin typeface="+mn-lt"/>
                <a:ea typeface="+mn-ea"/>
              </a:defRPr>
            </a:lvl2pPr>
            <a:lvl3pPr marL="7413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rgbClr val="141313"/>
                </a:solidFill>
                <a:latin typeface="+mn-lt"/>
                <a:ea typeface="+mn-ea"/>
              </a:defRPr>
            </a:lvl3pPr>
            <a:lvl4pPr marL="91440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rgbClr val="141313"/>
                </a:solidFill>
                <a:latin typeface="+mn-lt"/>
                <a:ea typeface="+mn-ea"/>
              </a:defRPr>
            </a:lvl4pPr>
            <a:lvl5pPr marL="10874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1087438" algn="l"/>
              </a:tabLst>
              <a:defRPr sz="1400">
                <a:solidFill>
                  <a:srgbClr val="141313"/>
                </a:solidFill>
                <a:latin typeface="+mn-lt"/>
                <a:ea typeface="+mn-ea"/>
              </a:defRPr>
            </a:lvl5pPr>
            <a:lvl6pPr marL="24558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rgbClr val="00539B"/>
                </a:solidFill>
                <a:latin typeface="+mn-lt"/>
                <a:ea typeface="+mn-ea"/>
              </a:defRPr>
            </a:lvl6pPr>
            <a:lvl7pPr marL="29130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rgbClr val="00539B"/>
                </a:solidFill>
                <a:latin typeface="+mn-lt"/>
                <a:ea typeface="+mn-ea"/>
              </a:defRPr>
            </a:lvl7pPr>
            <a:lvl8pPr marL="33702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rgbClr val="00539B"/>
                </a:solidFill>
                <a:latin typeface="+mn-lt"/>
                <a:ea typeface="+mn-ea"/>
              </a:defRPr>
            </a:lvl8pPr>
            <a:lvl9pPr marL="3827463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rgbClr val="00539B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Visionary: </a:t>
            </a:r>
            <a:r>
              <a:rPr lang="en-US" i="1" dirty="0">
                <a:solidFill>
                  <a:schemeClr val="tx1"/>
                </a:solidFill>
              </a:rPr>
              <a:t>Both </a:t>
            </a:r>
            <a:r>
              <a:rPr lang="en-US" dirty="0" smtClean="0">
                <a:solidFill>
                  <a:schemeClr val="tx1"/>
                </a:solidFill>
              </a:rPr>
              <a:t>institutional </a:t>
            </a:r>
            <a:r>
              <a:rPr lang="en-US" dirty="0">
                <a:solidFill>
                  <a:schemeClr val="tx1"/>
                </a:solidFill>
              </a:rPr>
              <a:t>leaders </a:t>
            </a:r>
            <a:r>
              <a:rPr lang="en-US" i="1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project leaders </a:t>
            </a:r>
            <a:r>
              <a:rPr lang="en-US" dirty="0" smtClean="0">
                <a:solidFill>
                  <a:schemeClr val="tx1"/>
                </a:solidFill>
              </a:rPr>
              <a:t>were adaptive. 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Presidential: </a:t>
            </a:r>
            <a:r>
              <a:rPr lang="en-US" dirty="0" smtClean="0">
                <a:solidFill>
                  <a:schemeClr val="tx1"/>
                </a:solidFill>
              </a:rPr>
              <a:t>Institutional leaders were adaptive, </a:t>
            </a:r>
            <a:r>
              <a:rPr lang="en-US" i="1" dirty="0" smtClean="0">
                <a:solidFill>
                  <a:schemeClr val="tx1"/>
                </a:solidFill>
              </a:rPr>
              <a:t>but</a:t>
            </a:r>
            <a:r>
              <a:rPr lang="en-US" dirty="0" smtClean="0">
                <a:solidFill>
                  <a:schemeClr val="tx1"/>
                </a:solidFill>
              </a:rPr>
              <a:t> project-leaders were technically-focused.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bg2"/>
                </a:solidFill>
              </a:rPr>
              <a:t>Divided</a:t>
            </a:r>
            <a:r>
              <a:rPr lang="en-US" b="1" dirty="0">
                <a:solidFill>
                  <a:schemeClr val="bg2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Institutional </a:t>
            </a:r>
            <a:r>
              <a:rPr lang="en-US" dirty="0">
                <a:solidFill>
                  <a:schemeClr val="tx1"/>
                </a:solidFill>
              </a:rPr>
              <a:t>leaders were </a:t>
            </a:r>
            <a:r>
              <a:rPr lang="en-US" dirty="0" smtClean="0">
                <a:solidFill>
                  <a:schemeClr val="tx1"/>
                </a:solidFill>
              </a:rPr>
              <a:t>technically-focused, </a:t>
            </a:r>
            <a:r>
              <a:rPr lang="en-US" i="1" dirty="0">
                <a:solidFill>
                  <a:schemeClr val="tx1"/>
                </a:solidFill>
              </a:rPr>
              <a:t>but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project leaders were </a:t>
            </a:r>
            <a:r>
              <a:rPr lang="en-US" dirty="0">
                <a:solidFill>
                  <a:schemeClr val="tx1"/>
                </a:solidFill>
              </a:rPr>
              <a:t>adaptive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bg2"/>
                </a:solidFill>
              </a:rPr>
              <a:t>Technological:</a:t>
            </a:r>
            <a:r>
              <a:rPr lang="en-US" b="1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Both </a:t>
            </a:r>
            <a:r>
              <a:rPr lang="en-US" dirty="0" smtClean="0">
                <a:solidFill>
                  <a:schemeClr val="tx1"/>
                </a:solidFill>
              </a:rPr>
              <a:t>institutional leaders </a:t>
            </a:r>
            <a:r>
              <a:rPr lang="en-US" i="1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n-US" dirty="0">
                <a:solidFill>
                  <a:schemeClr val="tx1"/>
                </a:solidFill>
              </a:rPr>
              <a:t>leaders </a:t>
            </a:r>
            <a:r>
              <a:rPr lang="en-US" dirty="0" smtClean="0">
                <a:solidFill>
                  <a:schemeClr val="tx1"/>
                </a:solidFill>
              </a:rPr>
              <a:t>were technically-focused.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chemeClr val="bg2"/>
              </a:solidFill>
            </a:endParaRPr>
          </a:p>
          <a:p>
            <a:pPr eaLnBrk="1" fontAlgn="t" hangingPunct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0" y="5286262"/>
            <a:ext cx="80597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Questions to Consider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49" y="6287137"/>
            <a:ext cx="1167903" cy="4946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3263" y="6172200"/>
            <a:ext cx="51974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89162" y="2057400"/>
            <a:ext cx="7365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What </a:t>
            </a:r>
            <a:r>
              <a:rPr lang="en-US" sz="2000" dirty="0">
                <a:latin typeface="Garamond" panose="02020404030301010803" pitchFamily="18" charset="0"/>
              </a:rPr>
              <a:t>fundamentals (resources, culture</a:t>
            </a:r>
            <a:r>
              <a:rPr lang="en-US" sz="2000" dirty="0" smtClean="0">
                <a:latin typeface="Garamond" panose="02020404030301010803" pitchFamily="18" charset="0"/>
              </a:rPr>
              <a:t>, tools</a:t>
            </a:r>
            <a:r>
              <a:rPr lang="en-US" sz="2000" dirty="0">
                <a:latin typeface="Garamond" panose="02020404030301010803" pitchFamily="18" charset="0"/>
              </a:rPr>
              <a:t>, talent, and policies/practice) </a:t>
            </a:r>
            <a:r>
              <a:rPr lang="en-US" sz="2000" dirty="0" smtClean="0">
                <a:latin typeface="Garamond" panose="02020404030301010803" pitchFamily="18" charset="0"/>
              </a:rPr>
              <a:t>need to </a:t>
            </a:r>
            <a:r>
              <a:rPr lang="en-US" sz="2000" dirty="0">
                <a:latin typeface="Garamond" panose="02020404030301010803" pitchFamily="18" charset="0"/>
              </a:rPr>
              <a:t>be in place or developed to </a:t>
            </a:r>
            <a:r>
              <a:rPr lang="en-US" sz="2000" dirty="0" smtClean="0">
                <a:latin typeface="Garamond" panose="02020404030301010803" pitchFamily="18" charset="0"/>
              </a:rPr>
              <a:t>successfully take </a:t>
            </a:r>
            <a:r>
              <a:rPr lang="en-US" sz="2000" dirty="0">
                <a:latin typeface="Garamond" panose="02020404030301010803" pitchFamily="18" charset="0"/>
              </a:rPr>
              <a:t>on and implement an effort </a:t>
            </a:r>
            <a:r>
              <a:rPr lang="en-US" sz="2000" dirty="0" smtClean="0">
                <a:latin typeface="Garamond" panose="02020404030301010803" pitchFamily="18" charset="0"/>
              </a:rPr>
              <a:t>like </a:t>
            </a:r>
            <a:r>
              <a:rPr lang="en-US" sz="2000" dirty="0" err="1" smtClean="0">
                <a:latin typeface="Garamond" panose="02020404030301010803" pitchFamily="18" charset="0"/>
              </a:rPr>
              <a:t>iPASS</a:t>
            </a:r>
            <a:r>
              <a:rPr lang="en-US" sz="2000" dirty="0" smtClean="0">
                <a:latin typeface="Garamond" panose="02020404030301010803" pitchFamily="18" charset="0"/>
              </a:rPr>
              <a:t>?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What </a:t>
            </a:r>
            <a:r>
              <a:rPr lang="en-US" sz="2000" dirty="0">
                <a:latin typeface="Garamond" panose="02020404030301010803" pitchFamily="18" charset="0"/>
              </a:rPr>
              <a:t>strategies are most useful to </a:t>
            </a:r>
            <a:r>
              <a:rPr lang="en-US" sz="2000" dirty="0" smtClean="0">
                <a:latin typeface="Garamond" panose="02020404030301010803" pitchFamily="18" charset="0"/>
              </a:rPr>
              <a:t>garner the </a:t>
            </a:r>
            <a:r>
              <a:rPr lang="en-US" sz="2000" dirty="0">
                <a:latin typeface="Garamond" panose="02020404030301010803" pitchFamily="18" charset="0"/>
              </a:rPr>
              <a:t>necessary internal stakeholder </a:t>
            </a:r>
            <a:r>
              <a:rPr lang="en-US" sz="2000" dirty="0" smtClean="0">
                <a:latin typeface="Garamond" panose="02020404030301010803" pitchFamily="18" charset="0"/>
              </a:rPr>
              <a:t>buy-in to </a:t>
            </a:r>
            <a:r>
              <a:rPr lang="en-US" sz="2000" dirty="0">
                <a:latin typeface="Garamond" panose="02020404030301010803" pitchFamily="18" charset="0"/>
              </a:rPr>
              <a:t>accelerate and sustain implementation?</a:t>
            </a: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How </a:t>
            </a:r>
            <a:r>
              <a:rPr lang="en-US" sz="2000" dirty="0">
                <a:latin typeface="Garamond" panose="02020404030301010803" pitchFamily="18" charset="0"/>
              </a:rPr>
              <a:t>will success measured in the </a:t>
            </a:r>
            <a:r>
              <a:rPr lang="en-US" sz="2000" dirty="0" smtClean="0">
                <a:latin typeface="Garamond" panose="02020404030301010803" pitchFamily="18" charset="0"/>
              </a:rPr>
              <a:t>long term </a:t>
            </a:r>
            <a:r>
              <a:rPr lang="en-US" sz="2000" dirty="0">
                <a:latin typeface="Garamond" panose="02020404030301010803" pitchFamily="18" charset="0"/>
              </a:rPr>
              <a:t>and what additional strategies </a:t>
            </a:r>
            <a:r>
              <a:rPr lang="en-US" sz="2000" dirty="0" smtClean="0">
                <a:latin typeface="Garamond" panose="02020404030301010803" pitchFamily="18" charset="0"/>
              </a:rPr>
              <a:t>and supports </a:t>
            </a:r>
            <a:r>
              <a:rPr lang="en-US" sz="2000" dirty="0">
                <a:latin typeface="Garamond" panose="02020404030301010803" pitchFamily="18" charset="0"/>
              </a:rPr>
              <a:t>(including resources) might </a:t>
            </a:r>
            <a:r>
              <a:rPr lang="en-US" sz="2000" dirty="0" smtClean="0">
                <a:latin typeface="Garamond" panose="02020404030301010803" pitchFamily="18" charset="0"/>
              </a:rPr>
              <a:t>be needed </a:t>
            </a:r>
            <a:r>
              <a:rPr lang="en-US" sz="2000" dirty="0">
                <a:latin typeface="Garamond" panose="02020404030301010803" pitchFamily="18" charset="0"/>
              </a:rPr>
              <a:t>to really leverage the power of </a:t>
            </a:r>
            <a:r>
              <a:rPr lang="en-US" sz="2000" dirty="0" smtClean="0">
                <a:latin typeface="Garamond" panose="02020404030301010803" pitchFamily="18" charset="0"/>
              </a:rPr>
              <a:t>the technology</a:t>
            </a:r>
            <a:r>
              <a:rPr lang="en-US" sz="2000" dirty="0">
                <a:latin typeface="Garamond" panose="020204040303010108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05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Kotter International Palette">
      <a:dk1>
        <a:sysClr val="windowText" lastClr="000000"/>
      </a:dk1>
      <a:lt1>
        <a:sysClr val="window" lastClr="FFFFFF"/>
      </a:lt1>
      <a:dk2>
        <a:srgbClr val="29407B"/>
      </a:dk2>
      <a:lt2>
        <a:srgbClr val="FFFFFF"/>
      </a:lt2>
      <a:accent1>
        <a:srgbClr val="29407B"/>
      </a:accent1>
      <a:accent2>
        <a:srgbClr val="F5821F"/>
      </a:accent2>
      <a:accent3>
        <a:srgbClr val="706B66"/>
      </a:accent3>
      <a:accent4>
        <a:srgbClr val="AC400F"/>
      </a:accent4>
      <a:accent5>
        <a:srgbClr val="14AAE3"/>
      </a:accent5>
      <a:accent6>
        <a:srgbClr val="939EB4"/>
      </a:accent6>
      <a:hlink>
        <a:srgbClr val="0000FF"/>
      </a:hlink>
      <a:folHlink>
        <a:srgbClr val="8DB3E2"/>
      </a:folHlink>
    </a:clrScheme>
    <a:fontScheme name="Kotter Interntaional FONT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buNone/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412</Words>
  <Application>Microsoft Office PowerPoint</Application>
  <PresentationFormat>On-screen Show (4:3)</PresentationFormat>
  <Paragraphs>133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1_Office Theme</vt:lpstr>
      <vt:lpstr>Custom Design</vt:lpstr>
      <vt:lpstr>4_AmericasCharities_PPT_TEMPLATE_160511</vt:lpstr>
      <vt:lpstr>How Intentional Change Leadership Can Help Your iPASS Implementation Succeed</vt:lpstr>
      <vt:lpstr>Why iPASS?</vt:lpstr>
      <vt:lpstr>Montgomery County Community College’s Readiness for the Work</vt:lpstr>
      <vt:lpstr>Transformative Change</vt:lpstr>
      <vt:lpstr>Building Capacity Through iPASS</vt:lpstr>
      <vt:lpstr>Montgomery County Community College’s New Student Pathway</vt:lpstr>
      <vt:lpstr>8 Steps to Accelerate Change</vt:lpstr>
      <vt:lpstr>Four leadership types</vt:lpstr>
      <vt:lpstr>Questions to Consider</vt:lpstr>
      <vt:lpstr>Common Challenges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Jlawton</dc:creator>
  <cp:lastModifiedBy>Nancy Millichap</cp:lastModifiedBy>
  <cp:revision>109</cp:revision>
  <cp:lastPrinted>2015-11-09T19:30:56Z</cp:lastPrinted>
  <dcterms:created xsi:type="dcterms:W3CDTF">2015-10-23T21:22:09Z</dcterms:created>
  <dcterms:modified xsi:type="dcterms:W3CDTF">2016-01-14T19:29:50Z</dcterms:modified>
</cp:coreProperties>
</file>