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</p:sldMasterIdLst>
  <p:notesMasterIdLst>
    <p:notesMasterId r:id="rId30"/>
  </p:notesMasterIdLst>
  <p:sldIdLst>
    <p:sldId id="276" r:id="rId3"/>
    <p:sldId id="277" r:id="rId4"/>
    <p:sldId id="278" r:id="rId5"/>
    <p:sldId id="280" r:id="rId6"/>
    <p:sldId id="301" r:id="rId7"/>
    <p:sldId id="294" r:id="rId8"/>
    <p:sldId id="283" r:id="rId9"/>
    <p:sldId id="284" r:id="rId10"/>
    <p:sldId id="281" r:id="rId11"/>
    <p:sldId id="282" r:id="rId12"/>
    <p:sldId id="286" r:id="rId13"/>
    <p:sldId id="303" r:id="rId14"/>
    <p:sldId id="304" r:id="rId15"/>
    <p:sldId id="305" r:id="rId16"/>
    <p:sldId id="308" r:id="rId17"/>
    <p:sldId id="309" r:id="rId18"/>
    <p:sldId id="307" r:id="rId19"/>
    <p:sldId id="287" r:id="rId20"/>
    <p:sldId id="300" r:id="rId21"/>
    <p:sldId id="299" r:id="rId22"/>
    <p:sldId id="311" r:id="rId23"/>
    <p:sldId id="310" r:id="rId24"/>
    <p:sldId id="289" r:id="rId25"/>
    <p:sldId id="290" r:id="rId26"/>
    <p:sldId id="291" r:id="rId27"/>
    <p:sldId id="292" r:id="rId28"/>
    <p:sldId id="293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7F"/>
    <a:srgbClr val="00539B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9228" autoAdjust="0"/>
  </p:normalViewPr>
  <p:slideViewPr>
    <p:cSldViewPr snapToGrid="0">
      <p:cViewPr varScale="1">
        <p:scale>
          <a:sx n="71" d="100"/>
          <a:sy n="71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CD897-1109-4959-AB5F-F00597CD33E9}" type="doc">
      <dgm:prSet loTypeId="urn:microsoft.com/office/officeart/2005/8/layout/equation2" loCatId="process" qsTypeId="urn:microsoft.com/office/officeart/2005/8/quickstyle/simple2" qsCatId="simple" csTypeId="urn:microsoft.com/office/officeart/2005/8/colors/accent0_3" csCatId="mainScheme" phldr="1"/>
      <dgm:spPr/>
    </dgm:pt>
    <dgm:pt modelId="{41FC2C3C-C1D7-4EF2-A85B-FCF421DA8113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Structural change</a:t>
          </a:r>
          <a:endParaRPr lang="en-US" dirty="0"/>
        </a:p>
      </dgm:t>
    </dgm:pt>
    <dgm:pt modelId="{282879BD-E1E7-46DE-9B8F-FC30EF5CDD5A}" type="parTrans" cxnId="{5E3129F9-21B9-4CE7-BF24-6CE16B8C54B2}">
      <dgm:prSet/>
      <dgm:spPr/>
      <dgm:t>
        <a:bodyPr/>
        <a:lstStyle/>
        <a:p>
          <a:endParaRPr lang="en-US"/>
        </a:p>
      </dgm:t>
    </dgm:pt>
    <dgm:pt modelId="{3564BD61-CA30-482D-B042-07203FFBADC8}" type="sibTrans" cxnId="{5E3129F9-21B9-4CE7-BF24-6CE16B8C54B2}">
      <dgm:prSet/>
      <dgm:spPr/>
      <dgm:t>
        <a:bodyPr/>
        <a:lstStyle/>
        <a:p>
          <a:endParaRPr lang="en-US"/>
        </a:p>
      </dgm:t>
    </dgm:pt>
    <dgm:pt modelId="{6BC8F266-5681-4645-8F2A-775F3D9814B4}">
      <dgm:prSet phldrT="[Text]"/>
      <dgm:spPr>
        <a:solidFill>
          <a:srgbClr val="A3B222"/>
        </a:solidFill>
        <a:ln>
          <a:solidFill>
            <a:srgbClr val="A3B222"/>
          </a:solidFill>
        </a:ln>
      </dgm:spPr>
      <dgm:t>
        <a:bodyPr/>
        <a:lstStyle/>
        <a:p>
          <a:r>
            <a:rPr lang="en-US" dirty="0" smtClean="0"/>
            <a:t>Process change</a:t>
          </a:r>
          <a:endParaRPr lang="en-US" dirty="0"/>
        </a:p>
      </dgm:t>
    </dgm:pt>
    <dgm:pt modelId="{E99BDD50-BC22-4BC9-AE17-7123A6DDE625}" type="parTrans" cxnId="{88764F90-B9A8-47C6-A391-CEB5B7127630}">
      <dgm:prSet/>
      <dgm:spPr/>
      <dgm:t>
        <a:bodyPr/>
        <a:lstStyle/>
        <a:p>
          <a:endParaRPr lang="en-US"/>
        </a:p>
      </dgm:t>
    </dgm:pt>
    <dgm:pt modelId="{B09783E3-9A83-4384-8F9B-D3DE0F571890}" type="sibTrans" cxnId="{88764F90-B9A8-47C6-A391-CEB5B7127630}">
      <dgm:prSet/>
      <dgm:spPr/>
      <dgm:t>
        <a:bodyPr/>
        <a:lstStyle/>
        <a:p>
          <a:endParaRPr lang="en-US"/>
        </a:p>
      </dgm:t>
    </dgm:pt>
    <dgm:pt modelId="{A2B49066-9194-4A2C-B6BF-C30BA41B77A5}">
      <dgm:prSet phldrT="[Text]"/>
      <dgm:spPr/>
      <dgm:t>
        <a:bodyPr/>
        <a:lstStyle/>
        <a:p>
          <a:r>
            <a:rPr lang="en-US" b="1" dirty="0" smtClean="0"/>
            <a:t>Transformative change</a:t>
          </a:r>
          <a:endParaRPr lang="en-US" b="1" dirty="0"/>
        </a:p>
      </dgm:t>
    </dgm:pt>
    <dgm:pt modelId="{4748A0D2-B099-4143-8211-5E1BDA57B521}" type="parTrans" cxnId="{D8B8A092-A308-463B-82C3-41654BC00995}">
      <dgm:prSet/>
      <dgm:spPr/>
      <dgm:t>
        <a:bodyPr/>
        <a:lstStyle/>
        <a:p>
          <a:endParaRPr lang="en-US"/>
        </a:p>
      </dgm:t>
    </dgm:pt>
    <dgm:pt modelId="{2DD1937B-F66B-4AA6-92DE-5B8C932E0332}" type="sibTrans" cxnId="{D8B8A092-A308-463B-82C3-41654BC00995}">
      <dgm:prSet/>
      <dgm:spPr/>
      <dgm:t>
        <a:bodyPr/>
        <a:lstStyle/>
        <a:p>
          <a:endParaRPr lang="en-US"/>
        </a:p>
      </dgm:t>
    </dgm:pt>
    <dgm:pt modelId="{59E2EAF3-C125-4A60-9A17-90203B9B3607}">
      <dgm:prSet phldrT="[Text]"/>
      <dgm:spPr>
        <a:solidFill>
          <a:srgbClr val="872175"/>
        </a:solidFill>
        <a:ln>
          <a:solidFill>
            <a:srgbClr val="872175"/>
          </a:solidFill>
        </a:ln>
      </dgm:spPr>
      <dgm:t>
        <a:bodyPr/>
        <a:lstStyle/>
        <a:p>
          <a:r>
            <a:rPr lang="en-US" dirty="0" smtClean="0"/>
            <a:t>Attitudinal change</a:t>
          </a:r>
          <a:endParaRPr lang="en-US" dirty="0"/>
        </a:p>
      </dgm:t>
    </dgm:pt>
    <dgm:pt modelId="{1CAF2998-4B8E-483C-A944-04F4CCF14E7A}" type="parTrans" cxnId="{B3F7630A-0700-4119-BEEA-1D5B35A047BF}">
      <dgm:prSet/>
      <dgm:spPr/>
      <dgm:t>
        <a:bodyPr/>
        <a:lstStyle/>
        <a:p>
          <a:endParaRPr lang="en-US"/>
        </a:p>
      </dgm:t>
    </dgm:pt>
    <dgm:pt modelId="{92085C03-8ACB-4919-86B4-B81DD26748A1}" type="sibTrans" cxnId="{B3F7630A-0700-4119-BEEA-1D5B35A047BF}">
      <dgm:prSet/>
      <dgm:spPr/>
      <dgm:t>
        <a:bodyPr/>
        <a:lstStyle/>
        <a:p>
          <a:endParaRPr lang="en-US"/>
        </a:p>
      </dgm:t>
    </dgm:pt>
    <dgm:pt modelId="{66466AFC-2045-459B-9FDA-FAE6B47B6E9B}" type="pres">
      <dgm:prSet presAssocID="{615CD897-1109-4959-AB5F-F00597CD33E9}" presName="Name0" presStyleCnt="0">
        <dgm:presLayoutVars>
          <dgm:dir/>
          <dgm:resizeHandles val="exact"/>
        </dgm:presLayoutVars>
      </dgm:prSet>
      <dgm:spPr/>
    </dgm:pt>
    <dgm:pt modelId="{29FA5C3D-12AF-4067-AA87-F62395F502B8}" type="pres">
      <dgm:prSet presAssocID="{615CD897-1109-4959-AB5F-F00597CD33E9}" presName="vNodes" presStyleCnt="0"/>
      <dgm:spPr/>
    </dgm:pt>
    <dgm:pt modelId="{50F0B054-11EA-47FE-8ED7-3E5734925A1F}" type="pres">
      <dgm:prSet presAssocID="{41FC2C3C-C1D7-4EF2-A85B-FCF421DA81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C7181-39F0-4CE9-8C54-D6DD90A2C724}" type="pres">
      <dgm:prSet presAssocID="{3564BD61-CA30-482D-B042-07203FFBADC8}" presName="spacerT" presStyleCnt="0"/>
      <dgm:spPr/>
    </dgm:pt>
    <dgm:pt modelId="{AFE6E07F-689F-4966-8465-B6B869851795}" type="pres">
      <dgm:prSet presAssocID="{3564BD61-CA30-482D-B042-07203FFBADC8}" presName="sibTrans" presStyleLbl="sibTrans2D1" presStyleIdx="0" presStyleCnt="3" custLinFactNeighborX="-673" custLinFactNeighborY="-33648"/>
      <dgm:spPr/>
      <dgm:t>
        <a:bodyPr/>
        <a:lstStyle/>
        <a:p>
          <a:endParaRPr lang="en-US"/>
        </a:p>
      </dgm:t>
    </dgm:pt>
    <dgm:pt modelId="{DA88C407-AC07-48D2-AE4E-EADED1EF76C8}" type="pres">
      <dgm:prSet presAssocID="{3564BD61-CA30-482D-B042-07203FFBADC8}" presName="spacerB" presStyleCnt="0"/>
      <dgm:spPr/>
    </dgm:pt>
    <dgm:pt modelId="{BE70EDBD-BEDC-46D0-86D6-FDAE1240296C}" type="pres">
      <dgm:prSet presAssocID="{6BC8F266-5681-4645-8F2A-775F3D9814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B2A29-16D5-435D-9974-D1AE91B14C96}" type="pres">
      <dgm:prSet presAssocID="{B09783E3-9A83-4384-8F9B-D3DE0F571890}" presName="spacerT" presStyleCnt="0"/>
      <dgm:spPr/>
    </dgm:pt>
    <dgm:pt modelId="{89EE05F1-1921-43FB-B107-FF384875BA1A}" type="pres">
      <dgm:prSet presAssocID="{B09783E3-9A83-4384-8F9B-D3DE0F57189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5B1AE8F-6C96-4A38-8D0E-E51DCAB261BE}" type="pres">
      <dgm:prSet presAssocID="{B09783E3-9A83-4384-8F9B-D3DE0F571890}" presName="spacerB" presStyleCnt="0"/>
      <dgm:spPr/>
    </dgm:pt>
    <dgm:pt modelId="{F78D5163-D94B-42E4-A5EA-97791EEA59E7}" type="pres">
      <dgm:prSet presAssocID="{59E2EAF3-C125-4A60-9A17-90203B9B36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A4B08-21E1-4BC2-936F-DBEB98774600}" type="pres">
      <dgm:prSet presAssocID="{615CD897-1109-4959-AB5F-F00597CD33E9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86FC5133-332E-49B3-9B11-4AAC5A4A30BF}" type="pres">
      <dgm:prSet presAssocID="{615CD897-1109-4959-AB5F-F00597CD33E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5608D5F-0D45-4452-987E-3D953268BB89}" type="pres">
      <dgm:prSet presAssocID="{615CD897-1109-4959-AB5F-F00597CD33E9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64F90-B9A8-47C6-A391-CEB5B7127630}" srcId="{615CD897-1109-4959-AB5F-F00597CD33E9}" destId="{6BC8F266-5681-4645-8F2A-775F3D9814B4}" srcOrd="1" destOrd="0" parTransId="{E99BDD50-BC22-4BC9-AE17-7123A6DDE625}" sibTransId="{B09783E3-9A83-4384-8F9B-D3DE0F571890}"/>
    <dgm:cxn modelId="{61EB7ACF-7228-4F61-8802-6BCA64028C6E}" type="presOf" srcId="{615CD897-1109-4959-AB5F-F00597CD33E9}" destId="{66466AFC-2045-459B-9FDA-FAE6B47B6E9B}" srcOrd="0" destOrd="0" presId="urn:microsoft.com/office/officeart/2005/8/layout/equation2"/>
    <dgm:cxn modelId="{D4C919E1-2D34-43ED-8389-DAB339FA0E83}" type="presOf" srcId="{3564BD61-CA30-482D-B042-07203FFBADC8}" destId="{AFE6E07F-689F-4966-8465-B6B869851795}" srcOrd="0" destOrd="0" presId="urn:microsoft.com/office/officeart/2005/8/layout/equation2"/>
    <dgm:cxn modelId="{8DBBAD44-A385-4D84-A279-5CF30A130C03}" type="presOf" srcId="{92085C03-8ACB-4919-86B4-B81DD26748A1}" destId="{2E8A4B08-21E1-4BC2-936F-DBEB98774600}" srcOrd="0" destOrd="0" presId="urn:microsoft.com/office/officeart/2005/8/layout/equation2"/>
    <dgm:cxn modelId="{288FF79A-A21F-4CEF-8876-90A8C1A3C325}" type="presOf" srcId="{6BC8F266-5681-4645-8F2A-775F3D9814B4}" destId="{BE70EDBD-BEDC-46D0-86D6-FDAE1240296C}" srcOrd="0" destOrd="0" presId="urn:microsoft.com/office/officeart/2005/8/layout/equation2"/>
    <dgm:cxn modelId="{AA40C78A-9590-4985-8F55-5D087F615622}" type="presOf" srcId="{41FC2C3C-C1D7-4EF2-A85B-FCF421DA8113}" destId="{50F0B054-11EA-47FE-8ED7-3E5734925A1F}" srcOrd="0" destOrd="0" presId="urn:microsoft.com/office/officeart/2005/8/layout/equation2"/>
    <dgm:cxn modelId="{ECAC9DB8-F168-4668-8923-9E32AF1B72FA}" type="presOf" srcId="{A2B49066-9194-4A2C-B6BF-C30BA41B77A5}" destId="{25608D5F-0D45-4452-987E-3D953268BB89}" srcOrd="0" destOrd="0" presId="urn:microsoft.com/office/officeart/2005/8/layout/equation2"/>
    <dgm:cxn modelId="{23F72B65-5B90-4350-8E72-4AD88361AEE3}" type="presOf" srcId="{92085C03-8ACB-4919-86B4-B81DD26748A1}" destId="{86FC5133-332E-49B3-9B11-4AAC5A4A30BF}" srcOrd="1" destOrd="0" presId="urn:microsoft.com/office/officeart/2005/8/layout/equation2"/>
    <dgm:cxn modelId="{5E3129F9-21B9-4CE7-BF24-6CE16B8C54B2}" srcId="{615CD897-1109-4959-AB5F-F00597CD33E9}" destId="{41FC2C3C-C1D7-4EF2-A85B-FCF421DA8113}" srcOrd="0" destOrd="0" parTransId="{282879BD-E1E7-46DE-9B8F-FC30EF5CDD5A}" sibTransId="{3564BD61-CA30-482D-B042-07203FFBADC8}"/>
    <dgm:cxn modelId="{E222ACF1-169D-41A7-BD91-80A484D8995E}" type="presOf" srcId="{B09783E3-9A83-4384-8F9B-D3DE0F571890}" destId="{89EE05F1-1921-43FB-B107-FF384875BA1A}" srcOrd="0" destOrd="0" presId="urn:microsoft.com/office/officeart/2005/8/layout/equation2"/>
    <dgm:cxn modelId="{D8B8A092-A308-463B-82C3-41654BC00995}" srcId="{615CD897-1109-4959-AB5F-F00597CD33E9}" destId="{A2B49066-9194-4A2C-B6BF-C30BA41B77A5}" srcOrd="3" destOrd="0" parTransId="{4748A0D2-B099-4143-8211-5E1BDA57B521}" sibTransId="{2DD1937B-F66B-4AA6-92DE-5B8C932E0332}"/>
    <dgm:cxn modelId="{B3F7630A-0700-4119-BEEA-1D5B35A047BF}" srcId="{615CD897-1109-4959-AB5F-F00597CD33E9}" destId="{59E2EAF3-C125-4A60-9A17-90203B9B3607}" srcOrd="2" destOrd="0" parTransId="{1CAF2998-4B8E-483C-A944-04F4CCF14E7A}" sibTransId="{92085C03-8ACB-4919-86B4-B81DD26748A1}"/>
    <dgm:cxn modelId="{6CE59D36-04EC-4C44-B231-F5A38E5656CC}" type="presOf" srcId="{59E2EAF3-C125-4A60-9A17-90203B9B3607}" destId="{F78D5163-D94B-42E4-A5EA-97791EEA59E7}" srcOrd="0" destOrd="0" presId="urn:microsoft.com/office/officeart/2005/8/layout/equation2"/>
    <dgm:cxn modelId="{980431CE-1D7D-4626-80F2-1648080A6914}" type="presParOf" srcId="{66466AFC-2045-459B-9FDA-FAE6B47B6E9B}" destId="{29FA5C3D-12AF-4067-AA87-F62395F502B8}" srcOrd="0" destOrd="0" presId="urn:microsoft.com/office/officeart/2005/8/layout/equation2"/>
    <dgm:cxn modelId="{DAFD1A0B-F355-4D38-AF5A-F268C9FD877F}" type="presParOf" srcId="{29FA5C3D-12AF-4067-AA87-F62395F502B8}" destId="{50F0B054-11EA-47FE-8ED7-3E5734925A1F}" srcOrd="0" destOrd="0" presId="urn:microsoft.com/office/officeart/2005/8/layout/equation2"/>
    <dgm:cxn modelId="{0524446C-6084-49DD-B45B-5E59477496A9}" type="presParOf" srcId="{29FA5C3D-12AF-4067-AA87-F62395F502B8}" destId="{69DC7181-39F0-4CE9-8C54-D6DD90A2C724}" srcOrd="1" destOrd="0" presId="urn:microsoft.com/office/officeart/2005/8/layout/equation2"/>
    <dgm:cxn modelId="{9B85BD49-92AE-43F7-9073-B3541C3E36B1}" type="presParOf" srcId="{29FA5C3D-12AF-4067-AA87-F62395F502B8}" destId="{AFE6E07F-689F-4966-8465-B6B869851795}" srcOrd="2" destOrd="0" presId="urn:microsoft.com/office/officeart/2005/8/layout/equation2"/>
    <dgm:cxn modelId="{060461BB-8102-410D-BD40-617684FC7716}" type="presParOf" srcId="{29FA5C3D-12AF-4067-AA87-F62395F502B8}" destId="{DA88C407-AC07-48D2-AE4E-EADED1EF76C8}" srcOrd="3" destOrd="0" presId="urn:microsoft.com/office/officeart/2005/8/layout/equation2"/>
    <dgm:cxn modelId="{D026BC2B-83CA-4FE3-ABD8-631B14230C79}" type="presParOf" srcId="{29FA5C3D-12AF-4067-AA87-F62395F502B8}" destId="{BE70EDBD-BEDC-46D0-86D6-FDAE1240296C}" srcOrd="4" destOrd="0" presId="urn:microsoft.com/office/officeart/2005/8/layout/equation2"/>
    <dgm:cxn modelId="{55CEF20A-D43E-41CE-BFBB-107A1D27F15C}" type="presParOf" srcId="{29FA5C3D-12AF-4067-AA87-F62395F502B8}" destId="{899B2A29-16D5-435D-9974-D1AE91B14C96}" srcOrd="5" destOrd="0" presId="urn:microsoft.com/office/officeart/2005/8/layout/equation2"/>
    <dgm:cxn modelId="{978C78B3-D494-41A4-9B33-705320B2AD3A}" type="presParOf" srcId="{29FA5C3D-12AF-4067-AA87-F62395F502B8}" destId="{89EE05F1-1921-43FB-B107-FF384875BA1A}" srcOrd="6" destOrd="0" presId="urn:microsoft.com/office/officeart/2005/8/layout/equation2"/>
    <dgm:cxn modelId="{9639855F-9A5A-458F-895F-48F8A0E26414}" type="presParOf" srcId="{29FA5C3D-12AF-4067-AA87-F62395F502B8}" destId="{55B1AE8F-6C96-4A38-8D0E-E51DCAB261BE}" srcOrd="7" destOrd="0" presId="urn:microsoft.com/office/officeart/2005/8/layout/equation2"/>
    <dgm:cxn modelId="{12BFD236-2B19-4579-92E2-B9F75C32710C}" type="presParOf" srcId="{29FA5C3D-12AF-4067-AA87-F62395F502B8}" destId="{F78D5163-D94B-42E4-A5EA-97791EEA59E7}" srcOrd="8" destOrd="0" presId="urn:microsoft.com/office/officeart/2005/8/layout/equation2"/>
    <dgm:cxn modelId="{083A0511-9018-4A18-A0F4-92F0965ABFF4}" type="presParOf" srcId="{66466AFC-2045-459B-9FDA-FAE6B47B6E9B}" destId="{2E8A4B08-21E1-4BC2-936F-DBEB98774600}" srcOrd="1" destOrd="0" presId="urn:microsoft.com/office/officeart/2005/8/layout/equation2"/>
    <dgm:cxn modelId="{088A26D5-CB2C-45D8-BBD6-EB9D09E48CCE}" type="presParOf" srcId="{2E8A4B08-21E1-4BC2-936F-DBEB98774600}" destId="{86FC5133-332E-49B3-9B11-4AAC5A4A30BF}" srcOrd="0" destOrd="0" presId="urn:microsoft.com/office/officeart/2005/8/layout/equation2"/>
    <dgm:cxn modelId="{A9C58A2D-0EBE-4334-946D-65FEC50CE0BC}" type="presParOf" srcId="{66466AFC-2045-459B-9FDA-FAE6B47B6E9B}" destId="{25608D5F-0D45-4452-987E-3D953268BB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0B054-11EA-47FE-8ED7-3E5734925A1F}">
      <dsp:nvSpPr>
        <dsp:cNvPr id="0" name=""/>
        <dsp:cNvSpPr/>
      </dsp:nvSpPr>
      <dsp:spPr>
        <a:xfrm>
          <a:off x="3570107" y="2928"/>
          <a:ext cx="996571" cy="99657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Structural change</a:t>
          </a:r>
          <a:endParaRPr lang="en-US" sz="1200" kern="1200" dirty="0"/>
        </a:p>
      </dsp:txBody>
      <dsp:txXfrm>
        <a:off x="3716051" y="148872"/>
        <a:ext cx="704683" cy="704683"/>
      </dsp:txXfrm>
    </dsp:sp>
    <dsp:sp modelId="{AFE6E07F-689F-4966-8465-B6B869851795}">
      <dsp:nvSpPr>
        <dsp:cNvPr id="0" name=""/>
        <dsp:cNvSpPr/>
      </dsp:nvSpPr>
      <dsp:spPr>
        <a:xfrm>
          <a:off x="3775497" y="1053192"/>
          <a:ext cx="578011" cy="578011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52112" y="1274223"/>
        <a:ext cx="424781" cy="135949"/>
      </dsp:txXfrm>
    </dsp:sp>
    <dsp:sp modelId="{BE70EDBD-BEDC-46D0-86D6-FDAE1240296C}">
      <dsp:nvSpPr>
        <dsp:cNvPr id="0" name=""/>
        <dsp:cNvSpPr/>
      </dsp:nvSpPr>
      <dsp:spPr>
        <a:xfrm>
          <a:off x="3570107" y="1739353"/>
          <a:ext cx="996571" cy="996571"/>
        </a:xfrm>
        <a:prstGeom prst="ellipse">
          <a:avLst/>
        </a:prstGeom>
        <a:solidFill>
          <a:srgbClr val="A3B222"/>
        </a:solidFill>
        <a:ln w="38100" cap="flat" cmpd="sng" algn="ctr">
          <a:solidFill>
            <a:srgbClr val="A3B22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Process change</a:t>
          </a:r>
          <a:endParaRPr lang="en-US" sz="1200" kern="1200" dirty="0"/>
        </a:p>
      </dsp:txBody>
      <dsp:txXfrm>
        <a:off x="3716051" y="1885297"/>
        <a:ext cx="704683" cy="704683"/>
      </dsp:txXfrm>
    </dsp:sp>
    <dsp:sp modelId="{89EE05F1-1921-43FB-B107-FF384875BA1A}">
      <dsp:nvSpPr>
        <dsp:cNvPr id="0" name=""/>
        <dsp:cNvSpPr/>
      </dsp:nvSpPr>
      <dsp:spPr>
        <a:xfrm>
          <a:off x="3779387" y="2816846"/>
          <a:ext cx="578011" cy="578011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56002" y="3037877"/>
        <a:ext cx="424781" cy="135949"/>
      </dsp:txXfrm>
    </dsp:sp>
    <dsp:sp modelId="{F78D5163-D94B-42E4-A5EA-97791EEA59E7}">
      <dsp:nvSpPr>
        <dsp:cNvPr id="0" name=""/>
        <dsp:cNvSpPr/>
      </dsp:nvSpPr>
      <dsp:spPr>
        <a:xfrm>
          <a:off x="3570107" y="3475779"/>
          <a:ext cx="996571" cy="996571"/>
        </a:xfrm>
        <a:prstGeom prst="ellipse">
          <a:avLst/>
        </a:prstGeom>
        <a:solidFill>
          <a:srgbClr val="872175"/>
        </a:solidFill>
        <a:ln w="38100" cap="flat" cmpd="sng" algn="ctr">
          <a:solidFill>
            <a:srgbClr val="87217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Attitudinal change</a:t>
          </a:r>
          <a:endParaRPr lang="en-US" sz="1200" kern="1200" dirty="0"/>
        </a:p>
      </dsp:txBody>
      <dsp:txXfrm>
        <a:off x="3716051" y="3621723"/>
        <a:ext cx="704683" cy="704683"/>
      </dsp:txXfrm>
    </dsp:sp>
    <dsp:sp modelId="{2E8A4B08-21E1-4BC2-936F-DBEB98774600}">
      <dsp:nvSpPr>
        <dsp:cNvPr id="0" name=""/>
        <dsp:cNvSpPr/>
      </dsp:nvSpPr>
      <dsp:spPr>
        <a:xfrm>
          <a:off x="4716164" y="2052277"/>
          <a:ext cx="316909" cy="37072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716164" y="2126422"/>
        <a:ext cx="221836" cy="222434"/>
      </dsp:txXfrm>
    </dsp:sp>
    <dsp:sp modelId="{25608D5F-0D45-4452-987E-3D953268BB89}">
      <dsp:nvSpPr>
        <dsp:cNvPr id="0" name=""/>
        <dsp:cNvSpPr/>
      </dsp:nvSpPr>
      <dsp:spPr>
        <a:xfrm>
          <a:off x="5164621" y="1241068"/>
          <a:ext cx="1993142" cy="19931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Transformative change</a:t>
          </a:r>
          <a:endParaRPr lang="en-US" sz="1700" b="1" kern="1200" dirty="0"/>
        </a:p>
      </dsp:txBody>
      <dsp:txXfrm>
        <a:off x="5456510" y="1532957"/>
        <a:ext cx="1409364" cy="1409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4ED5A8F-7C7F-4E32-9754-3199F8582538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883E70D-D647-4CC3-BEC9-8B72F1AF4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Mei-Yen</a:t>
            </a:r>
          </a:p>
          <a:p>
            <a:endParaRPr lang="en-US" dirty="0" smtClean="0"/>
          </a:p>
          <a:p>
            <a:r>
              <a:rPr lang="en-US" dirty="0" smtClean="0"/>
              <a:t>Frame as reform for 2 and 4</a:t>
            </a:r>
            <a:r>
              <a:rPr lang="en-US" baseline="0" dirty="0" smtClean="0"/>
              <a:t>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1E54-B9DC-4443-A491-4B721295A4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2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Perspective form the field:  Progression and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Melinda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Translation from Karen’s perspective from the field (previous slides)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Here are some ways colleges have moved forward with first step of clarifying pathway….transition to screenshots…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5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704850"/>
            <a:ext cx="627062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Melinda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6529" indent="-29097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3891" indent="-2327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29447" indent="-2327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004" indent="-2327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0560" indent="-232779" defTabSz="46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6116" indent="-232779" defTabSz="46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1672" indent="-232779" defTabSz="46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57229" indent="-232779" defTabSz="465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A64BD1C-5B15-4F66-87AD-160BFFAD1580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2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3E70D-D647-4CC3-BEC9-8B72F1AF46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3E70D-D647-4CC3-BEC9-8B72F1AF46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</a:p>
          <a:p>
            <a:endParaRPr lang="en-US" dirty="0" smtClean="0"/>
          </a:p>
          <a:p>
            <a:r>
              <a:rPr lang="en-US" dirty="0" err="1" smtClean="0"/>
              <a:t>St.Petersburg</a:t>
            </a:r>
            <a:r>
              <a:rPr lang="en-US" dirty="0" smtClean="0"/>
              <a:t> College</a:t>
            </a:r>
          </a:p>
          <a:p>
            <a:r>
              <a:rPr lang="en-US" b="1" dirty="0"/>
              <a:t>Associate in Science</a:t>
            </a:r>
          </a:p>
          <a:p>
            <a:r>
              <a:rPr lang="en-US" b="1" dirty="0"/>
              <a:t>Environmental Science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3E70D-D647-4CC3-BEC9-8B72F1AF46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4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</a:p>
          <a:p>
            <a:endParaRPr lang="en-US" dirty="0" smtClean="0"/>
          </a:p>
          <a:p>
            <a:r>
              <a:rPr lang="en-US" dirty="0" err="1" smtClean="0"/>
              <a:t>St.Petersburg</a:t>
            </a:r>
            <a:r>
              <a:rPr lang="en-US" dirty="0" smtClean="0"/>
              <a:t> College</a:t>
            </a:r>
          </a:p>
          <a:p>
            <a:r>
              <a:rPr lang="en-US" b="1" dirty="0"/>
              <a:t>Associate in Science</a:t>
            </a:r>
          </a:p>
          <a:p>
            <a:r>
              <a:rPr lang="en-US" b="1" dirty="0"/>
              <a:t>Environmental Science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3E70D-D647-4CC3-BEC9-8B72F1AF46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</a:p>
          <a:p>
            <a:endParaRPr lang="en-US" dirty="0" smtClean="0"/>
          </a:p>
          <a:p>
            <a:r>
              <a:rPr lang="en-US" dirty="0" err="1" smtClean="0"/>
              <a:t>St.Petersburg</a:t>
            </a:r>
            <a:r>
              <a:rPr lang="en-US" dirty="0" smtClean="0"/>
              <a:t> College</a:t>
            </a:r>
          </a:p>
          <a:p>
            <a:r>
              <a:rPr lang="en-US" b="1" dirty="0"/>
              <a:t>Associate in Science</a:t>
            </a:r>
          </a:p>
          <a:p>
            <a:r>
              <a:rPr lang="en-US" b="1" dirty="0"/>
              <a:t>Environmental Science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3E70D-D647-4CC3-BEC9-8B72F1AF46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8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Melinda</a:t>
            </a:r>
          </a:p>
          <a:p>
            <a:pPr defTabSz="924916">
              <a:defRPr/>
            </a:pPr>
            <a:endParaRPr lang="en-US" dirty="0" smtClean="0"/>
          </a:p>
          <a:p>
            <a:pPr defTabSz="924916">
              <a:defRPr/>
            </a:pPr>
            <a:r>
              <a:rPr lang="en-US" dirty="0" smtClean="0"/>
              <a:t>Very</a:t>
            </a:r>
            <a:r>
              <a:rPr lang="en-US" baseline="0" dirty="0" smtClean="0"/>
              <a:t> brief overview of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(since the audience are all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grantees, not much needed)</a:t>
            </a:r>
            <a:endParaRPr lang="en-US" dirty="0" smtClean="0"/>
          </a:p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35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Melinda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Mei-Yen (2 min)</a:t>
            </a:r>
          </a:p>
          <a:p>
            <a:r>
              <a:rPr lang="en-US" baseline="0" dirty="0" smtClean="0"/>
              <a:t>Welcome</a:t>
            </a:r>
          </a:p>
          <a:p>
            <a:r>
              <a:rPr lang="en-US" baseline="0" dirty="0" smtClean="0"/>
              <a:t>Set context for why this webinar topic</a:t>
            </a:r>
          </a:p>
          <a:p>
            <a:r>
              <a:rPr lang="en-US" baseline="0" dirty="0" smtClean="0"/>
              <a:t>Introduce Karen and Melinda</a:t>
            </a:r>
          </a:p>
          <a:p>
            <a:r>
              <a:rPr lang="en-US" baseline="0" dirty="0" smtClean="0"/>
              <a:t>Overview structure for webinar and Q&amp;A</a:t>
            </a:r>
          </a:p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41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Melinda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10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Karen</a:t>
            </a:r>
          </a:p>
          <a:p>
            <a:pPr defTabSz="924916">
              <a:defRPr/>
            </a:pPr>
            <a:endParaRPr lang="en-US" dirty="0" smtClean="0"/>
          </a:p>
          <a:p>
            <a:pPr defTabSz="924916">
              <a:defRPr/>
            </a:pPr>
            <a:r>
              <a:rPr lang="en-US" dirty="0" smtClean="0"/>
              <a:t>Both </a:t>
            </a:r>
            <a:r>
              <a:rPr lang="en-US" dirty="0"/>
              <a:t>are redesign approaches focusing on the entire student experience</a:t>
            </a:r>
          </a:p>
          <a:p>
            <a:pPr defTabSz="924916">
              <a:defRPr/>
            </a:pPr>
            <a:r>
              <a:rPr lang="en-US" dirty="0"/>
              <a:t>After clarifying program maps, it takes a lot of internal management to make systems intuitive and build out the connective power of the pathway.  Requires unifying technologies and initiatives.</a:t>
            </a:r>
          </a:p>
          <a:p>
            <a:pPr defTabSz="924916">
              <a:defRPr/>
            </a:pPr>
            <a:r>
              <a:rPr lang="en-US" dirty="0"/>
              <a:t>Focused on student education and career goals </a:t>
            </a:r>
            <a:endParaRPr lang="en-US" dirty="0">
              <a:solidFill>
                <a:srgbClr val="00539B"/>
              </a:solidFill>
            </a:endParaRPr>
          </a:p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Guided Pathways = white puzzle pieces</a:t>
            </a:r>
          </a:p>
          <a:p>
            <a:pPr defTabSz="924916">
              <a:defRPr/>
            </a:pPr>
            <a:r>
              <a:rPr lang="en-US" baseline="0" dirty="0" err="1" smtClean="0"/>
              <a:t>iPASS</a:t>
            </a:r>
            <a:r>
              <a:rPr lang="en-US" baseline="0" dirty="0" smtClean="0"/>
              <a:t>= yellow</a:t>
            </a:r>
          </a:p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89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</a:p>
          <a:p>
            <a:endParaRPr lang="en-US" dirty="0" smtClean="0"/>
          </a:p>
          <a:p>
            <a:r>
              <a:rPr lang="en-US" dirty="0" smtClean="0"/>
              <a:t>Summary—another </a:t>
            </a:r>
            <a:r>
              <a:rPr lang="en-US" dirty="0"/>
              <a:t>way to summarize what we showed you</a:t>
            </a:r>
          </a:p>
          <a:p>
            <a:endParaRPr lang="en-US" dirty="0"/>
          </a:p>
          <a:p>
            <a:r>
              <a:rPr lang="en-US" dirty="0"/>
              <a:t>Key is that this is about change leadership…transition to transformative change framework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0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Melinda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Structural</a:t>
            </a:r>
            <a:r>
              <a:rPr lang="en-US" baseline="0" dirty="0" smtClean="0"/>
              <a:t> change:  Clarify degree pathway map (Guided Pathways) and implement degree planning  tool to support advisors to work with students in a more coaching/proactive advising approach (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Process change:  Embedded, proactive advising and progress tracking is the system for student supports (Guided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Attitudinal change:  Student support through 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is an institutional priority with broad ownership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5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This is hard work—we’ve worked with many colleges and even those on the leading edge are not actually doing 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in the way the principles describe them.</a:t>
            </a:r>
          </a:p>
          <a:p>
            <a:endParaRPr lang="en-US" dirty="0" smtClean="0"/>
          </a:p>
          <a:p>
            <a:r>
              <a:rPr lang="en-US" dirty="0" smtClean="0"/>
              <a:t>Capacities</a:t>
            </a:r>
            <a:r>
              <a:rPr lang="en-US" baseline="0" dirty="0" smtClean="0"/>
              <a:t> needed to position an institution to do 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(transformative change)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Strength in seven capacities is key to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success, particularly….(pick 2-3 to highlight)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Engagement &amp; Communication: 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require broad engagement and buy-in from stakeholders across the institution.  As grantees of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, you all know from your Kotter Change Leadership training that communicating to build urgency is critical for success.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Leadership &amp; Vision: 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are transformative institutional change efforts and strong leadership (leadership that is cross-hierarchical and cross-functional) as well as having a vision that is aligned across all levels of the organization is crucial.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Teaching &amp; Learning:  Developing clear roadmaps requires difficult and intentional conversations within departments and clear expectations so that when students are creating their degree maps (a part of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) the maps can be a powerful tool for students.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&amp; Technology:  Can you do Guided Pathways without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or vice versa?  Both require strong data &amp; technology to be successful.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Equity:  This is one of the most crucial capacities for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and it is mostly likely to be overlooked.  As we redesign the student experience, are we assuming a one-size fits all approach to a students’ progression through the pathway?  How are we incorporating equity-minded practices in the development of 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?  This is particularly illuminated with the increasing focus on predictive analytics in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Strategy &amp; Planning:  Pursuing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is a long-term process, cannot be completed in one academic year.  Strong institutional capacity in strategy &amp; planning will ensure the transformative change takes roots and has the desired impact.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Policies &amp; Practices:  As CCRC’s definition suggests, transformative change requires institutionalization of new policies and practices within the culture of the organization. 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and Guided Pathways are more than boutique interventions but need new policies and practices for real adoption to take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4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Karen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what extent are your Guided Pathways and </a:t>
            </a:r>
            <a:r>
              <a:rPr lang="en-US" baseline="0" dirty="0" err="1" smtClean="0"/>
              <a:t>iPASS</a:t>
            </a:r>
            <a:r>
              <a:rPr lang="en-US" baseline="0" dirty="0" smtClean="0"/>
              <a:t> efforts adhering to the principles and approach we discussed today?</a:t>
            </a:r>
          </a:p>
          <a:p>
            <a:pPr marL="173422" indent="-173422">
              <a:buFontTx/>
              <a:buChar char="-"/>
            </a:pPr>
            <a:r>
              <a:rPr lang="en-US" baseline="0" dirty="0" smtClean="0"/>
              <a:t>Note link to Pathways readiness self-assessment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that these are both long-term processes – not over one year or even one grant cycle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Plug June webinar on Integrating and</a:t>
            </a:r>
            <a:r>
              <a:rPr lang="en-US" baseline="0" dirty="0" smtClean="0"/>
              <a:t> Mapping Student Success Initiatives (details on next slide)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8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Mei-Yen facilitate/read</a:t>
            </a:r>
            <a:r>
              <a:rPr lang="en-US" baseline="0" dirty="0" smtClean="0"/>
              <a:t> questions from the audience for Melinda and Karen to respond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Mei-Yen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Karen</a:t>
            </a:r>
          </a:p>
          <a:p>
            <a:pPr defTabSz="924916">
              <a:defRPr/>
            </a:pPr>
            <a:endParaRPr lang="en-US" dirty="0" smtClean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defTabSz="924916">
              <a:defRPr/>
            </a:pPr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Coordinated</a:t>
            </a:r>
            <a:r>
              <a:rPr lang="en-US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 efforts to scale pathways</a:t>
            </a:r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2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Melinda</a:t>
            </a:r>
          </a:p>
          <a:p>
            <a:pPr defTabSz="924916">
              <a:defRPr/>
            </a:pPr>
            <a:endParaRPr lang="en-US" dirty="0" smtClean="0"/>
          </a:p>
          <a:p>
            <a:pPr defTabSz="924916">
              <a:defRPr/>
            </a:pPr>
            <a:r>
              <a:rPr lang="en-US" dirty="0" smtClean="0"/>
              <a:t>What </a:t>
            </a:r>
            <a:r>
              <a:rPr lang="en-US" dirty="0"/>
              <a:t>we think students do</a:t>
            </a:r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Melinda</a:t>
            </a:r>
          </a:p>
          <a:p>
            <a:endParaRPr lang="en-US" dirty="0" smtClean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en-US" dirty="0" smtClean="0">
                <a:latin typeface="Arial" charset="0"/>
                <a:ea typeface="ヒラギノ角ゴ Pro W3" charset="-128"/>
                <a:cs typeface="ヒラギノ角ゴ Pro W3" charset="-128"/>
              </a:rPr>
              <a:t>What </a:t>
            </a:r>
            <a:r>
              <a:rPr lang="en-US" dirty="0">
                <a:latin typeface="Arial" charset="0"/>
                <a:ea typeface="ヒラギノ角ゴ Pro W3" charset="-128"/>
                <a:cs typeface="ヒラギノ角ゴ Pro W3" charset="-128"/>
              </a:rPr>
              <a:t>students actually do</a:t>
            </a:r>
            <a:endParaRPr lang="en-US" dirty="0" smtClean="0">
              <a:ea typeface="ヒラギノ角ゴ Pro W3" pitchFamily="1" charset="-128"/>
            </a:endParaRPr>
          </a:p>
          <a:p>
            <a:pPr defTabSz="924916">
              <a:defRPr/>
            </a:pPr>
            <a:r>
              <a:rPr lang="en-US" baseline="0" dirty="0" smtClean="0"/>
              <a:t>A lot of ways to get to finish line (or not)</a:t>
            </a:r>
          </a:p>
          <a:p>
            <a:pPr defTabSz="924916">
              <a:defRPr/>
            </a:pPr>
            <a:r>
              <a:rPr lang="en-US" baseline="0" dirty="0" smtClean="0"/>
              <a:t>Many not navigating successfully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5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75388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baseline="0" dirty="0" smtClean="0"/>
              <a:t>Karen</a:t>
            </a:r>
          </a:p>
          <a:p>
            <a:pPr defTabSz="924916">
              <a:defRPr/>
            </a:pPr>
            <a:endParaRPr lang="en-US" baseline="0" dirty="0" smtClean="0"/>
          </a:p>
          <a:p>
            <a:pPr defTabSz="924916">
              <a:defRPr/>
            </a:pPr>
            <a:r>
              <a:rPr lang="en-US" baseline="0" dirty="0" smtClean="0"/>
              <a:t>Perspective from the field:  Intake and getting students on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4B712-ED25-40EC-A0F4-23C0F112A7D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3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3966211"/>
            <a:ext cx="109728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1449389"/>
            <a:ext cx="109728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075333" y="735434"/>
            <a:ext cx="1496907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28" y="91440"/>
            <a:ext cx="4194048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09600" y="1117600"/>
            <a:ext cx="109728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2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3966211"/>
            <a:ext cx="109728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1449389"/>
            <a:ext cx="109728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075333" y="735434"/>
            <a:ext cx="1496907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</a:rPr>
              <a:t>January 5,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09600" y="1117600"/>
            <a:ext cx="109728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28" y="91440"/>
            <a:ext cx="4194048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617" y="750887"/>
            <a:ext cx="109728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6618" y="4602164"/>
            <a:ext cx="7134577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829973" y="289978"/>
            <a:ext cx="38743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December 15, 2015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487680" y="279818"/>
            <a:ext cx="43349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09600" y="528320"/>
            <a:ext cx="109728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8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3918" y="750888"/>
            <a:ext cx="11223463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6619" y="4591051"/>
            <a:ext cx="729756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29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2008821"/>
            <a:ext cx="109728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762000"/>
            <a:ext cx="109728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829973" y="289978"/>
            <a:ext cx="38743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January 5, 2016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7680" y="279818"/>
            <a:ext cx="43349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9600" y="528320"/>
            <a:ext cx="109728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2008821"/>
            <a:ext cx="109728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762000"/>
            <a:ext cx="109728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8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829973" y="289978"/>
            <a:ext cx="38743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7680" y="279818"/>
            <a:ext cx="43349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9600" y="528320"/>
            <a:ext cx="109728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2008821"/>
            <a:ext cx="109728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762000"/>
            <a:ext cx="109728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6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8" y="762000"/>
            <a:ext cx="109728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6620" y="2002155"/>
            <a:ext cx="5305777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13644" y="2002155"/>
            <a:ext cx="5305777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46621" y="2379663"/>
            <a:ext cx="5306484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112937" y="2113915"/>
            <a:ext cx="5306483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13644" y="2415328"/>
            <a:ext cx="5305777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8" y="762000"/>
            <a:ext cx="10986348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6620" y="2415328"/>
            <a:ext cx="5305777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6620" y="2113916"/>
            <a:ext cx="5305777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3644" y="2113916"/>
            <a:ext cx="5305777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7" y="762001"/>
            <a:ext cx="10966027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9894" y="310896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7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8" y="750889"/>
            <a:ext cx="109728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6620" y="1989987"/>
            <a:ext cx="5305777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091772" y="1981519"/>
            <a:ext cx="5327649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99142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091769" y="2201333"/>
            <a:ext cx="5327649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46618" y="2201333"/>
            <a:ext cx="5327649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8986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5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6843" y="584169"/>
            <a:ext cx="11120967" cy="465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59645" y="6527357"/>
            <a:ext cx="253444" cy="207464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3F7C509-FEEF-45D3-B896-7C07814C0C13}" type="slidenum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43" y="1175755"/>
            <a:ext cx="11106151" cy="600132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smtClean="0"/>
              <a:t>Insert explanatory copy here – up to 2 full-width lines.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42" y="1949456"/>
            <a:ext cx="11106151" cy="4288367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icon to insert visual element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3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91BA-9961-43AC-B486-5D72D13220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4E7C-CFD5-4EED-9E40-D37904A15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617" y="762001"/>
            <a:ext cx="109728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617" y="2008823"/>
            <a:ext cx="109728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53500" y="63722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829973" y="289978"/>
            <a:ext cx="38743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January 5, 2016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1267018" y="6477418"/>
            <a:ext cx="56091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09600" y="528320"/>
            <a:ext cx="109728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487680" y="279818"/>
            <a:ext cx="43349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rc.tc.columbia.edu/media/k2/attachments/guided-pathways-adoption-template.doc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44" y="1905005"/>
            <a:ext cx="10083113" cy="14700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539B"/>
                </a:solidFill>
                <a:latin typeface="ITC Avant Garde Std Bk" pitchFamily="34" charset="0"/>
              </a:rPr>
              <a:t>Aligning </a:t>
            </a:r>
            <a:r>
              <a:rPr lang="en-US" dirty="0" err="1" smtClean="0">
                <a:solidFill>
                  <a:srgbClr val="00539B"/>
                </a:solidFill>
                <a:latin typeface="ITC Avant Garde Std Bk" pitchFamily="34" charset="0"/>
              </a:rPr>
              <a:t>iPASS</a:t>
            </a:r>
            <a:r>
              <a:rPr lang="en-US" dirty="0" smtClean="0">
                <a:solidFill>
                  <a:srgbClr val="00539B"/>
                </a:solidFill>
                <a:latin typeface="ITC Avant Garde Std Bk" pitchFamily="34" charset="0"/>
              </a:rPr>
              <a:t> and</a:t>
            </a:r>
            <a:r>
              <a:rPr lang="en-US" dirty="0">
                <a:solidFill>
                  <a:srgbClr val="00539B"/>
                </a:solidFill>
                <a:latin typeface="ITC Avant Garde Std Bk" pitchFamily="34" charset="0"/>
              </a:rPr>
              <a:t/>
            </a:r>
            <a:br>
              <a:rPr lang="en-US" dirty="0">
                <a:solidFill>
                  <a:srgbClr val="00539B"/>
                </a:solidFill>
                <a:latin typeface="ITC Avant Garde Std Bk" pitchFamily="34" charset="0"/>
              </a:rPr>
            </a:br>
            <a:r>
              <a:rPr lang="en-US" dirty="0">
                <a:solidFill>
                  <a:srgbClr val="00539B"/>
                </a:solidFill>
                <a:latin typeface="ITC Avant Garde Std Bk" pitchFamily="34" charset="0"/>
              </a:rPr>
              <a:t>Guided Pathways</a:t>
            </a:r>
            <a:endParaRPr lang="en-US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3962400"/>
            <a:ext cx="9193427" cy="2126578"/>
          </a:xfrm>
          <a:prstGeom prst="rect">
            <a:avLst/>
          </a:prstGeom>
          <a:gradFill flip="none" rotWithShape="1">
            <a:gsLst>
              <a:gs pos="0">
                <a:srgbClr val="00539B">
                  <a:shade val="30000"/>
                  <a:satMod val="115000"/>
                </a:srgbClr>
              </a:gs>
              <a:gs pos="50000">
                <a:srgbClr val="00539B">
                  <a:shade val="67500"/>
                  <a:satMod val="115000"/>
                </a:srgbClr>
              </a:gs>
              <a:gs pos="100000">
                <a:srgbClr val="00539B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  <a:p>
            <a:pPr algn="ctr">
              <a:lnSpc>
                <a:spcPct val="125000"/>
              </a:lnSpc>
              <a:defRPr/>
            </a:pPr>
            <a:r>
              <a:rPr lang="en-US" kern="0" dirty="0">
                <a:solidFill>
                  <a:srgbClr val="FFFFFF"/>
                </a:solidFill>
                <a:latin typeface="ITC Avant Garde Std Bk"/>
                <a:ea typeface="MS Mincho"/>
                <a:cs typeface="Times New Roman"/>
              </a:rPr>
              <a:t> </a:t>
            </a:r>
            <a:endParaRPr lang="en-US" sz="1100" kern="0" dirty="0">
              <a:solidFill>
                <a:srgbClr val="FFFFFF"/>
              </a:solidFill>
              <a:latin typeface="ITC Garamond Std Book"/>
              <a:ea typeface="MS Mincho"/>
              <a:cs typeface="Times New Roman"/>
            </a:endParaRPr>
          </a:p>
        </p:txBody>
      </p:sp>
      <p:pic>
        <p:nvPicPr>
          <p:cNvPr id="13" name="Picture 12" descr="http://www.taoyoung.com/Images/img_compas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62400"/>
            <a:ext cx="28956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2768217" y="1375719"/>
            <a:ext cx="6655566" cy="149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14" y="186161"/>
            <a:ext cx="2443396" cy="1008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23" y="401339"/>
            <a:ext cx="3024623" cy="7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 Returning Students Ask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3786" y="1831744"/>
            <a:ext cx="7272573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lvl="0" indent="-338138">
              <a:lnSpc>
                <a:spcPct val="90000"/>
              </a:lnSpc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sym typeface="Wingdings" pitchFamily="2" charset="2"/>
              </a:rPr>
              <a:t>How far along am I toward completing my program?  Am I on-schedule?</a:t>
            </a:r>
          </a:p>
          <a:p>
            <a:pPr marL="574675" lvl="0" indent="-338138">
              <a:lnSpc>
                <a:spcPct val="90000"/>
              </a:lnSpc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sym typeface="Wingdings" pitchFamily="2" charset="2"/>
              </a:rPr>
              <a:t>How much more will I have to pay?</a:t>
            </a:r>
          </a:p>
          <a:p>
            <a:pPr marL="574675" lvl="0" indent="-338138">
              <a:lnSpc>
                <a:spcPct val="90000"/>
              </a:lnSpc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sym typeface="Wingdings" pitchFamily="2" charset="2"/>
              </a:rPr>
              <a:t>What will I need to take next term and what will my scheduled be?</a:t>
            </a:r>
          </a:p>
          <a:p>
            <a:pPr marL="574675" lvl="0" indent="-338138">
              <a:lnSpc>
                <a:spcPct val="90000"/>
              </a:lnSpc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sym typeface="Wingdings" pitchFamily="2" charset="2"/>
              </a:rPr>
              <a:t>What if I want to change programs?</a:t>
            </a:r>
          </a:p>
          <a:p>
            <a:pPr marL="574675" lvl="0" indent="-338138">
              <a:lnSpc>
                <a:spcPct val="90000"/>
              </a:lnSpc>
              <a:spcAft>
                <a:spcPts val="24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prstClr val="black"/>
                </a:solidFill>
                <a:sym typeface="Wingdings" pitchFamily="2" charset="2"/>
              </a:rPr>
              <a:t>How can I get work experience in my field of interest?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14690"/>
          <a:stretch/>
        </p:blipFill>
        <p:spPr>
          <a:xfrm>
            <a:off x="7944785" y="1723230"/>
            <a:ext cx="3568450" cy="40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Guided Pathways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041984" y="1663910"/>
            <a:ext cx="10377032" cy="4433862"/>
            <a:chOff x="1832759" y="1674421"/>
            <a:chExt cx="8544273" cy="4999511"/>
          </a:xfrm>
        </p:grpSpPr>
        <p:grpSp>
          <p:nvGrpSpPr>
            <p:cNvPr id="55" name="Group 54"/>
            <p:cNvGrpSpPr/>
            <p:nvPr/>
          </p:nvGrpSpPr>
          <p:grpSpPr>
            <a:xfrm>
              <a:off x="2028967" y="1856094"/>
              <a:ext cx="4831308" cy="764274"/>
              <a:chOff x="504967" y="1856094"/>
              <a:chExt cx="4831308" cy="764274"/>
            </a:xfrm>
          </p:grpSpPr>
          <p:sp>
            <p:nvSpPr>
              <p:cNvPr id="89" name="Rounded Rectangle 88"/>
              <p:cNvSpPr/>
              <p:nvPr/>
            </p:nvSpPr>
            <p:spPr bwMode="auto">
              <a:xfrm>
                <a:off x="504967" y="1856094"/>
                <a:ext cx="4831308" cy="76427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18615" y="2007398"/>
                <a:ext cx="4667534" cy="451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/>
                  </a:rPr>
                  <a:t>Clear roadmaps to student goals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042615" y="2702256"/>
              <a:ext cx="4831308" cy="1179434"/>
              <a:chOff x="518615" y="2702256"/>
              <a:chExt cx="4831308" cy="1179434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518615" y="3117416"/>
                <a:ext cx="4831308" cy="764274"/>
                <a:chOff x="518615" y="3117416"/>
                <a:chExt cx="4831308" cy="764274"/>
              </a:xfrm>
            </p:grpSpPr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518615" y="3117416"/>
                  <a:ext cx="4831308" cy="764274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32263" y="3268720"/>
                  <a:ext cx="4683456" cy="451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2060"/>
                      </a:solidFill>
                      <a:latin typeface="Arial"/>
                    </a:rPr>
                    <a:t>Intake redesigned as an on-ramp</a:t>
                  </a:r>
                </a:p>
              </p:txBody>
            </p:sp>
          </p:grpSp>
          <p:sp>
            <p:nvSpPr>
              <p:cNvPr id="86" name="Plus 85"/>
              <p:cNvSpPr/>
              <p:nvPr/>
            </p:nvSpPr>
            <p:spPr bwMode="auto">
              <a:xfrm>
                <a:off x="2651077" y="2702256"/>
                <a:ext cx="341195" cy="401512"/>
              </a:xfrm>
              <a:prstGeom prst="mathPlus">
                <a:avLst/>
              </a:prstGeom>
              <a:solidFill>
                <a:srgbClr val="0093D0"/>
              </a:solidFill>
              <a:ln w="9525" cap="flat" cmpd="sng" algn="ctr">
                <a:solidFill>
                  <a:srgbClr val="14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028967" y="3908987"/>
              <a:ext cx="4858604" cy="1228299"/>
              <a:chOff x="504967" y="3908986"/>
              <a:chExt cx="4858604" cy="1228299"/>
            </a:xfrm>
          </p:grpSpPr>
          <p:sp>
            <p:nvSpPr>
              <p:cNvPr id="82" name="Rounded Rectangle 81"/>
              <p:cNvSpPr/>
              <p:nvPr/>
            </p:nvSpPr>
            <p:spPr bwMode="auto">
              <a:xfrm>
                <a:off x="504967" y="4373011"/>
                <a:ext cx="4831308" cy="76427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45911" y="4524316"/>
                <a:ext cx="4817660" cy="451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/>
                  </a:rPr>
                  <a:t>Students’ progress closely tracked</a:t>
                </a:r>
              </a:p>
            </p:txBody>
          </p:sp>
          <p:sp>
            <p:nvSpPr>
              <p:cNvPr id="84" name="Plus 83"/>
              <p:cNvSpPr/>
              <p:nvPr/>
            </p:nvSpPr>
            <p:spPr bwMode="auto">
              <a:xfrm>
                <a:off x="2651076" y="3908986"/>
                <a:ext cx="341195" cy="401512"/>
              </a:xfrm>
              <a:prstGeom prst="mathPlus">
                <a:avLst/>
              </a:prstGeom>
              <a:solidFill>
                <a:srgbClr val="0093D0"/>
              </a:solidFill>
              <a:ln w="9525" cap="flat" cmpd="sng" algn="ctr">
                <a:solidFill>
                  <a:srgbClr val="14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056263" y="5188425"/>
              <a:ext cx="4831308" cy="1286574"/>
              <a:chOff x="532263" y="5188424"/>
              <a:chExt cx="4831308" cy="1286574"/>
            </a:xfrm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532263" y="5656659"/>
                <a:ext cx="4831308" cy="764274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05644" y="5676804"/>
                <a:ext cx="4397716" cy="798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  <a:latin typeface="Arial"/>
                  </a:rPr>
                  <a:t>Learning outcomes/assessments aligned across programs</a:t>
                </a:r>
              </a:p>
            </p:txBody>
          </p:sp>
          <p:sp>
            <p:nvSpPr>
              <p:cNvPr id="81" name="Plus 80"/>
              <p:cNvSpPr/>
              <p:nvPr/>
            </p:nvSpPr>
            <p:spPr bwMode="auto">
              <a:xfrm>
                <a:off x="2651077" y="5188424"/>
                <a:ext cx="341195" cy="401512"/>
              </a:xfrm>
              <a:prstGeom prst="mathPlus">
                <a:avLst/>
              </a:prstGeom>
              <a:solidFill>
                <a:srgbClr val="0093D0"/>
              </a:solidFill>
              <a:ln w="9525" cap="flat" cmpd="sng" algn="ctr">
                <a:solidFill>
                  <a:srgbClr val="14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9" name="Equal 58"/>
            <p:cNvSpPr/>
            <p:nvPr/>
          </p:nvSpPr>
          <p:spPr bwMode="auto">
            <a:xfrm>
              <a:off x="6887571" y="3812480"/>
              <a:ext cx="777922" cy="580113"/>
            </a:xfrm>
            <a:prstGeom prst="mathEqual">
              <a:avLst/>
            </a:prstGeom>
            <a:solidFill>
              <a:srgbClr val="0093D0"/>
            </a:solidFill>
            <a:ln w="9525" cap="flat" cmpd="sng" algn="ctr">
              <a:solidFill>
                <a:srgbClr val="14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33992" y="2081124"/>
              <a:ext cx="1620801" cy="442511"/>
              <a:chOff x="6309991" y="2081123"/>
              <a:chExt cx="1620801" cy="44251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6599978" y="2092747"/>
                <a:ext cx="13308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Churning</a:t>
                </a:r>
              </a:p>
            </p:txBody>
          </p:sp>
          <p:sp>
            <p:nvSpPr>
              <p:cNvPr id="78" name="Up Arrow 77"/>
              <p:cNvSpPr/>
              <p:nvPr/>
            </p:nvSpPr>
            <p:spPr bwMode="auto">
              <a:xfrm flipV="1">
                <a:off x="6309991" y="2081123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833992" y="3506321"/>
              <a:ext cx="1902929" cy="446038"/>
              <a:chOff x="6309991" y="3506321"/>
              <a:chExt cx="1902929" cy="44603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599978" y="3506321"/>
                <a:ext cx="16129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Completion</a:t>
                </a:r>
              </a:p>
            </p:txBody>
          </p:sp>
          <p:sp>
            <p:nvSpPr>
              <p:cNvPr id="76" name="Up Arrow 75"/>
              <p:cNvSpPr/>
              <p:nvPr/>
            </p:nvSpPr>
            <p:spPr bwMode="auto">
              <a:xfrm rot="10800000" flipV="1">
                <a:off x="6309991" y="3525634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1832759" y="1674421"/>
              <a:ext cx="8544273" cy="49995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841175" y="2716467"/>
              <a:ext cx="2147416" cy="487558"/>
              <a:chOff x="6317175" y="2716467"/>
              <a:chExt cx="2147416" cy="487558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599978" y="2716467"/>
                <a:ext cx="18646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Early transfer</a:t>
                </a:r>
              </a:p>
            </p:txBody>
          </p:sp>
          <p:sp>
            <p:nvSpPr>
              <p:cNvPr id="74" name="Up Arrow 73"/>
              <p:cNvSpPr/>
              <p:nvPr/>
            </p:nvSpPr>
            <p:spPr bwMode="auto">
              <a:xfrm flipV="1">
                <a:off x="6317175" y="2777300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841175" y="4178125"/>
              <a:ext cx="2286878" cy="490721"/>
              <a:chOff x="6317175" y="4178124"/>
              <a:chExt cx="2286878" cy="490721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6599978" y="4178124"/>
                <a:ext cx="20040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Excess credits</a:t>
                </a:r>
              </a:p>
            </p:txBody>
          </p:sp>
          <p:sp>
            <p:nvSpPr>
              <p:cNvPr id="72" name="Up Arrow 71"/>
              <p:cNvSpPr/>
              <p:nvPr/>
            </p:nvSpPr>
            <p:spPr bwMode="auto">
              <a:xfrm flipV="1">
                <a:off x="6317175" y="4242120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848359" y="4938298"/>
              <a:ext cx="2358946" cy="430887"/>
              <a:chOff x="6324359" y="4938297"/>
              <a:chExt cx="2358946" cy="4308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599978" y="4938297"/>
                <a:ext cx="20833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Time to degree</a:t>
                </a:r>
              </a:p>
            </p:txBody>
          </p:sp>
          <p:sp>
            <p:nvSpPr>
              <p:cNvPr id="70" name="Up Arrow 69"/>
              <p:cNvSpPr/>
              <p:nvPr/>
            </p:nvSpPr>
            <p:spPr bwMode="auto">
              <a:xfrm flipV="1">
                <a:off x="6324359" y="4938297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873367" y="5656660"/>
              <a:ext cx="2003015" cy="430887"/>
              <a:chOff x="6349366" y="5656659"/>
              <a:chExt cx="2003015" cy="43088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599978" y="5656659"/>
                <a:ext cx="17524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Arial"/>
                  </a:rPr>
                  <a:t>Skill building</a:t>
                </a:r>
              </a:p>
            </p:txBody>
          </p:sp>
          <p:sp>
            <p:nvSpPr>
              <p:cNvPr id="68" name="Up Arrow 67"/>
              <p:cNvSpPr/>
              <p:nvPr/>
            </p:nvSpPr>
            <p:spPr bwMode="auto">
              <a:xfrm rot="10800000" flipV="1">
                <a:off x="6349366" y="5660821"/>
                <a:ext cx="290432" cy="426725"/>
              </a:xfrm>
              <a:prstGeom prst="upArrow">
                <a:avLst/>
              </a:prstGeom>
              <a:solidFill>
                <a:srgbClr val="6CB33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7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 bwMode="auto">
          <a:xfrm>
            <a:off x="762899" y="0"/>
            <a:ext cx="106662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scoutforceathlete.com/media/college/arizona-state-university55cae2d7ae9e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2"/>
          <a:stretch/>
        </p:blipFill>
        <p:spPr bwMode="auto">
          <a:xfrm>
            <a:off x="9704973" y="5197642"/>
            <a:ext cx="2390775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1511"/>
          <a:stretch/>
        </p:blipFill>
        <p:spPr bwMode="auto">
          <a:xfrm>
            <a:off x="1399444" y="0"/>
            <a:ext cx="9393112" cy="68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scoutforceathlete.com/media/college/arizona-state-university55cae2d7ae9e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2"/>
          <a:stretch/>
        </p:blipFill>
        <p:spPr bwMode="auto">
          <a:xfrm>
            <a:off x="9672889" y="5165558"/>
            <a:ext cx="2390775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01" t="8520" r="26908" b="5436"/>
          <a:stretch/>
        </p:blipFill>
        <p:spPr>
          <a:xfrm>
            <a:off x="2680169" y="0"/>
            <a:ext cx="6831663" cy="6857999"/>
          </a:xfrm>
          <a:prstGeom prst="rect">
            <a:avLst/>
          </a:prstGeom>
        </p:spPr>
      </p:pic>
      <p:pic>
        <p:nvPicPr>
          <p:cNvPr id="1026" name="Picture 2" descr="https://www.higheredjobs.com/images/AccountImages/36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240632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64" t="10362" r="27930" b="10691"/>
          <a:stretch/>
        </p:blipFill>
        <p:spPr>
          <a:xfrm>
            <a:off x="2513398" y="0"/>
            <a:ext cx="7165204" cy="6824005"/>
          </a:xfrm>
          <a:prstGeom prst="rect">
            <a:avLst/>
          </a:prstGeom>
        </p:spPr>
      </p:pic>
      <p:pic>
        <p:nvPicPr>
          <p:cNvPr id="4" name="Picture 2" descr="https://www.higheredjobs.com/images/AccountImages/36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240632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780" t="11239" r="18066" b="7620"/>
          <a:stretch/>
        </p:blipFill>
        <p:spPr>
          <a:xfrm>
            <a:off x="2178226" y="4210"/>
            <a:ext cx="7835548" cy="6853790"/>
          </a:xfrm>
          <a:prstGeom prst="rect">
            <a:avLst/>
          </a:prstGeom>
        </p:spPr>
      </p:pic>
      <p:pic>
        <p:nvPicPr>
          <p:cNvPr id="4" name="Picture 2" descr="https://www.higheredjobs.com/images/AccountImages/36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240632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026" t="8387" r="18189" b="5428"/>
          <a:stretch/>
        </p:blipFill>
        <p:spPr>
          <a:xfrm>
            <a:off x="2431421" y="0"/>
            <a:ext cx="7329159" cy="6858000"/>
          </a:xfrm>
          <a:prstGeom prst="rect">
            <a:avLst/>
          </a:prstGeom>
        </p:spPr>
      </p:pic>
      <p:pic>
        <p:nvPicPr>
          <p:cNvPr id="4" name="Picture 2" descr="https://www.higheredjobs.com/images/AccountImages/36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240632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10054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Integrated Planning and Advising for Student Success (</a:t>
            </a:r>
            <a:r>
              <a:rPr lang="en-US" sz="3200" dirty="0" err="1">
                <a:solidFill>
                  <a:srgbClr val="008E7F"/>
                </a:solidFill>
                <a:latin typeface="ITC Avant Garde Std Bk" pitchFamily="34" charset="0"/>
              </a:rPr>
              <a:t>iPASS</a:t>
            </a:r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09951" y="2191364"/>
            <a:ext cx="8922608" cy="3859320"/>
            <a:chOff x="1709951" y="2318958"/>
            <a:chExt cx="8922608" cy="385932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122" y="2318958"/>
              <a:ext cx="2464729" cy="2612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463652" y="331807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>
                  <a:solidFill>
                    <a:srgbClr val="73B632"/>
                  </a:solidFill>
                </a:rPr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59279" y="5224171"/>
              <a:ext cx="2773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srgbClr val="00539B"/>
                  </a:solidFill>
                </a:rPr>
                <a:t>Early Alerts &amp; Risk Targeting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9469" y="5224170"/>
              <a:ext cx="2033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srgbClr val="00539B"/>
                  </a:solidFill>
                </a:rPr>
                <a:t>Coaching &amp; Advising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12757" y="5210768"/>
              <a:ext cx="2033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srgbClr val="00539B"/>
                  </a:solidFill>
                </a:rPr>
                <a:t>Degree Planning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45382" y="331807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>
                  <a:solidFill>
                    <a:srgbClr val="73B632"/>
                  </a:solidFill>
                </a:rPr>
                <a:t>+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709951" y="2325368"/>
              <a:ext cx="2639427" cy="2694082"/>
              <a:chOff x="-233462" y="1944651"/>
              <a:chExt cx="3017520" cy="2905777"/>
            </a:xfrm>
          </p:grpSpPr>
          <p:pic>
            <p:nvPicPr>
              <p:cNvPr id="93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13"/>
              <a:stretch/>
            </p:blipFill>
            <p:spPr bwMode="auto">
              <a:xfrm>
                <a:off x="-233462" y="1944651"/>
                <a:ext cx="3017520" cy="2905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4" name="Group 93"/>
              <p:cNvGrpSpPr/>
              <p:nvPr/>
            </p:nvGrpSpPr>
            <p:grpSpPr>
              <a:xfrm>
                <a:off x="144631" y="3284267"/>
                <a:ext cx="895880" cy="818866"/>
                <a:chOff x="-895880" y="1078173"/>
                <a:chExt cx="895880" cy="818866"/>
              </a:xfrm>
            </p:grpSpPr>
            <p:sp>
              <p:nvSpPr>
                <p:cNvPr id="97" name="Oval 96"/>
                <p:cNvSpPr/>
                <p:nvPr/>
              </p:nvSpPr>
              <p:spPr bwMode="auto">
                <a:xfrm>
                  <a:off x="-846161" y="1078173"/>
                  <a:ext cx="846161" cy="81886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/>
                  <a:endParaRPr lang="en-US" sz="900" dirty="0">
                    <a:solidFill>
                      <a:schemeClr val="accent1">
                        <a:lumMod val="50000"/>
                      </a:schemeClr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-895880" y="1327574"/>
                  <a:ext cx="880835" cy="338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CE6B28"/>
                    </a:buClr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Course</a:t>
                  </a:r>
                </a:p>
              </p:txBody>
            </p:sp>
          </p:grpSp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8808" y="2940175"/>
                <a:ext cx="766151" cy="601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760" y="2516312"/>
                <a:ext cx="533400" cy="423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215" y="2324632"/>
              <a:ext cx="2673508" cy="26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9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Definition of iPASS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1427" y="1986829"/>
            <a:ext cx="10569146" cy="224502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Clr>
                <a:srgbClr val="00539B"/>
              </a:buClr>
              <a:buSzPct val="80000"/>
              <a:buNone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iPASS uses technology to promote,  support, and sustain long-term intrusive and holistic advising relationships. Using technology enables personnel throughout the college to engage in advising and student support relationships that </a:t>
            </a:r>
          </a:p>
          <a:p>
            <a:pPr marL="457200" indent="-457200">
              <a:spcAft>
                <a:spcPts val="600"/>
              </a:spcAft>
              <a:buClr>
                <a:srgbClr val="00539B"/>
              </a:buClr>
              <a:buSzPct val="80000"/>
              <a:buFont typeface="+mj-lt"/>
              <a:buAutoNum type="alphaLcParenR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approach student support as a teaching function; </a:t>
            </a:r>
          </a:p>
          <a:p>
            <a:pPr marL="457200" indent="-457200">
              <a:spcAft>
                <a:spcPts val="600"/>
              </a:spcAft>
              <a:buClr>
                <a:srgbClr val="00539B"/>
              </a:buClr>
              <a:buSzPct val="80000"/>
              <a:buFont typeface="+mj-lt"/>
              <a:buAutoNum type="alphaLcParenR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touch students on a regular </a:t>
            </a:r>
            <a:r>
              <a:rPr lang="en-US" sz="2400" dirty="0" smtClean="0">
                <a:solidFill>
                  <a:srgbClr val="00539B"/>
                </a:solidFill>
                <a:latin typeface="+mj-lt"/>
              </a:rPr>
              <a:t>basis; </a:t>
            </a:r>
            <a:r>
              <a:rPr lang="en-US" sz="2400" dirty="0">
                <a:solidFill>
                  <a:srgbClr val="00539B"/>
                </a:solidFill>
                <a:latin typeface="+mj-lt"/>
              </a:rPr>
              <a:t>and </a:t>
            </a:r>
          </a:p>
          <a:p>
            <a:pPr marL="457200" indent="-457200">
              <a:spcAft>
                <a:spcPts val="600"/>
              </a:spcAft>
              <a:buClr>
                <a:srgbClr val="00539B"/>
              </a:buClr>
              <a:buSzPct val="80000"/>
              <a:buFont typeface="+mj-lt"/>
              <a:buAutoNum type="alphaLcParenR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connect them to the information and services they need when they need them, in order to keep students on track to graduation.</a:t>
            </a:r>
          </a:p>
          <a:p>
            <a:pPr marL="0" indent="0">
              <a:spcAft>
                <a:spcPts val="600"/>
              </a:spcAft>
              <a:buClr>
                <a:srgbClr val="00539B"/>
              </a:buClr>
              <a:buSzPct val="80000"/>
              <a:buNone/>
            </a:pPr>
            <a:endParaRPr lang="en-US" sz="2400" dirty="0">
              <a:solidFill>
                <a:srgbClr val="00539B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66100"/>
            <a:ext cx="10091352" cy="82273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Welcome and Introductions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82668" y="4662099"/>
            <a:ext cx="2816193" cy="7116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80000"/>
              <a:buNone/>
            </a:pP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Dr. Karen A. Stout</a:t>
            </a:r>
          </a:p>
          <a:p>
            <a:pPr marL="0" indent="0">
              <a:spcBef>
                <a:spcPts val="0"/>
              </a:spcBef>
              <a:buSzPct val="80000"/>
              <a:buNone/>
            </a:pP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President &amp; CEO</a:t>
            </a:r>
          </a:p>
          <a:p>
            <a:pPr marL="0" indent="0">
              <a:spcBef>
                <a:spcPts val="0"/>
              </a:spcBef>
              <a:buSzPct val="80000"/>
              <a:buNone/>
            </a:pP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Achieving the Dream</a:t>
            </a:r>
            <a:endParaRPr lang="en-US" sz="2000" dirty="0">
              <a:solidFill>
                <a:srgbClr val="008E7F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045628" y="4584452"/>
            <a:ext cx="3268298" cy="137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Melinda </a:t>
            </a:r>
            <a:r>
              <a:rPr lang="en-US" sz="2000" dirty="0" err="1" smtClean="0">
                <a:solidFill>
                  <a:srgbClr val="00539B"/>
                </a:solidFill>
                <a:latin typeface="+mj-lt"/>
              </a:rPr>
              <a:t>Mechur</a:t>
            </a: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 Karp, Ph.D.</a:t>
            </a:r>
          </a:p>
          <a:p>
            <a:pPr marL="0" indent="0">
              <a:spcBef>
                <a:spcPts val="0"/>
              </a:spcBef>
              <a:buSzPct val="80000"/>
              <a:buNone/>
            </a:pPr>
            <a:r>
              <a:rPr lang="en-US" sz="2000" dirty="0">
                <a:solidFill>
                  <a:srgbClr val="00539B"/>
                </a:solidFill>
                <a:latin typeface="+mj-lt"/>
              </a:rPr>
              <a:t>Assistant Director</a:t>
            </a:r>
          </a:p>
          <a:p>
            <a:pPr marL="0" indent="0">
              <a:spcBef>
                <a:spcPts val="0"/>
              </a:spcBef>
              <a:buSzPct val="80000"/>
              <a:buNone/>
            </a:pPr>
            <a:r>
              <a:rPr lang="en-US" sz="2000" dirty="0">
                <a:solidFill>
                  <a:srgbClr val="00539B"/>
                </a:solidFill>
                <a:latin typeface="+mj-lt"/>
              </a:rPr>
              <a:t>Community College Research </a:t>
            </a:r>
            <a:r>
              <a:rPr lang="en-US" sz="2000" dirty="0" smtClean="0">
                <a:solidFill>
                  <a:srgbClr val="00539B"/>
                </a:solidFill>
                <a:latin typeface="+mj-lt"/>
              </a:rPr>
              <a:t>Center</a:t>
            </a:r>
            <a:endParaRPr lang="en-US" sz="2000" dirty="0">
              <a:solidFill>
                <a:srgbClr val="008E7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13567"/>
          <a:stretch/>
        </p:blipFill>
        <p:spPr>
          <a:xfrm>
            <a:off x="7449060" y="2104368"/>
            <a:ext cx="193522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68" y="211046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3" descr="C:\Users\slater\Desktop\Lexy_blu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0" b="3389"/>
          <a:stretch/>
        </p:blipFill>
        <p:spPr bwMode="auto">
          <a:xfrm>
            <a:off x="1688057" y="862837"/>
            <a:ext cx="8815886" cy="59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Aligned Redesign Approach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14221"/>
              </p:ext>
            </p:extLst>
          </p:nvPr>
        </p:nvGraphicFramePr>
        <p:xfrm>
          <a:off x="595420" y="1963676"/>
          <a:ext cx="10962170" cy="349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81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ITC Avant Garde Std Bk" panose="020B0502020202020204" pitchFamily="34" charset="0"/>
                        </a:rPr>
                        <a:t>Guided Pathways</a:t>
                      </a:r>
                      <a:endParaRPr lang="en-US" sz="2000" b="0" dirty="0">
                        <a:latin typeface="ITC Avant Garde Std Bk" panose="020B0502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ITC Avant Garde Std Bk" panose="020B0502020202020204" pitchFamily="34" charset="0"/>
                        </a:rPr>
                        <a:t>iPASS</a:t>
                      </a:r>
                      <a:endParaRPr lang="en-US" sz="2000" b="0" dirty="0">
                        <a:latin typeface="ITC Avant Garde Std Bk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005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4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Redesign the entire student experience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Support students</a:t>
                      </a:r>
                      <a:r>
                        <a:rPr lang="en-US" baseline="0" dirty="0" smtClean="0">
                          <a:solidFill>
                            <a:srgbClr val="00539B"/>
                          </a:solidFill>
                        </a:rPr>
                        <a:t> through their entire experience from connection to the college through to transfer to a four-year institution or career.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4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Unify </a:t>
                      </a:r>
                      <a:r>
                        <a:rPr lang="en-US" baseline="0" dirty="0" smtClean="0">
                          <a:solidFill>
                            <a:srgbClr val="00539B"/>
                          </a:solidFill>
                        </a:rPr>
                        <a:t>multiple student success initiatives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Integrate the myriad student</a:t>
                      </a:r>
                      <a:r>
                        <a:rPr lang="en-US" baseline="0" dirty="0" smtClean="0">
                          <a:solidFill>
                            <a:srgbClr val="00539B"/>
                          </a:solidFill>
                        </a:rPr>
                        <a:t> support services and technologies that support students through degree and career planning, risk targeting and intervention, counseling and coaching, and transfer and articulation.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4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Begin with the students’ end goals in mind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rgbClr val="00539B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539B"/>
                          </a:solidFill>
                        </a:rPr>
                        <a:t>technologies and services support students as</a:t>
                      </a:r>
                      <a:r>
                        <a:rPr lang="en-US" baseline="0" dirty="0" smtClean="0">
                          <a:solidFill>
                            <a:srgbClr val="00539B"/>
                          </a:solidFill>
                        </a:rPr>
                        <a:t> they connect with the institution to learn about their education and career goals and support students to stay on the path to their goals.</a:t>
                      </a:r>
                      <a:endParaRPr lang="en-US" dirty="0">
                        <a:solidFill>
                          <a:srgbClr val="00539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5693" y="843274"/>
            <a:ext cx="9232444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Aligned Principles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23702" y="1674665"/>
            <a:ext cx="2558810" cy="20424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101026" y="1673516"/>
            <a:ext cx="2475913" cy="2045091"/>
          </a:xfrm>
          <a:prstGeom prst="rect">
            <a:avLst/>
          </a:prstGeom>
          <a:solidFill>
            <a:srgbClr val="6C20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633578" y="3719757"/>
            <a:ext cx="2504761" cy="2058354"/>
          </a:xfrm>
          <a:prstGeom prst="rect">
            <a:avLst/>
          </a:prstGeom>
          <a:solidFill>
            <a:srgbClr val="6C20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 bwMode="auto">
          <a:xfrm>
            <a:off x="4453450" y="3130664"/>
            <a:ext cx="868680" cy="868680"/>
          </a:xfrm>
          <a:prstGeom prst="flowChartConnector">
            <a:avLst/>
          </a:prstGeom>
          <a:solidFill>
            <a:srgbClr val="6C20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101023" y="3718607"/>
            <a:ext cx="2475913" cy="206215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 bwMode="auto">
          <a:xfrm>
            <a:off x="5384235" y="4158215"/>
            <a:ext cx="868680" cy="868680"/>
          </a:xfrm>
          <a:prstGeom prst="flowChartConnector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Flowchart: Connector 28"/>
          <p:cNvSpPr>
            <a:spLocks noChangeAspect="1"/>
          </p:cNvSpPr>
          <p:nvPr/>
        </p:nvSpPr>
        <p:spPr bwMode="auto">
          <a:xfrm>
            <a:off x="6923299" y="3511047"/>
            <a:ext cx="868680" cy="868680"/>
          </a:xfrm>
          <a:prstGeom prst="flowChartConnector">
            <a:avLst/>
          </a:prstGeom>
          <a:solidFill>
            <a:srgbClr val="6C20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2785" y="1700838"/>
            <a:ext cx="2475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rgbClr val="FFFFFF"/>
                </a:solidFill>
                <a:latin typeface="+mj-lt"/>
              </a:rPr>
              <a:t>Clarifying curricular paths: </a:t>
            </a:r>
            <a:r>
              <a:rPr lang="en-US" sz="2200" kern="0" dirty="0">
                <a:solidFill>
                  <a:srgbClr val="FFC000"/>
                </a:solidFill>
                <a:latin typeface="+mj-lt"/>
              </a:rPr>
              <a:t>Degree </a:t>
            </a:r>
            <a:r>
              <a:rPr lang="en-US" sz="2200" kern="0" dirty="0" smtClean="0">
                <a:solidFill>
                  <a:srgbClr val="FFC000"/>
                </a:solidFill>
                <a:latin typeface="+mj-lt"/>
              </a:rPr>
              <a:t>maps; transfer articulation</a:t>
            </a:r>
            <a:endParaRPr lang="en-US" sz="2200" kern="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 bwMode="auto">
          <a:xfrm>
            <a:off x="5949888" y="2642083"/>
            <a:ext cx="868680" cy="868680"/>
          </a:xfrm>
          <a:prstGeom prst="flowChartConnector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4194" y="1663466"/>
            <a:ext cx="226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FFFF"/>
                </a:solidFill>
                <a:latin typeface="+mj-lt"/>
              </a:rPr>
              <a:t>Helping 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students </a:t>
            </a:r>
            <a:r>
              <a:rPr lang="en-US" sz="2200" dirty="0">
                <a:solidFill>
                  <a:srgbClr val="FFFFFF"/>
                </a:solidFill>
                <a:latin typeface="+mj-lt"/>
              </a:rPr>
              <a:t>get 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on </a:t>
            </a:r>
            <a:r>
              <a:rPr lang="en-US" sz="2200" dirty="0">
                <a:solidFill>
                  <a:srgbClr val="FFFFFF"/>
                </a:solidFill>
                <a:latin typeface="+mj-lt"/>
              </a:rPr>
              <a:t>a path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: </a:t>
            </a:r>
            <a:r>
              <a:rPr lang="en-US" sz="2200" dirty="0" smtClean="0">
                <a:solidFill>
                  <a:srgbClr val="FFC000"/>
                </a:solidFill>
                <a:latin typeface="+mj-lt"/>
              </a:rPr>
              <a:t>Coaching and Advising; Diagnostics</a:t>
            </a:r>
            <a:endParaRPr lang="en-US" sz="2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2996" y="3841807"/>
            <a:ext cx="21528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Keeping students on a </a:t>
            </a:r>
            <a:r>
              <a:rPr lang="en-US" sz="2200" dirty="0">
                <a:solidFill>
                  <a:srgbClr val="FFFFFF"/>
                </a:solidFill>
                <a:latin typeface="+mj-lt"/>
              </a:rPr>
              <a:t>path: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C000"/>
                </a:solidFill>
                <a:latin typeface="+mj-lt"/>
              </a:rPr>
              <a:t>Early Alert &amp; Tracking; Degree Audit; Coaching</a:t>
            </a:r>
            <a:endParaRPr lang="en-US" sz="2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1022" y="4259139"/>
            <a:ext cx="2475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rgbClr val="FFFFFF"/>
                </a:solidFill>
                <a:latin typeface="+mj-lt"/>
              </a:rPr>
              <a:t>Ensuring learning: Program learning </a:t>
            </a:r>
            <a:r>
              <a:rPr lang="en-US" sz="2200" kern="0" dirty="0" smtClean="0">
                <a:solidFill>
                  <a:srgbClr val="FFFFFF"/>
                </a:solidFill>
                <a:latin typeface="+mj-lt"/>
              </a:rPr>
              <a:t>outcomes: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srgbClr val="FFC000"/>
                </a:solidFill>
              </a:rPr>
              <a:t>Tutoring; Analytics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673" y="2308920"/>
            <a:ext cx="2943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What </a:t>
            </a:r>
            <a:r>
              <a:rPr lang="en-US" dirty="0"/>
              <a:t>will I need to take?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08621" y="1958321"/>
            <a:ext cx="4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What is my path?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are my career options?</a:t>
            </a:r>
          </a:p>
          <a:p>
            <a:pPr lvl="0"/>
            <a:r>
              <a:rPr lang="en-US" dirty="0"/>
              <a:t>What if I want to change programs?</a:t>
            </a:r>
          </a:p>
          <a:p>
            <a:pPr lvl="0"/>
            <a:r>
              <a:rPr lang="en-US" dirty="0"/>
              <a:t>What if I run into trouble?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-8545" y="3814761"/>
            <a:ext cx="3609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 smtClean="0"/>
              <a:t>What if I need an early intervention?</a:t>
            </a:r>
          </a:p>
          <a:p>
            <a:pPr lvl="0" algn="r"/>
            <a:r>
              <a:rPr lang="en-US" dirty="0" smtClean="0"/>
              <a:t>How do faculty and staff communicate to ensure my success?</a:t>
            </a:r>
          </a:p>
          <a:p>
            <a:pPr lvl="0" algn="r"/>
            <a:r>
              <a:rPr lang="en-US" dirty="0" smtClean="0"/>
              <a:t>Am </a:t>
            </a:r>
            <a:r>
              <a:rPr lang="en-US" dirty="0"/>
              <a:t>I on track to graduate? </a:t>
            </a:r>
          </a:p>
          <a:p>
            <a:pPr lvl="0" algn="r"/>
            <a:r>
              <a:rPr lang="en-US" dirty="0"/>
              <a:t>What will I need to take next term?</a:t>
            </a:r>
          </a:p>
          <a:p>
            <a:pPr lvl="0" algn="r"/>
            <a:r>
              <a:rPr lang="en-US" dirty="0" smtClean="0"/>
              <a:t>How </a:t>
            </a:r>
            <a:r>
              <a:rPr lang="en-US" dirty="0"/>
              <a:t>can I get help?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1667" y="4216409"/>
            <a:ext cx="287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knowledge have I gained and how does it prepare me for further education or the workforce?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881090"/>
            <a:ext cx="11366204" cy="7214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Alignment of </a:t>
            </a:r>
            <a:r>
              <a:rPr lang="en-US" sz="3200" dirty="0" err="1" smtClean="0">
                <a:solidFill>
                  <a:srgbClr val="008E7F"/>
                </a:solidFill>
                <a:latin typeface="ITC Avant Garde Std Bk" pitchFamily="34" charset="0"/>
              </a:rPr>
              <a:t>iPASS</a:t>
            </a:r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 </a:t>
            </a:r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and Pathways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9425" b="4835"/>
          <a:stretch/>
        </p:blipFill>
        <p:spPr>
          <a:xfrm>
            <a:off x="1139878" y="1602551"/>
            <a:ext cx="9912245" cy="51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881090"/>
            <a:ext cx="11366204" cy="7214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CCRC’s Transformative Change Framework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5376446"/>
              </p:ext>
            </p:extLst>
          </p:nvPr>
        </p:nvGraphicFramePr>
        <p:xfrm>
          <a:off x="732064" y="1566025"/>
          <a:ext cx="10727872" cy="44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21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881090"/>
            <a:ext cx="11366204" cy="7214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Institutional Capacities for Transformative Change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15683"/>
          <a:stretch/>
        </p:blipFill>
        <p:spPr>
          <a:xfrm>
            <a:off x="2830422" y="1679590"/>
            <a:ext cx="6513365" cy="43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881090"/>
            <a:ext cx="11366204" cy="7214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Questions to Consider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48590" y="1628580"/>
            <a:ext cx="10723019" cy="4290084"/>
            <a:chOff x="648590" y="1511618"/>
            <a:chExt cx="10723019" cy="4290084"/>
          </a:xfrm>
        </p:grpSpPr>
        <p:sp>
          <p:nvSpPr>
            <p:cNvPr id="6" name="Rectangle 5"/>
            <p:cNvSpPr/>
            <p:nvPr/>
          </p:nvSpPr>
          <p:spPr>
            <a:xfrm>
              <a:off x="648590" y="2315071"/>
              <a:ext cx="5007935" cy="3486631"/>
            </a:xfrm>
            <a:prstGeom prst="rect">
              <a:avLst/>
            </a:prstGeom>
            <a:solidFill>
              <a:srgbClr val="008E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6581" y="2578530"/>
              <a:ext cx="4513497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What structures or processes have you put in place to ensure they are being pursued as a cohesive transformative change strategy rather than as isolated initiatives? 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What specific changes are you producing through </a:t>
              </a:r>
              <a:r>
                <a:rPr lang="en-US" dirty="0" err="1">
                  <a:solidFill>
                    <a:schemeClr val="bg1"/>
                  </a:solidFill>
                </a:rPr>
                <a:t>iPASS</a:t>
              </a:r>
              <a:r>
                <a:rPr lang="en-US" dirty="0">
                  <a:solidFill>
                    <a:schemeClr val="bg1"/>
                  </a:solidFill>
                </a:rPr>
                <a:t> and Guided Pathways that address all levels of transformative change (structural, process, and behavioral)?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590" y="1527594"/>
              <a:ext cx="5007935" cy="730986"/>
            </a:xfrm>
            <a:prstGeom prst="rect">
              <a:avLst/>
            </a:prstGeom>
            <a:solidFill>
              <a:srgbClr val="008E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6581" y="1530147"/>
              <a:ext cx="46410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For those actively pursuing iPASS and Guided </a:t>
              </a:r>
              <a:r>
                <a:rPr lang="en-US" sz="2000" dirty="0" smtClean="0">
                  <a:solidFill>
                    <a:schemeClr val="bg1"/>
                  </a:solidFill>
                </a:rPr>
                <a:t>Pathways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63674" y="2258580"/>
              <a:ext cx="5007935" cy="3525532"/>
            </a:xfrm>
            <a:prstGeom prst="rect">
              <a:avLst/>
            </a:prstGeom>
            <a:solidFill>
              <a:srgbClr val="00539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63674" y="1511823"/>
              <a:ext cx="5007935" cy="730986"/>
            </a:xfrm>
            <a:prstGeom prst="rect">
              <a:avLst/>
            </a:prstGeom>
            <a:solidFill>
              <a:srgbClr val="00539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2531" y="1511618"/>
              <a:ext cx="4768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For those actively pursuing iPASS and heading towards Guided </a:t>
              </a:r>
              <a:r>
                <a:rPr lang="en-US" sz="2000" dirty="0" smtClean="0">
                  <a:solidFill>
                    <a:schemeClr val="bg1"/>
                  </a:solidFill>
                </a:rPr>
                <a:t>Pathways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1683" y="2578530"/>
              <a:ext cx="4627792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Consider mapping the ways in which your </a:t>
              </a:r>
              <a:r>
                <a:rPr lang="en-US" dirty="0" err="1">
                  <a:solidFill>
                    <a:schemeClr val="bg1"/>
                  </a:solidFill>
                </a:rPr>
                <a:t>iPASS</a:t>
              </a:r>
              <a:r>
                <a:rPr lang="en-US" dirty="0">
                  <a:solidFill>
                    <a:schemeClr val="bg1"/>
                  </a:solidFill>
                </a:rPr>
                <a:t> systems will support the Guided Pathways reform.</a:t>
              </a:r>
            </a:p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What momentum from </a:t>
              </a:r>
              <a:r>
                <a:rPr lang="en-US" dirty="0" err="1">
                  <a:solidFill>
                    <a:schemeClr val="bg1"/>
                  </a:solidFill>
                </a:rPr>
                <a:t>iPASS</a:t>
              </a:r>
              <a:r>
                <a:rPr lang="en-US" dirty="0">
                  <a:solidFill>
                    <a:schemeClr val="bg1"/>
                  </a:solidFill>
                </a:rPr>
                <a:t> (urgency and buy-in) can you leverage to Guided Pathways reform?</a:t>
              </a:r>
            </a:p>
            <a:p>
              <a:pPr marL="342900" indent="-342900">
                <a:spcAft>
                  <a:spcPts val="12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bg1"/>
                  </a:solidFill>
                </a:rPr>
                <a:t>What vision do you have for the student experience and how can </a:t>
              </a:r>
              <a:r>
                <a:rPr lang="en-US" dirty="0" err="1">
                  <a:solidFill>
                    <a:schemeClr val="bg1"/>
                  </a:solidFill>
                </a:rPr>
                <a:t>iPASS</a:t>
              </a:r>
              <a:r>
                <a:rPr lang="en-US" dirty="0">
                  <a:solidFill>
                    <a:schemeClr val="bg1"/>
                  </a:solidFill>
                </a:rPr>
                <a:t> and Guided Pathways get you there?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866581" y="6249240"/>
            <a:ext cx="10720368" cy="6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hlinkClick r:id="rId6"/>
              </a:rPr>
              <a:t>Click here to download </a:t>
            </a:r>
            <a:r>
              <a:rPr lang="en-US" sz="2000" dirty="0" smtClean="0">
                <a:solidFill>
                  <a:srgbClr val="008E7F"/>
                </a:solidFill>
              </a:rPr>
              <a:t>CCRC’s Guided Pathways Adoption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24193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881090"/>
            <a:ext cx="11366204" cy="7214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Questions and Comments?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334" t="10720" r="10224" b="13429"/>
          <a:stretch/>
        </p:blipFill>
        <p:spPr>
          <a:xfrm>
            <a:off x="8114911" y="2142969"/>
            <a:ext cx="4079578" cy="39872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0157" y="3824158"/>
            <a:ext cx="320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6A01A"/>
                </a:solidFill>
                <a:latin typeface="ITC Avant Garde Std Bk" panose="020B0502020202020204" pitchFamily="34" charset="0"/>
              </a:rPr>
              <a:t>Upcoming Webinars</a:t>
            </a:r>
            <a:endParaRPr lang="en-US" sz="2400" dirty="0">
              <a:solidFill>
                <a:srgbClr val="F6A01A"/>
              </a:solidFill>
              <a:latin typeface="ITC Avant Garde Std Bk" panose="020B0502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97309"/>
              </p:ext>
            </p:extLst>
          </p:nvPr>
        </p:nvGraphicFramePr>
        <p:xfrm>
          <a:off x="190157" y="4505605"/>
          <a:ext cx="7122634" cy="117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Wednesday, 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at 3:30pm EDT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iPASS</a:t>
                      </a:r>
                      <a:r>
                        <a:rPr lang="en-US" dirty="0" smtClean="0"/>
                        <a:t> grantees on integrating student success initiatives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July TBD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Designing the Student Interface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9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Outline for Presentation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1427" y="1837879"/>
            <a:ext cx="10569146" cy="39096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Context for Guided Pathways</a:t>
            </a: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Context for </a:t>
            </a:r>
            <a:r>
              <a:rPr lang="en-US" sz="2400" dirty="0" err="1">
                <a:solidFill>
                  <a:srgbClr val="00539B"/>
                </a:solidFill>
                <a:latin typeface="+mj-lt"/>
              </a:rPr>
              <a:t>iPASS</a:t>
            </a:r>
            <a:endParaRPr lang="en-US" sz="2400" dirty="0">
              <a:solidFill>
                <a:srgbClr val="00539B"/>
              </a:solidFill>
              <a:latin typeface="+mj-lt"/>
            </a:endParaRP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Alignment of Key Components of </a:t>
            </a:r>
            <a:r>
              <a:rPr lang="en-US" sz="2400" dirty="0" err="1">
                <a:solidFill>
                  <a:srgbClr val="00539B"/>
                </a:solidFill>
                <a:latin typeface="+mj-lt"/>
              </a:rPr>
              <a:t>iPASS</a:t>
            </a:r>
            <a:r>
              <a:rPr lang="en-US" sz="2400" dirty="0">
                <a:solidFill>
                  <a:srgbClr val="00539B"/>
                </a:solidFill>
                <a:latin typeface="+mj-lt"/>
              </a:rPr>
              <a:t> and Guided Pathways</a:t>
            </a: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539B"/>
                </a:solidFill>
                <a:latin typeface="+mj-lt"/>
              </a:rPr>
              <a:t>iPASS</a:t>
            </a:r>
            <a:r>
              <a:rPr lang="en-US" sz="2400" dirty="0">
                <a:solidFill>
                  <a:srgbClr val="00539B"/>
                </a:solidFill>
                <a:latin typeface="+mj-lt"/>
              </a:rPr>
              <a:t> and Guided Pathways as Transformative Change</a:t>
            </a: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Institutional Capacities to Support </a:t>
            </a:r>
            <a:r>
              <a:rPr lang="en-US" sz="2400" dirty="0" err="1">
                <a:solidFill>
                  <a:srgbClr val="00539B"/>
                </a:solidFill>
                <a:latin typeface="+mj-lt"/>
              </a:rPr>
              <a:t>iPASS</a:t>
            </a:r>
            <a:r>
              <a:rPr lang="en-US" sz="2400" dirty="0">
                <a:solidFill>
                  <a:srgbClr val="00539B"/>
                </a:solidFill>
                <a:latin typeface="+mj-lt"/>
              </a:rPr>
              <a:t> and Guided Pathways</a:t>
            </a: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Questions to Consider</a:t>
            </a:r>
          </a:p>
          <a:p>
            <a:pPr>
              <a:spcAft>
                <a:spcPts val="600"/>
              </a:spcAft>
              <a:buClr>
                <a:srgbClr val="00539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39B"/>
                </a:solidFill>
                <a:latin typeface="+mj-lt"/>
              </a:rPr>
              <a:t>Audience 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C:\Users\lahr\Downloads\Copy of Guided Pathways_v3_CCRC colors (1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1215208" y="1343608"/>
            <a:ext cx="9761585" cy="5498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States Where Systems or Networks of Institutions are Pursuing Guided Pathways or </a:t>
            </a:r>
            <a:r>
              <a:rPr lang="en-US" sz="3200" dirty="0" err="1" smtClean="0">
                <a:solidFill>
                  <a:srgbClr val="008E7F"/>
                </a:solidFill>
                <a:latin typeface="ITC Avant Garde Std Bk" pitchFamily="34" charset="0"/>
              </a:rPr>
              <a:t>iPASS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71436" y="1671336"/>
            <a:ext cx="9049128" cy="4115320"/>
            <a:chOff x="3043391" y="1671336"/>
            <a:chExt cx="9049128" cy="411532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194523" y="1671336"/>
              <a:ext cx="2475919" cy="2064330"/>
            </a:xfrm>
            <a:prstGeom prst="rect">
              <a:avLst/>
            </a:prstGeom>
            <a:solidFill>
              <a:srgbClr val="0065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648097" y="1673516"/>
              <a:ext cx="2475913" cy="2045091"/>
            </a:xfrm>
            <a:prstGeom prst="rect">
              <a:avLst/>
            </a:prstGeom>
            <a:solidFill>
              <a:srgbClr val="6C20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180649" y="3741565"/>
              <a:ext cx="2475913" cy="2045091"/>
            </a:xfrm>
            <a:prstGeom prst="rect">
              <a:avLst/>
            </a:prstGeom>
            <a:solidFill>
              <a:srgbClr val="6C20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 bwMode="auto">
            <a:xfrm>
              <a:off x="4000521" y="3130664"/>
              <a:ext cx="868680" cy="868680"/>
            </a:xfrm>
            <a:prstGeom prst="flowChartConnector">
              <a:avLst/>
            </a:prstGeom>
            <a:solidFill>
              <a:srgbClr val="6C20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48094" y="3718607"/>
              <a:ext cx="2475913" cy="2062150"/>
            </a:xfrm>
            <a:prstGeom prst="rect">
              <a:avLst/>
            </a:prstGeom>
            <a:solidFill>
              <a:srgbClr val="0065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lowchart: Connector 32"/>
            <p:cNvSpPr>
              <a:spLocks noChangeAspect="1"/>
            </p:cNvSpPr>
            <p:nvPr/>
          </p:nvSpPr>
          <p:spPr bwMode="auto">
            <a:xfrm>
              <a:off x="4931306" y="4508594"/>
              <a:ext cx="868680" cy="868680"/>
            </a:xfrm>
            <a:prstGeom prst="flowChartConnector">
              <a:avLst/>
            </a:prstGeom>
            <a:solidFill>
              <a:srgbClr val="0065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8321718" y="3321350"/>
              <a:ext cx="564894" cy="895059"/>
            </a:xfrm>
            <a:prstGeom prst="rightArrow">
              <a:avLst/>
            </a:prstGeom>
            <a:solidFill>
              <a:srgbClr val="0093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lowchart: Connector 28"/>
            <p:cNvSpPr>
              <a:spLocks noChangeAspect="1"/>
            </p:cNvSpPr>
            <p:nvPr/>
          </p:nvSpPr>
          <p:spPr bwMode="auto">
            <a:xfrm>
              <a:off x="6470370" y="3511047"/>
              <a:ext cx="868680" cy="868680"/>
            </a:xfrm>
            <a:prstGeom prst="flowChartConnector">
              <a:avLst/>
            </a:prstGeom>
            <a:solidFill>
              <a:srgbClr val="6C20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3391" y="1956536"/>
              <a:ext cx="24759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>
                  <a:solidFill>
                    <a:srgbClr val="FFFFFF"/>
                  </a:solidFill>
                  <a:latin typeface="+mj-lt"/>
                </a:rPr>
                <a:t>Clarifying curricular </a:t>
              </a:r>
              <a:r>
                <a:rPr lang="en-US" sz="2400" kern="0" dirty="0" smtClean="0">
                  <a:solidFill>
                    <a:srgbClr val="FFFFFF"/>
                  </a:solidFill>
                  <a:latin typeface="+mj-lt"/>
                </a:rPr>
                <a:t>paths</a:t>
              </a:r>
              <a:endParaRPr lang="en-US" sz="2400" kern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7" name="Flowchart: Connector 26"/>
            <p:cNvSpPr>
              <a:spLocks noChangeAspect="1"/>
            </p:cNvSpPr>
            <p:nvPr/>
          </p:nvSpPr>
          <p:spPr bwMode="auto">
            <a:xfrm>
              <a:off x="5496959" y="2642083"/>
              <a:ext cx="868680" cy="868680"/>
            </a:xfrm>
            <a:prstGeom prst="flowChartConnector">
              <a:avLst/>
            </a:prstGeom>
            <a:solidFill>
              <a:srgbClr val="0065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2942" y="1897182"/>
              <a:ext cx="24953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+mj-lt"/>
                </a:rPr>
                <a:t>Helping </a:t>
              </a:r>
              <a:r>
                <a:rPr lang="en-US" sz="2400" dirty="0" smtClean="0">
                  <a:solidFill>
                    <a:srgbClr val="FFFFFF"/>
                  </a:solidFill>
                  <a:latin typeface="+mj-lt"/>
                </a:rPr>
                <a:t>students </a:t>
              </a:r>
              <a:r>
                <a:rPr lang="en-US" sz="2400" dirty="0">
                  <a:solidFill>
                    <a:srgbClr val="FFFFFF"/>
                  </a:solidFill>
                  <a:latin typeface="+mj-lt"/>
                </a:rPr>
                <a:t>get </a:t>
              </a:r>
              <a:r>
                <a:rPr lang="en-US" sz="2400" dirty="0" smtClean="0">
                  <a:solidFill>
                    <a:srgbClr val="FFFFFF"/>
                  </a:solidFill>
                  <a:latin typeface="+mj-lt"/>
                </a:rPr>
                <a:t>on </a:t>
              </a:r>
              <a:r>
                <a:rPr lang="en-US" sz="2400" dirty="0">
                  <a:solidFill>
                    <a:srgbClr val="FFFFFF"/>
                  </a:solidFill>
                  <a:latin typeface="+mj-lt"/>
                </a:rPr>
                <a:t>a </a:t>
              </a:r>
              <a:r>
                <a:rPr lang="en-US" sz="2400" dirty="0" smtClean="0">
                  <a:solidFill>
                    <a:srgbClr val="FFFFFF"/>
                  </a:solidFill>
                  <a:latin typeface="+mj-lt"/>
                </a:rPr>
                <a:t>path</a:t>
              </a:r>
              <a:endParaRPr lang="en-US" sz="24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03634" y="4260034"/>
              <a:ext cx="24453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/>
                  </a:solidFill>
                  <a:latin typeface="+mj-lt"/>
                </a:rPr>
                <a:t>Keeping students on a path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94213" y="4293448"/>
              <a:ext cx="3026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>
                  <a:solidFill>
                    <a:srgbClr val="FFFFFF"/>
                  </a:solidFill>
                  <a:latin typeface="+mj-lt"/>
                </a:rPr>
                <a:t>Ensuring learning: Program learning outcomes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2" r="11300"/>
            <a:stretch/>
          </p:blipFill>
          <p:spPr>
            <a:xfrm>
              <a:off x="8994756" y="2377948"/>
              <a:ext cx="3097763" cy="2681317"/>
            </a:xfrm>
            <a:prstGeom prst="rect">
              <a:avLst/>
            </a:prstGeom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1054435" y="879217"/>
            <a:ext cx="10091352" cy="78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8E7F"/>
                </a:solidFill>
                <a:latin typeface="ITC Avant Garde Std Bk" pitchFamily="34" charset="0"/>
              </a:rPr>
              <a:t>Context for Guided Pathways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The Movement Towards Guided Pathways</a:t>
            </a:r>
            <a:endParaRPr lang="en-US" sz="32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30393" y="2204535"/>
            <a:ext cx="221472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Policy makers and educators begin to question low completion rates</a:t>
            </a:r>
            <a:endParaRPr lang="en-US" sz="1400" dirty="0">
              <a:solidFill>
                <a:srgbClr val="00539B"/>
              </a:solidFill>
              <a:latin typeface="ITC Avant Garde Std Bk" pitchFamily="34" charset="0"/>
            </a:endParaRP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nb-NO" sz="1400" dirty="0" smtClean="0">
                <a:latin typeface="ITC Avant Garde Std Bk" pitchFamily="34" charset="0"/>
              </a:rPr>
              <a:t>2000</a:t>
            </a:r>
            <a:endParaRPr lang="nb-NO" sz="1400" dirty="0">
              <a:latin typeface="ITC Avant Garde Std B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3858903"/>
            <a:ext cx="12188826" cy="0"/>
          </a:xfrm>
          <a:prstGeom prst="line">
            <a:avLst/>
          </a:prstGeom>
          <a:ln w="28575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8579" y="374460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83019" y="374460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54100" y="4309384"/>
            <a:ext cx="248643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Achieving the Dream (ATD) begins to changes the conversations from access to access and success</a:t>
            </a:r>
            <a:endParaRPr lang="en-US" sz="1400" dirty="0">
              <a:solidFill>
                <a:srgbClr val="00539B"/>
              </a:solidFill>
              <a:latin typeface="ITC Avant Garde Std Bk" pitchFamily="34" charset="0"/>
            </a:endParaRP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latin typeface="ITC Avant Garde Std Bk" pitchFamily="34" charset="0"/>
              </a:rPr>
              <a:t>2004</a:t>
            </a:r>
            <a:endParaRPr lang="en-US" sz="1400" dirty="0">
              <a:latin typeface="ITC Avant Garde Std B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47047" y="373397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37990" y="374460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06523" y="4336223"/>
            <a:ext cx="20915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ATD experience shows more holistic reform needed</a:t>
            </a:r>
            <a:endParaRPr lang="en-US" sz="1400" dirty="0">
              <a:solidFill>
                <a:srgbClr val="00539B"/>
              </a:solidFill>
              <a:latin typeface="ITC Avant Garde Std Bk" pitchFamily="34" charset="0"/>
            </a:endParaRP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latin typeface="ITC Avant Garde Std Bk" pitchFamily="34" charset="0"/>
              </a:rPr>
              <a:t>2009-10</a:t>
            </a:r>
            <a:endParaRPr lang="en-US" sz="1400" dirty="0">
              <a:latin typeface="ITC Avant Garde Std Bk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67079" y="3744603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26542" y="1787676"/>
            <a:ext cx="20738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Completion by Design created to develop comprehensive pathways to completion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2011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110041" y="373507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958569" y="3468378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67083" y="3487428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97318" y="4089400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52290" y="4089400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224341" y="3467108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76365" y="1572854"/>
            <a:ext cx="216440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Developmental Education Initiative begins to looks at building pathways through dev </a:t>
            </a:r>
            <a:r>
              <a:rPr lang="en-US" sz="1400" dirty="0" err="1" smtClean="0">
                <a:solidFill>
                  <a:srgbClr val="00539B"/>
                </a:solidFill>
                <a:latin typeface="ITC Avant Garde Std Bk" pitchFamily="34" charset="0"/>
              </a:rPr>
              <a:t>ed</a:t>
            </a: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 and into credit-bearing courses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2009</a:t>
            </a:r>
            <a:endParaRPr lang="en-US" sz="1400" dirty="0">
              <a:solidFill>
                <a:prstClr val="black"/>
              </a:solidFill>
              <a:latin typeface="ITC Avant Garde Std Bk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73992" y="3488566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301369" y="2118686"/>
            <a:ext cx="18459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AACC and partners begin ambitious pathways project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2015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238422" y="374523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9352722" y="4079240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29036" y="4316407"/>
            <a:ext cx="20473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CCRC publishes comprehensive call to action to build guided pathways to completion for all students</a:t>
            </a:r>
            <a:endParaRPr lang="en-US" sz="1100" i="1" dirty="0" smtClean="0">
              <a:solidFill>
                <a:srgbClr val="00539B"/>
              </a:solidFill>
              <a:latin typeface="ITC Avant Garde Std Bk" pitchFamily="34" charset="0"/>
            </a:endParaRP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2015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61434" y="374214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475734" y="3467108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314674" y="1922302"/>
            <a:ext cx="232211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University Innovation Alliance begins to innovate scalable student success solutions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2014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91387" y="374363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9401" y="4309384"/>
            <a:ext cx="16325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iPASS Round 1 grant work begins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2012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906350" y="4101175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1176852" y="374459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291152" y="4097877"/>
            <a:ext cx="0" cy="152400"/>
          </a:xfrm>
          <a:prstGeom prst="line">
            <a:avLst/>
          </a:prstGeom>
          <a:ln w="1270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338641" y="4350293"/>
            <a:ext cx="18459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0539B"/>
              </a:buClr>
            </a:pPr>
            <a:r>
              <a:rPr lang="en-US" sz="1400" dirty="0" smtClean="0">
                <a:solidFill>
                  <a:srgbClr val="00539B"/>
                </a:solidFill>
                <a:latin typeface="ITC Avant Garde Std Bk" pitchFamily="34" charset="0"/>
              </a:rPr>
              <a:t>AASCU’s Reimagining the First Year project begins</a:t>
            </a:r>
          </a:p>
          <a:p>
            <a:pPr marL="0" lvl="1" algn="ctr">
              <a:lnSpc>
                <a:spcPct val="150000"/>
              </a:lnSpc>
              <a:buClr>
                <a:srgbClr val="00539B"/>
              </a:buClr>
            </a:pPr>
            <a:r>
              <a:rPr lang="en-US" sz="1400" dirty="0" smtClean="0">
                <a:solidFill>
                  <a:prstClr val="black"/>
                </a:solidFill>
                <a:latin typeface="ITC Avant Garde Std Bk" pitchFamily="34" charset="0"/>
              </a:rPr>
              <a:t>2016</a:t>
            </a:r>
            <a:endParaRPr lang="en-US" sz="1600" dirty="0" smtClean="0">
              <a:solidFill>
                <a:srgbClr val="008E7F"/>
              </a:solidFill>
              <a:latin typeface="ITC Avant Garde Std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Ideal Student Pathways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7" y="2227602"/>
            <a:ext cx="87979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35328" y="6391491"/>
            <a:ext cx="17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</a:t>
            </a:r>
            <a:r>
              <a:rPr lang="en-US" sz="1400" dirty="0" err="1">
                <a:solidFill>
                  <a:srgbClr val="000000"/>
                </a:solidFill>
              </a:rPr>
              <a:t>Crosta</a:t>
            </a:r>
            <a:r>
              <a:rPr lang="en-US" sz="1400" dirty="0">
                <a:solidFill>
                  <a:srgbClr val="000000"/>
                </a:solidFill>
              </a:rPr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29397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E7F"/>
                </a:solidFill>
                <a:latin typeface="ITC Avant Garde Std Bk" pitchFamily="34" charset="0"/>
              </a:rPr>
              <a:t>Actual Student </a:t>
            </a:r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Pathways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35328" y="6391491"/>
            <a:ext cx="17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</a:t>
            </a:r>
            <a:r>
              <a:rPr lang="en-US" sz="1400" dirty="0" err="1">
                <a:solidFill>
                  <a:srgbClr val="000000"/>
                </a:solidFill>
              </a:rPr>
              <a:t>Crosta</a:t>
            </a:r>
            <a:r>
              <a:rPr lang="en-US" sz="1400" dirty="0">
                <a:solidFill>
                  <a:srgbClr val="000000"/>
                </a:solidFill>
              </a:rPr>
              <a:t>, 2013.</a:t>
            </a:r>
          </a:p>
        </p:txBody>
      </p:sp>
      <p:pic>
        <p:nvPicPr>
          <p:cNvPr id="17" name="Picture 4" descr="C:\Users\crosta\Documents\CBD\EnrollmentPatterns\fig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>
            <a:fillRect/>
          </a:stretch>
        </p:blipFill>
        <p:spPr bwMode="auto">
          <a:xfrm>
            <a:off x="2285354" y="1541722"/>
            <a:ext cx="7621292" cy="45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881090"/>
            <a:ext cx="10091352" cy="7828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E7F"/>
                </a:solidFill>
                <a:latin typeface="ITC Avant Garde Std Bk" pitchFamily="34" charset="0"/>
              </a:rPr>
              <a:t> New Students Want to Know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819150"/>
            <a:chOff x="-1524000" y="0"/>
            <a:chExt cx="12192000" cy="819150"/>
          </a:xfrm>
        </p:grpSpPr>
        <p:sp>
          <p:nvSpPr>
            <p:cNvPr id="11" name="Rectangle 10"/>
            <p:cNvSpPr/>
            <p:nvPr/>
          </p:nvSpPr>
          <p:spPr>
            <a:xfrm>
              <a:off x="-1524000" y="0"/>
              <a:ext cx="1102222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  <a:p>
              <a:pPr algn="ctr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455560"/>
                  </a:solidFill>
                  <a:latin typeface="ITC Avant Garde Std Bk"/>
                  <a:ea typeface="MS Mincho"/>
                  <a:cs typeface="Times New Roman"/>
                </a:rPr>
                <a:t> </a:t>
              </a:r>
              <a:endParaRPr lang="en-US" sz="1100" dirty="0">
                <a:solidFill>
                  <a:srgbClr val="455560"/>
                </a:solidFill>
                <a:ea typeface="MS Mincho"/>
                <a:cs typeface="Times New Roman"/>
              </a:endParaRPr>
            </a:p>
          </p:txBody>
        </p:sp>
        <p:pic>
          <p:nvPicPr>
            <p:cNvPr id="13" name="Picture 12" descr="http://www.taoyoung.com/Images/img_comp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3" y="6249240"/>
            <a:ext cx="1167903" cy="494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74" y="6346169"/>
            <a:ext cx="1581111" cy="398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830422" y="6151477"/>
            <a:ext cx="6531156" cy="207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3786" y="1831744"/>
            <a:ext cx="7272573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What are my career options?</a:t>
            </a:r>
          </a:p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are the education paths to those careers?</a:t>
            </a:r>
          </a:p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courses do I need to take?</a:t>
            </a:r>
          </a:p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long will it take to complete a credential and how much will it cost?</a:t>
            </a:r>
          </a:p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much financial aid will I receive?</a:t>
            </a:r>
          </a:p>
          <a:p>
            <a:pPr marL="574675" marR="0" lvl="0" indent="-3381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 my credits transfer?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/>
          <a:stretch/>
        </p:blipFill>
        <p:spPr>
          <a:xfrm>
            <a:off x="7572643" y="1831744"/>
            <a:ext cx="4039825" cy="39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1742</Words>
  <Application>Microsoft Office PowerPoint</Application>
  <PresentationFormat>Widescreen</PresentationFormat>
  <Paragraphs>458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MS PGothic</vt:lpstr>
      <vt:lpstr>Arial</vt:lpstr>
      <vt:lpstr>Calibri</vt:lpstr>
      <vt:lpstr>ITC Avant Garde Std Bk</vt:lpstr>
      <vt:lpstr>ITC Garamond Std Book</vt:lpstr>
      <vt:lpstr>MS Mincho</vt:lpstr>
      <vt:lpstr>Segoe</vt:lpstr>
      <vt:lpstr>Times New Roman</vt:lpstr>
      <vt:lpstr>Wingdings</vt:lpstr>
      <vt:lpstr>ヒラギノ角ゴ Pro W3</vt:lpstr>
      <vt:lpstr>6_Office Theme</vt:lpstr>
      <vt:lpstr>4_AmericasCharities_PPT_TEMPLATE_160511</vt:lpstr>
      <vt:lpstr>Aligning iPASS and Guided Pathways</vt:lpstr>
      <vt:lpstr>Welcome and Introductions</vt:lpstr>
      <vt:lpstr>Outline for Presentation</vt:lpstr>
      <vt:lpstr>States Where Systems or Networks of Institutions are Pursuing Guided Pathways or iPASS</vt:lpstr>
      <vt:lpstr>PowerPoint Presentation</vt:lpstr>
      <vt:lpstr>The Movement Towards Guided Pathways</vt:lpstr>
      <vt:lpstr>Ideal Student Pathways</vt:lpstr>
      <vt:lpstr>Actual Student Pathways</vt:lpstr>
      <vt:lpstr> New Students Want to Know</vt:lpstr>
      <vt:lpstr> Returning Students Ask</vt:lpstr>
      <vt:lpstr>Guided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Planning and Advising for Student Success (iPASS)</vt:lpstr>
      <vt:lpstr>Definition of iPASS</vt:lpstr>
      <vt:lpstr>PowerPoint Presentation</vt:lpstr>
      <vt:lpstr>Aligned Redesign Approach</vt:lpstr>
      <vt:lpstr>Aligned Principles</vt:lpstr>
      <vt:lpstr>Alignment of iPASS and Pathways</vt:lpstr>
      <vt:lpstr>CCRC’s Transformative Change Framework </vt:lpstr>
      <vt:lpstr>Institutional Capacities for Transformative Change</vt:lpstr>
      <vt:lpstr>Questions to Consider</vt:lpstr>
      <vt:lpstr>Questions and Comments?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iPASS and Guided Pathways</dc:title>
  <dc:creator>Mei-Yen Ireland</dc:creator>
  <cp:lastModifiedBy>Nancy Millichap</cp:lastModifiedBy>
  <cp:revision>116</cp:revision>
  <cp:lastPrinted>2016-05-10T12:17:54Z</cp:lastPrinted>
  <dcterms:created xsi:type="dcterms:W3CDTF">2016-04-21T15:25:20Z</dcterms:created>
  <dcterms:modified xsi:type="dcterms:W3CDTF">2017-11-20T19:19:02Z</dcterms:modified>
</cp:coreProperties>
</file>