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4" r:id="rId4"/>
    <p:sldMasterId id="2147483866" r:id="rId5"/>
    <p:sldMasterId id="2147483886" r:id="rId6"/>
    <p:sldMasterId id="2147483928" r:id="rId7"/>
  </p:sldMasterIdLst>
  <p:notesMasterIdLst>
    <p:notesMasterId r:id="rId22"/>
  </p:notesMasterIdLst>
  <p:handoutMasterIdLst>
    <p:handoutMasterId r:id="rId23"/>
  </p:handoutMasterIdLst>
  <p:sldIdLst>
    <p:sldId id="289" r:id="rId8"/>
    <p:sldId id="297" r:id="rId9"/>
    <p:sldId id="299" r:id="rId10"/>
    <p:sldId id="301" r:id="rId11"/>
    <p:sldId id="313" r:id="rId12"/>
    <p:sldId id="302" r:id="rId13"/>
    <p:sldId id="304" r:id="rId14"/>
    <p:sldId id="314" r:id="rId15"/>
    <p:sldId id="306" r:id="rId16"/>
    <p:sldId id="308" r:id="rId17"/>
    <p:sldId id="315" r:id="rId18"/>
    <p:sldId id="311" r:id="rId19"/>
    <p:sldId id="303" r:id="rId20"/>
    <p:sldId id="316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E796A"/>
    <a:srgbClr val="0F4F91"/>
    <a:srgbClr val="0276BA"/>
    <a:srgbClr val="003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77330" autoAdjust="0"/>
  </p:normalViewPr>
  <p:slideViewPr>
    <p:cSldViewPr snapToGrid="0" snapToObjects="1" showGuides="1">
      <p:cViewPr>
        <p:scale>
          <a:sx n="110" d="100"/>
          <a:sy n="110" d="100"/>
        </p:scale>
        <p:origin x="-84" y="-10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2" d="100"/>
          <a:sy n="102" d="100"/>
        </p:scale>
        <p:origin x="-3474" y="-9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Persistence Puzzle</a:t>
            </a:r>
            <a:endParaRPr lang="en-US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086947649242959"/>
          <c:y val="5.41093417602444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8556858067774557E-2"/>
          <c:y val="4.5147639433202158E-2"/>
          <c:w val="0.9203278937958842"/>
          <c:h val="0.795743027003024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NWTC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Active/Collaborative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52.5</c:v>
                </c:pt>
                <c:pt idx="1">
                  <c:v>48.1</c:v>
                </c:pt>
                <c:pt idx="2">
                  <c:v>50.2</c:v>
                </c:pt>
                <c:pt idx="3">
                  <c:v>49.6</c:v>
                </c:pt>
                <c:pt idx="4">
                  <c:v>54.3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ATD Colleges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Active/Collaborative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50.4</c:v>
                </c:pt>
                <c:pt idx="1">
                  <c:v>50.7</c:v>
                </c:pt>
                <c:pt idx="2">
                  <c:v>50.4</c:v>
                </c:pt>
                <c:pt idx="3">
                  <c:v>50.4</c:v>
                </c:pt>
                <c:pt idx="4">
                  <c:v>50.8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Large Colleges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Active/Collaborative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49.2</c:v>
                </c:pt>
                <c:pt idx="1">
                  <c:v>49.6</c:v>
                </c:pt>
                <c:pt idx="2">
                  <c:v>49.6</c:v>
                </c:pt>
                <c:pt idx="3">
                  <c:v>48.7</c:v>
                </c:pt>
                <c:pt idx="4">
                  <c:v>49.3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91680"/>
        <c:axId val="53993856"/>
      </c:lineChart>
      <c:catAx>
        <c:axId val="5399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93856"/>
        <c:crosses val="autoZero"/>
        <c:auto val="0"/>
        <c:lblAlgn val="ctr"/>
        <c:lblOffset val="100"/>
        <c:noMultiLvlLbl val="0"/>
      </c:catAx>
      <c:valAx>
        <c:axId val="53993856"/>
        <c:scaling>
          <c:orientation val="minMax"/>
          <c:min val="47"/>
        </c:scaling>
        <c:delete val="0"/>
        <c:axPos val="l"/>
        <c:majorGridlines>
          <c:spPr>
            <a:ln w="9525" cap="rnd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91680"/>
        <c:crosses val="autoZero"/>
        <c:crossBetween val="between"/>
      </c:valAx>
      <c:spPr>
        <a:noFill/>
        <a:ln cap="rnd">
          <a:solidFill>
            <a:schemeClr val="accent3"/>
          </a:solidFill>
          <a:round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6C7DE-E17A-487D-9D01-1728392A07AA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02A8106-C9E4-4141-A1E7-ECFB8EBB47B0}">
      <dgm:prSet phldrT="[Text]" custT="1"/>
      <dgm:spPr>
        <a:solidFill>
          <a:srgbClr val="0099CC"/>
        </a:solidFill>
      </dgm:spPr>
      <dgm:t>
        <a:bodyPr/>
        <a:lstStyle/>
        <a:p>
          <a:r>
            <a:rPr lang="en-US" sz="4000" dirty="0" err="1" smtClean="0"/>
            <a:t>iPASS</a:t>
          </a:r>
          <a:endParaRPr lang="en-US" sz="4000" dirty="0" smtClean="0"/>
        </a:p>
      </dgm:t>
    </dgm:pt>
    <dgm:pt modelId="{DE8ACDC9-B69D-490B-A0D7-CA64F7CE8D9F}" type="parTrans" cxnId="{1009C734-2C2A-4430-975F-3093B1B7259C}">
      <dgm:prSet/>
      <dgm:spPr/>
      <dgm:t>
        <a:bodyPr/>
        <a:lstStyle/>
        <a:p>
          <a:endParaRPr lang="en-US"/>
        </a:p>
      </dgm:t>
    </dgm:pt>
    <dgm:pt modelId="{1BA1634F-19F7-4CAD-AF91-7C6AADA2F5BE}" type="sibTrans" cxnId="{1009C734-2C2A-4430-975F-3093B1B7259C}">
      <dgm:prSet/>
      <dgm:spPr/>
      <dgm:t>
        <a:bodyPr/>
        <a:lstStyle/>
        <a:p>
          <a:endParaRPr lang="en-US"/>
        </a:p>
      </dgm:t>
    </dgm:pt>
    <dgm:pt modelId="{A9A5569A-4D6A-4063-8FA2-71D831AF773F}">
      <dgm:prSet phldrT="[Text]" custT="1"/>
      <dgm:spPr/>
      <dgm:t>
        <a:bodyPr/>
        <a:lstStyle/>
        <a:p>
          <a:r>
            <a:rPr lang="en-US" sz="1800" dirty="0" smtClean="0"/>
            <a:t>Round 1 2013-2014</a:t>
          </a:r>
          <a:endParaRPr lang="en-US" sz="1800" dirty="0"/>
        </a:p>
      </dgm:t>
    </dgm:pt>
    <dgm:pt modelId="{DE2A3631-0602-4B15-BD80-A537F10A4C70}" type="parTrans" cxnId="{7F1F3EA9-407A-4E55-964B-E3DC30F79D13}">
      <dgm:prSet/>
      <dgm:spPr/>
      <dgm:t>
        <a:bodyPr/>
        <a:lstStyle/>
        <a:p>
          <a:endParaRPr lang="en-US"/>
        </a:p>
      </dgm:t>
    </dgm:pt>
    <dgm:pt modelId="{CBD3B191-2CC4-4A6C-B1D7-7B309EC30619}" type="sibTrans" cxnId="{7F1F3EA9-407A-4E55-964B-E3DC30F79D13}">
      <dgm:prSet/>
      <dgm:spPr/>
      <dgm:t>
        <a:bodyPr/>
        <a:lstStyle/>
        <a:p>
          <a:endParaRPr lang="en-US"/>
        </a:p>
      </dgm:t>
    </dgm:pt>
    <dgm:pt modelId="{28E2D1B7-E811-4D3E-BE99-6184A4D59FB2}">
      <dgm:prSet phldrT="[Text]" custT="1"/>
      <dgm:spPr/>
      <dgm:t>
        <a:bodyPr/>
        <a:lstStyle/>
        <a:p>
          <a:r>
            <a:rPr lang="en-US" sz="1800" dirty="0" smtClean="0"/>
            <a:t>Intervene earlier with non-cognitive and predictive</a:t>
          </a:r>
          <a:endParaRPr lang="en-US" sz="1800" dirty="0"/>
        </a:p>
      </dgm:t>
    </dgm:pt>
    <dgm:pt modelId="{27713FF3-EE1C-46FE-A868-177EDE7525F3}" type="parTrans" cxnId="{22D877B6-3705-412F-8032-07A03E144FDC}">
      <dgm:prSet/>
      <dgm:spPr/>
      <dgm:t>
        <a:bodyPr/>
        <a:lstStyle/>
        <a:p>
          <a:endParaRPr lang="en-US"/>
        </a:p>
      </dgm:t>
    </dgm:pt>
    <dgm:pt modelId="{2B5365D0-11A3-4BEA-AB4D-1E6B2E567ED1}" type="sibTrans" cxnId="{22D877B6-3705-412F-8032-07A03E144FDC}">
      <dgm:prSet/>
      <dgm:spPr/>
      <dgm:t>
        <a:bodyPr/>
        <a:lstStyle/>
        <a:p>
          <a:endParaRPr lang="en-US"/>
        </a:p>
      </dgm:t>
    </dgm:pt>
    <dgm:pt modelId="{BAC8FF7A-2753-4416-A97C-9019FBA6657E}">
      <dgm:prSet phldrT="[Text]" custT="1"/>
      <dgm:spPr/>
      <dgm:t>
        <a:bodyPr/>
        <a:lstStyle/>
        <a:p>
          <a:r>
            <a:rPr lang="en-US" sz="1800" dirty="0" smtClean="0"/>
            <a:t>Early alert and transparency for faculty and staff</a:t>
          </a:r>
          <a:endParaRPr lang="en-US" sz="1800" dirty="0"/>
        </a:p>
      </dgm:t>
    </dgm:pt>
    <dgm:pt modelId="{2D6912C5-B4A5-4D9F-BE68-06F95C341A67}" type="parTrans" cxnId="{60B8C32B-82DC-4D3C-8474-D30A42D2BF4B}">
      <dgm:prSet/>
      <dgm:spPr/>
      <dgm:t>
        <a:bodyPr/>
        <a:lstStyle/>
        <a:p>
          <a:endParaRPr lang="en-US"/>
        </a:p>
      </dgm:t>
    </dgm:pt>
    <dgm:pt modelId="{2B2BD14C-9600-408F-87BD-672ADE054DC9}" type="sibTrans" cxnId="{60B8C32B-82DC-4D3C-8474-D30A42D2BF4B}">
      <dgm:prSet/>
      <dgm:spPr/>
      <dgm:t>
        <a:bodyPr/>
        <a:lstStyle/>
        <a:p>
          <a:endParaRPr lang="en-US"/>
        </a:p>
      </dgm:t>
    </dgm:pt>
    <dgm:pt modelId="{ACCF0DE5-7A78-409D-979D-7999031626E0}">
      <dgm:prSet custT="1"/>
      <dgm:spPr/>
      <dgm:t>
        <a:bodyPr/>
        <a:lstStyle/>
        <a:p>
          <a:r>
            <a:rPr lang="en-US" sz="1800" dirty="0" smtClean="0"/>
            <a:t>Starfish Early Alert and Connect</a:t>
          </a:r>
          <a:endParaRPr lang="en-US" sz="1800" dirty="0"/>
        </a:p>
      </dgm:t>
    </dgm:pt>
    <dgm:pt modelId="{70FEE627-7107-4649-8E32-3A3C534C955F}" type="parTrans" cxnId="{F7F52959-64D9-47CB-9063-EAD7644E53D0}">
      <dgm:prSet/>
      <dgm:spPr/>
      <dgm:t>
        <a:bodyPr/>
        <a:lstStyle/>
        <a:p>
          <a:endParaRPr lang="en-US"/>
        </a:p>
      </dgm:t>
    </dgm:pt>
    <dgm:pt modelId="{1A608491-AFC6-4019-9626-BCDD7E283D5E}" type="sibTrans" cxnId="{F7F52959-64D9-47CB-9063-EAD7644E53D0}">
      <dgm:prSet/>
      <dgm:spPr/>
      <dgm:t>
        <a:bodyPr/>
        <a:lstStyle/>
        <a:p>
          <a:endParaRPr lang="en-US"/>
        </a:p>
      </dgm:t>
    </dgm:pt>
    <dgm:pt modelId="{FED102D3-A896-409A-95F7-613AB0BAE808}">
      <dgm:prSet phldrT="[Text]" custT="1"/>
      <dgm:spPr/>
      <dgm:t>
        <a:bodyPr/>
        <a:lstStyle/>
        <a:p>
          <a:r>
            <a:rPr lang="en-US" sz="1800" dirty="0" smtClean="0"/>
            <a:t>Intake survey, predictive analytics, and integrated faculty &amp; academic advising</a:t>
          </a:r>
          <a:endParaRPr lang="en-US" sz="1800" dirty="0"/>
        </a:p>
      </dgm:t>
    </dgm:pt>
    <dgm:pt modelId="{05FA1480-43E6-4589-BFBA-F70C48902F38}" type="parTrans" cxnId="{ED04C262-B1A7-46E5-9473-CFFC1F6F3412}">
      <dgm:prSet/>
      <dgm:spPr/>
      <dgm:t>
        <a:bodyPr/>
        <a:lstStyle/>
        <a:p>
          <a:endParaRPr lang="en-US"/>
        </a:p>
      </dgm:t>
    </dgm:pt>
    <dgm:pt modelId="{0050F502-198D-4E61-A798-8EDD9CBD9109}" type="sibTrans" cxnId="{ED04C262-B1A7-46E5-9473-CFFC1F6F3412}">
      <dgm:prSet/>
      <dgm:spPr/>
      <dgm:t>
        <a:bodyPr/>
        <a:lstStyle/>
        <a:p>
          <a:endParaRPr lang="en-US"/>
        </a:p>
      </dgm:t>
    </dgm:pt>
    <dgm:pt modelId="{08A8E940-1E28-41D0-A8C4-384E614F1AF7}">
      <dgm:prSet custT="1"/>
      <dgm:spPr/>
      <dgm:t>
        <a:bodyPr/>
        <a:lstStyle/>
        <a:p>
          <a:r>
            <a:rPr lang="en-US" sz="1800" dirty="0" smtClean="0"/>
            <a:t>Round 2 2015-2018</a:t>
          </a:r>
          <a:endParaRPr lang="en-US" sz="1800" dirty="0"/>
        </a:p>
      </dgm:t>
    </dgm:pt>
    <dgm:pt modelId="{E02A822A-0337-4336-9913-D8EF61F448F8}" type="parTrans" cxnId="{F7B6B8C2-423D-43CD-BBC6-74AB27A3D4EF}">
      <dgm:prSet/>
      <dgm:spPr/>
      <dgm:t>
        <a:bodyPr/>
        <a:lstStyle/>
        <a:p>
          <a:endParaRPr lang="en-US"/>
        </a:p>
      </dgm:t>
    </dgm:pt>
    <dgm:pt modelId="{45E68708-4750-4991-870B-CCE331E88A38}" type="sibTrans" cxnId="{F7B6B8C2-423D-43CD-BBC6-74AB27A3D4EF}">
      <dgm:prSet/>
      <dgm:spPr/>
      <dgm:t>
        <a:bodyPr/>
        <a:lstStyle/>
        <a:p>
          <a:endParaRPr lang="en-US"/>
        </a:p>
      </dgm:t>
    </dgm:pt>
    <dgm:pt modelId="{A2133EE3-B392-424B-A9AA-AA53A8C77CDF}" type="pres">
      <dgm:prSet presAssocID="{8126C7DE-E17A-487D-9D01-1728392A07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8953B3-B5E3-43B4-9089-DA9F3125A447}" type="pres">
      <dgm:prSet presAssocID="{E02A8106-C9E4-4141-A1E7-ECFB8EBB47B0}" presName="linNode" presStyleCnt="0"/>
      <dgm:spPr/>
    </dgm:pt>
    <dgm:pt modelId="{2010D9A8-8B57-4DCB-9B49-4EAB30CBFD3A}" type="pres">
      <dgm:prSet presAssocID="{E02A8106-C9E4-4141-A1E7-ECFB8EBB47B0}" presName="parentShp" presStyleLbl="node1" presStyleIdx="0" presStyleCnt="1" custScaleX="74920" custLinFactNeighborX="-2031" custLinFactNeighborY="-7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A3E07-3A12-4D75-8322-09324D4B6021}" type="pres">
      <dgm:prSet presAssocID="{E02A8106-C9E4-4141-A1E7-ECFB8EBB47B0}" presName="childShp" presStyleLbl="bgAccFollowNode1" presStyleIdx="0" presStyleCnt="1" custScaleX="116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52959-64D9-47CB-9063-EAD7644E53D0}" srcId="{A9A5569A-4D6A-4063-8FA2-71D831AF773F}" destId="{ACCF0DE5-7A78-409D-979D-7999031626E0}" srcOrd="1" destOrd="0" parTransId="{70FEE627-7107-4649-8E32-3A3C534C955F}" sibTransId="{1A608491-AFC6-4019-9626-BCDD7E283D5E}"/>
    <dgm:cxn modelId="{AA87D7B4-4DC4-4331-B7C5-8FE7352C7784}" type="presOf" srcId="{FED102D3-A896-409A-95F7-613AB0BAE808}" destId="{45AA3E07-3A12-4D75-8322-09324D4B6021}" srcOrd="0" destOrd="5" presId="urn:microsoft.com/office/officeart/2005/8/layout/vList6"/>
    <dgm:cxn modelId="{60B8C32B-82DC-4D3C-8474-D30A42D2BF4B}" srcId="{A9A5569A-4D6A-4063-8FA2-71D831AF773F}" destId="{BAC8FF7A-2753-4416-A97C-9019FBA6657E}" srcOrd="0" destOrd="0" parTransId="{2D6912C5-B4A5-4D9F-BE68-06F95C341A67}" sibTransId="{2B2BD14C-9600-408F-87BD-672ADE054DC9}"/>
    <dgm:cxn modelId="{5B3F9EF2-B181-4412-818E-C88C239D6A7B}" type="presOf" srcId="{A9A5569A-4D6A-4063-8FA2-71D831AF773F}" destId="{45AA3E07-3A12-4D75-8322-09324D4B6021}" srcOrd="0" destOrd="0" presId="urn:microsoft.com/office/officeart/2005/8/layout/vList6"/>
    <dgm:cxn modelId="{7F1F3EA9-407A-4E55-964B-E3DC30F79D13}" srcId="{E02A8106-C9E4-4141-A1E7-ECFB8EBB47B0}" destId="{A9A5569A-4D6A-4063-8FA2-71D831AF773F}" srcOrd="0" destOrd="0" parTransId="{DE2A3631-0602-4B15-BD80-A537F10A4C70}" sibTransId="{CBD3B191-2CC4-4A6C-B1D7-7B309EC30619}"/>
    <dgm:cxn modelId="{72B4D675-23BA-4C2F-86CA-FEDCC48FAB6A}" type="presOf" srcId="{ACCF0DE5-7A78-409D-979D-7999031626E0}" destId="{45AA3E07-3A12-4D75-8322-09324D4B6021}" srcOrd="0" destOrd="2" presId="urn:microsoft.com/office/officeart/2005/8/layout/vList6"/>
    <dgm:cxn modelId="{22D877B6-3705-412F-8032-07A03E144FDC}" srcId="{08A8E940-1E28-41D0-A8C4-384E614F1AF7}" destId="{28E2D1B7-E811-4D3E-BE99-6184A4D59FB2}" srcOrd="0" destOrd="0" parTransId="{27713FF3-EE1C-46FE-A868-177EDE7525F3}" sibTransId="{2B5365D0-11A3-4BEA-AB4D-1E6B2E567ED1}"/>
    <dgm:cxn modelId="{1662A836-192D-4D9E-8CDB-22044BC48C9D}" type="presOf" srcId="{8126C7DE-E17A-487D-9D01-1728392A07AA}" destId="{A2133EE3-B392-424B-A9AA-AA53A8C77CDF}" srcOrd="0" destOrd="0" presId="urn:microsoft.com/office/officeart/2005/8/layout/vList6"/>
    <dgm:cxn modelId="{ED04C262-B1A7-46E5-9473-CFFC1F6F3412}" srcId="{08A8E940-1E28-41D0-A8C4-384E614F1AF7}" destId="{FED102D3-A896-409A-95F7-613AB0BAE808}" srcOrd="1" destOrd="0" parTransId="{05FA1480-43E6-4589-BFBA-F70C48902F38}" sibTransId="{0050F502-198D-4E61-A798-8EDD9CBD9109}"/>
    <dgm:cxn modelId="{6ADF08A9-95B4-48B3-8ECE-0C59240CD45A}" type="presOf" srcId="{08A8E940-1E28-41D0-A8C4-384E614F1AF7}" destId="{45AA3E07-3A12-4D75-8322-09324D4B6021}" srcOrd="0" destOrd="3" presId="urn:microsoft.com/office/officeart/2005/8/layout/vList6"/>
    <dgm:cxn modelId="{112B4DBC-6DFB-4FF8-A810-DAB282267403}" type="presOf" srcId="{28E2D1B7-E811-4D3E-BE99-6184A4D59FB2}" destId="{45AA3E07-3A12-4D75-8322-09324D4B6021}" srcOrd="0" destOrd="4" presId="urn:microsoft.com/office/officeart/2005/8/layout/vList6"/>
    <dgm:cxn modelId="{1009C734-2C2A-4430-975F-3093B1B7259C}" srcId="{8126C7DE-E17A-487D-9D01-1728392A07AA}" destId="{E02A8106-C9E4-4141-A1E7-ECFB8EBB47B0}" srcOrd="0" destOrd="0" parTransId="{DE8ACDC9-B69D-490B-A0D7-CA64F7CE8D9F}" sibTransId="{1BA1634F-19F7-4CAD-AF91-7C6AADA2F5BE}"/>
    <dgm:cxn modelId="{45AD3889-E439-4834-988F-4A6C28D6DE13}" type="presOf" srcId="{E02A8106-C9E4-4141-A1E7-ECFB8EBB47B0}" destId="{2010D9A8-8B57-4DCB-9B49-4EAB30CBFD3A}" srcOrd="0" destOrd="0" presId="urn:microsoft.com/office/officeart/2005/8/layout/vList6"/>
    <dgm:cxn modelId="{2B154A3A-926E-4CCF-8E78-08A26E6439D3}" type="presOf" srcId="{BAC8FF7A-2753-4416-A97C-9019FBA6657E}" destId="{45AA3E07-3A12-4D75-8322-09324D4B6021}" srcOrd="0" destOrd="1" presId="urn:microsoft.com/office/officeart/2005/8/layout/vList6"/>
    <dgm:cxn modelId="{F7B6B8C2-423D-43CD-BBC6-74AB27A3D4EF}" srcId="{E02A8106-C9E4-4141-A1E7-ECFB8EBB47B0}" destId="{08A8E940-1E28-41D0-A8C4-384E614F1AF7}" srcOrd="1" destOrd="0" parTransId="{E02A822A-0337-4336-9913-D8EF61F448F8}" sibTransId="{45E68708-4750-4991-870B-CCE331E88A38}"/>
    <dgm:cxn modelId="{061242D5-AFDD-43ED-9D8D-80F829A0E1F4}" type="presParOf" srcId="{A2133EE3-B392-424B-A9AA-AA53A8C77CDF}" destId="{EB8953B3-B5E3-43B4-9089-DA9F3125A447}" srcOrd="0" destOrd="0" presId="urn:microsoft.com/office/officeart/2005/8/layout/vList6"/>
    <dgm:cxn modelId="{CBE22124-E30A-4183-AB16-CBECAF1E2B56}" type="presParOf" srcId="{EB8953B3-B5E3-43B4-9089-DA9F3125A447}" destId="{2010D9A8-8B57-4DCB-9B49-4EAB30CBFD3A}" srcOrd="0" destOrd="0" presId="urn:microsoft.com/office/officeart/2005/8/layout/vList6"/>
    <dgm:cxn modelId="{4925767C-CA1B-4BED-AE02-86918716FF1F}" type="presParOf" srcId="{EB8953B3-B5E3-43B4-9089-DA9F3125A447}" destId="{45AA3E07-3A12-4D75-8322-09324D4B60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3E07-3A12-4D75-8322-09324D4B6021}">
      <dsp:nvSpPr>
        <dsp:cNvPr id="0" name=""/>
        <dsp:cNvSpPr/>
      </dsp:nvSpPr>
      <dsp:spPr>
        <a:xfrm>
          <a:off x="2645886" y="1405"/>
          <a:ext cx="6183153" cy="28754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Round 1 2013-2014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Early alert and transparency for faculty and staff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Starfish Early Alert and Connect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Round 2 2015-2018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Intervene earlier with non-cognitive and predictive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Intake survey, predictive analytics, and integrated faculty &amp; academic advising</a:t>
          </a:r>
          <a:endParaRPr lang="en-US" sz="1800" kern="1200" dirty="0"/>
        </a:p>
      </dsp:txBody>
      <dsp:txXfrm>
        <a:off x="2645886" y="360830"/>
        <a:ext cx="5104877" cy="2156552"/>
      </dsp:txXfrm>
    </dsp:sp>
    <dsp:sp modelId="{2010D9A8-8B57-4DCB-9B49-4EAB30CBFD3A}">
      <dsp:nvSpPr>
        <dsp:cNvPr id="0" name=""/>
        <dsp:cNvSpPr/>
      </dsp:nvSpPr>
      <dsp:spPr>
        <a:xfrm>
          <a:off x="0" y="0"/>
          <a:ext cx="2645886" cy="2875402"/>
        </a:xfrm>
        <a:prstGeom prst="roundRect">
          <a:avLst/>
        </a:prstGeom>
        <a:solidFill>
          <a:srgbClr val="0099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iPASS</a:t>
          </a:r>
          <a:endParaRPr lang="en-US" sz="4000" kern="1200" dirty="0" smtClean="0"/>
        </a:p>
      </dsp:txBody>
      <dsp:txXfrm>
        <a:off x="129162" y="129162"/>
        <a:ext cx="2387562" cy="261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0.23951</cdr:x>
      <cdr:y>0.29245</cdr:y>
    </cdr:from>
    <cdr:to>
      <cdr:x>0.36766</cdr:x>
      <cdr:y>0.38303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18611" y="1359568"/>
          <a:ext cx="1347536" cy="421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0.29162</cdr:x>
      <cdr:y>0.19432</cdr:y>
    </cdr:from>
    <cdr:to>
      <cdr:x>0.42313</cdr:x>
      <cdr:y>0.80568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577688" y="777385"/>
          <a:ext cx="1162404" cy="244572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 w="38100">
              <a:solidFill>
                <a:schemeClr val="tx1"/>
              </a:solidFill>
            </a:ln>
            <a:noFill/>
          </a:endParaRPr>
        </a:p>
      </cdr:txBody>
    </cdr:sp>
  </cdr:relSizeAnchor>
  <cdr:relSizeAnchor xmlns:cdr="http://schemas.openxmlformats.org/drawingml/2006/chartDrawing">
    <cdr:from>
      <cdr:x>0.08781</cdr:x>
      <cdr:y>0.12111</cdr:y>
    </cdr:from>
    <cdr:to>
      <cdr:x>0.37982</cdr:x>
      <cdr:y>0.3042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9372" y="424639"/>
          <a:ext cx="2425307" cy="64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Active/Collaborative </a:t>
          </a:r>
        </a:p>
        <a:p xmlns:a="http://schemas.openxmlformats.org/drawingml/2006/main">
          <a:r>
            <a:rPr lang="en-US" sz="1800" b="1" dirty="0" smtClean="0"/>
            <a:t>Learning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0.31394</cdr:x>
      <cdr:y>0.29063</cdr:y>
    </cdr:from>
    <cdr:to>
      <cdr:x>0.40443</cdr:x>
      <cdr:y>0.55111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01314" y="1351113"/>
          <a:ext cx="951470" cy="1210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0.28856</cdr:x>
      <cdr:y>0.25609</cdr:y>
    </cdr:from>
    <cdr:to>
      <cdr:x>0.42385</cdr:x>
      <cdr:y>0.5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96726" y="897941"/>
          <a:ext cx="1123714" cy="855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Student Effort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0.0801</cdr:x>
      <cdr:y>0.29329</cdr:y>
    </cdr:from>
    <cdr:to>
      <cdr:x>0.22581</cdr:x>
      <cdr:y>0.381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42319" y="1363472"/>
          <a:ext cx="1532238" cy="407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0070C0"/>
              </a:solidFill>
            </a:rPr>
            <a:t>NWTC</a:t>
          </a:r>
          <a:endParaRPr lang="en-US" sz="18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0.08252</cdr:x>
      <cdr:y>0.46302</cdr:y>
    </cdr:from>
    <cdr:to>
      <cdr:x>0.27053</cdr:x>
      <cdr:y>0.61984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67719" y="2533342"/>
          <a:ext cx="1977081" cy="85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ATD </a:t>
          </a:r>
          <a:b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</a:br>
          <a:r>
            <a:rPr lang="en-US" sz="1800" b="1" dirty="0" smtClean="0">
              <a:solidFill>
                <a:schemeClr val="accent2">
                  <a:lumMod val="75000"/>
                </a:schemeClr>
              </a:solidFill>
            </a:rPr>
            <a:t>Colleges</a:t>
          </a:r>
          <a:endParaRPr lang="en-US" sz="1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0.08255</cdr:x>
      <cdr:y>0.57035</cdr:y>
    </cdr:from>
    <cdr:to>
      <cdr:x>0.25764</cdr:x>
      <cdr:y>0.70591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68062" y="3120574"/>
          <a:ext cx="1841157" cy="741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bg1">
                  <a:lumMod val="50000"/>
                </a:schemeClr>
              </a:solidFill>
            </a:rPr>
            <a:t>Large </a:t>
          </a:r>
          <a:br>
            <a:rPr lang="en-US" sz="1800" b="1" dirty="0" smtClean="0">
              <a:solidFill>
                <a:schemeClr val="bg1">
                  <a:lumMod val="50000"/>
                </a:schemeClr>
              </a:solidFill>
            </a:rPr>
          </a:br>
          <a:r>
            <a:rPr lang="en-US" sz="1800" b="1" dirty="0" smtClean="0">
              <a:solidFill>
                <a:schemeClr val="bg1">
                  <a:lumMod val="50000"/>
                </a:schemeClr>
              </a:solidFill>
            </a:rPr>
            <a:t>Colleges</a:t>
          </a:r>
          <a:endParaRPr lang="en-US" sz="18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0.46058</cdr:x>
      <cdr:y>0.30922</cdr:y>
    </cdr:from>
    <cdr:to>
      <cdr:x>0.61835</cdr:x>
      <cdr:y>0.54313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825454" y="1084215"/>
          <a:ext cx="1310426" cy="820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Academic Challenge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0.63464</cdr:x>
      <cdr:y>0.298</cdr:y>
    </cdr:from>
    <cdr:to>
      <cdr:x>0.86972</cdr:x>
      <cdr:y>0.5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271193" y="1044887"/>
          <a:ext cx="1952567" cy="708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Student-Faculty Interaction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0.81017</cdr:x>
      <cdr:y>0.14829</cdr:y>
    </cdr:from>
    <cdr:to>
      <cdr:x>0.99487</cdr:x>
      <cdr:y>0.38276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729134" y="519971"/>
          <a:ext cx="1534082" cy="822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Support for                                                                                               Learners</a:t>
          </a:r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57400" y="360363"/>
            <a:ext cx="311308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cap="all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800" y="360363"/>
            <a:ext cx="112871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9DCB2-666D-443B-B634-60AAAE2CBEAB}" type="datetimeFigureOut">
              <a:rPr lang="en-US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11/11/2016</a:t>
            </a:fld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3"/>
          <p:cNvSpPr/>
          <p:nvPr/>
        </p:nvSpPr>
        <p:spPr>
          <a:xfrm>
            <a:off x="402986" y="8578913"/>
            <a:ext cx="3026014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" b="1" kern="100" spc="5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Copyright © 2014, SAS Institute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75050" y="8303198"/>
            <a:ext cx="281146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27DA2-341D-4995-A858-42616FD3ECF2}" type="slidenum">
              <a:rPr lang="en-US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4" y="438187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59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057400" y="360803"/>
            <a:ext cx="311308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7800" y="360803"/>
            <a:ext cx="11287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707393A-A5CC-43F0-840F-48DA71FAE2C9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914400"/>
            <a:ext cx="5905499" cy="3321844"/>
          </a:xfrm>
          <a:prstGeom prst="rect">
            <a:avLst/>
          </a:prstGeom>
          <a:noFill/>
          <a:ln w="12700"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1013" y="4333672"/>
            <a:ext cx="5905499" cy="39704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5"/>
          <p:cNvSpPr/>
          <p:nvPr/>
        </p:nvSpPr>
        <p:spPr>
          <a:xfrm>
            <a:off x="408356" y="8578913"/>
            <a:ext cx="3020643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" b="1" kern="100" spc="5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Copyright © 2014, SAS Institute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75050" y="8304078"/>
            <a:ext cx="281146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AE402D1-88AD-43C2-B8BB-8C7904BBCA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9" y="438627"/>
            <a:ext cx="1018358" cy="2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effectLst/>
        <a:latin typeface="Arial" pitchFamily="34" charset="0"/>
        <a:ea typeface="+mn-ea"/>
        <a:cs typeface="Arial" pitchFamily="34" charset="0"/>
      </a:defRPr>
    </a:lvl1pPr>
    <a:lvl2pPr marL="4572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2pPr>
    <a:lvl3pPr marL="9144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3pPr>
    <a:lvl4pPr marL="13716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4pPr>
    <a:lvl5pPr marL="1828800" algn="l" defTabSz="182880" rtl="0" eaLnBrk="1" latinLnBrk="0" hangingPunct="1">
      <a:lnSpc>
        <a:spcPct val="100000"/>
      </a:lnSpc>
      <a:defRPr sz="1200" kern="1200" baseline="0">
        <a:solidFill>
          <a:schemeClr val="tx2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53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Hierarchy:</a:t>
            </a:r>
          </a:p>
          <a:p>
            <a:r>
              <a:rPr lang="en-US" dirty="0" smtClean="0"/>
              <a:t>Data now all in Starfish</a:t>
            </a:r>
          </a:p>
          <a:p>
            <a:endParaRPr lang="en-US" dirty="0" smtClean="0"/>
          </a:p>
          <a:p>
            <a:r>
              <a:rPr lang="en-US" dirty="0" smtClean="0"/>
              <a:t>Development of hierarchy of referrals, decision based off volume a way to manage the number of referrals received</a:t>
            </a:r>
          </a:p>
          <a:p>
            <a:endParaRPr lang="en-US" dirty="0" smtClean="0"/>
          </a:p>
          <a:p>
            <a:r>
              <a:rPr lang="en-US" dirty="0" smtClean="0"/>
              <a:t>Clear referrals by 4 weeks into survey</a:t>
            </a:r>
          </a:p>
          <a:p>
            <a:endParaRPr lang="en-US" dirty="0" smtClean="0"/>
          </a:p>
          <a:p>
            <a:r>
              <a:rPr lang="en-US" dirty="0" smtClean="0"/>
              <a:t>“regular” referrals in starfish based on observed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59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we’re learning what needs to be changed</a:t>
            </a:r>
          </a:p>
          <a:p>
            <a:r>
              <a:rPr lang="en-US" dirty="0" smtClean="0"/>
              <a:t>Feedback loop with services, meet every 3 weeks</a:t>
            </a:r>
          </a:p>
          <a:p>
            <a:r>
              <a:rPr lang="en-US" dirty="0" smtClean="0"/>
              <a:t>Data Jedi student interviews at Welcome Week</a:t>
            </a:r>
          </a:p>
          <a:p>
            <a:endParaRPr lang="en-US" dirty="0" smtClean="0"/>
          </a:p>
          <a:p>
            <a:r>
              <a:rPr lang="en-US" dirty="0" smtClean="0"/>
              <a:t>What needs to be changed</a:t>
            </a:r>
          </a:p>
          <a:p>
            <a:r>
              <a:rPr lang="en-US" dirty="0" smtClean="0"/>
              <a:t>Students don’t remember taking survey</a:t>
            </a:r>
          </a:p>
          <a:p>
            <a:r>
              <a:rPr lang="en-US" dirty="0" smtClean="0"/>
              <a:t>Students not checking email in summer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students want contact in summer, some in fall</a:t>
            </a:r>
          </a:p>
          <a:p>
            <a:r>
              <a:rPr lang="en-US" baseline="0" dirty="0" smtClean="0"/>
              <a:t>Additional questions to ask</a:t>
            </a:r>
            <a:endParaRPr lang="en-US" dirty="0" smtClean="0"/>
          </a:p>
          <a:p>
            <a:r>
              <a:rPr lang="en-US" dirty="0" smtClean="0"/>
              <a:t>Services needed more training on process</a:t>
            </a:r>
          </a:p>
          <a:p>
            <a:r>
              <a:rPr lang="en-US" dirty="0" smtClean="0"/>
              <a:t>Faculty connection to students increased persistence</a:t>
            </a:r>
          </a:p>
          <a:p>
            <a:r>
              <a:rPr lang="en-US" dirty="0" smtClean="0"/>
              <a:t>Student feedback—Career services referrals, Counseling and Accommodations</a:t>
            </a:r>
          </a:p>
          <a:p>
            <a:r>
              <a:rPr lang="en-US" dirty="0" smtClean="0"/>
              <a:t>	CCCSE:</a:t>
            </a:r>
            <a:r>
              <a:rPr lang="en-US" baseline="0" dirty="0" smtClean="0"/>
              <a:t> students are aware of support services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7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96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6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and process:</a:t>
            </a:r>
          </a:p>
          <a:p>
            <a:r>
              <a:rPr lang="en-US" dirty="0" smtClean="0"/>
              <a:t>Dream</a:t>
            </a:r>
            <a:r>
              <a:rPr lang="en-US" baseline="0" dirty="0" smtClean="0"/>
              <a:t> Core team</a:t>
            </a:r>
            <a:endParaRPr lang="en-US" dirty="0" smtClean="0"/>
          </a:p>
          <a:p>
            <a:r>
              <a:rPr lang="en-US" dirty="0" smtClean="0"/>
              <a:t>Data</a:t>
            </a:r>
            <a:r>
              <a:rPr lang="en-US" baseline="0" dirty="0" smtClean="0"/>
              <a:t> Jedi</a:t>
            </a:r>
          </a:p>
          <a:p>
            <a:r>
              <a:rPr lang="en-US" baseline="0" dirty="0" smtClean="0"/>
              <a:t>FORCE docs</a:t>
            </a:r>
          </a:p>
          <a:p>
            <a:r>
              <a:rPr lang="en-US" dirty="0" smtClean="0"/>
              <a:t>Dream</a:t>
            </a:r>
            <a:r>
              <a:rPr lang="en-US" baseline="0" dirty="0" smtClean="0"/>
              <a:t> leading indicators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>
              <a:spcBef>
                <a:spcPts val="750"/>
              </a:spcBef>
              <a:buClr>
                <a:srgbClr val="00B0F0"/>
              </a:buClr>
            </a:pPr>
            <a:r>
              <a:rPr lang="en-US" sz="1950" dirty="0" smtClean="0">
                <a:solidFill>
                  <a:schemeClr val="tx1"/>
                </a:solidFill>
              </a:rPr>
              <a:t>Create an environment that minimizes bad habits of students</a:t>
            </a:r>
          </a:p>
          <a:p>
            <a:pPr marL="171450" lvl="1">
              <a:spcBef>
                <a:spcPts val="750"/>
              </a:spcBef>
              <a:buClr>
                <a:srgbClr val="00B0F0"/>
              </a:buClr>
            </a:pPr>
            <a:r>
              <a:rPr lang="en-US" sz="1950" dirty="0" smtClean="0">
                <a:solidFill>
                  <a:schemeClr val="tx1"/>
                </a:solidFill>
              </a:rPr>
              <a:t>Proactively put things in place to create the right behavior instead of waiting for the wrong one to occur</a:t>
            </a:r>
          </a:p>
          <a:p>
            <a:pPr marL="171450" lvl="1">
              <a:spcBef>
                <a:spcPts val="750"/>
              </a:spcBef>
              <a:buClr>
                <a:srgbClr val="00B0F0"/>
              </a:buClr>
            </a:pPr>
            <a:r>
              <a:rPr lang="en-US" sz="1950" dirty="0" smtClean="0">
                <a:solidFill>
                  <a:schemeClr val="tx1"/>
                </a:solidFill>
              </a:rPr>
              <a:t>Leverage strong instructor to student relationships to influence engagement and motivation</a:t>
            </a:r>
          </a:p>
          <a:p>
            <a:r>
              <a:rPr lang="en-US" sz="1950" dirty="0" smtClean="0">
                <a:solidFill>
                  <a:schemeClr val="tx1"/>
                </a:solidFill>
              </a:rPr>
              <a:t>	Optimize the student success network – resources and academic support services</a:t>
            </a:r>
          </a:p>
          <a:p>
            <a:pPr marL="171450" lvl="1">
              <a:spcBef>
                <a:spcPts val="750"/>
              </a:spcBef>
              <a:buClr>
                <a:srgbClr val="00B0F0"/>
              </a:buClr>
            </a:pPr>
            <a:r>
              <a:rPr lang="en-US" sz="1950" dirty="0" smtClean="0">
                <a:solidFill>
                  <a:schemeClr val="tx1"/>
                </a:solidFill>
              </a:rPr>
              <a:t>Engage students who need help the most in support services available</a:t>
            </a:r>
          </a:p>
          <a:p>
            <a:r>
              <a:rPr lang="en-US" dirty="0" smtClean="0"/>
              <a:t>Persistence data is lower than we’d like</a:t>
            </a:r>
          </a:p>
          <a:p>
            <a:r>
              <a:rPr lang="en-US" dirty="0" smtClean="0"/>
              <a:t>Helped us engage campus community in redesign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69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5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from using Starfish: what to do with it?</a:t>
            </a:r>
          </a:p>
          <a:p>
            <a:r>
              <a:rPr lang="en-US" dirty="0" smtClean="0"/>
              <a:t>Fall</a:t>
            </a:r>
            <a:r>
              <a:rPr lang="en-US" baseline="0" dirty="0" smtClean="0"/>
              <a:t> 2014: </a:t>
            </a:r>
            <a:r>
              <a:rPr lang="en-US" dirty="0" smtClean="0"/>
              <a:t>Focus on using system for referrals</a:t>
            </a:r>
          </a:p>
          <a:p>
            <a:r>
              <a:rPr lang="en-US" baseline="0" dirty="0" smtClean="0"/>
              <a:t>Large-scale initiative at scale: how to keep momentum?</a:t>
            </a:r>
          </a:p>
          <a:p>
            <a:r>
              <a:rPr lang="en-US" baseline="0" dirty="0" smtClean="0"/>
              <a:t>Spring 2015: surveyed students and faculty</a:t>
            </a:r>
          </a:p>
          <a:p>
            <a:r>
              <a:rPr lang="en-US" baseline="0" dirty="0" smtClean="0"/>
              <a:t>	Focus on monitoring flags raised and closes</a:t>
            </a:r>
          </a:p>
          <a:p>
            <a:r>
              <a:rPr lang="en-US" baseline="0" dirty="0" smtClean="0"/>
              <a:t>	Focus on getting students to services they need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8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response to help build flag and</a:t>
            </a:r>
            <a:r>
              <a:rPr lang="en-US" baseline="0" dirty="0" smtClean="0"/>
              <a:t> referral mapping</a:t>
            </a:r>
          </a:p>
          <a:p>
            <a:r>
              <a:rPr lang="en-US" baseline="0" dirty="0" smtClean="0"/>
              <a:t>Reinforces what we were hearing from faculty, students, and advisors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98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4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the survey:</a:t>
            </a:r>
          </a:p>
          <a:p>
            <a:endParaRPr lang="en-US" dirty="0" smtClean="0"/>
          </a:p>
          <a:p>
            <a:r>
              <a:rPr lang="en-US" dirty="0" smtClean="0"/>
              <a:t>Creation of the team, research of non-cognitive surveys, decision to map questions to existing services</a:t>
            </a:r>
          </a:p>
          <a:p>
            <a:endParaRPr lang="en-US" dirty="0" smtClean="0"/>
          </a:p>
          <a:p>
            <a:r>
              <a:rPr lang="en-US" dirty="0" smtClean="0"/>
              <a:t>NWTC developed a 14 question survey to administer to new program students during their registration session with Academic Advisors</a:t>
            </a:r>
          </a:p>
          <a:p>
            <a:pPr lvl="1"/>
            <a:r>
              <a:rPr lang="en-US" sz="1500" dirty="0" smtClean="0"/>
              <a:t>Questions seek to provide data that we do not currently collect from students/non-cognitive factors (i.e. How many hours do you plan to work per week while enrolled in classes? Do you have reliable transportation? How certain are you of your career/program choice? )</a:t>
            </a:r>
          </a:p>
          <a:p>
            <a:pPr lvl="1"/>
            <a:endParaRPr lang="en-US" sz="1500" dirty="0" smtClean="0"/>
          </a:p>
          <a:p>
            <a:r>
              <a:rPr lang="en-US" dirty="0" smtClean="0"/>
              <a:t>Based on students’ responses, they receive Starfish referrals to services that may be of assistance to them</a:t>
            </a:r>
          </a:p>
          <a:p>
            <a:endParaRPr lang="en-US" dirty="0" smtClean="0"/>
          </a:p>
          <a:p>
            <a:r>
              <a:rPr lang="en-US" dirty="0" smtClean="0"/>
              <a:t>Using the survey:</a:t>
            </a:r>
          </a:p>
          <a:p>
            <a:r>
              <a:rPr lang="en-US" dirty="0" smtClean="0"/>
              <a:t>Connecting questions to teams</a:t>
            </a:r>
          </a:p>
          <a:p>
            <a:r>
              <a:rPr lang="en-US" dirty="0" smtClean="0"/>
              <a:t>Expectations</a:t>
            </a:r>
          </a:p>
          <a:p>
            <a:r>
              <a:rPr lang="en-US" dirty="0" smtClean="0"/>
              <a:t>How to close referrals</a:t>
            </a:r>
          </a:p>
          <a:p>
            <a:r>
              <a:rPr lang="en-US" dirty="0" smtClean="0"/>
              <a:t>Getting referrals to teams</a:t>
            </a:r>
          </a:p>
          <a:p>
            <a:r>
              <a:rPr lang="en-US" dirty="0" smtClean="0"/>
              <a:t>Student Services teams are reaching out to these students and “clearing/resolving” the referrals prior to the start of the Fall 2016 semester</a:t>
            </a:r>
          </a:p>
          <a:p>
            <a:r>
              <a:rPr lang="en-US" dirty="0" smtClean="0"/>
              <a:t>Questions will enhance predictive analytics after 3 years of answers</a:t>
            </a:r>
          </a:p>
          <a:p>
            <a:r>
              <a:rPr lang="en-US" dirty="0" smtClean="0"/>
              <a:t>Integrating into new student </a:t>
            </a:r>
            <a:r>
              <a:rPr lang="en-US" dirty="0" err="1" smtClean="0"/>
              <a:t>reg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System not ready at first: used survey monkey, needed reporting, </a:t>
            </a:r>
          </a:p>
          <a:p>
            <a:r>
              <a:rPr lang="en-US" dirty="0" smtClean="0"/>
              <a:t>Data now all in Starfish</a:t>
            </a:r>
          </a:p>
          <a:p>
            <a:r>
              <a:rPr lang="en-US" dirty="0" smtClean="0"/>
              <a:t>Development of hierarchy of referrals, decision based off volume a way to manage the number of referrals received</a:t>
            </a:r>
          </a:p>
          <a:p>
            <a:r>
              <a:rPr lang="en-US" dirty="0" smtClean="0"/>
              <a:t>Clear referrals by 4 weeks into survey</a:t>
            </a:r>
          </a:p>
          <a:p>
            <a:r>
              <a:rPr lang="en-US" dirty="0" smtClean="0"/>
              <a:t>“regular” referrals in starfish based on observed behavior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0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914400"/>
            <a:ext cx="5905500" cy="3322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Hierarchy:</a:t>
            </a:r>
          </a:p>
          <a:p>
            <a:r>
              <a:rPr lang="en-US" dirty="0" smtClean="0"/>
              <a:t>Data now all in Starfish</a:t>
            </a:r>
          </a:p>
          <a:p>
            <a:endParaRPr lang="en-US" dirty="0" smtClean="0"/>
          </a:p>
          <a:p>
            <a:r>
              <a:rPr lang="en-US" dirty="0" smtClean="0"/>
              <a:t>Development of hierarchy of referrals, decision based off volume a way to manage the number of referrals received</a:t>
            </a:r>
          </a:p>
          <a:p>
            <a:endParaRPr lang="en-US" dirty="0" smtClean="0"/>
          </a:p>
          <a:p>
            <a:r>
              <a:rPr lang="en-US" dirty="0" smtClean="0"/>
              <a:t>Clear referrals by 4 weeks into survey</a:t>
            </a:r>
          </a:p>
          <a:p>
            <a:endParaRPr lang="en-US" dirty="0" smtClean="0"/>
          </a:p>
          <a:p>
            <a:r>
              <a:rPr lang="en-US" dirty="0" smtClean="0"/>
              <a:t>“regular” referrals in starfish based on observed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402D1-88AD-43C2-B8BB-8C7904BBCA1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9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39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32086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55045"/>
            <a:ext cx="3868340" cy="2387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32086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55043"/>
            <a:ext cx="3887391" cy="23872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32140" y="569558"/>
            <a:ext cx="618321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8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64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29131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29280"/>
            <a:ext cx="2949178" cy="187246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39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07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63490"/>
            <a:ext cx="9144000" cy="2983510"/>
          </a:xfrm>
          <a:prstGeom prst="rect">
            <a:avLst/>
          </a:prstGeom>
          <a:solidFill>
            <a:srgbClr val="1E7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1E796A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218344" y="2464970"/>
            <a:ext cx="6094413" cy="874085"/>
          </a:xfrm>
        </p:spPr>
        <p:txBody>
          <a:bodyPr lIns="0" tIns="0" rIns="0" bIns="0" anchor="t" anchorCtr="0"/>
          <a:lstStyle>
            <a:lvl1pPr marL="0" indent="0">
              <a:buNone/>
              <a:defRPr sz="2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 smtClean="0"/>
              <a:t>Title, Division,</a:t>
            </a:r>
          </a:p>
          <a:p>
            <a:pPr marL="0" indent="0">
              <a:buNone/>
            </a:pPr>
            <a:r>
              <a:rPr lang="en-US" dirty="0" smtClean="0"/>
              <a:t>Company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18344" y="1694302"/>
            <a:ext cx="6094413" cy="682238"/>
          </a:xfrm>
        </p:spPr>
        <p:txBody>
          <a:bodyPr lIns="0" tIns="0" rIns="0" bIns="0" anchor="t" anchorCtr="0"/>
          <a:lstStyle>
            <a:lvl1pPr marL="0" indent="0">
              <a:buNone/>
              <a:defRPr sz="3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Presenter’s Name</a:t>
            </a:r>
          </a:p>
        </p:txBody>
      </p:sp>
      <p:cxnSp>
        <p:nvCxnSpPr>
          <p:cNvPr id="12" name="Straight Connector 4"/>
          <p:cNvCxnSpPr/>
          <p:nvPr userDrawn="1"/>
        </p:nvCxnSpPr>
        <p:spPr bwMode="auto">
          <a:xfrm>
            <a:off x="1934246" y="0"/>
            <a:ext cx="0" cy="1032709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218343" y="388612"/>
            <a:ext cx="6049339" cy="461665"/>
          </a:xfrm>
        </p:spPr>
        <p:txBody>
          <a:bodyPr lIns="0" rIns="0"/>
          <a:lstStyle>
            <a:lvl1pPr algn="l">
              <a:defRPr sz="24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259"/>
            <a:ext cx="9144000" cy="361950"/>
          </a:xfrm>
          <a:prstGeom prst="rect">
            <a:avLst/>
          </a:prstGeom>
        </p:spPr>
      </p:pic>
      <p:pic>
        <p:nvPicPr>
          <p:cNvPr id="9" name="Picture 8" descr="ATD-HSig-3288G-4color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01" y="4455649"/>
            <a:ext cx="1474930" cy="50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53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9818" y="141044"/>
            <a:ext cx="2515438" cy="584775"/>
          </a:xfrm>
        </p:spPr>
        <p:txBody>
          <a:bodyPr/>
          <a:lstStyle>
            <a:lvl1pPr>
              <a:defRPr>
                <a:solidFill>
                  <a:srgbClr val="1E796A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3" hasCustomPrompt="1"/>
          </p:nvPr>
        </p:nvSpPr>
        <p:spPr>
          <a:xfrm>
            <a:off x="2635256" y="264154"/>
            <a:ext cx="6047152" cy="338554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1" cap="all" baseline="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57200" y="1193473"/>
            <a:ext cx="8068489" cy="1379865"/>
          </a:xfrm>
        </p:spPr>
        <p:txBody>
          <a:bodyPr wrap="square" anchor="ctr">
            <a:spAutoFit/>
          </a:bodyPr>
          <a:lstStyle>
            <a:lvl1pPr>
              <a:defRPr sz="1800" baseline="0"/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6" name="Straight Connector 7"/>
          <p:cNvCxnSpPr/>
          <p:nvPr/>
        </p:nvCxnSpPr>
        <p:spPr bwMode="auto">
          <a:xfrm>
            <a:off x="2635256" y="0"/>
            <a:ext cx="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 descr="ATD-HSig-3288G-4colo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21" y="4261015"/>
            <a:ext cx="1209280" cy="414558"/>
          </a:xfrm>
          <a:prstGeom prst="rect">
            <a:avLst/>
          </a:prstGeom>
        </p:spPr>
      </p:pic>
      <p:pic>
        <p:nvPicPr>
          <p:cNvPr id="8" name="Picture 7" descr="SWht_sasWht_TPTKWht_hori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247" y="4880983"/>
            <a:ext cx="813007" cy="185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550"/>
            <a:ext cx="91440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3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917284" y="1945650"/>
            <a:ext cx="33094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aseline="0" dirty="0" smtClean="0">
                <a:solidFill>
                  <a:schemeClr val="tx2"/>
                </a:solidFill>
              </a:rPr>
              <a:t>This slide is for video use only.</a:t>
            </a:r>
            <a:endParaRPr lang="en-US" baseline="0" dirty="0">
              <a:solidFill>
                <a:schemeClr val="tx2"/>
              </a:solidFill>
            </a:endParaRPr>
          </a:p>
        </p:txBody>
      </p:sp>
      <p:sp>
        <p:nvSpPr>
          <p:cNvPr id="8" name="Media Placeholder 2"/>
          <p:cNvSpPr>
            <a:spLocks noGrp="1" noChangeAspect="1"/>
          </p:cNvSpPr>
          <p:nvPr>
            <p:ph type="media" sz="quarter" idx="10"/>
          </p:nvPr>
        </p:nvSpPr>
        <p:spPr>
          <a:xfrm>
            <a:off x="1371600" y="771525"/>
            <a:ext cx="6400800" cy="360045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defTabSz="274320" eaLnBrk="0" hangingPunct="0">
              <a:defRPr/>
            </a:pPr>
            <a:r>
              <a:rPr lang="en-US" sz="400" b="0" kern="300" spc="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2014, </a:t>
            </a:r>
            <a:r>
              <a:rPr lang="en-US" sz="400" b="0" kern="300" spc="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2537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2528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92284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8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16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8271"/>
            <a:ext cx="3886200" cy="29344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8269"/>
            <a:ext cx="3886200" cy="29344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4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0.jp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04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ooter_16x9_06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87913"/>
            <a:ext cx="9144000" cy="3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818" y="4807"/>
            <a:ext cx="2515438" cy="8572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9253"/>
            <a:ext cx="8229600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 dirty="0" smtClean="0"/>
              <a:t>Click to edit Master text styles	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0" y="4989612"/>
            <a:ext cx="1931989" cy="1538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 eaLnBrk="0" hangingPunct="0">
              <a:defRPr/>
            </a:pPr>
            <a:r>
              <a:rPr lang="en-US" sz="400" b="0" kern="300" spc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Copyright </a:t>
            </a:r>
            <a:r>
              <a:rPr lang="en-US" sz="400" b="0" kern="300" spc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© </a:t>
            </a:r>
            <a:r>
              <a:rPr lang="en-US" sz="400" b="0" kern="300" spc="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2015, </a:t>
            </a:r>
            <a:r>
              <a:rPr lang="en-US" sz="400" b="0" kern="300" spc="5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ea typeface="ＭＳ Ｐゴシック" pitchFamily="34" charset="-128"/>
                <a:cs typeface="Arial"/>
              </a:rPr>
              <a:t>SAS Institute Inc. All rights reserved.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451327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451327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76208B-6111-490B-8CEC-FFB249DB2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8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defTabSz="182880" rtl="0" eaLnBrk="1" latinLnBrk="0" hangingPunct="1">
        <a:spcBef>
          <a:spcPct val="0"/>
        </a:spcBef>
        <a:buNone/>
        <a:defRPr sz="16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800" b="0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6576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tabLst/>
        <a:defRPr sz="16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54864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4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7315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2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902970" indent="-171450" algn="l" defTabSz="36576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SzPct val="80000"/>
        <a:buFont typeface="Arial" pitchFamily="34" charset="0"/>
        <a:buChar char="•"/>
        <a:defRPr sz="1000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109728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280160" indent="-182880" algn="l" defTabSz="36576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1463040" indent="-182880" algn="l" defTabSz="9144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1645920" indent="-182880" algn="l" defTabSz="36576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SzPct val="80000"/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29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2140" y="569558"/>
            <a:ext cx="618321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61021"/>
            <a:ext cx="7886700" cy="2971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1099" y="48696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B5FB1-8098-4535-BCD5-8BFCE8BD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5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B0F0"/>
        </a:buClr>
        <a:buFont typeface="Wingdings" panose="05000000000000000000" pitchFamily="2" charset="2"/>
        <a:buChar char="§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6CCFF"/>
        </a:buClr>
        <a:buFont typeface="Wingdings" panose="05000000000000000000" pitchFamily="2" charset="2"/>
        <a:buChar char="§"/>
        <a:defRPr sz="18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6CCFF"/>
        </a:buClr>
        <a:buFont typeface="Wingdings" panose="05000000000000000000" pitchFamily="2" charset="2"/>
        <a:buChar char="§"/>
        <a:defRPr sz="1500" i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6CCFF"/>
        </a:buClr>
        <a:buFont typeface="Wingdings" panose="05000000000000000000" pitchFamily="2" charset="2"/>
        <a:buChar char="§"/>
        <a:defRPr sz="1350" i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6CCFF"/>
        </a:buClr>
        <a:buFont typeface="Wingdings" panose="05000000000000000000" pitchFamily="2" charset="2"/>
        <a:buChar char="§"/>
        <a:defRPr sz="1350" i="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7920" y="1076960"/>
            <a:ext cx="6451600" cy="1604302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Northeast Wisconsin Technical College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>Green Bay, Wisconsin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1137920" y="3116184"/>
            <a:ext cx="6583680" cy="103925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Christine Lemerande, Early Alert System Manager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Kelly Casperson, Academic Advising Manager</a:t>
            </a:r>
          </a:p>
        </p:txBody>
      </p:sp>
    </p:spTree>
    <p:extLst>
      <p:ext uri="{BB962C8B-B14F-4D97-AF65-F5344CB8AC3E}">
        <p14:creationId xmlns:p14="http://schemas.microsoft.com/office/powerpoint/2010/main" val="3395026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140" y="580316"/>
            <a:ext cx="6183211" cy="669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Evaluation and </a:t>
            </a:r>
            <a:r>
              <a:rPr lang="en-US" sz="3200" dirty="0" smtClean="0">
                <a:solidFill>
                  <a:schemeClr val="tx1"/>
                </a:solidFill>
              </a:rPr>
              <a:t>Refinement: Matrix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03" y="1353686"/>
            <a:ext cx="7951417" cy="355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06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Evaluation and </a:t>
            </a:r>
            <a:r>
              <a:rPr lang="en-US" sz="3200" dirty="0" smtClean="0">
                <a:solidFill>
                  <a:schemeClr val="tx1"/>
                </a:solidFill>
              </a:rPr>
              <a:t>Refinement: Results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3783" y="1376045"/>
            <a:ext cx="418187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3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140" y="569558"/>
            <a:ext cx="6183211" cy="99417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Evaluation and Refinement:  Qualitative Analysis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68" y="1603570"/>
            <a:ext cx="4969953" cy="2436251"/>
          </a:xfrm>
        </p:spPr>
      </p:pic>
      <p:sp>
        <p:nvSpPr>
          <p:cNvPr id="6" name="TextBox 5"/>
          <p:cNvSpPr txBox="1"/>
          <p:nvPr/>
        </p:nvSpPr>
        <p:spPr>
          <a:xfrm>
            <a:off x="75205" y="2105360"/>
            <a:ext cx="2027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 Loop with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Services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7593" y="2105360"/>
            <a:ext cx="174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Flash Focus Groups –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 Interviews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74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30" y="1503680"/>
            <a:ext cx="3217970" cy="165608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Evaluation and Refinement:  Leading </a:t>
            </a:r>
            <a:r>
              <a:rPr lang="en-US" sz="3200" dirty="0">
                <a:solidFill>
                  <a:schemeClr val="tx1"/>
                </a:solidFill>
              </a:rPr>
              <a:t>Indicators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979" y="549860"/>
            <a:ext cx="5278541" cy="3870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665" y="3159760"/>
            <a:ext cx="311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Learning departments meet weekly to focus on the same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195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230"/>
          <a:stretch>
            <a:fillRect/>
          </a:stretch>
        </p:blipFill>
        <p:spPr>
          <a:xfrm>
            <a:off x="2464991" y="740571"/>
            <a:ext cx="4629150" cy="3655219"/>
          </a:xfrm>
        </p:spPr>
      </p:pic>
    </p:spTree>
    <p:extLst>
      <p:ext uri="{BB962C8B-B14F-4D97-AF65-F5344CB8AC3E}">
        <p14:creationId xmlns:p14="http://schemas.microsoft.com/office/powerpoint/2010/main" val="39490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32141" y="569558"/>
            <a:ext cx="4850980" cy="99417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Culture of </a:t>
            </a:r>
            <a:r>
              <a:rPr lang="en-US" sz="3200" dirty="0" smtClean="0">
                <a:solidFill>
                  <a:schemeClr val="tx1"/>
                </a:solidFill>
              </a:rPr>
              <a:t>Student </a:t>
            </a:r>
            <a:r>
              <a:rPr lang="en-US" sz="3200" dirty="0">
                <a:solidFill>
                  <a:schemeClr val="tx1"/>
                </a:solidFill>
              </a:rPr>
              <a:t>S</a:t>
            </a:r>
            <a:r>
              <a:rPr lang="en-US" sz="3200" dirty="0" smtClean="0">
                <a:solidFill>
                  <a:schemeClr val="tx1"/>
                </a:solidFill>
              </a:rPr>
              <a:t>uccess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69" y="1563730"/>
            <a:ext cx="6639886" cy="253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" y="3875112"/>
            <a:ext cx="1531107" cy="7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22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2016 Community </a:t>
            </a:r>
            <a:r>
              <a:rPr lang="en-US" sz="3200" dirty="0">
                <a:solidFill>
                  <a:schemeClr val="tx1"/>
                </a:solidFill>
              </a:rPr>
              <a:t>College Survey of Student Engagement (CCSSE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165062"/>
              </p:ext>
            </p:extLst>
          </p:nvPr>
        </p:nvGraphicFramePr>
        <p:xfrm>
          <a:off x="386080" y="1473199"/>
          <a:ext cx="8036560" cy="347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5009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Using Evidence to Support Redesign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7841817"/>
              </p:ext>
            </p:extLst>
          </p:nvPr>
        </p:nvGraphicFramePr>
        <p:xfrm>
          <a:off x="314960" y="1563730"/>
          <a:ext cx="8829040" cy="287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4220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682" y="2196229"/>
            <a:ext cx="2301558" cy="99417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Starfish Organization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30" y="1857374"/>
            <a:ext cx="232410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437" y="488278"/>
            <a:ext cx="27527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Evaluation and Refinement: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Flags, Kudos, Referrals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114215"/>
              </p:ext>
            </p:extLst>
          </p:nvPr>
        </p:nvGraphicFramePr>
        <p:xfrm>
          <a:off x="1376915" y="1552662"/>
          <a:ext cx="7238766" cy="329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160"/>
                <a:gridCol w="1230115"/>
                <a:gridCol w="1388137"/>
                <a:gridCol w="1507482"/>
                <a:gridCol w="1566872"/>
              </a:tblGrid>
              <a:tr h="47127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Semester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Kudos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Flags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Referrals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Students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47127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Fall 2013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1,725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1,375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0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1,353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47127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Spring 2014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12,250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7,363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0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6,193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47127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Fall 2014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12,228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8,053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402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6,567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47127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Spring 2015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14,570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7,533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915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6,830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  <a:tr h="47127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Fall 2015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14,682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7,374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997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/>
                        <a:t>6,792</a:t>
                      </a:r>
                    </a:p>
                  </a:txBody>
                  <a:tcPr marL="68580" marR="68580" marT="34290" marB="34290"/>
                </a:tc>
              </a:tr>
              <a:tr h="47127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Spring 2016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13,614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7,835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1,048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6,384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30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41" y="2108647"/>
            <a:ext cx="2768180" cy="125893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Evaluation and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Refinement: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Flag workflow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770" r="4382" b="4045"/>
          <a:stretch/>
        </p:blipFill>
        <p:spPr>
          <a:xfrm>
            <a:off x="3511612" y="569558"/>
            <a:ext cx="5239896" cy="43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Culture Reinforced by Evolving Business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" y="1716130"/>
            <a:ext cx="8281670" cy="29717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Building a core team to manage software and systemic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Moving Advising from reactive to </a:t>
            </a:r>
            <a:r>
              <a:rPr lang="en-US" sz="2400" dirty="0" smtClean="0">
                <a:solidFill>
                  <a:schemeClr val="tx1"/>
                </a:solidFill>
              </a:rPr>
              <a:t>proactive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Giving IIT a collaborative voice in the </a:t>
            </a:r>
            <a:r>
              <a:rPr lang="en-US" sz="2400" dirty="0" smtClean="0">
                <a:solidFill>
                  <a:schemeClr val="tx1"/>
                </a:solidFill>
              </a:rPr>
              <a:t>project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Making referrals much easier and more </a:t>
            </a:r>
            <a:r>
              <a:rPr lang="en-US" sz="2400" dirty="0" smtClean="0">
                <a:solidFill>
                  <a:schemeClr val="tx1"/>
                </a:solidFill>
              </a:rPr>
              <a:t>targeted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Intentionally documenting </a:t>
            </a:r>
            <a:r>
              <a:rPr lang="en-US" sz="2400" dirty="0">
                <a:solidFill>
                  <a:schemeClr val="tx1"/>
                </a:solidFill>
              </a:rPr>
              <a:t>communication from faculty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Requiring </a:t>
            </a:r>
            <a:r>
              <a:rPr lang="en-US" sz="2400" dirty="0">
                <a:solidFill>
                  <a:schemeClr val="tx1"/>
                </a:solidFill>
              </a:rPr>
              <a:t>adjunct faculty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Evaluation and Refinement: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Student Intake Survey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b="16079"/>
          <a:stretch/>
        </p:blipFill>
        <p:spPr>
          <a:xfrm>
            <a:off x="359428" y="1584963"/>
            <a:ext cx="3831572" cy="2869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8831" y="1784505"/>
            <a:ext cx="3175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Creating the team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Research</a:t>
            </a:r>
          </a:p>
          <a:p>
            <a:pPr marL="342900" indent="-342900">
              <a:buAutoNum type="arabicParenR"/>
            </a:pPr>
            <a:endParaRPr lang="en-US" sz="2400" dirty="0" smtClean="0"/>
          </a:p>
          <a:p>
            <a:r>
              <a:rPr lang="en-US" sz="2400" dirty="0" smtClean="0"/>
              <a:t>3)  Building the survey</a:t>
            </a:r>
          </a:p>
        </p:txBody>
      </p:sp>
    </p:spTree>
    <p:extLst>
      <p:ext uri="{BB962C8B-B14F-4D97-AF65-F5344CB8AC3E}">
        <p14:creationId xmlns:p14="http://schemas.microsoft.com/office/powerpoint/2010/main" val="1505507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ternal_Presentation_16x9_2014">
  <a:themeElements>
    <a:clrScheme name="SAS_2012_Theme_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xternal_Presentation_16x9_2014.potx [Read-Only]" id="{0A670094-634F-4336-A793-F2EC6E25206B}" vid="{8026FCA6-2830-4907-9220-45A6F46CD785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8D6C5168-C687-4E6C-BEDA-6D480DC5856D}" vid="{1AEAE787-EF40-4F89-B10E-716CB8DBC09B}"/>
    </a:ext>
  </a:extLst>
</a:theme>
</file>

<file path=ppt/theme/theme5.xml><?xml version="1.0" encoding="utf-8"?>
<a:theme xmlns:a="http://schemas.openxmlformats.org/drawingml/2006/main" name="Office Theme">
  <a:themeElements>
    <a:clrScheme name="2012 SAS Theme 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2012 SAS Theme Colors">
      <a:dk1>
        <a:srgbClr val="000000"/>
      </a:dk1>
      <a:lt1>
        <a:sysClr val="window" lastClr="FFFFFF"/>
      </a:lt1>
      <a:dk2>
        <a:srgbClr val="596267"/>
      </a:dk2>
      <a:lt2>
        <a:srgbClr val="B0B7BB"/>
      </a:lt2>
      <a:accent1>
        <a:srgbClr val="007DC3"/>
      </a:accent1>
      <a:accent2>
        <a:srgbClr val="00539B"/>
      </a:accent2>
      <a:accent3>
        <a:srgbClr val="003B76"/>
      </a:accent3>
      <a:accent4>
        <a:srgbClr val="5BCAF1"/>
      </a:accent4>
      <a:accent5>
        <a:srgbClr val="42C826"/>
      </a:accent5>
      <a:accent6>
        <a:srgbClr val="FF7E27"/>
      </a:accent6>
      <a:hlink>
        <a:srgbClr val="007DC3"/>
      </a:hlink>
      <a:folHlink>
        <a:srgbClr val="B8F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e xmlns="27859d8f-6750-407e-aa47-fba89d8acaed">Template</Use>
    <_x0032_013 xmlns="27859d8f-6750-407e-aa47-fba89d8acaed" xsi:nil="true"/>
    <Status xmlns="27859d8f-6750-407e-aa47-fba89d8acaed" xsi:nil="true"/>
    <Copyright xmlns="27859d8f-6750-407e-aa47-fba89d8acaed">2014</Copyright>
    <Ratio xmlns="27859d8f-6750-407e-aa47-fba89d8acaed">16x9</Ratio>
    <Updated xmlns="27859d8f-6750-407e-aa47-fba89d8acaed" xsi:nil="true"/>
    <Order0 xmlns="27859d8f-6750-407e-aa47-fba89d8acaed" xsi:nil="true"/>
    <Extension xmlns="27859d8f-6750-407e-aa47-fba89d8acaed">POTX</Extension>
    <Description0 xmlns="27859d8f-6750-407e-aa47-fba89d8acaed" xsi:nil="true"/>
    <Office_x0020_Version xmlns="27859d8f-6750-407e-aa47-fba89d8acaed" xsi:nil="true"/>
    <Owner xmlns="27859d8f-6750-407e-aa47-fba89d8acaed" xsi:nil="true"/>
    <Template_x0020_Type xmlns="27859d8f-6750-407e-aa47-fba89d8acaed">2014 Standard</Template_x0020_Type>
    <Audience xmlns="27859d8f-6750-407e-aa47-fba89d8acaed">Customer Ready / External</Audience>
    <Year xmlns="27859d8f-6750-407e-aa47-fba89d8acaed">2014</Yea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7754B365008844B6F0D46EBB76DF44" ma:contentTypeVersion="15" ma:contentTypeDescription="Create a new document." ma:contentTypeScope="" ma:versionID="e9ccd11130ec2f5d9e21af87443552de">
  <xsd:schema xmlns:xsd="http://www.w3.org/2001/XMLSchema" xmlns:xs="http://www.w3.org/2001/XMLSchema" xmlns:p="http://schemas.microsoft.com/office/2006/metadata/properties" xmlns:ns2="27859d8f-6750-407e-aa47-fba89d8acaed" targetNamespace="http://schemas.microsoft.com/office/2006/metadata/properties" ma:root="true" ma:fieldsID="3b546b43c6535a87a2d47aed4594852d" ns2:_="">
    <xsd:import namespace="27859d8f-6750-407e-aa47-fba89d8acae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Description0" minOccurs="0"/>
                <xsd:element ref="ns2:Status" minOccurs="0"/>
                <xsd:element ref="ns2:Template_x0020_Type" minOccurs="0"/>
                <xsd:element ref="ns2:Office_x0020_Version" minOccurs="0"/>
                <xsd:element ref="ns2:Extension" minOccurs="0"/>
                <xsd:element ref="ns2:Ratio" minOccurs="0"/>
                <xsd:element ref="ns2:Use" minOccurs="0"/>
                <xsd:element ref="ns2:Updated" minOccurs="0"/>
                <xsd:element ref="ns2:Order0" minOccurs="0"/>
                <xsd:element ref="ns2:Audience" minOccurs="0"/>
                <xsd:element ref="ns2:_x0032_013" minOccurs="0"/>
                <xsd:element ref="ns2:Copyright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59d8f-6750-407e-aa47-fba89d8acaed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internalName="Owner">
      <xsd:simpleType>
        <xsd:restriction base="dms:Text">
          <xsd:maxLength value="255"/>
        </xsd:restriction>
      </xsd:simpleType>
    </xsd:element>
    <xsd:element name="Description0" ma:index="9" nillable="true" ma:displayName="Description" ma:internalName="Description0">
      <xsd:simpleType>
        <xsd:restriction base="dms:Note">
          <xsd:maxLength value="255"/>
        </xsd:restriction>
      </xsd:simpleType>
    </xsd:element>
    <xsd:element name="Status" ma:index="10" nillable="true" ma:displayName="Status" ma:format="Dropdown" ma:internalName="Status">
      <xsd:simpleType>
        <xsd:restriction base="dms:Choice">
          <xsd:enumeration value="Rough"/>
          <xsd:enumeration value="Draft"/>
          <xsd:enumeration value="In Review"/>
          <xsd:enumeration value="Final"/>
        </xsd:restriction>
      </xsd:simpleType>
    </xsd:element>
    <xsd:element name="Template_x0020_Type" ma:index="11" nillable="true" ma:displayName="Template Type" ma:format="Dropdown" ma:internalName="Template_x0020_Type">
      <xsd:simpleType>
        <xsd:restriction base="dms:Choice">
          <xsd:enumeration value="2015 Standard"/>
          <xsd:enumeration value="2014 Standard"/>
          <xsd:enumeration value="2013 Standard"/>
          <xsd:enumeration value="2012 Standard"/>
          <xsd:enumeration value="Standard"/>
          <xsd:enumeration value="Optional"/>
          <xsd:enumeration value="Other"/>
        </xsd:restriction>
      </xsd:simpleType>
    </xsd:element>
    <xsd:element name="Office_x0020_Version" ma:index="12" nillable="true" ma:displayName="Office Version" ma:format="Dropdown" ma:internalName="Office_x0020_Version">
      <xsd:simpleType>
        <xsd:restriction base="dms:Choice">
          <xsd:enumeration value="2010"/>
          <xsd:enumeration value="2007"/>
          <xsd:enumeration value="2003"/>
        </xsd:restriction>
      </xsd:simpleType>
    </xsd:element>
    <xsd:element name="Extension" ma:index="13" nillable="true" ma:displayName="Extension" ma:format="Dropdown" ma:internalName="Extension">
      <xsd:simpleType>
        <xsd:restriction base="dms:Choice">
          <xsd:enumeration value="PPT"/>
          <xsd:enumeration value="POT"/>
          <xsd:enumeration value="PPTX"/>
          <xsd:enumeration value="POTX"/>
        </xsd:restriction>
      </xsd:simpleType>
    </xsd:element>
    <xsd:element name="Ratio" ma:index="14" nillable="true" ma:displayName="Ratio" ma:format="Dropdown" ma:internalName="Ratio">
      <xsd:simpleType>
        <xsd:restriction base="dms:Choice">
          <xsd:enumeration value="4x3"/>
          <xsd:enumeration value="16x9"/>
        </xsd:restriction>
      </xsd:simpleType>
    </xsd:element>
    <xsd:element name="Use" ma:index="15" nillable="true" ma:displayName="Use" ma:format="Dropdown" ma:internalName="Use">
      <xsd:simpleType>
        <xsd:restriction base="dms:Choice">
          <xsd:enumeration value="n/a"/>
          <xsd:enumeration value="About SAS"/>
          <xsd:enumeration value="BA Message"/>
          <xsd:enumeration value="Graphics Library"/>
          <xsd:enumeration value="Template"/>
          <xsd:enumeration value="User Guide"/>
        </xsd:restriction>
      </xsd:simpleType>
    </xsd:element>
    <xsd:element name="Updated" ma:index="16" nillable="true" ma:displayName="Updated" ma:format="DateOnly" ma:internalName="Updated">
      <xsd:simpleType>
        <xsd:restriction base="dms:DateTime"/>
      </xsd:simpleType>
    </xsd:element>
    <xsd:element name="Order0" ma:index="17" nillable="true" ma:displayName="Order" ma:description="For About SAS and BA Message slides, the order for them to appear in the view on the page." ma:internalName="Order0">
      <xsd:simpleType>
        <xsd:restriction base="dms:Number"/>
      </xsd:simpleType>
    </xsd:element>
    <xsd:element name="Audience" ma:index="18" nillable="true" ma:displayName="Audience" ma:internalName="Audience">
      <xsd:simpleType>
        <xsd:restriction base="dms:Text">
          <xsd:maxLength value="255"/>
        </xsd:restriction>
      </xsd:simpleType>
    </xsd:element>
    <xsd:element name="_x0032_013" ma:index="19" nillable="true" ma:displayName="2013" ma:format="Dropdown" ma:internalName="_x0032_013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Copyright" ma:index="20" nillable="true" ma:displayName="Copyright" ma:format="Dropdown" ma:internalName="Copyright">
      <xsd:simpleType>
        <xsd:restriction base="dms:Choice">
          <xsd:enumeration value="2015"/>
          <xsd:enumeration value="2014"/>
          <xsd:enumeration value="2013"/>
          <xsd:enumeration value="2012"/>
        </xsd:restriction>
      </xsd:simpleType>
    </xsd:element>
    <xsd:element name="Year" ma:index="21" nillable="true" ma:displayName="Year" ma:default="2015" ma:format="Dropdown" ma:internalName="Year">
      <xsd:simpleType>
        <xsd:restriction base="dms:Choice">
          <xsd:enumeration value="2015"/>
          <xsd:enumeration value="2014"/>
          <xsd:enumeration value="2013"/>
          <xsd:enumeration value="2012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840057-59C7-4C77-8EAF-D3B58B10B781}">
  <ds:schemaRefs>
    <ds:schemaRef ds:uri="http://schemas.microsoft.com/office/infopath/2007/PartnerControls"/>
    <ds:schemaRef ds:uri="http://www.w3.org/XML/1998/namespace"/>
    <ds:schemaRef ds:uri="http://purl.org/dc/dcmitype/"/>
    <ds:schemaRef ds:uri="27859d8f-6750-407e-aa47-fba89d8acaed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808DE64-8768-4E3C-AB26-EC03DC8C69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59d8f-6750-407e-aa47-fba89d8ac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C26DD7-5156-4CC9-8A7A-001E4A747A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External_Presentation_16x9_2014.potx</Template>
  <TotalTime>0</TotalTime>
  <Words>741</Words>
  <Application>Microsoft Office PowerPoint</Application>
  <PresentationFormat>On-screen Show (16:9)</PresentationFormat>
  <Paragraphs>165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Custom Design</vt:lpstr>
      <vt:lpstr>External_Presentation_16x9_2014</vt:lpstr>
      <vt:lpstr>1_Custom Design</vt:lpstr>
      <vt:lpstr>Theme1</vt:lpstr>
      <vt:lpstr>Northeast Wisconsin Technical College Green Bay, Wisconsin</vt:lpstr>
      <vt:lpstr>Culture of Student Success</vt:lpstr>
      <vt:lpstr>2016 Community College Survey of Student Engagement (CCSSE)</vt:lpstr>
      <vt:lpstr>Using Evidence to Support Redesign</vt:lpstr>
      <vt:lpstr>Starfish Organization</vt:lpstr>
      <vt:lpstr>Evaluation and Refinement: Flags, Kudos, Referrals</vt:lpstr>
      <vt:lpstr>Evaluation and Refinement: Flag workflow</vt:lpstr>
      <vt:lpstr>Culture Reinforced by Evolving Business Practices</vt:lpstr>
      <vt:lpstr>Evaluation and Refinement:  Student Intake Survey</vt:lpstr>
      <vt:lpstr>Evaluation and Refinement: Matrix</vt:lpstr>
      <vt:lpstr>Evaluation and Refinement: Results</vt:lpstr>
      <vt:lpstr>Evaluation and Refinement:  Qualitative Analysis</vt:lpstr>
      <vt:lpstr>Evaluation and Refinement:  Leading Indicators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2012-03-26T16:39:18Z</dcterms:created>
  <dcterms:modified xsi:type="dcterms:W3CDTF">2016-11-11T16:22:18Z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0x010100D07754B365008844B6F0D46EBB76DF44</vt:lpwstr>
  </property>
</Properties>
</file>