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81" r:id="rId2"/>
    <p:sldId id="382" r:id="rId3"/>
    <p:sldId id="383" r:id="rId4"/>
    <p:sldId id="385" r:id="rId5"/>
    <p:sldId id="389" r:id="rId6"/>
    <p:sldId id="391" r:id="rId7"/>
    <p:sldId id="392" r:id="rId8"/>
    <p:sldId id="395" r:id="rId9"/>
    <p:sldId id="396" r:id="rId10"/>
    <p:sldId id="398" r:id="rId11"/>
    <p:sldId id="399" r:id="rId12"/>
    <p:sldId id="403" r:id="rId13"/>
    <p:sldId id="405" r:id="rId14"/>
    <p:sldId id="408" r:id="rId15"/>
    <p:sldId id="409" r:id="rId16"/>
    <p:sldId id="410" r:id="rId17"/>
    <p:sldId id="411" r:id="rId18"/>
    <p:sldId id="41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0003"/>
    <a:srgbClr val="6C0003"/>
    <a:srgbClr val="DEDE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73" autoAdjust="0"/>
  </p:normalViewPr>
  <p:slideViewPr>
    <p:cSldViewPr snapToGrid="0" snapToObjects="1">
      <p:cViewPr>
        <p:scale>
          <a:sx n="100" d="100"/>
          <a:sy n="100" d="100"/>
        </p:scale>
        <p:origin x="396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Shared:Shared:Starfish:Reports:Year%203%20(2015-2016):Spring%202016:All%20Students:Final%20Tracking%20Report%20Spring%202016%20Updated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Shared:Shared:Caafye%20&amp;%20Testing:Assessment%20and%20Planning:First%20Semester%20Survey:2014:Analysis:F14%20Excel%20Commparison%20Chart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Shared:Shared:Starfish:Reports:Cleared%20Flags:Yearly%20Comparison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Shared:Shared:Starfish:Reports:Year%203%20(2015-2016):Spring%202016:All%20Students:Final%20Tracking%20Report%20Spring%202016%20Updated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 dirty="0"/>
              <a:t>% of Students with 2 or more Meetings by </a:t>
            </a:r>
            <a:r>
              <a:rPr lang="en-US" sz="1400" dirty="0" smtClean="0"/>
              <a:t>Registration </a:t>
            </a:r>
            <a:r>
              <a:rPr lang="en-US" sz="1400" dirty="0"/>
              <a:t>Date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'Warning Students'!$J$20</c:f>
              <c:strCache>
                <c:ptCount val="1"/>
                <c:pt idx="0">
                  <c:v>% of Students with Both Cleared by Reg Date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0"/>
              <c:layout>
                <c:manualLayout>
                  <c:x val="0"/>
                  <c:y val="1.590457256461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7.9684791226892707E-3"/>
                  <c:y val="1.5904572564612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'Warning Students'!$E$21:$E$22</c:f>
              <c:numCache>
                <c:formatCode>General</c:formatCode>
                <c:ptCount val="2"/>
                <c:pt idx="0">
                  <c:v>2013</c:v>
                </c:pt>
                <c:pt idx="1">
                  <c:v>2014</c:v>
                </c:pt>
              </c:numCache>
            </c:numRef>
          </c:cat>
          <c:val>
            <c:numRef>
              <c:f>'Warning Students'!$J$21:$J$22</c:f>
              <c:numCache>
                <c:formatCode>0.00%</c:formatCode>
                <c:ptCount val="2"/>
                <c:pt idx="0">
                  <c:v>0.2</c:v>
                </c:pt>
                <c:pt idx="1">
                  <c:v>0.309859154929577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9778432"/>
        <c:axId val="129782144"/>
      </c:barChart>
      <c:catAx>
        <c:axId val="12977843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9782144"/>
        <c:crosses val="autoZero"/>
        <c:auto val="1"/>
        <c:lblAlgn val="ctr"/>
        <c:lblOffset val="100"/>
        <c:noMultiLvlLbl val="0"/>
      </c:catAx>
      <c:valAx>
        <c:axId val="129782144"/>
        <c:scaling>
          <c:orientation val="minMax"/>
          <c:max val="1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977843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Connect!$B$43</c:f>
              <c:strCache>
                <c:ptCount val="1"/>
                <c:pt idx="0">
                  <c:v>Professor/Course Instructor</c:v>
                </c:pt>
              </c:strCache>
            </c:strRef>
          </c:tx>
          <c:spPr>
            <a:solidFill>
              <a:srgbClr val="808DA9">
                <a:lumMod val="75000"/>
              </a:srgbClr>
            </a:solidFill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layout>
                <c:manualLayout>
                  <c:x val="0"/>
                  <c:y val="1.59446092977249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Connect!$E$43</c:f>
              <c:numCache>
                <c:formatCode>0%</c:formatCode>
                <c:ptCount val="1"/>
                <c:pt idx="0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Connect!$B$44</c:f>
              <c:strCache>
                <c:ptCount val="1"/>
                <c:pt idx="0">
                  <c:v>Tutor (Center for Reading and Writing, Math or other)</c:v>
                </c:pt>
              </c:strCache>
            </c:strRef>
          </c:tx>
          <c:spPr>
            <a:solidFill>
              <a:srgbClr val="AD0101">
                <a:lumMod val="75000"/>
              </a:srgbClr>
            </a:solidFill>
          </c:spPr>
          <c:invertIfNegative val="0"/>
          <c:val>
            <c:numRef>
              <c:f>Connect!$E$44</c:f>
              <c:numCache>
                <c:formatCode>0%</c:formatCode>
                <c:ptCount val="1"/>
                <c:pt idx="0">
                  <c:v>0.22</c:v>
                </c:pt>
              </c:numCache>
            </c:numRef>
          </c:val>
        </c:ser>
        <c:ser>
          <c:idx val="2"/>
          <c:order val="2"/>
          <c:tx>
            <c:strRef>
              <c:f>Connect!$B$45</c:f>
              <c:strCache>
                <c:ptCount val="1"/>
                <c:pt idx="0">
                  <c:v>Advisor (Athletics, CAAFYE, EOF, OSS, Scholarship)</c:v>
                </c:pt>
              </c:strCache>
            </c:strRef>
          </c:tx>
          <c:spPr>
            <a:solidFill>
              <a:srgbClr val="6666FF">
                <a:lumMod val="50000"/>
              </a:srgbClr>
            </a:solidFill>
          </c:spPr>
          <c:invertIfNegative val="0"/>
          <c:val>
            <c:numRef>
              <c:f>Connect!$E$45</c:f>
              <c:numCache>
                <c:formatCode>0%</c:formatCode>
                <c:ptCount val="1"/>
                <c:pt idx="0">
                  <c:v>0.28000000000000003</c:v>
                </c:pt>
              </c:numCache>
            </c:numRef>
          </c:val>
        </c:ser>
        <c:ser>
          <c:idx val="3"/>
          <c:order val="3"/>
          <c:tx>
            <c:strRef>
              <c:f>Connect!$B$46</c:f>
              <c:strCache>
                <c:ptCount val="1"/>
                <c:pt idx="0">
                  <c:v>Service (CAAFYE, Center for Reading and Writing)</c:v>
                </c:pt>
              </c:strCache>
            </c:strRef>
          </c:tx>
          <c:spPr>
            <a:solidFill>
              <a:srgbClr val="008080"/>
            </a:solidFill>
          </c:spPr>
          <c:invertIfNegative val="0"/>
          <c:val>
            <c:numRef>
              <c:f>Connect!$E$46</c:f>
              <c:numCache>
                <c:formatCode>0%</c:formatCode>
                <c:ptCount val="1"/>
                <c:pt idx="0">
                  <c:v>0.16</c:v>
                </c:pt>
              </c:numCache>
            </c:numRef>
          </c:val>
        </c:ser>
        <c:ser>
          <c:idx val="4"/>
          <c:order val="4"/>
          <c:tx>
            <c:strRef>
              <c:f>Connect!$B$47</c:f>
              <c:strCache>
                <c:ptCount val="1"/>
                <c:pt idx="0">
                  <c:v>I received messages and chose not to act on them.</c:v>
                </c:pt>
              </c:strCache>
            </c:strRef>
          </c:tx>
          <c:spPr>
            <a:solidFill>
              <a:srgbClr val="6666FF"/>
            </a:solidFill>
          </c:spPr>
          <c:invertIfNegative val="0"/>
          <c:val>
            <c:numRef>
              <c:f>Connect!$E$47</c:f>
              <c:numCache>
                <c:formatCode>0%</c:formatCode>
                <c:ptCount val="1"/>
                <c:pt idx="0">
                  <c:v>0.21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29955328"/>
        <c:axId val="129956864"/>
      </c:barChart>
      <c:catAx>
        <c:axId val="129955328"/>
        <c:scaling>
          <c:orientation val="minMax"/>
        </c:scaling>
        <c:delete val="1"/>
        <c:axPos val="b"/>
        <c:majorTickMark val="none"/>
        <c:minorTickMark val="none"/>
        <c:tickLblPos val="nextTo"/>
        <c:crossAx val="129956864"/>
        <c:crosses val="autoZero"/>
        <c:auto val="1"/>
        <c:lblAlgn val="ctr"/>
        <c:lblOffset val="100"/>
        <c:noMultiLvlLbl val="0"/>
      </c:catAx>
      <c:valAx>
        <c:axId val="129956864"/>
        <c:scaling>
          <c:orientation val="minMax"/>
          <c:max val="1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1299553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73680639418497"/>
          <c:y val="2.8451132035795201E-2"/>
          <c:w val="0.33762595686867802"/>
          <c:h val="0.93991791085461496"/>
        </c:manualLayout>
      </c:layout>
      <c:overlay val="0"/>
      <c:txPr>
        <a:bodyPr/>
        <a:lstStyle/>
        <a:p>
          <a:pPr rtl="0">
            <a:defRPr sz="11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'Cleared Items Comparison'!$A$3</c:f>
              <c:strCache>
                <c:ptCount val="1"/>
                <c:pt idx="0">
                  <c:v>Spring 2014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layout>
                <c:manualLayout>
                  <c:x val="-2.8291854240044399E-17"/>
                  <c:y val="2.2497187851518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'Cleared Items Comparison'!$C$5</c:f>
              <c:numCache>
                <c:formatCode>0.00%</c:formatCode>
                <c:ptCount val="1"/>
                <c:pt idx="0">
                  <c:v>0.44059405940594099</c:v>
                </c:pt>
              </c:numCache>
            </c:numRef>
          </c:val>
        </c:ser>
        <c:ser>
          <c:idx val="0"/>
          <c:order val="1"/>
          <c:tx>
            <c:strRef>
              <c:f>'Cleared Items Comparison'!$A$9</c:f>
              <c:strCache>
                <c:ptCount val="1"/>
                <c:pt idx="0">
                  <c:v>Spring 2015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-3.0864197530864799E-3"/>
                  <c:y val="1.79977502812148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'Cleared Items Comparison'!$C$11</c:f>
              <c:numCache>
                <c:formatCode>0.00%</c:formatCode>
                <c:ptCount val="1"/>
                <c:pt idx="0">
                  <c:v>0.52691867124856795</c:v>
                </c:pt>
              </c:numCache>
            </c:numRef>
          </c:val>
        </c:ser>
        <c:ser>
          <c:idx val="1"/>
          <c:order val="2"/>
          <c:tx>
            <c:v>Spring 2016</c:v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0"/>
                  <c:y val="2.2497187851518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'Cleared Items Comparison'!$C$15</c:f>
              <c:numCache>
                <c:formatCode>0.00%</c:formatCode>
                <c:ptCount val="1"/>
                <c:pt idx="0">
                  <c:v>0.92944038929440398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28981248"/>
        <c:axId val="128995328"/>
      </c:barChart>
      <c:catAx>
        <c:axId val="128981248"/>
        <c:scaling>
          <c:orientation val="minMax"/>
        </c:scaling>
        <c:delete val="1"/>
        <c:axPos val="b"/>
        <c:majorTickMark val="none"/>
        <c:minorTickMark val="none"/>
        <c:tickLblPos val="nextTo"/>
        <c:crossAx val="128995328"/>
        <c:crosses val="autoZero"/>
        <c:auto val="1"/>
        <c:lblAlgn val="ctr"/>
        <c:lblOffset val="100"/>
        <c:noMultiLvlLbl val="0"/>
      </c:catAx>
      <c:valAx>
        <c:axId val="128995328"/>
        <c:scaling>
          <c:orientation val="minMax"/>
          <c:max val="1"/>
          <c:min val="0"/>
        </c:scaling>
        <c:delete val="0"/>
        <c:axPos val="l"/>
        <c:majorGridlines/>
        <c:numFmt formatCode="0.00%" sourceLinked="1"/>
        <c:majorTickMark val="none"/>
        <c:minorTickMark val="none"/>
        <c:tickLblPos val="nextTo"/>
        <c:spPr>
          <a:ln w="9525">
            <a:noFill/>
          </a:ln>
        </c:spPr>
        <c:crossAx val="128981248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400" b="1" i="0" baseline="0" dirty="0">
                <a:effectLst/>
              </a:rPr>
              <a:t>% of Students with 2 or more Meetings by </a:t>
            </a:r>
            <a:r>
              <a:rPr lang="en-US" sz="1400" b="1" i="0" baseline="0" dirty="0" smtClean="0">
                <a:effectLst/>
              </a:rPr>
              <a:t>Registration </a:t>
            </a:r>
            <a:r>
              <a:rPr lang="en-US" sz="1400" b="1" i="0" baseline="0" dirty="0">
                <a:effectLst/>
              </a:rPr>
              <a:t>Date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0.19644261260217"/>
          <c:y val="3.535911602209940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'Warning Students'!$J$20</c:f>
              <c:strCache>
                <c:ptCount val="1"/>
                <c:pt idx="0">
                  <c:v>% of Students with Both Cleared by Reg Date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cat>
            <c:numRef>
              <c:f>'Warning Students'!$E$21:$E$23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'Warning Students'!$J$21:$J$23</c:f>
              <c:numCache>
                <c:formatCode>0.00%</c:formatCode>
                <c:ptCount val="3"/>
                <c:pt idx="0">
                  <c:v>0.2</c:v>
                </c:pt>
                <c:pt idx="1">
                  <c:v>0.309859154929577</c:v>
                </c:pt>
                <c:pt idx="2">
                  <c:v>0.61728395061728403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9021824"/>
        <c:axId val="129023360"/>
      </c:barChart>
      <c:catAx>
        <c:axId val="129021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9023360"/>
        <c:crosses val="autoZero"/>
        <c:auto val="1"/>
        <c:lblAlgn val="ctr"/>
        <c:lblOffset val="100"/>
        <c:noMultiLvlLbl val="0"/>
      </c:catAx>
      <c:valAx>
        <c:axId val="129023360"/>
        <c:scaling>
          <c:orientation val="minMax"/>
          <c:max val="1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29021824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3980E0-18D3-4481-9A3A-38A26F24AA2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B55EE6-4A67-4E8D-976A-A10D9F1B5412}">
      <dgm:prSet phldrT="[Text]"/>
      <dgm:spPr/>
      <dgm:t>
        <a:bodyPr/>
        <a:lstStyle/>
        <a:p>
          <a:r>
            <a:rPr lang="en-US" dirty="0" smtClean="0"/>
            <a:t>5 Years</a:t>
          </a:r>
          <a:endParaRPr lang="en-US" dirty="0"/>
        </a:p>
      </dgm:t>
    </dgm:pt>
    <dgm:pt modelId="{EFD3CBEF-22E7-4477-9A48-93B0AD37D5D0}" type="parTrans" cxnId="{A1567CD4-8D06-42AF-BA2F-C168B9209B0B}">
      <dgm:prSet/>
      <dgm:spPr/>
      <dgm:t>
        <a:bodyPr/>
        <a:lstStyle/>
        <a:p>
          <a:endParaRPr lang="en-US"/>
        </a:p>
      </dgm:t>
    </dgm:pt>
    <dgm:pt modelId="{F0EC4960-EAF2-45E9-A05C-00C6B99A9A41}" type="sibTrans" cxnId="{A1567CD4-8D06-42AF-BA2F-C168B9209B0B}">
      <dgm:prSet/>
      <dgm:spPr/>
      <dgm:t>
        <a:bodyPr/>
        <a:lstStyle/>
        <a:p>
          <a:endParaRPr lang="en-US"/>
        </a:p>
      </dgm:t>
    </dgm:pt>
    <dgm:pt modelId="{6DFD4ABA-F318-41E0-9233-4DD15CE720B0}">
      <dgm:prSet phldrT="[Text]" custT="1"/>
      <dgm:spPr/>
      <dgm:t>
        <a:bodyPr/>
        <a:lstStyle/>
        <a:p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Long-term goals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gm:t>
    </dgm:pt>
    <dgm:pt modelId="{25EF631C-6F73-47F1-9ED6-C8ABA45B22A7}" type="parTrans" cxnId="{0B88807F-9F10-45AA-8AD4-3D4DF02E5DB1}">
      <dgm:prSet/>
      <dgm:spPr/>
      <dgm:t>
        <a:bodyPr/>
        <a:lstStyle/>
        <a:p>
          <a:endParaRPr lang="en-US"/>
        </a:p>
      </dgm:t>
    </dgm:pt>
    <dgm:pt modelId="{67EFF629-5311-463B-92F3-B5232FC96AE5}" type="sibTrans" cxnId="{0B88807F-9F10-45AA-8AD4-3D4DF02E5DB1}">
      <dgm:prSet/>
      <dgm:spPr/>
      <dgm:t>
        <a:bodyPr/>
        <a:lstStyle/>
        <a:p>
          <a:endParaRPr lang="en-US"/>
        </a:p>
      </dgm:t>
    </dgm:pt>
    <dgm:pt modelId="{F9FC5E3B-6095-4469-9B22-B45402A051C7}">
      <dgm:prSet phldrT="[Text]"/>
      <dgm:spPr/>
      <dgm:t>
        <a:bodyPr/>
        <a:lstStyle/>
        <a:p>
          <a:r>
            <a:rPr lang="en-US" dirty="0" smtClean="0"/>
            <a:t>3 Year</a:t>
          </a:r>
          <a:endParaRPr lang="en-US" dirty="0"/>
        </a:p>
      </dgm:t>
    </dgm:pt>
    <dgm:pt modelId="{3A61D6C4-67EC-481F-B89D-7547A3EA398C}" type="parTrans" cxnId="{3557BB68-DB0A-4EF0-A3EE-6392F3209526}">
      <dgm:prSet/>
      <dgm:spPr/>
      <dgm:t>
        <a:bodyPr/>
        <a:lstStyle/>
        <a:p>
          <a:endParaRPr lang="en-US"/>
        </a:p>
      </dgm:t>
    </dgm:pt>
    <dgm:pt modelId="{4DF96CA6-785C-4214-B49D-907618BE197B}" type="sibTrans" cxnId="{3557BB68-DB0A-4EF0-A3EE-6392F3209526}">
      <dgm:prSet/>
      <dgm:spPr/>
      <dgm:t>
        <a:bodyPr/>
        <a:lstStyle/>
        <a:p>
          <a:endParaRPr lang="en-US"/>
        </a:p>
      </dgm:t>
    </dgm:pt>
    <dgm:pt modelId="{EB66417E-42EE-4B30-95F2-6BA099E4C2D3}">
      <dgm:prSet phldrT="[Text]" custT="1"/>
      <dgm:spPr/>
      <dgm:t>
        <a:bodyPr/>
        <a:lstStyle/>
        <a:p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Qualitative Data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gm:t>
    </dgm:pt>
    <dgm:pt modelId="{B3B11069-5712-42ED-9CAA-5E82FD468311}" type="parTrans" cxnId="{5FEF6F62-BCBA-4573-ABA9-FD504C6DBAB4}">
      <dgm:prSet/>
      <dgm:spPr/>
      <dgm:t>
        <a:bodyPr/>
        <a:lstStyle/>
        <a:p>
          <a:endParaRPr lang="en-US"/>
        </a:p>
      </dgm:t>
    </dgm:pt>
    <dgm:pt modelId="{1D3A5935-0F67-46A9-8EE7-2AA5A5BE2603}" type="sibTrans" cxnId="{5FEF6F62-BCBA-4573-ABA9-FD504C6DBAB4}">
      <dgm:prSet/>
      <dgm:spPr/>
      <dgm:t>
        <a:bodyPr/>
        <a:lstStyle/>
        <a:p>
          <a:endParaRPr lang="en-US"/>
        </a:p>
      </dgm:t>
    </dgm:pt>
    <dgm:pt modelId="{AF5A127D-9587-4FBD-91B9-703F6272A754}">
      <dgm:prSet phldrT="[Text]" custT="1"/>
      <dgm:spPr/>
      <dgm:t>
        <a:bodyPr/>
        <a:lstStyle/>
        <a:p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Trend Data to Inform/Support Initiative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gm:t>
    </dgm:pt>
    <dgm:pt modelId="{8C8CB2C2-8773-46BB-9523-EC84B84456E5}" type="parTrans" cxnId="{68F5C614-E39E-4DA9-8929-873BD94BA621}">
      <dgm:prSet/>
      <dgm:spPr/>
      <dgm:t>
        <a:bodyPr/>
        <a:lstStyle/>
        <a:p>
          <a:endParaRPr lang="en-US"/>
        </a:p>
      </dgm:t>
    </dgm:pt>
    <dgm:pt modelId="{A75DF305-9D23-43BA-9A08-7E0D8C473C7F}" type="sibTrans" cxnId="{68F5C614-E39E-4DA9-8929-873BD94BA621}">
      <dgm:prSet/>
      <dgm:spPr/>
      <dgm:t>
        <a:bodyPr/>
        <a:lstStyle/>
        <a:p>
          <a:endParaRPr lang="en-US"/>
        </a:p>
      </dgm:t>
    </dgm:pt>
    <dgm:pt modelId="{50A92E42-D567-4237-BFA9-B00F637043A1}">
      <dgm:prSet phldrT="[Text]"/>
      <dgm:spPr/>
      <dgm:t>
        <a:bodyPr/>
        <a:lstStyle/>
        <a:p>
          <a:r>
            <a:rPr lang="en-US" dirty="0" smtClean="0"/>
            <a:t>1 year</a:t>
          </a:r>
          <a:endParaRPr lang="en-US" dirty="0"/>
        </a:p>
      </dgm:t>
    </dgm:pt>
    <dgm:pt modelId="{714E0BBF-7285-46FB-92D1-0895A5AF8C72}" type="parTrans" cxnId="{24A5CB62-2933-40F0-8ECA-4C048A5339F5}">
      <dgm:prSet/>
      <dgm:spPr/>
      <dgm:t>
        <a:bodyPr/>
        <a:lstStyle/>
        <a:p>
          <a:endParaRPr lang="en-US"/>
        </a:p>
      </dgm:t>
    </dgm:pt>
    <dgm:pt modelId="{72511892-4618-4BDC-AC5C-5E596D6C450F}" type="sibTrans" cxnId="{24A5CB62-2933-40F0-8ECA-4C048A5339F5}">
      <dgm:prSet/>
      <dgm:spPr/>
      <dgm:t>
        <a:bodyPr/>
        <a:lstStyle/>
        <a:p>
          <a:endParaRPr lang="en-US"/>
        </a:p>
      </dgm:t>
    </dgm:pt>
    <dgm:pt modelId="{0B887B7E-4093-4D16-A6EB-40362C202F92}">
      <dgm:prSet phldrT="[Text]" custT="1"/>
      <dgm:spPr/>
      <dgm:t>
        <a:bodyPr/>
        <a:lstStyle/>
        <a:p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Small Wins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gm:t>
    </dgm:pt>
    <dgm:pt modelId="{884A8521-B3D8-4CF4-A849-62AFAF1E965F}" type="parTrans" cxnId="{A2465D89-7606-420B-8221-23B662B6ACE1}">
      <dgm:prSet/>
      <dgm:spPr/>
      <dgm:t>
        <a:bodyPr/>
        <a:lstStyle/>
        <a:p>
          <a:endParaRPr lang="en-US"/>
        </a:p>
      </dgm:t>
    </dgm:pt>
    <dgm:pt modelId="{071648EA-178E-4C30-9557-6AFD822CF6AD}" type="sibTrans" cxnId="{A2465D89-7606-420B-8221-23B662B6ACE1}">
      <dgm:prSet/>
      <dgm:spPr/>
      <dgm:t>
        <a:bodyPr/>
        <a:lstStyle/>
        <a:p>
          <a:endParaRPr lang="en-US"/>
        </a:p>
      </dgm:t>
    </dgm:pt>
    <dgm:pt modelId="{DD6DA9A4-FF5B-4BA2-9A57-973341934C69}">
      <dgm:prSet phldrT="[Text]" custT="1"/>
      <dgm:spPr/>
      <dgm:t>
        <a:bodyPr/>
        <a:lstStyle/>
        <a:p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Manageable and incremental targets that if met will encourage support to make it to 3 year plan.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gm:t>
    </dgm:pt>
    <dgm:pt modelId="{4B8995A3-293C-4A5B-99B1-0C5FA459663A}" type="parTrans" cxnId="{1F55AA41-8846-4785-9876-123C141553F1}">
      <dgm:prSet/>
      <dgm:spPr/>
      <dgm:t>
        <a:bodyPr/>
        <a:lstStyle/>
        <a:p>
          <a:endParaRPr lang="en-US"/>
        </a:p>
      </dgm:t>
    </dgm:pt>
    <dgm:pt modelId="{327FA885-10D5-441A-A547-5E2D816C2000}" type="sibTrans" cxnId="{1F55AA41-8846-4785-9876-123C141553F1}">
      <dgm:prSet/>
      <dgm:spPr/>
      <dgm:t>
        <a:bodyPr/>
        <a:lstStyle/>
        <a:p>
          <a:endParaRPr lang="en-US"/>
        </a:p>
      </dgm:t>
    </dgm:pt>
    <dgm:pt modelId="{FEB57E4B-508C-4E94-8E69-D1D0668765C1}">
      <dgm:prSet phldrT="[Text]" custT="1"/>
      <dgm:spPr/>
      <dgm:t>
        <a:bodyPr/>
        <a:lstStyle/>
        <a:p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Targets that if met, support making it to five year targets.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gm:t>
    </dgm:pt>
    <dgm:pt modelId="{3A51BCE8-4848-4FE2-81CB-7CC2FB8EB9B4}" type="parTrans" cxnId="{A16B2861-B75A-4C9E-B866-F8E2EC3685DD}">
      <dgm:prSet/>
      <dgm:spPr/>
      <dgm:t>
        <a:bodyPr/>
        <a:lstStyle/>
        <a:p>
          <a:endParaRPr lang="en-US"/>
        </a:p>
      </dgm:t>
    </dgm:pt>
    <dgm:pt modelId="{73C11CEB-583B-4078-AB90-AF6BFEC3038E}" type="sibTrans" cxnId="{A16B2861-B75A-4C9E-B866-F8E2EC3685DD}">
      <dgm:prSet/>
      <dgm:spPr/>
      <dgm:t>
        <a:bodyPr/>
        <a:lstStyle/>
        <a:p>
          <a:endParaRPr lang="en-US"/>
        </a:p>
      </dgm:t>
    </dgm:pt>
    <dgm:pt modelId="{97567BE1-0802-4AAC-9CF3-C0388659716C}">
      <dgm:prSet phldrT="[Text]" custT="1"/>
      <dgm:spPr/>
      <dgm:t>
        <a:bodyPr/>
        <a:lstStyle/>
        <a:p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Targets that if met, move College forward towards institutional goals.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gm:t>
    </dgm:pt>
    <dgm:pt modelId="{74A261CC-D5FC-44DE-B623-C706044B80B2}" type="sibTrans" cxnId="{ABED8DCD-E7EB-4840-8F59-01994D0985EF}">
      <dgm:prSet/>
      <dgm:spPr/>
      <dgm:t>
        <a:bodyPr/>
        <a:lstStyle/>
        <a:p>
          <a:endParaRPr lang="en-US"/>
        </a:p>
      </dgm:t>
    </dgm:pt>
    <dgm:pt modelId="{10887545-3F41-4127-B544-558F3DA7148E}" type="parTrans" cxnId="{ABED8DCD-E7EB-4840-8F59-01994D0985EF}">
      <dgm:prSet/>
      <dgm:spPr/>
      <dgm:t>
        <a:bodyPr/>
        <a:lstStyle/>
        <a:p>
          <a:endParaRPr lang="en-US"/>
        </a:p>
      </dgm:t>
    </dgm:pt>
    <dgm:pt modelId="{E6EBA579-EC30-4C25-9B9D-FF8045436FBD}">
      <dgm:prSet phldrT="[Text]" custT="1"/>
      <dgm:spPr/>
      <dgm:t>
        <a:bodyPr/>
        <a:lstStyle/>
        <a:p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Include extended planning horizon and longer term outcomes.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gm:t>
    </dgm:pt>
    <dgm:pt modelId="{8A16FDA1-5FD0-42E4-ACE0-8B2DF07F212F}" type="sibTrans" cxnId="{7F48F1E5-5AC6-4D41-9CC8-A385BACB7027}">
      <dgm:prSet/>
      <dgm:spPr/>
      <dgm:t>
        <a:bodyPr/>
        <a:lstStyle/>
        <a:p>
          <a:endParaRPr lang="en-US"/>
        </a:p>
      </dgm:t>
    </dgm:pt>
    <dgm:pt modelId="{9212F49B-AB54-44CB-A521-E2429D3D5CE7}" type="parTrans" cxnId="{7F48F1E5-5AC6-4D41-9CC8-A385BACB7027}">
      <dgm:prSet/>
      <dgm:spPr/>
      <dgm:t>
        <a:bodyPr/>
        <a:lstStyle/>
        <a:p>
          <a:endParaRPr lang="en-US"/>
        </a:p>
      </dgm:t>
    </dgm:pt>
    <dgm:pt modelId="{67DCAB14-59DC-4A58-B8C9-CE785F649B13}" type="pres">
      <dgm:prSet presAssocID="{CF3980E0-18D3-4481-9A3A-38A26F24AA2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F39A10-E191-485D-A13D-CEB556762AF2}" type="pres">
      <dgm:prSet presAssocID="{BDB55EE6-4A67-4E8D-976A-A10D9F1B5412}" presName="composite" presStyleCnt="0"/>
      <dgm:spPr/>
    </dgm:pt>
    <dgm:pt modelId="{84BCA7AD-10CD-477B-8875-B52E421E8381}" type="pres">
      <dgm:prSet presAssocID="{BDB55EE6-4A67-4E8D-976A-A10D9F1B541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E668BC-29FA-48C4-9B98-893FDF051DC0}" type="pres">
      <dgm:prSet presAssocID="{BDB55EE6-4A67-4E8D-976A-A10D9F1B5412}" presName="descendantText" presStyleLbl="alignAcc1" presStyleIdx="0" presStyleCnt="3" custLinFactNeighborX="0" custLinFactNeighborY="-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67C99B-2EF1-4920-90F1-A2085BFFFE20}" type="pres">
      <dgm:prSet presAssocID="{F0EC4960-EAF2-45E9-A05C-00C6B99A9A41}" presName="sp" presStyleCnt="0"/>
      <dgm:spPr/>
    </dgm:pt>
    <dgm:pt modelId="{082DC7D6-151A-4290-9B6F-DE852B0018CF}" type="pres">
      <dgm:prSet presAssocID="{F9FC5E3B-6095-4469-9B22-B45402A051C7}" presName="composite" presStyleCnt="0"/>
      <dgm:spPr/>
    </dgm:pt>
    <dgm:pt modelId="{DF7365EE-72E5-439E-B10A-E5A044A10FA3}" type="pres">
      <dgm:prSet presAssocID="{F9FC5E3B-6095-4469-9B22-B45402A051C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BD4B9-3AB0-40E1-952F-45EFC66D042A}" type="pres">
      <dgm:prSet presAssocID="{F9FC5E3B-6095-4469-9B22-B45402A051C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CE77A5-0CAC-4335-ACA9-7F9A6D386543}" type="pres">
      <dgm:prSet presAssocID="{4DF96CA6-785C-4214-B49D-907618BE197B}" presName="sp" presStyleCnt="0"/>
      <dgm:spPr/>
    </dgm:pt>
    <dgm:pt modelId="{D70BB9DD-9C5C-4ADF-9F1A-BBA03EA09326}" type="pres">
      <dgm:prSet presAssocID="{50A92E42-D567-4237-BFA9-B00F637043A1}" presName="composite" presStyleCnt="0"/>
      <dgm:spPr/>
    </dgm:pt>
    <dgm:pt modelId="{82666F8A-86F6-4ABF-9487-2EC4335ADA1A}" type="pres">
      <dgm:prSet presAssocID="{50A92E42-D567-4237-BFA9-B00F637043A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42984A-34B8-491C-80D0-838FF7D13B4E}" type="pres">
      <dgm:prSet presAssocID="{50A92E42-D567-4237-BFA9-B00F637043A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D3E40B-1002-4428-807F-63FC8C7492F6}" type="presOf" srcId="{AF5A127D-9587-4FBD-91B9-703F6272A754}" destId="{2F5BD4B9-3AB0-40E1-952F-45EFC66D042A}" srcOrd="0" destOrd="1" presId="urn:microsoft.com/office/officeart/2005/8/layout/chevron2"/>
    <dgm:cxn modelId="{DC2F8479-0593-48F1-BA48-CA5F45E03D26}" type="presOf" srcId="{BDB55EE6-4A67-4E8D-976A-A10D9F1B5412}" destId="{84BCA7AD-10CD-477B-8875-B52E421E8381}" srcOrd="0" destOrd="0" presId="urn:microsoft.com/office/officeart/2005/8/layout/chevron2"/>
    <dgm:cxn modelId="{7F48F1E5-5AC6-4D41-9CC8-A385BACB7027}" srcId="{BDB55EE6-4A67-4E8D-976A-A10D9F1B5412}" destId="{E6EBA579-EC30-4C25-9B9D-FF8045436FBD}" srcOrd="1" destOrd="0" parTransId="{9212F49B-AB54-44CB-A521-E2429D3D5CE7}" sibTransId="{8A16FDA1-5FD0-42E4-ACE0-8B2DF07F212F}"/>
    <dgm:cxn modelId="{A1567CD4-8D06-42AF-BA2F-C168B9209B0B}" srcId="{CF3980E0-18D3-4481-9A3A-38A26F24AA28}" destId="{BDB55EE6-4A67-4E8D-976A-A10D9F1B5412}" srcOrd="0" destOrd="0" parTransId="{EFD3CBEF-22E7-4477-9A48-93B0AD37D5D0}" sibTransId="{F0EC4960-EAF2-45E9-A05C-00C6B99A9A41}"/>
    <dgm:cxn modelId="{A2465D89-7606-420B-8221-23B662B6ACE1}" srcId="{50A92E42-D567-4237-BFA9-B00F637043A1}" destId="{0B887B7E-4093-4D16-A6EB-40362C202F92}" srcOrd="0" destOrd="0" parTransId="{884A8521-B3D8-4CF4-A849-62AFAF1E965F}" sibTransId="{071648EA-178E-4C30-9557-6AFD822CF6AD}"/>
    <dgm:cxn modelId="{F1DEB904-0CC5-4C77-9898-6A12F72F45B9}" type="presOf" srcId="{DD6DA9A4-FF5B-4BA2-9A57-973341934C69}" destId="{F442984A-34B8-491C-80D0-838FF7D13B4E}" srcOrd="0" destOrd="1" presId="urn:microsoft.com/office/officeart/2005/8/layout/chevron2"/>
    <dgm:cxn modelId="{A16B2861-B75A-4C9E-B866-F8E2EC3685DD}" srcId="{F9FC5E3B-6095-4469-9B22-B45402A051C7}" destId="{FEB57E4B-508C-4E94-8E69-D1D0668765C1}" srcOrd="2" destOrd="0" parTransId="{3A51BCE8-4848-4FE2-81CB-7CC2FB8EB9B4}" sibTransId="{73C11CEB-583B-4078-AB90-AF6BFEC3038E}"/>
    <dgm:cxn modelId="{ABED8DCD-E7EB-4840-8F59-01994D0985EF}" srcId="{BDB55EE6-4A67-4E8D-976A-A10D9F1B5412}" destId="{97567BE1-0802-4AAC-9CF3-C0388659716C}" srcOrd="2" destOrd="0" parTransId="{10887545-3F41-4127-B544-558F3DA7148E}" sibTransId="{74A261CC-D5FC-44DE-B623-C706044B80B2}"/>
    <dgm:cxn modelId="{24A5CB62-2933-40F0-8ECA-4C048A5339F5}" srcId="{CF3980E0-18D3-4481-9A3A-38A26F24AA28}" destId="{50A92E42-D567-4237-BFA9-B00F637043A1}" srcOrd="2" destOrd="0" parTransId="{714E0BBF-7285-46FB-92D1-0895A5AF8C72}" sibTransId="{72511892-4618-4BDC-AC5C-5E596D6C450F}"/>
    <dgm:cxn modelId="{4719469C-883C-4F7B-AD65-39DDF83AB867}" type="presOf" srcId="{0B887B7E-4093-4D16-A6EB-40362C202F92}" destId="{F442984A-34B8-491C-80D0-838FF7D13B4E}" srcOrd="0" destOrd="0" presId="urn:microsoft.com/office/officeart/2005/8/layout/chevron2"/>
    <dgm:cxn modelId="{9D42811A-3BAF-4CF8-82B4-97B738B86B83}" type="presOf" srcId="{50A92E42-D567-4237-BFA9-B00F637043A1}" destId="{82666F8A-86F6-4ABF-9487-2EC4335ADA1A}" srcOrd="0" destOrd="0" presId="urn:microsoft.com/office/officeart/2005/8/layout/chevron2"/>
    <dgm:cxn modelId="{0B88807F-9F10-45AA-8AD4-3D4DF02E5DB1}" srcId="{BDB55EE6-4A67-4E8D-976A-A10D9F1B5412}" destId="{6DFD4ABA-F318-41E0-9233-4DD15CE720B0}" srcOrd="0" destOrd="0" parTransId="{25EF631C-6F73-47F1-9ED6-C8ABA45B22A7}" sibTransId="{67EFF629-5311-463B-92F3-B5232FC96AE5}"/>
    <dgm:cxn modelId="{5B952109-9415-4B25-9B67-887EB43B0343}" type="presOf" srcId="{CF3980E0-18D3-4481-9A3A-38A26F24AA28}" destId="{67DCAB14-59DC-4A58-B8C9-CE785F649B13}" srcOrd="0" destOrd="0" presId="urn:microsoft.com/office/officeart/2005/8/layout/chevron2"/>
    <dgm:cxn modelId="{4BA2E5DF-59AB-412B-95F4-FECA0F5787AA}" type="presOf" srcId="{F9FC5E3B-6095-4469-9B22-B45402A051C7}" destId="{DF7365EE-72E5-439E-B10A-E5A044A10FA3}" srcOrd="0" destOrd="0" presId="urn:microsoft.com/office/officeart/2005/8/layout/chevron2"/>
    <dgm:cxn modelId="{7A1DAC9D-823A-4D6D-9C44-0AEBE79E6DC0}" type="presOf" srcId="{97567BE1-0802-4AAC-9CF3-C0388659716C}" destId="{B9E668BC-29FA-48C4-9B98-893FDF051DC0}" srcOrd="0" destOrd="2" presId="urn:microsoft.com/office/officeart/2005/8/layout/chevron2"/>
    <dgm:cxn modelId="{5FEF6F62-BCBA-4573-ABA9-FD504C6DBAB4}" srcId="{F9FC5E3B-6095-4469-9B22-B45402A051C7}" destId="{EB66417E-42EE-4B30-95F2-6BA099E4C2D3}" srcOrd="0" destOrd="0" parTransId="{B3B11069-5712-42ED-9CAA-5E82FD468311}" sibTransId="{1D3A5935-0F67-46A9-8EE7-2AA5A5BE2603}"/>
    <dgm:cxn modelId="{68F5C614-E39E-4DA9-8929-873BD94BA621}" srcId="{F9FC5E3B-6095-4469-9B22-B45402A051C7}" destId="{AF5A127D-9587-4FBD-91B9-703F6272A754}" srcOrd="1" destOrd="0" parTransId="{8C8CB2C2-8773-46BB-9523-EC84B84456E5}" sibTransId="{A75DF305-9D23-43BA-9A08-7E0D8C473C7F}"/>
    <dgm:cxn modelId="{B4140065-5791-4946-BC56-00047C1BEC39}" type="presOf" srcId="{E6EBA579-EC30-4C25-9B9D-FF8045436FBD}" destId="{B9E668BC-29FA-48C4-9B98-893FDF051DC0}" srcOrd="0" destOrd="1" presId="urn:microsoft.com/office/officeart/2005/8/layout/chevron2"/>
    <dgm:cxn modelId="{1F55AA41-8846-4785-9876-123C141553F1}" srcId="{50A92E42-D567-4237-BFA9-B00F637043A1}" destId="{DD6DA9A4-FF5B-4BA2-9A57-973341934C69}" srcOrd="1" destOrd="0" parTransId="{4B8995A3-293C-4A5B-99B1-0C5FA459663A}" sibTransId="{327FA885-10D5-441A-A547-5E2D816C2000}"/>
    <dgm:cxn modelId="{DB656579-6CCF-4496-B288-D8E1F599B395}" type="presOf" srcId="{FEB57E4B-508C-4E94-8E69-D1D0668765C1}" destId="{2F5BD4B9-3AB0-40E1-952F-45EFC66D042A}" srcOrd="0" destOrd="2" presId="urn:microsoft.com/office/officeart/2005/8/layout/chevron2"/>
    <dgm:cxn modelId="{0A860033-1C62-4AD5-9321-95CAE75E50D4}" type="presOf" srcId="{6DFD4ABA-F318-41E0-9233-4DD15CE720B0}" destId="{B9E668BC-29FA-48C4-9B98-893FDF051DC0}" srcOrd="0" destOrd="0" presId="urn:microsoft.com/office/officeart/2005/8/layout/chevron2"/>
    <dgm:cxn modelId="{81F1EDE9-EB6D-4F1C-8043-30BBCAE39EB2}" type="presOf" srcId="{EB66417E-42EE-4B30-95F2-6BA099E4C2D3}" destId="{2F5BD4B9-3AB0-40E1-952F-45EFC66D042A}" srcOrd="0" destOrd="0" presId="urn:microsoft.com/office/officeart/2005/8/layout/chevron2"/>
    <dgm:cxn modelId="{3557BB68-DB0A-4EF0-A3EE-6392F3209526}" srcId="{CF3980E0-18D3-4481-9A3A-38A26F24AA28}" destId="{F9FC5E3B-6095-4469-9B22-B45402A051C7}" srcOrd="1" destOrd="0" parTransId="{3A61D6C4-67EC-481F-B89D-7547A3EA398C}" sibTransId="{4DF96CA6-785C-4214-B49D-907618BE197B}"/>
    <dgm:cxn modelId="{B090E6C2-B968-434D-B741-4B083BEE8D02}" type="presParOf" srcId="{67DCAB14-59DC-4A58-B8C9-CE785F649B13}" destId="{F6F39A10-E191-485D-A13D-CEB556762AF2}" srcOrd="0" destOrd="0" presId="urn:microsoft.com/office/officeart/2005/8/layout/chevron2"/>
    <dgm:cxn modelId="{7F34BC7F-F9E6-41FC-9574-8D797892CECF}" type="presParOf" srcId="{F6F39A10-E191-485D-A13D-CEB556762AF2}" destId="{84BCA7AD-10CD-477B-8875-B52E421E8381}" srcOrd="0" destOrd="0" presId="urn:microsoft.com/office/officeart/2005/8/layout/chevron2"/>
    <dgm:cxn modelId="{C6BA078B-ACE4-452B-843C-CC76B9C51E56}" type="presParOf" srcId="{F6F39A10-E191-485D-A13D-CEB556762AF2}" destId="{B9E668BC-29FA-48C4-9B98-893FDF051DC0}" srcOrd="1" destOrd="0" presId="urn:microsoft.com/office/officeart/2005/8/layout/chevron2"/>
    <dgm:cxn modelId="{CDC8E48C-0ECB-49C1-B6E8-B83709469EEE}" type="presParOf" srcId="{67DCAB14-59DC-4A58-B8C9-CE785F649B13}" destId="{4B67C99B-2EF1-4920-90F1-A2085BFFFE20}" srcOrd="1" destOrd="0" presId="urn:microsoft.com/office/officeart/2005/8/layout/chevron2"/>
    <dgm:cxn modelId="{3D97CD81-BF3E-4D5C-8A2D-2B453A77C246}" type="presParOf" srcId="{67DCAB14-59DC-4A58-B8C9-CE785F649B13}" destId="{082DC7D6-151A-4290-9B6F-DE852B0018CF}" srcOrd="2" destOrd="0" presId="urn:microsoft.com/office/officeart/2005/8/layout/chevron2"/>
    <dgm:cxn modelId="{A3C65FCD-AA5D-4A9D-8851-94FE47267948}" type="presParOf" srcId="{082DC7D6-151A-4290-9B6F-DE852B0018CF}" destId="{DF7365EE-72E5-439E-B10A-E5A044A10FA3}" srcOrd="0" destOrd="0" presId="urn:microsoft.com/office/officeart/2005/8/layout/chevron2"/>
    <dgm:cxn modelId="{0E177630-7F8E-4BB9-977F-B8A07B5FCEBD}" type="presParOf" srcId="{082DC7D6-151A-4290-9B6F-DE852B0018CF}" destId="{2F5BD4B9-3AB0-40E1-952F-45EFC66D042A}" srcOrd="1" destOrd="0" presId="urn:microsoft.com/office/officeart/2005/8/layout/chevron2"/>
    <dgm:cxn modelId="{DD7DCF98-95F7-4559-BD31-8408CBBFEDF1}" type="presParOf" srcId="{67DCAB14-59DC-4A58-B8C9-CE785F649B13}" destId="{22CE77A5-0CAC-4335-ACA9-7F9A6D386543}" srcOrd="3" destOrd="0" presId="urn:microsoft.com/office/officeart/2005/8/layout/chevron2"/>
    <dgm:cxn modelId="{1CCF613F-7A1A-4E43-AB3B-08EC1CD66CB0}" type="presParOf" srcId="{67DCAB14-59DC-4A58-B8C9-CE785F649B13}" destId="{D70BB9DD-9C5C-4ADF-9F1A-BBA03EA09326}" srcOrd="4" destOrd="0" presId="urn:microsoft.com/office/officeart/2005/8/layout/chevron2"/>
    <dgm:cxn modelId="{A41F1B99-B986-4A8D-AE5F-32BC09E01326}" type="presParOf" srcId="{D70BB9DD-9C5C-4ADF-9F1A-BBA03EA09326}" destId="{82666F8A-86F6-4ABF-9487-2EC4335ADA1A}" srcOrd="0" destOrd="0" presId="urn:microsoft.com/office/officeart/2005/8/layout/chevron2"/>
    <dgm:cxn modelId="{B6752CEB-1392-4C2E-95D4-04BDF427B1C9}" type="presParOf" srcId="{D70BB9DD-9C5C-4ADF-9F1A-BBA03EA09326}" destId="{F442984A-34B8-491C-80D0-838FF7D13B4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BCA7AD-10CD-477B-8875-B52E421E8381}">
      <dsp:nvSpPr>
        <dsp:cNvPr id="0" name=""/>
        <dsp:cNvSpPr/>
      </dsp:nvSpPr>
      <dsp:spPr>
        <a:xfrm rot="5400000">
          <a:off x="-218049" y="222600"/>
          <a:ext cx="1453660" cy="10175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5 Years</a:t>
          </a:r>
          <a:endParaRPr lang="en-US" sz="2400" kern="1200" dirty="0"/>
        </a:p>
      </dsp:txBody>
      <dsp:txXfrm rot="-5400000">
        <a:off x="0" y="513332"/>
        <a:ext cx="1017562" cy="436098"/>
      </dsp:txXfrm>
    </dsp:sp>
    <dsp:sp modelId="{B9E668BC-29FA-48C4-9B98-893FDF051DC0}">
      <dsp:nvSpPr>
        <dsp:cNvPr id="0" name=""/>
        <dsp:cNvSpPr/>
      </dsp:nvSpPr>
      <dsp:spPr>
        <a:xfrm rot="5400000">
          <a:off x="2539950" y="-1518989"/>
          <a:ext cx="944879" cy="3989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Long-term goals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Include extended planning horizon and longer term outcomes.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Targets that if met, move College forward towards institutional goals.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sp:txBody>
      <dsp:txXfrm rot="-5400000">
        <a:off x="1017563" y="49523"/>
        <a:ext cx="3943530" cy="852629"/>
      </dsp:txXfrm>
    </dsp:sp>
    <dsp:sp modelId="{DF7365EE-72E5-439E-B10A-E5A044A10FA3}">
      <dsp:nvSpPr>
        <dsp:cNvPr id="0" name=""/>
        <dsp:cNvSpPr/>
      </dsp:nvSpPr>
      <dsp:spPr>
        <a:xfrm rot="5400000">
          <a:off x="-218049" y="1480542"/>
          <a:ext cx="1453660" cy="10175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3 Year</a:t>
          </a:r>
          <a:endParaRPr lang="en-US" sz="2400" kern="1200" dirty="0"/>
        </a:p>
      </dsp:txBody>
      <dsp:txXfrm rot="-5400000">
        <a:off x="0" y="1771274"/>
        <a:ext cx="1017562" cy="436098"/>
      </dsp:txXfrm>
    </dsp:sp>
    <dsp:sp modelId="{2F5BD4B9-3AB0-40E1-952F-45EFC66D042A}">
      <dsp:nvSpPr>
        <dsp:cNvPr id="0" name=""/>
        <dsp:cNvSpPr/>
      </dsp:nvSpPr>
      <dsp:spPr>
        <a:xfrm rot="5400000">
          <a:off x="2539950" y="-259894"/>
          <a:ext cx="944879" cy="3989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Qualitative Data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Trend Data to Inform/Support Initiative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Targets that if met, support making it to five year targets.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sp:txBody>
      <dsp:txXfrm rot="-5400000">
        <a:off x="1017563" y="1308618"/>
        <a:ext cx="3943530" cy="852629"/>
      </dsp:txXfrm>
    </dsp:sp>
    <dsp:sp modelId="{82666F8A-86F6-4ABF-9487-2EC4335ADA1A}">
      <dsp:nvSpPr>
        <dsp:cNvPr id="0" name=""/>
        <dsp:cNvSpPr/>
      </dsp:nvSpPr>
      <dsp:spPr>
        <a:xfrm rot="5400000">
          <a:off x="-218049" y="2738483"/>
          <a:ext cx="1453660" cy="10175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1 year</a:t>
          </a:r>
          <a:endParaRPr lang="en-US" sz="2400" kern="1200" dirty="0"/>
        </a:p>
      </dsp:txBody>
      <dsp:txXfrm rot="-5400000">
        <a:off x="0" y="3029215"/>
        <a:ext cx="1017562" cy="436098"/>
      </dsp:txXfrm>
    </dsp:sp>
    <dsp:sp modelId="{F442984A-34B8-491C-80D0-838FF7D13B4E}">
      <dsp:nvSpPr>
        <dsp:cNvPr id="0" name=""/>
        <dsp:cNvSpPr/>
      </dsp:nvSpPr>
      <dsp:spPr>
        <a:xfrm rot="5400000">
          <a:off x="2539950" y="998046"/>
          <a:ext cx="944879" cy="39896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Small Wins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ea typeface="Open Sans"/>
              <a:cs typeface="Franklin Gothic Book"/>
            </a:rPr>
            <a:t>Manageable and incremental targets that if met will encourage support to make it to 3 year plan.</a:t>
          </a:r>
          <a:endParaRPr lang="en-US" sz="1400" kern="1200" dirty="0">
            <a:solidFill>
              <a:schemeClr val="tx1">
                <a:lumMod val="75000"/>
                <a:lumOff val="25000"/>
              </a:schemeClr>
            </a:solidFill>
            <a:latin typeface="Franklin Gothic Book"/>
            <a:ea typeface="Open Sans"/>
            <a:cs typeface="Franklin Gothic Book"/>
          </a:endParaRPr>
        </a:p>
      </dsp:txBody>
      <dsp:txXfrm rot="-5400000">
        <a:off x="1017563" y="2566559"/>
        <a:ext cx="3943530" cy="852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778B0-061A-6B4C-88E5-46CF3CA676C1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2D1F9-58E6-8845-AEE8-DF3B6D5D1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772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6E10C-F2BF-4A72-9CE4-82EE0F6AAED0}" type="datetimeFigureOut">
              <a:rPr lang="en-US" smtClean="0"/>
              <a:t>11/14/2016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4C00E9-B6FB-4465-808F-52513B142E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6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11/14/2016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11/14/2016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cap="none" spc="0" dirty="0">
                <a:solidFill>
                  <a:srgbClr val="FFFFFF"/>
                </a:solidFill>
                <a:ea typeface="ＭＳ Ｐゴシック" charset="0"/>
                <a:cs typeface="Franklin Gothic Book"/>
              </a:rPr>
              <a:t>From Throwing Stones to Creating Ripples:</a:t>
            </a:r>
            <a:br>
              <a:rPr lang="en-US" sz="2400" b="1" cap="none" spc="0" dirty="0">
                <a:solidFill>
                  <a:srgbClr val="FFFFFF"/>
                </a:solidFill>
                <a:ea typeface="ＭＳ Ｐゴシック" charset="0"/>
                <a:cs typeface="Franklin Gothic Book"/>
              </a:rPr>
            </a:br>
            <a:r>
              <a:rPr lang="en-US" sz="2400" b="1" cap="none" spc="0" dirty="0">
                <a:solidFill>
                  <a:srgbClr val="FFFFFF"/>
                </a:solidFill>
                <a:ea typeface="ＭＳ Ｐゴシック" charset="0"/>
                <a:cs typeface="Franklin Gothic Book"/>
              </a:rPr>
              <a:t>Ramapo’s Approach to Student Success</a:t>
            </a:r>
            <a:endParaRPr lang="en-US" sz="2400" dirty="0">
              <a:cs typeface="Franklin Gothic Book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80878" y="5679707"/>
            <a:ext cx="4762126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defTabSz="457200">
              <a:lnSpc>
                <a:spcPct val="120000"/>
              </a:lnSpc>
              <a:spcBef>
                <a:spcPct val="0"/>
              </a:spcBef>
              <a:defRPr/>
            </a:pPr>
            <a:r>
              <a:rPr lang="en-US" sz="1400" dirty="0" smtClean="0">
                <a:solidFill>
                  <a:schemeClr val="bg1"/>
                </a:solidFill>
                <a:latin typeface="Franklin Gothic Book"/>
                <a:ea typeface="ＭＳ Ｐゴシック" charset="0"/>
                <a:cs typeface="Franklin Gothic Book"/>
              </a:rPr>
              <a:t>Christopher Romano, Vice President of Enrollment Management and Student Affairs</a:t>
            </a:r>
            <a:endParaRPr lang="en-US" sz="1400" dirty="0">
              <a:solidFill>
                <a:schemeClr val="bg1"/>
              </a:solidFill>
              <a:latin typeface="Franklin Gothic Book"/>
              <a:ea typeface="ＭＳ Ｐゴシック" charset="0"/>
              <a:cs typeface="Franklin Gothic Book"/>
            </a:endParaRPr>
          </a:p>
          <a:p>
            <a:pPr lvl="0" algn="r" defTabSz="457200">
              <a:lnSpc>
                <a:spcPct val="120000"/>
              </a:lnSpc>
              <a:spcBef>
                <a:spcPct val="0"/>
              </a:spcBef>
              <a:defRPr/>
            </a:pPr>
            <a:r>
              <a:rPr lang="en-US" sz="1400" dirty="0">
                <a:solidFill>
                  <a:schemeClr val="bg1"/>
                </a:solidFill>
                <a:latin typeface="Franklin Gothic Book"/>
                <a:ea typeface="ＭＳ Ｐゴシック" charset="0"/>
                <a:cs typeface="Franklin Gothic Book"/>
              </a:rPr>
              <a:t>Joseph Connell, </a:t>
            </a:r>
            <a:r>
              <a:rPr lang="en-US" sz="1400" dirty="0" smtClean="0">
                <a:solidFill>
                  <a:schemeClr val="bg1"/>
                </a:solidFill>
                <a:latin typeface="Franklin Gothic Book"/>
                <a:ea typeface="ＭＳ Ｐゴシック" charset="0"/>
                <a:cs typeface="Franklin Gothic Book"/>
              </a:rPr>
              <a:t>Assistant Vice President of </a:t>
            </a:r>
            <a:r>
              <a:rPr lang="en-US" sz="1400" dirty="0">
                <a:solidFill>
                  <a:schemeClr val="bg1"/>
                </a:solidFill>
                <a:latin typeface="Franklin Gothic Book"/>
                <a:ea typeface="ＭＳ Ｐゴシック" charset="0"/>
                <a:cs typeface="Franklin Gothic Book"/>
              </a:rPr>
              <a:t>Student Success</a:t>
            </a:r>
          </a:p>
          <a:p>
            <a:pPr lvl="0" algn="r" defTabSz="457200">
              <a:lnSpc>
                <a:spcPct val="120000"/>
              </a:lnSpc>
              <a:spcBef>
                <a:spcPct val="0"/>
              </a:spcBef>
              <a:defRPr/>
            </a:pPr>
            <a:r>
              <a:rPr lang="en-US" sz="1200" dirty="0">
                <a:solidFill>
                  <a:schemeClr val="bg1"/>
                </a:solidFill>
                <a:latin typeface="Franklin Gothic Book"/>
                <a:ea typeface="ＭＳ Ｐゴシック" charset="0"/>
                <a:cs typeface="Franklin Gothic Book"/>
              </a:rPr>
              <a:t>Ramapo College of New Jersey</a:t>
            </a:r>
            <a:br>
              <a:rPr lang="en-US" sz="1200" dirty="0">
                <a:solidFill>
                  <a:schemeClr val="bg1"/>
                </a:solidFill>
                <a:latin typeface="Franklin Gothic Book"/>
                <a:ea typeface="ＭＳ Ｐゴシック" charset="0"/>
                <a:cs typeface="Franklin Gothic Book"/>
              </a:rPr>
            </a:br>
            <a:r>
              <a:rPr lang="en-US" sz="1200" dirty="0">
                <a:solidFill>
                  <a:schemeClr val="bg1"/>
                </a:solidFill>
                <a:latin typeface="Franklin Gothic Book"/>
                <a:ea typeface="ＭＳ Ｐゴシック" charset="0"/>
                <a:cs typeface="Franklin Gothic Book"/>
              </a:rPr>
              <a:t>October 2016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5594" y="6042526"/>
            <a:ext cx="2046050" cy="68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86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Placeholder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5" b="2325"/>
          <a:stretch>
            <a:fillRect/>
          </a:stretch>
        </p:blipFill>
        <p:spPr bwMode="auto">
          <a:xfrm>
            <a:off x="3222449" y="2494590"/>
            <a:ext cx="5597525" cy="314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4001654" y="5748022"/>
            <a:ext cx="4406216" cy="120252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200" kern="1200" cap="all" spc="20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cap="none" dirty="0" smtClean="0">
                <a:solidFill>
                  <a:srgbClr val="820101"/>
                </a:solidFill>
              </a:rPr>
              <a:t>Connect Screenshot of a Student’s Success Network</a:t>
            </a:r>
            <a:endParaRPr lang="en-US" sz="2400" cap="none" dirty="0">
              <a:solidFill>
                <a:srgbClr val="82010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7907" y="1729555"/>
            <a:ext cx="4572000" cy="37959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ts val="750"/>
              </a:spcBef>
              <a:buFont typeface="Arial" charset="0"/>
              <a:buNone/>
            </a:pPr>
            <a:r>
              <a:rPr lang="en-US" sz="1600" b="1" dirty="0">
                <a:latin typeface="+mj-lt"/>
                <a:cs typeface="Franklin Gothic Book"/>
              </a:rPr>
              <a:t>Goal 1: </a:t>
            </a:r>
            <a:r>
              <a:rPr lang="en-US" sz="1600" dirty="0">
                <a:latin typeface="Franklin Gothic Book"/>
                <a:cs typeface="Franklin Gothic Book"/>
              </a:rPr>
              <a:t>Expand the student’s success network.</a:t>
            </a:r>
          </a:p>
        </p:txBody>
      </p:sp>
      <p:sp>
        <p:nvSpPr>
          <p:cNvPr id="5" name="Text Placeholder 32"/>
          <p:cNvSpPr txBox="1">
            <a:spLocks/>
          </p:cNvSpPr>
          <p:nvPr/>
        </p:nvSpPr>
        <p:spPr>
          <a:xfrm>
            <a:off x="434975" y="2277954"/>
            <a:ext cx="2476500" cy="1239837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1100" b="1" dirty="0" smtClean="0">
                <a:latin typeface="Franklin Gothic Book"/>
                <a:cs typeface="Franklin Gothic Book"/>
              </a:rPr>
              <a:t>Year 1 Offices: </a:t>
            </a:r>
            <a:endParaRPr lang="en-US" sz="1100" dirty="0">
              <a:latin typeface="Franklin Gothic Book"/>
              <a:cs typeface="Franklin Gothic Book"/>
            </a:endParaRPr>
          </a:p>
          <a:p>
            <a:pPr marL="571500" lvl="1" indent="-228600" fontAlgn="auto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latin typeface="Franklin Gothic Book"/>
                <a:cs typeface="Franklin Gothic Book"/>
              </a:rPr>
              <a:t>Center for Student Success</a:t>
            </a:r>
          </a:p>
          <a:p>
            <a:pPr marL="571500" lvl="1" indent="-228600" fontAlgn="auto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latin typeface="Franklin Gothic Book"/>
                <a:cs typeface="Franklin Gothic Book"/>
              </a:rPr>
              <a:t>EOF</a:t>
            </a:r>
          </a:p>
          <a:p>
            <a:pPr marL="571500" lvl="1" indent="-228600" fontAlgn="auto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latin typeface="Franklin Gothic Book"/>
                <a:cs typeface="Franklin Gothic Book"/>
              </a:rPr>
              <a:t>OSS</a:t>
            </a:r>
          </a:p>
          <a:p>
            <a:pPr marL="571500" lvl="1" indent="-228600" fontAlgn="auto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latin typeface="Franklin Gothic Book"/>
                <a:cs typeface="Franklin Gothic Book"/>
              </a:rPr>
              <a:t>Athletics</a:t>
            </a:r>
          </a:p>
          <a:p>
            <a:pPr marL="571500" lvl="1" indent="-228600" fontAlgn="auto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latin typeface="Franklin Gothic Book"/>
                <a:cs typeface="Franklin Gothic Book"/>
              </a:rPr>
              <a:t>Adult Degree Completion Program</a:t>
            </a:r>
          </a:p>
          <a:p>
            <a:pPr marL="342900" lvl="1" indent="0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800" dirty="0">
              <a:latin typeface="Franklin Gothic Book"/>
              <a:cs typeface="Franklin Gothic Book"/>
            </a:endParaRPr>
          </a:p>
        </p:txBody>
      </p:sp>
      <p:sp>
        <p:nvSpPr>
          <p:cNvPr id="6" name="TextBox 12"/>
          <p:cNvSpPr txBox="1">
            <a:spLocks noChangeArrowheads="1"/>
          </p:cNvSpPr>
          <p:nvPr/>
        </p:nvSpPr>
        <p:spPr bwMode="auto">
          <a:xfrm>
            <a:off x="781551" y="3547327"/>
            <a:ext cx="125412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14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1pPr>
            <a:lvl2pPr defTabSz="457200">
              <a:defRPr sz="13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2pPr>
            <a:lvl3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3pPr>
            <a:lvl4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4pPr>
            <a:lvl5pPr defTabSz="457200"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9pPr>
          </a:lstStyle>
          <a:p>
            <a:r>
              <a:rPr lang="en-US" sz="900" dirty="0">
                <a:solidFill>
                  <a:schemeClr val="accent2"/>
                </a:solidFill>
                <a:latin typeface="Arial" charset="0"/>
              </a:rPr>
              <a:t>Cumulative: 5 offices</a:t>
            </a:r>
          </a:p>
        </p:txBody>
      </p:sp>
      <p:sp>
        <p:nvSpPr>
          <p:cNvPr id="7" name="Text Placeholder 32"/>
          <p:cNvSpPr txBox="1">
            <a:spLocks/>
          </p:cNvSpPr>
          <p:nvPr/>
        </p:nvSpPr>
        <p:spPr bwMode="auto">
          <a:xfrm>
            <a:off x="364039" y="3981666"/>
            <a:ext cx="2719387" cy="12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171450" indent="-171450" defTabSz="685800">
              <a:defRPr sz="14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1pPr>
            <a:lvl2pPr marL="571500" indent="-228600" defTabSz="685800">
              <a:defRPr sz="13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2pPr>
            <a:lvl3pPr defTabSz="6858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3pPr>
            <a:lvl4pPr defTabSz="6858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4pPr>
            <a:lvl5pPr defTabSz="685800"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5pPr>
            <a:lvl6pPr defTabSz="6858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6pPr>
            <a:lvl7pPr defTabSz="6858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7pPr>
            <a:lvl8pPr defTabSz="6858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8pPr>
            <a:lvl9pPr defTabSz="6858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9pPr>
          </a:lstStyle>
          <a:p>
            <a:pPr>
              <a:lnSpc>
                <a:spcPct val="120000"/>
              </a:lnSpc>
              <a:spcBef>
                <a:spcPts val="750"/>
              </a:spcBef>
              <a:buFont typeface="Arial" charset="0"/>
              <a:buChar char="•"/>
            </a:pPr>
            <a:r>
              <a:rPr lang="en-US" sz="1100" b="1" dirty="0">
                <a:solidFill>
                  <a:schemeClr val="tx1"/>
                </a:solidFill>
                <a:latin typeface="Franklin Gothic Book"/>
                <a:cs typeface="Franklin Gothic Book"/>
              </a:rPr>
              <a:t>Year 2 Additional Offices: </a:t>
            </a:r>
            <a:endParaRPr lang="en-US" sz="1100" dirty="0">
              <a:solidFill>
                <a:schemeClr val="tx1"/>
              </a:solidFill>
              <a:latin typeface="Franklin Gothic Book"/>
              <a:cs typeface="Franklin Gothic Book"/>
            </a:endParaRPr>
          </a:p>
          <a:p>
            <a:pPr lvl="1">
              <a:lnSpc>
                <a:spcPct val="120000"/>
              </a:lnSpc>
              <a:spcBef>
                <a:spcPts val="375"/>
              </a:spcBef>
              <a:buFont typeface="Arial" charset="0"/>
              <a:buAutoNum type="arabicPeriod"/>
            </a:pPr>
            <a:r>
              <a:rPr lang="en-US" sz="900" dirty="0">
                <a:solidFill>
                  <a:schemeClr val="tx1"/>
                </a:solidFill>
                <a:latin typeface="Franklin Gothic Book"/>
                <a:cs typeface="Franklin Gothic Book"/>
              </a:rPr>
              <a:t>Cahill Career Development Center</a:t>
            </a:r>
          </a:p>
          <a:p>
            <a:pPr lvl="1">
              <a:lnSpc>
                <a:spcPct val="120000"/>
              </a:lnSpc>
              <a:spcBef>
                <a:spcPts val="375"/>
              </a:spcBef>
              <a:buFont typeface="Arial" charset="0"/>
              <a:buAutoNum type="arabicPeriod"/>
            </a:pPr>
            <a:r>
              <a:rPr lang="en-US" sz="900" dirty="0">
                <a:solidFill>
                  <a:schemeClr val="tx1"/>
                </a:solidFill>
                <a:latin typeface="Franklin Gothic Book"/>
                <a:cs typeface="Franklin Gothic Book"/>
              </a:rPr>
              <a:t>Financial Aid</a:t>
            </a:r>
          </a:p>
          <a:p>
            <a:pPr lvl="1">
              <a:lnSpc>
                <a:spcPct val="120000"/>
              </a:lnSpc>
              <a:spcBef>
                <a:spcPts val="375"/>
              </a:spcBef>
              <a:buFont typeface="Arial" charset="0"/>
              <a:buAutoNum type="arabicPeriod"/>
            </a:pPr>
            <a:r>
              <a:rPr lang="en-US" sz="900" dirty="0">
                <a:solidFill>
                  <a:schemeClr val="tx1"/>
                </a:solidFill>
                <a:latin typeface="Franklin Gothic Book"/>
                <a:cs typeface="Franklin Gothic Book"/>
              </a:rPr>
              <a:t>Residence Life</a:t>
            </a:r>
          </a:p>
          <a:p>
            <a:pPr lvl="1">
              <a:lnSpc>
                <a:spcPct val="120000"/>
              </a:lnSpc>
              <a:spcBef>
                <a:spcPts val="375"/>
              </a:spcBef>
              <a:buFont typeface="Arial" charset="0"/>
              <a:buAutoNum type="arabicPeriod"/>
            </a:pPr>
            <a:r>
              <a:rPr lang="en-US" sz="900" dirty="0">
                <a:solidFill>
                  <a:schemeClr val="tx1"/>
                </a:solidFill>
                <a:latin typeface="Franklin Gothic Book"/>
                <a:cs typeface="Franklin Gothic Book"/>
              </a:rPr>
              <a:t>Roukema Center for International Education</a:t>
            </a:r>
          </a:p>
          <a:p>
            <a:pPr lvl="1">
              <a:lnSpc>
                <a:spcPct val="120000"/>
              </a:lnSpc>
              <a:spcBef>
                <a:spcPts val="375"/>
              </a:spcBef>
              <a:buFont typeface="Arial" charset="0"/>
              <a:buAutoNum type="arabicPeriod"/>
            </a:pPr>
            <a:endParaRPr lang="en-US" sz="800" dirty="0">
              <a:solidFill>
                <a:schemeClr val="tx1"/>
              </a:solidFill>
              <a:latin typeface="Franklin Gothic Book"/>
              <a:cs typeface="Franklin Gothic Book"/>
            </a:endParaRPr>
          </a:p>
        </p:txBody>
      </p:sp>
      <p:sp>
        <p:nvSpPr>
          <p:cNvPr id="8" name="Text Placeholder 32"/>
          <p:cNvSpPr txBox="1">
            <a:spLocks/>
          </p:cNvSpPr>
          <p:nvPr/>
        </p:nvSpPr>
        <p:spPr>
          <a:xfrm>
            <a:off x="364039" y="5513603"/>
            <a:ext cx="2476500" cy="1076325"/>
          </a:xfrm>
          <a:prstGeom prst="rect">
            <a:avLst/>
          </a:prstGeom>
        </p:spPr>
        <p:txBody>
          <a:bodyPr lIns="0" tIns="0" rIns="0" bIns="0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1100" b="1" dirty="0" smtClean="0">
                <a:latin typeface="Franklin Gothic Book"/>
                <a:cs typeface="Franklin Gothic Book"/>
              </a:rPr>
              <a:t>Year 3 Additional Offices: </a:t>
            </a:r>
            <a:endParaRPr lang="en-US" sz="1100" dirty="0">
              <a:latin typeface="Franklin Gothic Book"/>
              <a:cs typeface="Franklin Gothic Book"/>
            </a:endParaRPr>
          </a:p>
          <a:p>
            <a:pPr marL="571500" lvl="1" indent="-228600" fontAlgn="auto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latin typeface="Franklin Gothic Book"/>
                <a:cs typeface="Franklin Gothic Book"/>
              </a:rPr>
              <a:t>Student Affairs</a:t>
            </a:r>
          </a:p>
          <a:p>
            <a:pPr marL="571500" lvl="1" indent="-228600" fontAlgn="auto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latin typeface="Franklin Gothic Book"/>
                <a:cs typeface="Franklin Gothic Book"/>
              </a:rPr>
              <a:t>Dean of Students</a:t>
            </a:r>
          </a:p>
          <a:p>
            <a:pPr marL="571500" lvl="1" indent="-228600" fontAlgn="auto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latin typeface="Franklin Gothic Book"/>
                <a:cs typeface="Franklin Gothic Book"/>
              </a:rPr>
              <a:t>Teacher Education</a:t>
            </a:r>
          </a:p>
          <a:p>
            <a:pPr marL="342900" lvl="1" indent="0" fontAlgn="auto">
              <a:lnSpc>
                <a:spcPct val="12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800" dirty="0">
                <a:latin typeface="Franklin Gothic Book"/>
                <a:cs typeface="Franklin Gothic Book"/>
              </a:rPr>
              <a:t>	</a:t>
            </a:r>
            <a:endParaRPr lang="en-US" sz="1050" b="1" dirty="0" smtClean="0">
              <a:solidFill>
                <a:srgbClr val="FF0000"/>
              </a:solidFill>
              <a:latin typeface="Franklin Gothic Book"/>
              <a:cs typeface="Franklin Gothic Book"/>
            </a:endParaRP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781551" y="5039902"/>
            <a:ext cx="12541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14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1pPr>
            <a:lvl2pPr defTabSz="457200">
              <a:defRPr sz="13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2pPr>
            <a:lvl3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3pPr>
            <a:lvl4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4pPr>
            <a:lvl5pPr defTabSz="457200"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9pPr>
          </a:lstStyle>
          <a:p>
            <a:r>
              <a:rPr lang="en-US" sz="900" dirty="0">
                <a:solidFill>
                  <a:schemeClr val="accent2"/>
                </a:solidFill>
                <a:latin typeface="Arial" charset="0"/>
              </a:rPr>
              <a:t>Cumulative: 9 offices</a:t>
            </a:r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781551" y="6348002"/>
            <a:ext cx="13176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14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1pPr>
            <a:lvl2pPr defTabSz="457200">
              <a:defRPr sz="13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2pPr>
            <a:lvl3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3pPr>
            <a:lvl4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4pPr>
            <a:lvl5pPr defTabSz="457200"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9pPr>
          </a:lstStyle>
          <a:p>
            <a:r>
              <a:rPr lang="en-US" sz="900">
                <a:solidFill>
                  <a:schemeClr val="accent2"/>
                </a:solidFill>
                <a:latin typeface="Arial" charset="0"/>
              </a:rPr>
              <a:t>Cumulative: 12 offices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Connect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cap="none" dirty="0" smtClean="0"/>
              <a:t>Additional Students. More Targeted Feedback.</a:t>
            </a:r>
            <a:endParaRPr lang="en-US" sz="28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370684"/>
              </p:ext>
            </p:extLst>
          </p:nvPr>
        </p:nvGraphicFramePr>
        <p:xfrm>
          <a:off x="160338" y="2093911"/>
          <a:ext cx="3811587" cy="2906712"/>
        </p:xfrm>
        <a:graphic>
          <a:graphicData uri="http://schemas.openxmlformats.org/drawingml/2006/table">
            <a:tbl>
              <a:tblPr/>
              <a:tblGrid>
                <a:gridCol w="1905000"/>
                <a:gridCol w="1906587"/>
              </a:tblGrid>
              <a:tr h="6601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2013-2015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Student Populations</a:t>
                      </a:r>
                    </a:p>
                  </a:txBody>
                  <a:tcPr marT="31942" marB="3194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2015-2016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Student Populations</a:t>
                      </a:r>
                    </a:p>
                  </a:txBody>
                  <a:tcPr marT="31942" marB="3194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416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First-Year Students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First-Year Students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416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Sophomore Students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Sophomore Students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416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Athletics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Juniors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416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EOF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Transfers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200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OSS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Athletics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200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Academic Warning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EOF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200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charset="0"/>
                        <a:ea typeface="ＭＳ Ｐゴシック" pitchFamily="34" charset="-128"/>
                      </a:endParaRP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OSS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2004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charset="0"/>
                        <a:ea typeface="ＭＳ Ｐゴシック" pitchFamily="34" charset="-128"/>
                      </a:endParaRP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Academic Warning</a:t>
                      </a:r>
                    </a:p>
                  </a:txBody>
                  <a:tcPr marT="31942" marB="3194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457346"/>
              </p:ext>
            </p:extLst>
          </p:nvPr>
        </p:nvGraphicFramePr>
        <p:xfrm>
          <a:off x="4193419" y="2093911"/>
          <a:ext cx="4743450" cy="3292478"/>
        </p:xfrm>
        <a:graphic>
          <a:graphicData uri="http://schemas.openxmlformats.org/drawingml/2006/table">
            <a:tbl>
              <a:tblPr/>
              <a:tblGrid>
                <a:gridCol w="2371725"/>
                <a:gridCol w="2371725"/>
              </a:tblGrid>
              <a:tr h="49539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2013-2015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Progress Survey Items</a:t>
                      </a:r>
                    </a:p>
                  </a:txBody>
                  <a:tcPr marT="34297" marB="342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2015-2016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Progress Survey Items</a:t>
                      </a:r>
                    </a:p>
                  </a:txBody>
                  <a:tcPr marT="34297" marB="3429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0101"/>
                    </a:solidFill>
                  </a:tcPr>
                </a:tc>
              </a:tr>
              <a:tr h="403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Academically at Risk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Academically at Risk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charset="0"/>
                        <a:ea typeface="ＭＳ Ｐゴシック" pitchFamily="34" charset="-128"/>
                      </a:endParaRP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3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Attendance Concern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Attendance/Participation Concern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charset="0"/>
                        <a:ea typeface="ＭＳ Ｐゴシック" pitchFamily="34" charset="-128"/>
                      </a:endParaRP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3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BIT Concern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Center for Reading &amp; Writing Referral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39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Center for Reading &amp; Writing Referral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Good Work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36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Great Work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Missing Assignments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36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Low Participation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charset="0"/>
                        <a:ea typeface="ＭＳ Ｐゴシック" pitchFamily="34" charset="-128"/>
                      </a:endParaRP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36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Missing Assignments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charset="0"/>
                        <a:ea typeface="ＭＳ Ｐゴシック" pitchFamily="34" charset="-128"/>
                      </a:endParaRP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36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Low Quiz/Test Scores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charset="0"/>
                        <a:ea typeface="ＭＳ Ｐゴシック" pitchFamily="34" charset="-128"/>
                      </a:endParaRP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3626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charset="0"/>
                          <a:ea typeface="ＭＳ Ｐゴシック" pitchFamily="34" charset="-128"/>
                        </a:rPr>
                        <a:t>Showing Improvement Kudos</a:t>
                      </a: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12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itchFamily="34" charset="0"/>
                        <a:defRPr sz="11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000">
                          <a:solidFill>
                            <a:srgbClr val="484848"/>
                          </a:solidFill>
                          <a:latin typeface="Open Sans Semibold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charset="0"/>
                        <a:ea typeface="ＭＳ Ｐゴシック" pitchFamily="34" charset="-128"/>
                      </a:endParaRPr>
                    </a:p>
                  </a:txBody>
                  <a:tcPr marT="34297" marB="3429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53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cap="none" dirty="0" smtClean="0"/>
              <a:t>Connect Quantitative Feedback</a:t>
            </a:r>
            <a:endParaRPr lang="en-US" sz="2800" cap="none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7813665"/>
              </p:ext>
            </p:extLst>
          </p:nvPr>
        </p:nvGraphicFramePr>
        <p:xfrm>
          <a:off x="1635530" y="2721530"/>
          <a:ext cx="6234880" cy="3791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>
            <a:spLocks noGrp="1"/>
          </p:cNvSpPr>
          <p:nvPr>
            <p:ph idx="1"/>
          </p:nvPr>
        </p:nvSpPr>
        <p:spPr>
          <a:xfrm>
            <a:off x="381000" y="1666058"/>
            <a:ext cx="8381260" cy="2820988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>
                <a:ea typeface="+mn-ea"/>
              </a:rPr>
              <a:t>Question</a:t>
            </a:r>
            <a:r>
              <a:rPr lang="en-US" sz="1600" dirty="0">
                <a:ea typeface="+mn-ea"/>
              </a:rPr>
              <a:t>: As a result of the messages from connect@ramapo.edu that indicated opportunities for improvement in your courses, please specify if you followed up with any of the following campus resources; check all that </a:t>
            </a:r>
            <a:r>
              <a:rPr lang="en-US" sz="1600" dirty="0" smtClean="0">
                <a:ea typeface="+mn-ea"/>
              </a:rPr>
              <a:t>apply</a:t>
            </a:r>
            <a:r>
              <a:rPr lang="en-US" sz="1600" dirty="0">
                <a:ea typeface="+mn-ea"/>
              </a:rPr>
              <a:t>.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8129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3378"/>
            <a:ext cx="9144000" cy="67546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CSS_CONNECT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119" y="1767258"/>
            <a:ext cx="3606195" cy="360619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54444" y="1586189"/>
            <a:ext cx="60541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sz="2400" b="1" spc="-1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Open Sans Semibold" charset="0"/>
                <a:cs typeface="Open Sans Semibold" charset="0"/>
              </a:rPr>
              <a:t>3 Year Findings</a:t>
            </a:r>
            <a:endParaRPr lang="en-AU" sz="2400" b="1" spc="-150" dirty="0">
              <a:solidFill>
                <a:schemeClr val="accent1">
                  <a:lumMod val="75000"/>
                </a:schemeClr>
              </a:solidFill>
              <a:latin typeface="+mj-lt"/>
              <a:ea typeface="Open Sans Semibold" charset="0"/>
              <a:cs typeface="Open Sans Semibold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4390" y="0"/>
            <a:ext cx="1771950" cy="6858000"/>
          </a:xfrm>
          <a:prstGeom prst="rect">
            <a:avLst/>
          </a:prstGeom>
          <a:solidFill>
            <a:srgbClr val="6C0003"/>
          </a:solidFill>
          <a:ln>
            <a:solidFill>
              <a:srgbClr val="6C000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73657" y="0"/>
            <a:ext cx="1771950" cy="6858000"/>
          </a:xfrm>
          <a:prstGeom prst="rect">
            <a:avLst/>
          </a:prstGeom>
          <a:solidFill>
            <a:srgbClr val="6C0003"/>
          </a:solidFill>
          <a:ln>
            <a:solidFill>
              <a:srgbClr val="6C000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54390" cy="6858000"/>
          </a:xfrm>
          <a:prstGeom prst="rect">
            <a:avLst/>
          </a:prstGeom>
          <a:solidFill>
            <a:srgbClr val="DEDE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775140" y="0"/>
            <a:ext cx="354390" cy="6858000"/>
          </a:xfrm>
          <a:prstGeom prst="rect">
            <a:avLst/>
          </a:prstGeom>
          <a:solidFill>
            <a:srgbClr val="DEDE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19267" y="0"/>
            <a:ext cx="354390" cy="6858000"/>
          </a:xfrm>
          <a:prstGeom prst="rect">
            <a:avLst/>
          </a:prstGeom>
          <a:solidFill>
            <a:srgbClr val="DEDE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126340" y="0"/>
            <a:ext cx="354390" cy="6858000"/>
          </a:xfrm>
          <a:prstGeom prst="rect">
            <a:avLst/>
          </a:prstGeom>
          <a:solidFill>
            <a:srgbClr val="DEDEE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66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cap="none" dirty="0" smtClean="0"/>
              <a:t>Closing the Loop: First Year Students</a:t>
            </a:r>
            <a:endParaRPr lang="en-US" sz="2800" cap="non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731224"/>
              </p:ext>
            </p:extLst>
          </p:nvPr>
        </p:nvGraphicFramePr>
        <p:xfrm>
          <a:off x="381000" y="2063349"/>
          <a:ext cx="8493516" cy="3105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731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cap="none" dirty="0" smtClean="0"/>
              <a:t>Student Meetings Regarding Academic Probation</a:t>
            </a:r>
            <a:endParaRPr lang="en-US" sz="2600" cap="none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480304"/>
              </p:ext>
            </p:extLst>
          </p:nvPr>
        </p:nvGraphicFramePr>
        <p:xfrm>
          <a:off x="177195" y="2123861"/>
          <a:ext cx="8800685" cy="3635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5250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cap="none" dirty="0" smtClean="0"/>
              <a:t>Connect Qualitative Feedback</a:t>
            </a:r>
            <a:endParaRPr lang="en-US" sz="2400" cap="none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19390" y="2022176"/>
            <a:ext cx="3619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 sz="14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1pPr>
            <a:lvl2pPr defTabSz="457200">
              <a:defRPr sz="13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2pPr>
            <a:lvl3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3pPr>
            <a:lvl4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4pPr>
            <a:lvl5pPr defTabSz="457200"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JM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B0B0B"/>
                </a:solidFill>
                <a:effectLst/>
                <a:uLnTx/>
                <a:uFillTx/>
                <a:latin typeface="Franklin Gothic Book"/>
                <a:ea typeface="ＭＳ Ｐゴシック" charset="0"/>
                <a:cs typeface="Franklin Gothic Book"/>
              </a:rPr>
              <a:t>EOF</a:t>
            </a:r>
            <a:r>
              <a:rPr kumimoji="0" lang="en-JM" sz="1600" b="0" i="0" u="none" strike="noStrike" kern="0" cap="none" spc="0" normalizeH="0" noProof="0" dirty="0" smtClean="0">
                <a:ln>
                  <a:noFill/>
                </a:ln>
                <a:solidFill>
                  <a:srgbClr val="0B0B0B"/>
                </a:solidFill>
                <a:effectLst/>
                <a:uLnTx/>
                <a:uFillTx/>
                <a:latin typeface="Franklin Gothic Book"/>
                <a:ea typeface="ＭＳ Ｐゴシック" charset="0"/>
                <a:cs typeface="Franklin Gothic Book"/>
              </a:rPr>
              <a:t> Advisor</a:t>
            </a:r>
            <a:endParaRPr kumimoji="0" lang="en-JM" sz="1600" b="0" i="0" u="none" strike="noStrike" kern="0" cap="none" spc="0" normalizeH="0" baseline="0" noProof="0" dirty="0" smtClean="0">
              <a:ln>
                <a:noFill/>
              </a:ln>
              <a:solidFill>
                <a:srgbClr val="0B0B0B"/>
              </a:solidFill>
              <a:effectLst/>
              <a:uLnTx/>
              <a:uFillTx/>
              <a:latin typeface="Franklin Gothic Book"/>
              <a:ea typeface="ＭＳ Ｐゴシック" charset="0"/>
              <a:cs typeface="Franklin Gothic Book"/>
            </a:endParaRPr>
          </a:p>
        </p:txBody>
      </p:sp>
      <p:sp>
        <p:nvSpPr>
          <p:cNvPr id="25" name="TextBox 25"/>
          <p:cNvSpPr txBox="1">
            <a:spLocks noChangeArrowheads="1"/>
          </p:cNvSpPr>
          <p:nvPr/>
        </p:nvSpPr>
        <p:spPr bwMode="auto">
          <a:xfrm>
            <a:off x="5477280" y="2022176"/>
            <a:ext cx="32171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JM" sz="1600" dirty="0" smtClean="0">
                <a:solidFill>
                  <a:srgbClr val="0B0B0B"/>
                </a:solidFill>
                <a:latin typeface="Franklin Gothic Book"/>
                <a:ea typeface="+mn-ea"/>
                <a:cs typeface="Franklin Gothic Book"/>
              </a:rPr>
              <a:t>Student Success Advisor</a:t>
            </a:r>
            <a:endParaRPr lang="en-JM" sz="1600" dirty="0">
              <a:solidFill>
                <a:srgbClr val="0B0B0B"/>
              </a:solidFill>
              <a:latin typeface="Franklin Gothic Book"/>
              <a:ea typeface="+mn-ea"/>
              <a:cs typeface="Franklin Gothic Book"/>
            </a:endParaRPr>
          </a:p>
        </p:txBody>
      </p:sp>
      <p:sp>
        <p:nvSpPr>
          <p:cNvPr id="26" name="TextBox 29"/>
          <p:cNvSpPr txBox="1">
            <a:spLocks noChangeArrowheads="1"/>
          </p:cNvSpPr>
          <p:nvPr/>
        </p:nvSpPr>
        <p:spPr bwMode="auto">
          <a:xfrm>
            <a:off x="1119390" y="4497591"/>
            <a:ext cx="229577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JM" sz="1600" dirty="0" smtClean="0">
                <a:solidFill>
                  <a:srgbClr val="0B0B0B"/>
                </a:solidFill>
                <a:latin typeface="Franklin Gothic Book"/>
                <a:ea typeface="+mn-ea"/>
                <a:cs typeface="Franklin Gothic Book"/>
              </a:rPr>
              <a:t>OSS Advisor</a:t>
            </a:r>
            <a:endParaRPr lang="en-JM" sz="1600" dirty="0">
              <a:solidFill>
                <a:srgbClr val="0B0B0B"/>
              </a:solidFill>
              <a:latin typeface="Franklin Gothic Book"/>
              <a:ea typeface="+mn-ea"/>
              <a:cs typeface="Franklin Gothic Book"/>
            </a:endParaRPr>
          </a:p>
        </p:txBody>
      </p:sp>
      <p:sp>
        <p:nvSpPr>
          <p:cNvPr id="27" name="TextBox 32"/>
          <p:cNvSpPr txBox="1">
            <a:spLocks noChangeArrowheads="1"/>
          </p:cNvSpPr>
          <p:nvPr/>
        </p:nvSpPr>
        <p:spPr bwMode="auto">
          <a:xfrm>
            <a:off x="5431244" y="4420109"/>
            <a:ext cx="252669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JM" sz="1600" dirty="0" smtClean="0">
                <a:solidFill>
                  <a:srgbClr val="0B0B0B"/>
                </a:solidFill>
                <a:latin typeface="Franklin Gothic Book"/>
                <a:ea typeface="+mn-ea"/>
                <a:cs typeface="Franklin Gothic Book"/>
              </a:rPr>
              <a:t>Faculty Member</a:t>
            </a:r>
            <a:endParaRPr lang="en-JM" sz="1600" dirty="0">
              <a:solidFill>
                <a:srgbClr val="0B0B0B"/>
              </a:solidFill>
              <a:latin typeface="Franklin Gothic Book"/>
              <a:ea typeface="+mn-ea"/>
              <a:cs typeface="Franklin Gothic Book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81000" y="1892198"/>
            <a:ext cx="561118" cy="590729"/>
          </a:xfrm>
          <a:prstGeom prst="ellipse">
            <a:avLst/>
          </a:prstGeom>
          <a:solidFill>
            <a:srgbClr val="57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81000" y="4404106"/>
            <a:ext cx="561118" cy="590729"/>
          </a:xfrm>
          <a:prstGeom prst="ellipse">
            <a:avLst/>
          </a:prstGeom>
          <a:solidFill>
            <a:srgbClr val="57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4738890" y="1902516"/>
            <a:ext cx="561118" cy="590729"/>
          </a:xfrm>
          <a:prstGeom prst="ellipse">
            <a:avLst/>
          </a:prstGeom>
          <a:solidFill>
            <a:srgbClr val="57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4738890" y="4414156"/>
            <a:ext cx="561118" cy="590729"/>
          </a:xfrm>
          <a:prstGeom prst="ellipse">
            <a:avLst/>
          </a:prstGeom>
          <a:solidFill>
            <a:srgbClr val="57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119389" y="2482927"/>
            <a:ext cx="350914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200" dirty="0">
                <a:latin typeface="Franklin Gothic Book"/>
                <a:ea typeface="ＭＳ Ｐゴシック" charset="0"/>
                <a:cs typeface="Franklin Gothic Book"/>
              </a:rPr>
              <a:t>Working with </a:t>
            </a:r>
            <a:r>
              <a:rPr lang="en-US" sz="1200" b="1" dirty="0">
                <a:solidFill>
                  <a:schemeClr val="accent1">
                    <a:lumMod val="75000"/>
                  </a:schemeClr>
                </a:solidFill>
                <a:latin typeface="Franklin Gothic Book"/>
                <a:ea typeface="ＭＳ Ｐゴシック" charset="0"/>
                <a:cs typeface="Franklin Gothic Book"/>
              </a:rPr>
              <a:t>Connect has made the advisement process more interactive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Franklin Gothic Book"/>
                <a:ea typeface="ＭＳ Ｐゴシック" charset="0"/>
                <a:cs typeface="Franklin Gothic Book"/>
              </a:rPr>
              <a:t> </a:t>
            </a:r>
            <a:r>
              <a:rPr lang="en-US" sz="1200" dirty="0">
                <a:latin typeface="Franklin Gothic Book"/>
                <a:ea typeface="ＭＳ Ｐゴシック" charset="0"/>
                <a:cs typeface="Franklin Gothic Book"/>
              </a:rPr>
              <a:t>between the students and myself. It really is a great central system that has even more capabilities than we are currently doing. I think the biggest relationship it has improved has been between student and faculty member. Students get flagged and once I have been able to get in touch with them, a lot of them have already spoken to their faculty member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Franklin Gothic Book"/>
                <a:ea typeface="ＭＳ Ｐゴシック" charset="0"/>
                <a:cs typeface="Franklin Gothic Book"/>
              </a:rPr>
              <a:t>.</a:t>
            </a:r>
            <a:r>
              <a:rPr lang="en-US" sz="1200" b="1" dirty="0">
                <a:solidFill>
                  <a:schemeClr val="accent6">
                    <a:lumMod val="75000"/>
                  </a:schemeClr>
                </a:solidFill>
                <a:latin typeface="Franklin Gothic Book"/>
                <a:ea typeface="ＭＳ Ｐゴシック" charset="0"/>
                <a:cs typeface="Franklin Gothic Book"/>
              </a:rPr>
              <a:t> It has given the students a better sense of ownership in terms of their progress.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  <a:latin typeface="Franklin Gothic Book"/>
                <a:ea typeface="ＭＳ Ｐゴシック" charset="0"/>
                <a:cs typeface="Franklin Gothic Book"/>
              </a:rPr>
              <a:t> </a:t>
            </a:r>
          </a:p>
        </p:txBody>
      </p:sp>
      <p:sp>
        <p:nvSpPr>
          <p:cNvPr id="46" name="Text Placeholder 4"/>
          <p:cNvSpPr txBox="1">
            <a:spLocks/>
          </p:cNvSpPr>
          <p:nvPr/>
        </p:nvSpPr>
        <p:spPr>
          <a:xfrm>
            <a:off x="1119389" y="4836893"/>
            <a:ext cx="3509145" cy="1460500"/>
          </a:xfrm>
          <a:prstGeom prst="rect">
            <a:avLst/>
          </a:prstGeom>
        </p:spPr>
        <p:txBody>
          <a:bodyPr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spcBef>
                <a:spcPts val="0"/>
              </a:spcBef>
              <a:buNone/>
              <a:defRPr/>
            </a:pPr>
            <a:r>
              <a:rPr lang="en-US" sz="1200" dirty="0" smtClean="0">
                <a:latin typeface="Franklin Gothic Book"/>
                <a:cs typeface="Franklin Gothic Book"/>
              </a:rPr>
              <a:t>I believe I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Franklin Gothic Book"/>
                <a:cs typeface="Franklin Gothic Book"/>
              </a:rPr>
              <a:t>am 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  <a:latin typeface="Franklin Gothic Book"/>
                <a:cs typeface="Franklin Gothic Book"/>
              </a:rPr>
              <a:t>better informed about how my students are doing in the classroom.</a:t>
            </a:r>
            <a:r>
              <a:rPr lang="en-US" sz="1200" dirty="0" smtClean="0">
                <a:solidFill>
                  <a:schemeClr val="accent2"/>
                </a:solidFill>
                <a:latin typeface="Franklin Gothic Book"/>
                <a:cs typeface="Franklin Gothic Book"/>
              </a:rPr>
              <a:t> </a:t>
            </a:r>
            <a:r>
              <a:rPr lang="en-US" sz="1200" dirty="0" smtClean="0">
                <a:latin typeface="Franklin Gothic Book"/>
                <a:cs typeface="Franklin Gothic Book"/>
              </a:rPr>
              <a:t>Connect has often prompted me to reach out to a student that I might have otherwise overlooked. When students receive a Connect report from a professor </a:t>
            </a:r>
            <a:r>
              <a:rPr lang="en-US" sz="1200" b="1" dirty="0" smtClean="0">
                <a:solidFill>
                  <a:schemeClr val="accent6">
                    <a:lumMod val="75000"/>
                  </a:schemeClr>
                </a:solidFill>
                <a:latin typeface="Franklin Gothic Book"/>
                <a:cs typeface="Franklin Gothic Book"/>
              </a:rPr>
              <a:t>they respond more proactively</a:t>
            </a:r>
            <a:r>
              <a:rPr lang="en-US" sz="1200" dirty="0" smtClean="0">
                <a:solidFill>
                  <a:srgbClr val="D20061"/>
                </a:solidFill>
                <a:latin typeface="Franklin Gothic Book"/>
                <a:cs typeface="Franklin Gothic Book"/>
              </a:rPr>
              <a:t> </a:t>
            </a:r>
            <a:r>
              <a:rPr lang="en-US" sz="1200" dirty="0" smtClean="0">
                <a:latin typeface="Franklin Gothic Book"/>
                <a:cs typeface="Franklin Gothic Book"/>
              </a:rPr>
              <a:t>than an email just from me. </a:t>
            </a:r>
            <a:endParaRPr lang="en-US" sz="1200" dirty="0">
              <a:latin typeface="Franklin Gothic Book"/>
              <a:cs typeface="Franklin Gothic Book"/>
            </a:endParaRPr>
          </a:p>
        </p:txBody>
      </p:sp>
      <p:sp>
        <p:nvSpPr>
          <p:cNvPr id="47" name="Text Placeholder 4"/>
          <p:cNvSpPr txBox="1">
            <a:spLocks/>
          </p:cNvSpPr>
          <p:nvPr/>
        </p:nvSpPr>
        <p:spPr>
          <a:xfrm>
            <a:off x="5477280" y="2364390"/>
            <a:ext cx="3504151" cy="1520609"/>
          </a:xfrm>
          <a:prstGeom prst="rect">
            <a:avLst/>
          </a:prstGeom>
        </p:spPr>
        <p:txBody>
          <a:bodyPr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spcBef>
                <a:spcPts val="0"/>
              </a:spcBef>
              <a:buNone/>
              <a:defRPr/>
            </a:pPr>
            <a:r>
              <a:rPr lang="en-US" sz="1200" dirty="0" smtClean="0">
                <a:latin typeface="Franklin Gothic Book"/>
                <a:cs typeface="Franklin Gothic Book"/>
              </a:rPr>
              <a:t>Connect identifies students who are struggling or are having academic difficulty, which is a benefit to the student and me. </a:t>
            </a:r>
            <a:r>
              <a:rPr lang="en-US" sz="1200" b="1" dirty="0" smtClean="0">
                <a:solidFill>
                  <a:srgbClr val="0D0DFF"/>
                </a:solidFill>
                <a:latin typeface="Franklin Gothic Book"/>
                <a:cs typeface="Franklin Gothic Book"/>
              </a:rPr>
              <a:t>We are able to determine the support mechanisms needed. </a:t>
            </a:r>
            <a:endParaRPr lang="en-US" sz="1200" dirty="0">
              <a:solidFill>
                <a:srgbClr val="0D0DFF"/>
              </a:solidFill>
              <a:latin typeface="Franklin Gothic Book"/>
              <a:cs typeface="Franklin Gothic Book"/>
            </a:endParaRPr>
          </a:p>
        </p:txBody>
      </p:sp>
      <p:sp>
        <p:nvSpPr>
          <p:cNvPr id="48" name="Text Placeholder 4"/>
          <p:cNvSpPr txBox="1">
            <a:spLocks/>
          </p:cNvSpPr>
          <p:nvPr/>
        </p:nvSpPr>
        <p:spPr>
          <a:xfrm>
            <a:off x="5477280" y="4759419"/>
            <a:ext cx="3504151" cy="1863834"/>
          </a:xfrm>
          <a:prstGeom prst="rect">
            <a:avLst/>
          </a:prstGeom>
        </p:spPr>
        <p:txBody>
          <a:bodyPr rtlCol="0">
            <a:no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spcBef>
                <a:spcPts val="0"/>
              </a:spcBef>
              <a:buNone/>
              <a:defRPr/>
            </a:pPr>
            <a:r>
              <a:rPr lang="en-US" sz="1200" dirty="0" smtClean="0">
                <a:latin typeface="Franklin Gothic Book"/>
                <a:cs typeface="Franklin Gothic Book"/>
              </a:rPr>
              <a:t>As an adjunct last semester, Connect managed to scare some of my students into doing their missing assignments. It was </a:t>
            </a:r>
            <a:r>
              <a:rPr lang="en-US" sz="1200" b="1" dirty="0" smtClean="0">
                <a:solidFill>
                  <a:srgbClr val="0D0DFF"/>
                </a:solidFill>
                <a:latin typeface="Franklin Gothic Book"/>
                <a:cs typeface="Franklin Gothic Book"/>
              </a:rPr>
              <a:t>effective too because the athletics department intervened in response to my referral</a:t>
            </a:r>
            <a:r>
              <a:rPr lang="en-US" sz="1200" dirty="0" smtClean="0">
                <a:solidFill>
                  <a:srgbClr val="0D0DFF"/>
                </a:solidFill>
                <a:latin typeface="Franklin Gothic Book"/>
                <a:cs typeface="Franklin Gothic Book"/>
              </a:rPr>
              <a:t> </a:t>
            </a:r>
            <a:r>
              <a:rPr lang="en-US" sz="1200" dirty="0" smtClean="0">
                <a:latin typeface="Franklin Gothic Book"/>
                <a:cs typeface="Franklin Gothic Book"/>
              </a:rPr>
              <a:t>and told a student he could not come to practice until I said his work was turned in. </a:t>
            </a:r>
            <a:endParaRPr lang="en-US" sz="1200" dirty="0">
              <a:latin typeface="Franklin Gothic Book"/>
              <a:cs typeface="Franklin Gothic Book"/>
            </a:endParaRPr>
          </a:p>
        </p:txBody>
      </p:sp>
    </p:spTree>
    <p:extLst>
      <p:ext uri="{BB962C8B-B14F-4D97-AF65-F5344CB8AC3E}">
        <p14:creationId xmlns:p14="http://schemas.microsoft.com/office/powerpoint/2010/main" val="113169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Looking Forward</a:t>
            </a:r>
            <a:endParaRPr lang="en-US" dirty="0"/>
          </a:p>
        </p:txBody>
      </p:sp>
      <p:pic>
        <p:nvPicPr>
          <p:cNvPr id="12" name="Picture Placeholder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67"/>
          <a:stretch>
            <a:fillRect/>
          </a:stretch>
        </p:blipFill>
        <p:spPr>
          <a:xfrm>
            <a:off x="3781959" y="2370944"/>
            <a:ext cx="5104568" cy="324442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75564" y="1762590"/>
            <a:ext cx="360639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  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Expand use of Success Plans: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1) Create plans for all first-year students; 2) Create plans for career development activities; 3) use to support all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students with less than 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2.0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mbria"/>
              <a:cs typeface="Cambri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mbria"/>
              <a:cs typeface="Cambri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   Analyze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impact of certain flags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on first year student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retention and incorporate into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Predictive Modeling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Cambria"/>
              <a:cs typeface="Cambri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Add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mbria"/>
                <a:cs typeface="Cambria"/>
              </a:rPr>
              <a:t>Degree Planning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mbria"/>
              <a:cs typeface="Cambria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36977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896" y="132914"/>
            <a:ext cx="8859750" cy="6586634"/>
          </a:xfrm>
          <a:prstGeom prst="rect">
            <a:avLst/>
          </a:prstGeom>
          <a:solidFill>
            <a:srgbClr val="6D000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015574" y="2498103"/>
            <a:ext cx="51857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Open Sans" charset="0"/>
              </a:rPr>
              <a:t>Questions?</a:t>
            </a:r>
            <a:endParaRPr lang="en-US" sz="2800" b="1" dirty="0">
              <a:solidFill>
                <a:schemeClr val="bg1"/>
              </a:solidFill>
              <a:latin typeface="Open Sans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408764" y="3105471"/>
            <a:ext cx="381000" cy="0"/>
          </a:xfrm>
          <a:prstGeom prst="line">
            <a:avLst/>
          </a:prstGeom>
          <a:ln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2449587" y="3657053"/>
            <a:ext cx="42750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14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1pPr>
            <a:lvl2pPr defTabSz="457200">
              <a:defRPr sz="13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2pPr>
            <a:lvl3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3pPr>
            <a:lvl4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4pPr>
            <a:lvl5pPr defTabSz="457200"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9pPr>
          </a:lstStyle>
          <a:p>
            <a:pPr algn="ctr"/>
            <a:r>
              <a:rPr lang="en-US" sz="1600" dirty="0" smtClean="0">
                <a:solidFill>
                  <a:schemeClr val="bg1"/>
                </a:solidFill>
                <a:latin typeface="Open Sans" charset="0"/>
              </a:rPr>
              <a:t>Joseph Connell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Open Sans" charset="0"/>
              </a:rPr>
              <a:t>Assistant Vice President of Student Success</a:t>
            </a:r>
          </a:p>
          <a:p>
            <a:pPr algn="ctr"/>
            <a:r>
              <a:rPr lang="en-US" sz="1600" dirty="0" err="1" smtClean="0">
                <a:solidFill>
                  <a:schemeClr val="bg1"/>
                </a:solidFill>
                <a:latin typeface="Open Sans" charset="0"/>
              </a:rPr>
              <a:t>jconnell@ramapo.edu</a:t>
            </a:r>
            <a:endParaRPr lang="en-US" sz="1600" dirty="0">
              <a:solidFill>
                <a:schemeClr val="bg1"/>
              </a:solidFill>
              <a:latin typeface="Open Sans" charset="0"/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663799" y="4660353"/>
            <a:ext cx="58116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 sz="14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1pPr>
            <a:lvl2pPr defTabSz="457200">
              <a:defRPr sz="13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2pPr>
            <a:lvl3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3pPr>
            <a:lvl4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4pPr>
            <a:lvl5pPr defTabSz="457200"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9pPr>
          </a:lstStyle>
          <a:p>
            <a:pPr algn="ctr"/>
            <a:r>
              <a:rPr lang="en-US" sz="1600" dirty="0" smtClean="0">
                <a:solidFill>
                  <a:schemeClr val="bg1"/>
                </a:solidFill>
                <a:latin typeface="Open Sans" charset="0"/>
              </a:rPr>
              <a:t>Chris Romano</a:t>
            </a:r>
            <a:endParaRPr lang="en-US" sz="1600" dirty="0">
              <a:solidFill>
                <a:schemeClr val="bg1"/>
              </a:solidFill>
              <a:latin typeface="Open Sans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Open Sans" charset="0"/>
              </a:rPr>
              <a:t>Vice President of Enrollment Management and Student Affairs</a:t>
            </a:r>
            <a:endParaRPr lang="en-US" sz="1600" dirty="0">
              <a:solidFill>
                <a:schemeClr val="bg1"/>
              </a:solidFill>
              <a:latin typeface="Open Sans" charset="0"/>
            </a:endParaRP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Open Sans" charset="0"/>
              </a:rPr>
              <a:t>cromano@ramapo.edu</a:t>
            </a:r>
            <a:endParaRPr lang="en-US" sz="1600" dirty="0">
              <a:solidFill>
                <a:schemeClr val="bg1"/>
              </a:solidFill>
              <a:latin typeface="Open Sans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552" y="914401"/>
            <a:ext cx="3517086" cy="117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28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1"/>
            <a:ext cx="8407893" cy="482325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Founded in 1969</a:t>
            </a:r>
            <a:b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</a:br>
            <a:endParaRPr lang="en-US" sz="1600" dirty="0">
              <a:solidFill>
                <a:schemeClr val="tx1"/>
              </a:solidFill>
              <a:latin typeface="Franklin Gothic Book"/>
              <a:ea typeface="ＭＳ Ｐゴシック" charset="0"/>
              <a:cs typeface="Franklin Gothic Book"/>
            </a:endParaRPr>
          </a:p>
          <a:p>
            <a:pPr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Approximately 6000 students</a:t>
            </a:r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~5800 undergraduate students</a:t>
            </a:r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~ 200 graduate students</a:t>
            </a:r>
            <a:b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</a:br>
            <a:endParaRPr lang="en-US" sz="1600" dirty="0">
              <a:solidFill>
                <a:schemeClr val="tx1"/>
              </a:solidFill>
              <a:latin typeface="Franklin Gothic Book"/>
              <a:ea typeface="ＭＳ Ｐゴシック" charset="0"/>
              <a:cs typeface="Franklin Gothic Book"/>
            </a:endParaRPr>
          </a:p>
          <a:p>
            <a:pPr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51% of students live on campus</a:t>
            </a:r>
            <a:b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</a:br>
            <a:endParaRPr lang="en-US" sz="1600" dirty="0">
              <a:solidFill>
                <a:schemeClr val="tx1"/>
              </a:solidFill>
              <a:latin typeface="Franklin Gothic Book"/>
              <a:ea typeface="ＭＳ Ｐゴシック" charset="0"/>
              <a:cs typeface="Franklin Gothic Book"/>
            </a:endParaRPr>
          </a:p>
          <a:p>
            <a:pPr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Designated by the State as “New Jersey’s Public Liberal Arts College”</a:t>
            </a:r>
            <a:b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</a:br>
            <a:endParaRPr lang="en-US" sz="1600" dirty="0">
              <a:solidFill>
                <a:schemeClr val="tx1"/>
              </a:solidFill>
              <a:latin typeface="Franklin Gothic Book"/>
              <a:ea typeface="ＭＳ Ｐゴシック" charset="0"/>
              <a:cs typeface="Franklin Gothic Book"/>
            </a:endParaRPr>
          </a:p>
          <a:p>
            <a:pPr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Fall 2014 First-Year Class:</a:t>
            </a:r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978 students</a:t>
            </a:r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Average SAT of 1162</a:t>
            </a:r>
          </a:p>
          <a:p>
            <a:pPr lvl="1">
              <a:lnSpc>
                <a:spcPct val="80000"/>
              </a:lnSpc>
              <a:buFont typeface="Wingdings" charset="0"/>
              <a:buChar char="§"/>
            </a:pPr>
            <a:r>
              <a:rPr lang="en-US" sz="1600" dirty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31% of class meet institutionally approved diversity </a:t>
            </a:r>
            <a:r>
              <a:rPr lang="en-US" sz="1600" dirty="0" smtClean="0">
                <a:solidFill>
                  <a:schemeClr val="tx1"/>
                </a:solidFill>
                <a:latin typeface="Franklin Gothic Book"/>
                <a:ea typeface="ＭＳ Ｐゴシック" charset="0"/>
                <a:cs typeface="Franklin Gothic Book"/>
              </a:rPr>
              <a:t>metrics</a:t>
            </a:r>
            <a:endParaRPr lang="en-US" sz="1600" dirty="0">
              <a:solidFill>
                <a:schemeClr val="tx1"/>
              </a:solidFill>
              <a:latin typeface="Franklin Gothic Book"/>
              <a:ea typeface="ＭＳ Ｐゴシック" charset="0"/>
              <a:cs typeface="Franklin Gothic Book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Ramapo College of New Jersey</a:t>
            </a:r>
            <a:endParaRPr lang="en-US" cap="non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277" y="5211821"/>
            <a:ext cx="3517086" cy="117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99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543943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Educational Opportunity Fund Program (EOF), Office of Specialized Services and Athletics sent faculty members multiple surveys at different times of the semester asking for student updates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600" dirty="0" smtClean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Faculty reported not as much “loop closing” if feedback was submitted 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600" dirty="0" smtClean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Chance that if a student was both EOF and Athletics affiliated, faculty would end up receiving two different surveys at two varying times for the same student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600" dirty="0" smtClean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Surveys took significant amount of time either because of manual student/course entry or continuous copy/paste</a:t>
            </a:r>
            <a:br>
              <a:rPr lang="en-US" sz="1600" dirty="0" smtClean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</a:br>
            <a:endParaRPr lang="en-US" sz="1600" dirty="0" smtClean="0">
              <a:solidFill>
                <a:srgbClr val="0B0B0B"/>
              </a:solidFill>
              <a:latin typeface="Franklin Gothic Book"/>
              <a:ea typeface="ＭＳ Ｐゴシック" charset="0"/>
              <a:cs typeface="Franklin Gothic Book"/>
            </a:endParaRPr>
          </a:p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1600" dirty="0" smtClean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These populations accounted for less than 30% of the incoming class annually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600" dirty="0" smtClean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What about the other 70%?</a:t>
            </a:r>
          </a:p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1600" dirty="0" smtClean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New Strategic plan calls for increased first-year retention rates and increased four and six year graduation rates.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400" dirty="0" smtClean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How do we build on the old model to achieve this goal?</a:t>
            </a:r>
            <a:endParaRPr lang="en-US" sz="1400" dirty="0">
              <a:solidFill>
                <a:srgbClr val="0B0B0B"/>
              </a:solidFill>
              <a:latin typeface="Franklin Gothic Book"/>
              <a:ea typeface="ＭＳ Ｐゴシック" charset="0"/>
              <a:cs typeface="Franklin Gothic Book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Throwing Stones: The Old Model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81462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54444" y="2180769"/>
            <a:ext cx="6054162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sz="2400" b="1" spc="-150" dirty="0">
                <a:solidFill>
                  <a:schemeClr val="accent1">
                    <a:lumMod val="75000"/>
                  </a:schemeClr>
                </a:solidFill>
                <a:latin typeface="+mj-lt"/>
                <a:ea typeface="Open Sans Semibold" charset="0"/>
                <a:cs typeface="Open Sans Semibold" charset="0"/>
              </a:rPr>
              <a:t>Increase student success by getting students with early signs of academic problems the help they need earlier in the semester.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200525" y="3676674"/>
            <a:ext cx="3810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26909" y="4254802"/>
            <a:ext cx="7501255" cy="97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>
              <a:lnSpc>
                <a:spcPct val="120000"/>
              </a:lnSpc>
              <a:defRPr/>
            </a:pPr>
            <a:r>
              <a:rPr lang="en-JM" sz="1600" dirty="0">
                <a:solidFill>
                  <a:srgbClr val="0B0B0B">
                    <a:lumMod val="75000"/>
                    <a:lumOff val="25000"/>
                  </a:srgbClr>
                </a:solidFill>
                <a:latin typeface="Franklin Gothic Book"/>
                <a:ea typeface="Open Sans"/>
                <a:cs typeface="Franklin Gothic Book"/>
              </a:rPr>
              <a:t>Improve the old early alert system to make it easier for faculty to communicate with the constituencies that provide help </a:t>
            </a:r>
            <a:r>
              <a:rPr lang="en-JM" sz="1600" dirty="0" smtClean="0">
                <a:solidFill>
                  <a:srgbClr val="0B0B0B">
                    <a:lumMod val="75000"/>
                    <a:lumOff val="25000"/>
                  </a:srgbClr>
                </a:solidFill>
                <a:latin typeface="Franklin Gothic Book"/>
                <a:ea typeface="Open Sans"/>
                <a:cs typeface="Franklin Gothic Book"/>
              </a:rPr>
              <a:t>mid-semester </a:t>
            </a:r>
            <a:r>
              <a:rPr lang="en-JM" sz="1600" dirty="0">
                <a:solidFill>
                  <a:srgbClr val="0B0B0B">
                    <a:lumMod val="75000"/>
                    <a:lumOff val="25000"/>
                  </a:srgbClr>
                </a:solidFill>
                <a:latin typeface="Franklin Gothic Book"/>
                <a:ea typeface="Open Sans"/>
                <a:cs typeface="Franklin Gothic Book"/>
              </a:rPr>
              <a:t>and create a one-stop-shop that will take less time each semester.</a:t>
            </a:r>
            <a:endParaRPr lang="en-US" sz="1600" dirty="0">
              <a:solidFill>
                <a:srgbClr val="0B0B0B">
                  <a:lumMod val="75000"/>
                  <a:lumOff val="25000"/>
                </a:srgbClr>
              </a:solidFill>
              <a:latin typeface="Franklin Gothic Book"/>
              <a:ea typeface="ＭＳ Ｐゴシック" charset="0"/>
              <a:cs typeface="Franklin Gothic Book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4153747" y="-3834662"/>
            <a:ext cx="814819" cy="8803916"/>
          </a:xfrm>
          <a:prstGeom prst="rect">
            <a:avLst/>
          </a:prstGeom>
          <a:solidFill>
            <a:srgbClr val="6C0003"/>
          </a:solidFill>
          <a:ln>
            <a:solidFill>
              <a:srgbClr val="6C00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5400000">
            <a:off x="4153748" y="1929669"/>
            <a:ext cx="814819" cy="8803916"/>
          </a:xfrm>
          <a:prstGeom prst="rect">
            <a:avLst/>
          </a:prstGeom>
          <a:solidFill>
            <a:srgbClr val="6C0003"/>
          </a:solidFill>
          <a:ln>
            <a:solidFill>
              <a:srgbClr val="6C00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5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73808" y="987121"/>
            <a:ext cx="65079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AU" sz="2800" b="1" spc="-15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Open Sans Semibold" charset="0"/>
                <a:cs typeface="Open Sans Semibold" charset="0"/>
              </a:rPr>
              <a:t>Change work needs to be small enough to be manageable, but big enough to be meaningful.</a:t>
            </a:r>
            <a:endParaRPr lang="en-AU" sz="2800" b="1" spc="-150" dirty="0">
              <a:solidFill>
                <a:schemeClr val="accent1">
                  <a:lumMod val="75000"/>
                </a:schemeClr>
              </a:solidFill>
              <a:latin typeface="+mj-lt"/>
              <a:ea typeface="Open Sans Semibold" charset="0"/>
              <a:cs typeface="Open Sans Semibold" charset="0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4153747" y="-3834662"/>
            <a:ext cx="814819" cy="8803916"/>
          </a:xfrm>
          <a:prstGeom prst="rect">
            <a:avLst/>
          </a:prstGeom>
          <a:solidFill>
            <a:srgbClr val="6C0003"/>
          </a:solidFill>
          <a:ln>
            <a:solidFill>
              <a:srgbClr val="6C00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rot="5400000">
            <a:off x="4153748" y="1929669"/>
            <a:ext cx="814819" cy="8803916"/>
          </a:xfrm>
          <a:prstGeom prst="rect">
            <a:avLst/>
          </a:prstGeom>
          <a:solidFill>
            <a:srgbClr val="6C0003"/>
          </a:solidFill>
          <a:ln>
            <a:solidFill>
              <a:srgbClr val="6C000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758656793"/>
              </p:ext>
            </p:extLst>
          </p:nvPr>
        </p:nvGraphicFramePr>
        <p:xfrm>
          <a:off x="2273294" y="1945570"/>
          <a:ext cx="5007218" cy="39786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03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3364" y="1719071"/>
            <a:ext cx="3589828" cy="4941404"/>
          </a:xfrm>
        </p:spPr>
        <p:txBody>
          <a:bodyPr>
            <a:normAutofit fontScale="92500" lnSpcReduction="20000"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Franklin Gothic Book"/>
              </a:rPr>
              <a:t>Goal 1: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cs typeface="Franklin Gothic Book"/>
              </a:rPr>
              <a:t>Reduce the number of units sending academic progress reports to faculty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cs typeface="Franklin Gothic Book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Franklin Gothic Book"/>
              </a:rPr>
              <a:t>Measure: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cs typeface="Franklin Gothic Book"/>
              </a:rPr>
              <a:t>Number of forms sent to faculty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Franklin Gothic Book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Franklin Gothic Book"/>
              </a:rPr>
              <a:t>Target: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cs typeface="Franklin Gothic Book"/>
              </a:rPr>
              <a:t>Reduce number of forms from 3 to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cs typeface="Franklin Gothic Book"/>
              </a:rPr>
              <a:t>1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charset="2"/>
              <a:buChar char="§"/>
              <a:defRPr/>
            </a:pP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Franklin Gothic Book"/>
              </a:rPr>
              <a:t>Finding: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Franklin Gothic Book"/>
              </a:rPr>
              <a:t>Met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Franklin Gothic Book"/>
              </a:rPr>
              <a:t>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cs typeface="Franklin Gothic Book"/>
              </a:rPr>
              <a:t/>
            </a:r>
            <a:b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cs typeface="Franklin Gothic Book"/>
              </a:rPr>
            </a:b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cs typeface="Franklin Gothic Book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Franklin Gothic Book"/>
              </a:rPr>
              <a:t>Goal 2: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cs typeface="Franklin Gothic Book"/>
              </a:rPr>
              <a:t>Increase percentage of academic progress reports submitted by faculty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cs typeface="Franklin Gothic Book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Franklin Gothic Book"/>
              </a:rPr>
              <a:t>Measure: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/>
                <a:cs typeface="Franklin Gothic Book"/>
              </a:rPr>
              <a:t>Number of surveys received by units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Franklin Gothic Book"/>
              <a:cs typeface="Franklin Gothic Book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Franklin Gothic Book"/>
              </a:rPr>
              <a:t>Target: </a:t>
            </a:r>
            <a:r>
              <a:rPr lang="en-US" sz="1200" dirty="0">
                <a:latin typeface="Franklin Gothic Book"/>
                <a:cs typeface="Franklin Gothic Book"/>
              </a:rPr>
              <a:t>Establish baseline of surveys received in 2013-2014; compare baseline to numbers received by units in </a:t>
            </a:r>
            <a:r>
              <a:rPr lang="en-US" sz="1200" dirty="0" smtClean="0">
                <a:latin typeface="Franklin Gothic Book"/>
                <a:cs typeface="Franklin Gothic Book"/>
              </a:rPr>
              <a:t>2012-2013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 smtClean="0">
                <a:latin typeface="Franklin Gothic Book"/>
                <a:cs typeface="Franklin Gothic Book"/>
              </a:rPr>
              <a:t>Finding</a:t>
            </a:r>
            <a:r>
              <a:rPr lang="en-US" sz="1200" b="1" dirty="0">
                <a:latin typeface="Franklin Gothic Book"/>
                <a:cs typeface="Franklin Gothic Book"/>
              </a:rPr>
              <a:t>: </a:t>
            </a:r>
            <a:r>
              <a:rPr lang="en-US" sz="1200" dirty="0">
                <a:latin typeface="Franklin Gothic Book"/>
                <a:cs typeface="Franklin Gothic Book"/>
              </a:rPr>
              <a:t>77% of faculty submitted academic progress reports during the 2013-2014 Academic Year and over 56% of courses had surveys completed. (No unit had previously achieved a 50% survey completion rate</a:t>
            </a:r>
            <a:r>
              <a:rPr lang="en-US" sz="1200" dirty="0" smtClean="0">
                <a:latin typeface="Franklin Gothic Book"/>
                <a:cs typeface="Franklin Gothic Book"/>
              </a:rPr>
              <a:t>)</a:t>
            </a:r>
            <a:endParaRPr lang="en-US" sz="1200" dirty="0">
              <a:latin typeface="Franklin Gothic Book"/>
              <a:cs typeface="Franklin Gothic Book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cap="none" dirty="0" smtClean="0"/>
              <a:t>Connect Implementation Goals Year 1</a:t>
            </a:r>
            <a:endParaRPr lang="en-US" sz="2400" cap="none" dirty="0"/>
          </a:p>
        </p:txBody>
      </p:sp>
      <p:pic>
        <p:nvPicPr>
          <p:cNvPr id="5" name="Picture Placeholder 7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3411" b="-33411"/>
          <a:stretch>
            <a:fillRect/>
          </a:stretch>
        </p:blipFill>
        <p:spPr>
          <a:xfrm>
            <a:off x="3693192" y="1305752"/>
            <a:ext cx="5201965" cy="5676358"/>
          </a:xfrm>
        </p:spPr>
      </p:pic>
      <p:cxnSp>
        <p:nvCxnSpPr>
          <p:cNvPr id="6" name="Straight Connector 5"/>
          <p:cNvCxnSpPr/>
          <p:nvPr/>
        </p:nvCxnSpPr>
        <p:spPr>
          <a:xfrm>
            <a:off x="1607363" y="3617004"/>
            <a:ext cx="381000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95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3364" y="2575629"/>
            <a:ext cx="3589828" cy="3627661"/>
          </a:xfrm>
        </p:spPr>
        <p:txBody>
          <a:bodyPr>
            <a:normAutofit fontScale="85000" lnSpcReduction="10000"/>
          </a:bodyPr>
          <a:lstStyle/>
          <a:p>
            <a:pPr fontAlgn="auto">
              <a:lnSpc>
                <a:spcPct val="12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>
                <a:latin typeface="+mj-lt"/>
                <a:cs typeface="Franklin Gothic Book"/>
              </a:rPr>
              <a:t>Goal 3: </a:t>
            </a:r>
            <a:r>
              <a:rPr lang="en-US" sz="1200" dirty="0">
                <a:latin typeface="Franklin Gothic Book"/>
                <a:cs typeface="Franklin Gothic Book"/>
              </a:rPr>
              <a:t>Provide earlier outreach to academically at risk students as identified by academic progress reports, grades and other early </a:t>
            </a:r>
            <a:r>
              <a:rPr lang="en-US" sz="1200" dirty="0" smtClean="0">
                <a:latin typeface="Franklin Gothic Book"/>
                <a:cs typeface="Franklin Gothic Book"/>
              </a:rPr>
              <a:t>alerts</a:t>
            </a:r>
            <a:br>
              <a:rPr lang="en-US" sz="1200" dirty="0" smtClean="0">
                <a:latin typeface="Franklin Gothic Book"/>
                <a:cs typeface="Franklin Gothic Book"/>
              </a:rPr>
            </a:br>
            <a:endParaRPr lang="en-US" sz="1200" dirty="0">
              <a:latin typeface="Franklin Gothic Book"/>
              <a:cs typeface="Franklin Gothic Book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>
                <a:latin typeface="+mj-lt"/>
                <a:cs typeface="Franklin Gothic Book"/>
              </a:rPr>
              <a:t>Measure: </a:t>
            </a:r>
            <a:r>
              <a:rPr lang="en-US" sz="1200" dirty="0">
                <a:latin typeface="Franklin Gothic Book"/>
                <a:cs typeface="Franklin Gothic Book"/>
              </a:rPr>
              <a:t>Number of  contacts with at-risk first</a:t>
            </a:r>
            <a:r>
              <a:rPr lang="en-US" sz="1200" dirty="0" smtClean="0">
                <a:latin typeface="Franklin Gothic Book"/>
                <a:cs typeface="Franklin Gothic Book"/>
              </a:rPr>
              <a:t>-year students on a monthly basis</a:t>
            </a:r>
            <a:br>
              <a:rPr lang="en-US" sz="1200" dirty="0" smtClean="0">
                <a:latin typeface="Franklin Gothic Book"/>
                <a:cs typeface="Franklin Gothic Book"/>
              </a:rPr>
            </a:br>
            <a:endParaRPr lang="en-US" sz="1200" dirty="0" smtClean="0">
              <a:latin typeface="Franklin Gothic Book"/>
              <a:cs typeface="Franklin Gothic Book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 smtClean="0">
                <a:latin typeface="+mj-lt"/>
                <a:cs typeface="Franklin Gothic Book"/>
              </a:rPr>
              <a:t>Target: </a:t>
            </a:r>
            <a:r>
              <a:rPr lang="en-US" sz="1200" dirty="0" smtClean="0">
                <a:latin typeface="Franklin Gothic Book"/>
                <a:cs typeface="Franklin Gothic Book"/>
              </a:rPr>
              <a:t>Establish baseline of contacts made in 2013-2014; compare baseline to numbers made by units in 2012-2013 (approximately 20%)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Wingdings" charset="2"/>
              <a:buChar char="§"/>
              <a:defRPr/>
            </a:pPr>
            <a:endParaRPr lang="en-US" sz="1200" dirty="0" smtClean="0">
              <a:latin typeface="Franklin Gothic Book"/>
              <a:cs typeface="Franklin Gothic Book"/>
            </a:endParaRP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Wingdings" charset="2"/>
              <a:buChar char="§"/>
              <a:defRPr/>
            </a:pPr>
            <a:r>
              <a:rPr lang="en-US" sz="1200" b="1" dirty="0" smtClean="0">
                <a:cs typeface="Franklin Gothic Book"/>
              </a:rPr>
              <a:t>Finding: </a:t>
            </a:r>
            <a:r>
              <a:rPr lang="en-US" sz="1200" dirty="0">
                <a:latin typeface="Franklin Gothic Book"/>
                <a:cs typeface="Franklin Gothic Book"/>
              </a:rPr>
              <a:t>Percent of Academic Warning first-year students who met with their advisor twice on or before 4/2/14 course registration date was 30.9%. (In 2012-2013, CAAFYE met with less than 20% of first-year students on academic warning two times in the spring semester)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cap="none" dirty="0" smtClean="0"/>
              <a:t>Connect Implementation Goals</a:t>
            </a:r>
            <a:endParaRPr lang="en-US" sz="2400" cap="none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2336070"/>
              </p:ext>
            </p:extLst>
          </p:nvPr>
        </p:nvGraphicFramePr>
        <p:xfrm>
          <a:off x="3763855" y="2029203"/>
          <a:ext cx="5184492" cy="398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563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Faculty 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Requested the ability to comment on more students via progress surveys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Requested there be less choices on the survey to minimize sideways scrolling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endParaRPr lang="en-US" sz="1600" dirty="0">
              <a:solidFill>
                <a:srgbClr val="0B0B0B"/>
              </a:solidFill>
              <a:latin typeface="Franklin Gothic Book"/>
              <a:ea typeface="ＭＳ Ｐゴシック" charset="0"/>
              <a:cs typeface="Franklin Gothic Book"/>
            </a:endParaRPr>
          </a:p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Students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Appreciated finding </a:t>
            </a:r>
            <a:r>
              <a:rPr lang="en-US" sz="1600" i="1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some</a:t>
            </a: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 of their resources in one place, but hoped for more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endParaRPr lang="en-US" sz="1600" dirty="0">
              <a:solidFill>
                <a:srgbClr val="0B0B0B"/>
              </a:solidFill>
              <a:latin typeface="Franklin Gothic Book"/>
              <a:ea typeface="ＭＳ Ｐゴシック" charset="0"/>
              <a:cs typeface="Franklin Gothic Book"/>
            </a:endParaRPr>
          </a:p>
          <a:p>
            <a:pPr>
              <a:lnSpc>
                <a:spcPct val="120000"/>
              </a:lnSpc>
              <a:buFont typeface="Wingdings" charset="0"/>
              <a:buChar char="§"/>
            </a:pP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Offices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Began questioning what is Connect?</a:t>
            </a:r>
          </a:p>
          <a:p>
            <a:pPr lvl="1">
              <a:lnSpc>
                <a:spcPct val="120000"/>
              </a:lnSpc>
              <a:buFont typeface="Wingdings" charset="0"/>
              <a:buChar char="§"/>
            </a:pPr>
            <a:r>
              <a:rPr lang="en-US" sz="1600" dirty="0">
                <a:solidFill>
                  <a:srgbClr val="0B0B0B"/>
                </a:solidFill>
                <a:latin typeface="Franklin Gothic Book"/>
                <a:ea typeface="ＭＳ Ｐゴシック" charset="0"/>
                <a:cs typeface="Franklin Gothic Book"/>
              </a:rPr>
              <a:t>How do we get involved?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cap="none" dirty="0" smtClean="0"/>
              <a:t>Adjust Goals Based on Feedback</a:t>
            </a: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1723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cap="none" dirty="0" smtClean="0"/>
              <a:t>Connect Goals and Outcomes: 2014-2015</a:t>
            </a:r>
            <a:endParaRPr lang="en-US" sz="2400" cap="none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417637" y="2350867"/>
            <a:ext cx="36195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57200">
              <a:defRPr sz="14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1pPr>
            <a:lvl2pPr defTabSz="457200">
              <a:defRPr sz="13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2pPr>
            <a:lvl3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3pPr>
            <a:lvl4pPr defTabSz="457200">
              <a:defRPr sz="12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4pPr>
            <a:lvl5pPr defTabSz="457200"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5pPr>
            <a:lvl6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6pPr>
            <a:lvl7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7pPr>
            <a:lvl8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8pPr>
            <a:lvl9pPr defTabSz="457200" eaLnBrk="0" fontAlgn="base" hangingPunct="0">
              <a:spcAft>
                <a:spcPct val="0"/>
              </a:spcAft>
              <a:buFont typeface="Arial" charset="0"/>
              <a:buChar char="»"/>
              <a:defRPr sz="1100">
                <a:solidFill>
                  <a:srgbClr val="484848"/>
                </a:solidFill>
                <a:latin typeface="Open Sans Semibold" charset="0"/>
                <a:ea typeface="ＭＳ Ｐゴシック" charset="0"/>
                <a:cs typeface="Open Sans Semibold" charset="0"/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JM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B0B0B"/>
                </a:solidFill>
                <a:effectLst/>
                <a:uLnTx/>
                <a:uFillTx/>
                <a:latin typeface="Franklin Gothic Book"/>
                <a:ea typeface="ＭＳ Ｐゴシック" charset="0"/>
                <a:cs typeface="Franklin Gothic Book"/>
              </a:rPr>
              <a:t>Expand student’s Success Network</a:t>
            </a:r>
          </a:p>
        </p:txBody>
      </p:sp>
      <p:sp>
        <p:nvSpPr>
          <p:cNvPr id="25" name="TextBox 25"/>
          <p:cNvSpPr txBox="1">
            <a:spLocks noChangeArrowheads="1"/>
          </p:cNvSpPr>
          <p:nvPr/>
        </p:nvSpPr>
        <p:spPr bwMode="auto">
          <a:xfrm>
            <a:off x="1371600" y="3901444"/>
            <a:ext cx="680890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JM" sz="1600" dirty="0">
                <a:solidFill>
                  <a:srgbClr val="0B0B0B"/>
                </a:solidFill>
                <a:latin typeface="Franklin Gothic Book"/>
                <a:ea typeface="+mn-ea"/>
                <a:cs typeface="Franklin Gothic Book"/>
              </a:rPr>
              <a:t>Provide earlier outreach to academically at risk students as identified by academic progress reports, grades and other early alerts</a:t>
            </a:r>
          </a:p>
        </p:txBody>
      </p:sp>
      <p:sp>
        <p:nvSpPr>
          <p:cNvPr id="26" name="TextBox 29"/>
          <p:cNvSpPr txBox="1">
            <a:spLocks noChangeArrowheads="1"/>
          </p:cNvSpPr>
          <p:nvPr/>
        </p:nvSpPr>
        <p:spPr bwMode="auto">
          <a:xfrm>
            <a:off x="1376362" y="3126744"/>
            <a:ext cx="680414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JM" sz="1600" dirty="0">
                <a:solidFill>
                  <a:srgbClr val="0B0B0B"/>
                </a:solidFill>
                <a:latin typeface="Franklin Gothic Book"/>
                <a:ea typeface="+mn-ea"/>
                <a:cs typeface="Franklin Gothic Book"/>
              </a:rPr>
              <a:t>Increase percentage of academic progress reports submitted by faculty</a:t>
            </a:r>
          </a:p>
        </p:txBody>
      </p:sp>
      <p:sp>
        <p:nvSpPr>
          <p:cNvPr id="27" name="TextBox 32"/>
          <p:cNvSpPr txBox="1">
            <a:spLocks noChangeArrowheads="1"/>
          </p:cNvSpPr>
          <p:nvPr/>
        </p:nvSpPr>
        <p:spPr bwMode="auto">
          <a:xfrm>
            <a:off x="1371600" y="4930144"/>
            <a:ext cx="6690772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JM" sz="1600" dirty="0">
                <a:solidFill>
                  <a:srgbClr val="0B0B0B"/>
                </a:solidFill>
                <a:latin typeface="Franklin Gothic Book"/>
                <a:ea typeface="+mn-ea"/>
                <a:cs typeface="Franklin Gothic Book"/>
              </a:rPr>
              <a:t>Expand and streamline progress surveys to serve more students with more targeted feedback.</a:t>
            </a:r>
          </a:p>
        </p:txBody>
      </p:sp>
      <p:sp>
        <p:nvSpPr>
          <p:cNvPr id="29" name="Oval 28"/>
          <p:cNvSpPr/>
          <p:nvPr/>
        </p:nvSpPr>
        <p:spPr>
          <a:xfrm>
            <a:off x="679247" y="2230004"/>
            <a:ext cx="561118" cy="590729"/>
          </a:xfrm>
          <a:prstGeom prst="ellipse">
            <a:avLst/>
          </a:prstGeom>
          <a:solidFill>
            <a:srgbClr val="57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79247" y="3110741"/>
            <a:ext cx="561118" cy="590729"/>
          </a:xfrm>
          <a:prstGeom prst="ellipse">
            <a:avLst/>
          </a:prstGeom>
          <a:solidFill>
            <a:srgbClr val="57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79247" y="3930980"/>
            <a:ext cx="561118" cy="590729"/>
          </a:xfrm>
          <a:prstGeom prst="ellipse">
            <a:avLst/>
          </a:prstGeom>
          <a:solidFill>
            <a:srgbClr val="57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2" name="Oval 31"/>
          <p:cNvSpPr/>
          <p:nvPr/>
        </p:nvSpPr>
        <p:spPr>
          <a:xfrm>
            <a:off x="679247" y="4924191"/>
            <a:ext cx="561118" cy="590729"/>
          </a:xfrm>
          <a:prstGeom prst="ellipse">
            <a:avLst/>
          </a:prstGeom>
          <a:solidFill>
            <a:srgbClr val="57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5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1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0000FF"/>
      </a:accent2>
      <a:accent3>
        <a:srgbClr val="008080"/>
      </a:accent3>
      <a:accent4>
        <a:srgbClr val="808DA9"/>
      </a:accent4>
      <a:accent5>
        <a:srgbClr val="408000"/>
      </a:accent5>
      <a:accent6>
        <a:srgbClr val="6666FF"/>
      </a:accent6>
      <a:hlink>
        <a:srgbClr val="D26900"/>
      </a:hlink>
      <a:folHlink>
        <a:srgbClr val="D89243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18">
    <a:dk1>
      <a:srgbClr val="0B0B0B"/>
    </a:dk1>
    <a:lt1>
      <a:srgbClr val="FFFFFF"/>
    </a:lt1>
    <a:dk2>
      <a:srgbClr val="434343"/>
    </a:dk2>
    <a:lt2>
      <a:srgbClr val="FFFFFF"/>
    </a:lt2>
    <a:accent1>
      <a:srgbClr val="4B44C5"/>
    </a:accent1>
    <a:accent2>
      <a:srgbClr val="D20061"/>
    </a:accent2>
    <a:accent3>
      <a:srgbClr val="12837F"/>
    </a:accent3>
    <a:accent4>
      <a:srgbClr val="6CCBCB"/>
    </a:accent4>
    <a:accent5>
      <a:srgbClr val="BCDAB8"/>
    </a:accent5>
    <a:accent6>
      <a:srgbClr val="A5ADB6"/>
    </a:accent6>
    <a:hlink>
      <a:srgbClr val="0070C0"/>
    </a:hlink>
    <a:folHlink>
      <a:srgbClr val="16B0B7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18">
    <a:dk1>
      <a:srgbClr val="0B0B0B"/>
    </a:dk1>
    <a:lt1>
      <a:srgbClr val="FFFFFF"/>
    </a:lt1>
    <a:dk2>
      <a:srgbClr val="434343"/>
    </a:dk2>
    <a:lt2>
      <a:srgbClr val="FFFFFF"/>
    </a:lt2>
    <a:accent1>
      <a:srgbClr val="4B44C5"/>
    </a:accent1>
    <a:accent2>
      <a:srgbClr val="D20061"/>
    </a:accent2>
    <a:accent3>
      <a:srgbClr val="12837F"/>
    </a:accent3>
    <a:accent4>
      <a:srgbClr val="6CCBCB"/>
    </a:accent4>
    <a:accent5>
      <a:srgbClr val="BCDAB8"/>
    </a:accent5>
    <a:accent6>
      <a:srgbClr val="A5ADB6"/>
    </a:accent6>
    <a:hlink>
      <a:srgbClr val="0070C0"/>
    </a:hlink>
    <a:folHlink>
      <a:srgbClr val="16B0B7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18">
    <a:dk1>
      <a:srgbClr val="0B0B0B"/>
    </a:dk1>
    <a:lt1>
      <a:srgbClr val="FFFFFF"/>
    </a:lt1>
    <a:dk2>
      <a:srgbClr val="434343"/>
    </a:dk2>
    <a:lt2>
      <a:srgbClr val="FFFFFF"/>
    </a:lt2>
    <a:accent1>
      <a:srgbClr val="4B44C5"/>
    </a:accent1>
    <a:accent2>
      <a:srgbClr val="D20061"/>
    </a:accent2>
    <a:accent3>
      <a:srgbClr val="12837F"/>
    </a:accent3>
    <a:accent4>
      <a:srgbClr val="6CCBCB"/>
    </a:accent4>
    <a:accent5>
      <a:srgbClr val="BCDAB8"/>
    </a:accent5>
    <a:accent6>
      <a:srgbClr val="A5ADB6"/>
    </a:accent6>
    <a:hlink>
      <a:srgbClr val="0070C0"/>
    </a:hlink>
    <a:folHlink>
      <a:srgbClr val="16B0B7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2851</TotalTime>
  <Words>1018</Words>
  <Application>Microsoft Office PowerPoint</Application>
  <PresentationFormat>On-screen Show (4:3)</PresentationFormat>
  <Paragraphs>167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Grid</vt:lpstr>
      <vt:lpstr>From Throwing Stones to Creating Ripples: Ramapo’s Approach to Student Success</vt:lpstr>
      <vt:lpstr>Ramapo College of New Jersey</vt:lpstr>
      <vt:lpstr>Throwing Stones: The Old Model</vt:lpstr>
      <vt:lpstr>PowerPoint Presentation</vt:lpstr>
      <vt:lpstr>PowerPoint Presentation</vt:lpstr>
      <vt:lpstr>Connect Implementation Goals Year 1</vt:lpstr>
      <vt:lpstr>Connect Implementation Goals</vt:lpstr>
      <vt:lpstr>Adjust Goals Based on Feedback</vt:lpstr>
      <vt:lpstr>Connect Goals and Outcomes: 2014-2015</vt:lpstr>
      <vt:lpstr>Connect Goals</vt:lpstr>
      <vt:lpstr>Additional Students. More Targeted Feedback.</vt:lpstr>
      <vt:lpstr>Connect Quantitative Feedback</vt:lpstr>
      <vt:lpstr>PowerPoint Presentation</vt:lpstr>
      <vt:lpstr>Closing the Loop: First Year Students</vt:lpstr>
      <vt:lpstr>Student Meetings Regarding Academic Probation</vt:lpstr>
      <vt:lpstr>Connect Qualitative Feedback</vt:lpstr>
      <vt:lpstr>Looking Forward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 Survey COMPARISON</dc:title>
  <dc:creator>Ramapo College</dc:creator>
  <cp:lastModifiedBy>Nancy Millichap</cp:lastModifiedBy>
  <cp:revision>289</cp:revision>
  <cp:lastPrinted>2015-01-21T15:15:11Z</cp:lastPrinted>
  <dcterms:created xsi:type="dcterms:W3CDTF">2013-02-11T15:37:57Z</dcterms:created>
  <dcterms:modified xsi:type="dcterms:W3CDTF">2016-11-15T02:57:38Z</dcterms:modified>
</cp:coreProperties>
</file>