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  <p:sldMasterId id="2147483683" r:id="rId13"/>
    <p:sldMasterId id="2147483685" r:id="rId14"/>
  </p:sldMasterIdLst>
  <p:notesMasterIdLst>
    <p:notesMasterId r:id="rId45"/>
  </p:notesMasterIdLst>
  <p:sldIdLst>
    <p:sldId id="319" r:id="rId15"/>
    <p:sldId id="302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8" r:id="rId30"/>
    <p:sldId id="317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6947" autoAdjust="0"/>
  </p:normalViewPr>
  <p:slideViewPr>
    <p:cSldViewPr>
      <p:cViewPr varScale="1">
        <p:scale>
          <a:sx n="76" d="100"/>
          <a:sy n="76" d="100"/>
        </p:scale>
        <p:origin x="4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quastj\Box%20Sync\EAB%20PT%20Delivery%20Internal%20Documents\Guide\4.%20Product%20Knowledge\Metrics_Utilization\Ongoing%20Utilization%20Report\Guide_Utilization_Packag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[Guide_Utilization_Package.xlsx]Repeated user!PivotTable1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WVU showing</a:t>
            </a:r>
            <a:r>
              <a:rPr lang="en-US" baseline="0" dirty="0" smtClean="0"/>
              <a:t> strong </a:t>
            </a:r>
            <a:r>
              <a:rPr lang="en-US" dirty="0" smtClean="0"/>
              <a:t> Repeated</a:t>
            </a:r>
            <a:r>
              <a:rPr lang="en-US" baseline="0" dirty="0" smtClean="0"/>
              <a:t> </a:t>
            </a:r>
            <a:r>
              <a:rPr lang="en-US" baseline="0" dirty="0"/>
              <a:t>Use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spPr>
          <a:solidFill>
            <a:schemeClr val="accent1"/>
          </a:solidFill>
          <a:ln w="12700">
            <a:solidFill>
              <a:schemeClr val="bg1"/>
            </a:solidFill>
            <a:miter lim="800000"/>
          </a:ln>
        </c:spPr>
        <c:marker>
          <c:symbol val="none"/>
        </c:marker>
        <c:dLbl>
          <c:idx val="0"/>
          <c:numFmt formatCode="#,##0.0_);\(#,##0.0\)" sourceLinked="0"/>
          <c:spPr>
            <a:noFill/>
            <a:ln>
              <a:noFill/>
            </a:ln>
          </c:spPr>
          <c:txPr>
            <a:bodyPr/>
            <a:lstStyle/>
            <a:p>
              <a:pPr>
                <a:defRPr sz="800" b="1">
                  <a:solidFill>
                    <a:schemeClr val="tx1"/>
                  </a:solidFill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2700">
            <a:solidFill>
              <a:schemeClr val="bg1"/>
            </a:solidFill>
            <a:miter lim="800000"/>
          </a:ln>
        </c:spPr>
        <c:marker>
          <c:symbol val="none"/>
        </c:marker>
        <c:dLbl>
          <c:idx val="0"/>
          <c:numFmt formatCode="#,##0.0_);\(#,##0.0\)" sourceLinked="0"/>
          <c:spPr>
            <a:noFill/>
            <a:ln>
              <a:noFill/>
            </a:ln>
          </c:spPr>
          <c:txPr>
            <a:bodyPr/>
            <a:lstStyle/>
            <a:p>
              <a:pPr>
                <a:defRPr sz="800" b="1">
                  <a:solidFill>
                    <a:schemeClr val="tx1"/>
                  </a:solidFill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2700">
            <a:solidFill>
              <a:schemeClr val="bg1"/>
            </a:solidFill>
            <a:miter lim="800000"/>
          </a:ln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</c:spPr>
          <c:txPr>
            <a:bodyPr/>
            <a:lstStyle/>
            <a:p>
              <a:pPr>
                <a:defRPr sz="700" b="1">
                  <a:solidFill>
                    <a:schemeClr val="tx1"/>
                  </a:solidFill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2700">
            <a:solidFill>
              <a:schemeClr val="bg1"/>
            </a:solidFill>
            <a:miter lim="800000"/>
          </a:ln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</c:spPr>
          <c:txPr>
            <a:bodyPr/>
            <a:lstStyle/>
            <a:p>
              <a:pPr>
                <a:defRPr sz="700" b="1">
                  <a:solidFill>
                    <a:schemeClr val="tx1"/>
                  </a:solidFill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2700">
            <a:solidFill>
              <a:schemeClr val="bg1"/>
            </a:solidFill>
            <a:miter lim="800000"/>
          </a:ln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</c:spPr>
          <c:txPr>
            <a:bodyPr/>
            <a:lstStyle/>
            <a:p>
              <a:pPr>
                <a:defRPr sz="700" b="1">
                  <a:solidFill>
                    <a:schemeClr val="tx1"/>
                  </a:solidFill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273809523809524E-2"/>
          <c:y val="0.2880992592547672"/>
          <c:w val="0.93452380952380953"/>
          <c:h val="0.55220540747052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'Repeated user'!$G$3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  <a:miter lim="800000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0CD"/>
              </a:solidFill>
              <a:ln w="12700">
                <a:solidFill>
                  <a:schemeClr val="bg1"/>
                </a:solidFill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1-EE06-4B8F-B8CC-594328948A0B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D"/>
              </a:solidFill>
              <a:ln w="12700">
                <a:solidFill>
                  <a:schemeClr val="bg1"/>
                </a:solidFill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3-EE06-4B8F-B8CC-594328948A0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D"/>
              </a:solidFill>
              <a:ln w="12700">
                <a:solidFill>
                  <a:schemeClr val="bg1"/>
                </a:solidFill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5-EE06-4B8F-B8CC-594328948A0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D"/>
              </a:solidFill>
              <a:ln w="12700">
                <a:solidFill>
                  <a:schemeClr val="bg1"/>
                </a:solidFill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7-EE06-4B8F-B8CC-594328948A0B}"/>
              </c:ext>
            </c:extLst>
          </c:dPt>
          <c:dLbls>
            <c:numFmt formatCode="0%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'Repeated user'!$F$4:$F$9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3-5</c:v>
                </c:pt>
                <c:pt idx="3">
                  <c:v>6-10</c:v>
                </c:pt>
                <c:pt idx="4">
                  <c:v>11+</c:v>
                </c:pt>
              </c:strCache>
            </c:strRef>
          </c:cat>
          <c:val>
            <c:numRef>
              <c:f>'Repeated user'!$G$4:$G$9</c:f>
              <c:numCache>
                <c:formatCode>0.00%</c:formatCode>
                <c:ptCount val="5"/>
                <c:pt idx="0">
                  <c:v>0.31228070175438599</c:v>
                </c:pt>
                <c:pt idx="1">
                  <c:v>0.25263157894736843</c:v>
                </c:pt>
                <c:pt idx="2">
                  <c:v>0.2807017543859649</c:v>
                </c:pt>
                <c:pt idx="3">
                  <c:v>0.11228070175438597</c:v>
                </c:pt>
                <c:pt idx="4">
                  <c:v>4.2105263157894736E-2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6-4B8F-B8CC-594328948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6614912"/>
        <c:axId val="56616448"/>
      </c:barChart>
      <c:catAx>
        <c:axId val="5661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sz="800" i="0">
                <a:solidFill>
                  <a:schemeClr val="tx1"/>
                </a:solidFill>
              </a:defRPr>
            </a:pPr>
            <a:endParaRPr lang="en-US"/>
          </a:p>
        </c:txPr>
        <c:crossAx val="56616448"/>
        <c:crosses val="autoZero"/>
        <c:auto val="1"/>
        <c:lblAlgn val="ctr"/>
        <c:lblOffset val="100"/>
        <c:noMultiLvlLbl val="0"/>
      </c:catAx>
      <c:valAx>
        <c:axId val="566164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5661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hangingPunct="1">
              <a:defRPr sz="1200">
                <a:latin typeface="Times" charset="0"/>
                <a:sym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hangingPunct="1">
              <a:defRPr sz="1200">
                <a:latin typeface="Times" charset="0"/>
                <a:sym typeface="Times" charset="0"/>
              </a:defRPr>
            </a:lvl1pPr>
          </a:lstStyle>
          <a:p>
            <a:pPr>
              <a:defRPr/>
            </a:pPr>
            <a:fld id="{F3DD16C3-1936-466D-AC35-32D1D7ACA668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hangingPunct="1">
              <a:defRPr sz="1200">
                <a:latin typeface="Times" charset="0"/>
                <a:sym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108CE489-3DF2-4CDC-8130-7BDEDE4ED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15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fld id="{C4B5A8B2-F746-4AEA-B609-C9157872747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01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0"/>
            <a:ext cx="20955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61341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28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2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5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0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3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61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20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5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78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9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9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08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3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5880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48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848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70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039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86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270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5085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404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848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charset="0"/>
              </a:rPr>
              <a:t>Third level</a:t>
            </a:r>
          </a:p>
          <a:p>
            <a:pPr lvl="3"/>
            <a:r>
              <a:rPr lang="en-US" altLang="en-US" smtClean="0">
                <a:sym typeface="Arial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-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  <a:sym typeface="Times-Bold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Times-Bold" charset="0"/>
          <a:ea typeface="ヒラギノ角ゴ ProN W6" charset="0"/>
          <a:cs typeface="ヒラギノ角ゴ ProN W6" charset="0"/>
          <a:sym typeface="Times-Bold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Times-Bold" charset="0"/>
          <a:ea typeface="ヒラギノ角ゴ ProN W6" charset="0"/>
          <a:cs typeface="ヒラギノ角ゴ ProN W6" charset="0"/>
          <a:sym typeface="Times-Bold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Times-Bold" charset="0"/>
          <a:ea typeface="ヒラギノ角ゴ ProN W6" charset="0"/>
          <a:cs typeface="ヒラギノ角ゴ ProN W6" charset="0"/>
          <a:sym typeface="Times-Bold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Times-Bold" charset="0"/>
          <a:ea typeface="ヒラギノ角ゴ ProN W6" charset="0"/>
          <a:cs typeface="ヒラギノ角ゴ ProN W6" charset="0"/>
          <a:sym typeface="Times-Bold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Times-Bold" charset="0"/>
          <a:ea typeface="ヒラギノ角ゴ ProN W6" charset="0"/>
          <a:cs typeface="ヒラギノ角ゴ ProN W6" charset="0"/>
          <a:sym typeface="Times-Bold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Times-Bold" charset="0"/>
          <a:ea typeface="ヒラギノ角ゴ ProN W6" charset="0"/>
          <a:cs typeface="ヒラギノ角ゴ ProN W6" charset="0"/>
          <a:sym typeface="Times-Bold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Times-Bold" charset="0"/>
          <a:ea typeface="ヒラギノ角ゴ ProN W6" charset="0"/>
          <a:cs typeface="ヒラギノ角ゴ ProN W6" charset="0"/>
          <a:sym typeface="Times-Bold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Times-Bold" charset="0"/>
          <a:ea typeface="ヒラギノ角ゴ ProN W6" charset="0"/>
          <a:cs typeface="ヒラギノ角ゴ ProN W6" charset="0"/>
          <a:sym typeface="Times-Bold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286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9286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85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843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300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57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14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71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145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33990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197599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402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23057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451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49110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23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1956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1871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25977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5486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5410200" y="6070600"/>
            <a:ext cx="358140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2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 (Body)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2000"/>
                </a:prstClr>
              </a:solidFill>
              <a:effectLst/>
              <a:uLnTx/>
              <a:uFillTx/>
              <a:latin typeface="Arial"/>
              <a:ea typeface="+mn-ea"/>
              <a:cs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237694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crouse@mc3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8.jpeg"/><Relationship Id="rId7" Type="http://schemas.openxmlformats.org/officeDocument/2006/relationships/image" Target="../media/image6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446" y="1"/>
            <a:ext cx="9220200" cy="686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err="1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iPASS</a:t>
            </a:r>
            <a:r>
              <a:rPr lang="en-US" sz="2400" cap="small" dirty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Community Webinar</a:t>
            </a:r>
            <a:br>
              <a:rPr lang="en-US" sz="2400" cap="small" dirty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dirty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Student-facing Solutions to Address </a:t>
            </a:r>
            <a:r>
              <a:rPr lang="en-US" sz="3200" cap="small" dirty="0" err="1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iPASS</a:t>
            </a:r>
            <a:r>
              <a:rPr lang="en-US" sz="3200" cap="small" dirty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endParaRPr lang="en-US" sz="3200" cap="small" dirty="0" smtClean="0">
              <a:solidFill>
                <a:srgbClr val="4555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cap="small" dirty="0" smtClean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3200" cap="small" dirty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Views from </a:t>
            </a:r>
            <a:endParaRPr lang="en-US" sz="3200" cap="small" dirty="0" smtClean="0">
              <a:solidFill>
                <a:srgbClr val="4555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cap="small" dirty="0" smtClean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Montgomery </a:t>
            </a:r>
            <a:r>
              <a:rPr lang="en-US" sz="3200" cap="small" dirty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County Community College </a:t>
            </a:r>
            <a:endParaRPr lang="en-US" sz="3200" cap="small" dirty="0" smtClean="0">
              <a:solidFill>
                <a:srgbClr val="4555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cap="small" dirty="0" smtClean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3200" cap="small" dirty="0">
              <a:solidFill>
                <a:srgbClr val="4555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cap="small" dirty="0" smtClean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West </a:t>
            </a:r>
            <a:r>
              <a:rPr lang="en-US" sz="3200" cap="small" dirty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Virginia University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446" y="-10377"/>
            <a:ext cx="8077200" cy="1091353"/>
          </a:xfrm>
          <a:prstGeom prst="rect">
            <a:avLst/>
          </a:prstGeom>
          <a:gradFill flip="none" rotWithShape="1">
            <a:gsLst>
              <a:gs pos="0">
                <a:srgbClr val="00539B">
                  <a:shade val="30000"/>
                  <a:satMod val="115000"/>
                </a:srgbClr>
              </a:gs>
              <a:gs pos="50000">
                <a:srgbClr val="00539B">
                  <a:shade val="67500"/>
                  <a:satMod val="115000"/>
                </a:srgbClr>
              </a:gs>
              <a:gs pos="100000">
                <a:srgbClr val="00539B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FFFF"/>
                </a:solidFill>
                <a:effectLst/>
                <a:latin typeface="ITC Avant Garde Std Bk"/>
                <a:ea typeface="Calibri"/>
                <a:cs typeface="Times New Roman"/>
              </a:rPr>
              <a:t> </a:t>
            </a:r>
            <a:endParaRPr lang="en-US" sz="1100">
              <a:solidFill>
                <a:srgbClr val="FFFFFF"/>
              </a:solidFill>
              <a:effectLst/>
              <a:latin typeface="Verdana"/>
              <a:ea typeface="Calibri"/>
              <a:cs typeface="Times New Roman"/>
            </a:endParaRPr>
          </a:p>
        </p:txBody>
      </p:sp>
      <p:pic>
        <p:nvPicPr>
          <p:cNvPr id="11" name="Picture 10" descr="http://www.taoyoung.com/Images/img_compas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54" y="-11225"/>
            <a:ext cx="1092200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037435" y="6100879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>
                <a:solidFill>
                  <a:srgbClr val="455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28, 2016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5785" y="5673472"/>
            <a:ext cx="2568772" cy="1108327"/>
            <a:chOff x="466505" y="-179576"/>
            <a:chExt cx="2047117" cy="7049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505" y="-179576"/>
              <a:ext cx="705032" cy="7049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https://blog.opendns.com/wp-content/uploads/2012/05/Educause_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322" y="73176"/>
              <a:ext cx="1257300" cy="2813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51551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Advising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2743200" cy="47371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Arial" panose="020B0604020202020204" pitchFamily="34" charset="0"/>
              </a:rPr>
              <a:t>Any Starfish early alerts (link to Starfish)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Arial" panose="020B0604020202020204" pitchFamily="34" charset="0"/>
              </a:rPr>
              <a:t># of Tutoring Center visits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Arial" panose="020B0604020202020204" pitchFamily="34" charset="0"/>
              </a:rPr>
              <a:t>Advising information (including email link)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Arial" panose="020B0604020202020204" pitchFamily="34" charset="0"/>
              </a:rPr>
              <a:t># of visits with advisor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Arial" panose="020B0604020202020204" pitchFamily="34" charset="0"/>
              </a:rPr>
              <a:t>BB </a:t>
            </a:r>
            <a:r>
              <a:rPr lang="en-US" dirty="0" smtClean="0">
                <a:sym typeface="Arial" panose="020B0604020202020204" pitchFamily="34" charset="0"/>
              </a:rPr>
              <a:t>activity</a:t>
            </a:r>
            <a:endParaRPr lang="en-US" dirty="0">
              <a:sym typeface="Arial" panose="020B0604020202020204" pitchFamily="34" charset="0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4488"/>
            <a:ext cx="56737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Academic Progress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48100" cy="5257800"/>
          </a:xfrm>
        </p:spPr>
        <p:txBody>
          <a:bodyPr/>
          <a:lstStyle/>
          <a:p>
            <a:r>
              <a:rPr lang="en-US" altLang="en-US" smtClean="0"/>
              <a:t>Academic Standing</a:t>
            </a:r>
          </a:p>
          <a:p>
            <a:r>
              <a:rPr lang="en-US" altLang="en-US" smtClean="0"/>
              <a:t>Cumulative GPA</a:t>
            </a:r>
          </a:p>
          <a:p>
            <a:r>
              <a:rPr lang="en-US" altLang="en-US" smtClean="0"/>
              <a:t>Degree Credits Planned</a:t>
            </a:r>
          </a:p>
          <a:p>
            <a:r>
              <a:rPr lang="en-US" altLang="en-US" smtClean="0"/>
              <a:t>Total Credits Completed</a:t>
            </a:r>
          </a:p>
          <a:p>
            <a:r>
              <a:rPr lang="en-US" altLang="en-US" smtClean="0"/>
              <a:t>Applied for Graduation</a:t>
            </a:r>
          </a:p>
          <a:p>
            <a:r>
              <a:rPr lang="en-US" altLang="en-US" smtClean="0"/>
              <a:t>GPA by term (visual)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295400"/>
            <a:ext cx="44196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Information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5063"/>
            <a:ext cx="2743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11288"/>
            <a:ext cx="27432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51038"/>
            <a:ext cx="27432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My Week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143000"/>
            <a:ext cx="2209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Final Thoughts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Meeting students where they are</a:t>
            </a:r>
          </a:p>
          <a:p>
            <a:r>
              <a:rPr lang="en-US" altLang="en-US" smtClean="0"/>
              <a:t>Future goal </a:t>
            </a:r>
            <a:r>
              <a:rPr lang="en-US" altLang="en-US" smtClean="0">
                <a:sym typeface="Wingdings" pitchFamily="2" charset="2"/>
              </a:rPr>
              <a:t> put on the student portal</a:t>
            </a:r>
          </a:p>
          <a:p>
            <a:r>
              <a:rPr lang="en-US" altLang="en-US" smtClean="0">
                <a:sym typeface="Wingdings" pitchFamily="2" charset="2"/>
              </a:rPr>
              <a:t>Raise awareness</a:t>
            </a:r>
            <a:r>
              <a:rPr lang="en-US" altLang="en-US" smtClean="0"/>
              <a:t> and make more actionable steps</a:t>
            </a:r>
            <a:endParaRPr lang="en-US" altLang="en-US" smtClean="0"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Font typeface="Arial" charset="0"/>
              <a:buNone/>
            </a:pPr>
            <a:r>
              <a:rPr lang="en-US" altLang="en-US" smtClean="0"/>
              <a:t>Stefanie Crouse</a:t>
            </a:r>
          </a:p>
          <a:p>
            <a:pPr marL="39688" indent="0">
              <a:buFont typeface="Arial" charset="0"/>
              <a:buNone/>
            </a:pPr>
            <a:r>
              <a:rPr lang="en-US" altLang="en-US" smtClean="0">
                <a:hlinkClick r:id="rId2"/>
              </a:rPr>
              <a:t>scrouse@mc3.edu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4" y="3868340"/>
            <a:ext cx="5526087" cy="1021556"/>
          </a:xfrm>
        </p:spPr>
        <p:txBody>
          <a:bodyPr/>
          <a:lstStyle/>
          <a:p>
            <a:r>
              <a:rPr lang="en-US" b="1" cap="none" dirty="0" smtClean="0"/>
              <a:t>Guiding Students </a:t>
            </a:r>
            <a:br>
              <a:rPr lang="en-US" b="1" cap="none" dirty="0" smtClean="0"/>
            </a:br>
            <a:r>
              <a:rPr lang="en-US" b="1" cap="none" dirty="0" smtClean="0"/>
              <a:t>Towards Success</a:t>
            </a:r>
            <a:endParaRPr lang="en-US" b="1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6"/>
          <a:stretch/>
        </p:blipFill>
        <p:spPr>
          <a:xfrm>
            <a:off x="6248400" y="838200"/>
            <a:ext cx="2895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7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Customized Journeys Shepherd Students Through Their Biggest Challenges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b="1" dirty="0">
              <a:solidFill>
                <a:srgbClr val="1F497D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0593" y="2243671"/>
            <a:ext cx="5654009" cy="731846"/>
            <a:chOff x="619124" y="5996670"/>
            <a:chExt cx="8884872" cy="11848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974" y="6340325"/>
              <a:ext cx="595443" cy="392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764" y="6319309"/>
              <a:ext cx="339320" cy="4350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 bwMode="gray">
            <a:xfrm>
              <a:off x="2001309" y="5996670"/>
              <a:ext cx="6055782" cy="249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Where Do Students Say They Need the Most Help?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46" y="6291014"/>
              <a:ext cx="402828" cy="49161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 bwMode="gray">
            <a:xfrm>
              <a:off x="1917057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Major and Career Exploration</a:t>
              </a:r>
            </a:p>
          </p:txBody>
        </p:sp>
        <p:sp>
          <p:nvSpPr>
            <p:cNvPr id="14" name="TextBox 13"/>
            <p:cNvSpPr txBox="1"/>
            <p:nvPr/>
          </p:nvSpPr>
          <p:spPr bwMode="gray">
            <a:xfrm>
              <a:off x="4512920" y="6832749"/>
              <a:ext cx="1097280" cy="174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Financial Aid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405" y="6293984"/>
              <a:ext cx="551903" cy="4856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gray">
            <a:xfrm>
              <a:off x="8406716" y="6832749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Administrative Hold Resolution</a:t>
              </a:r>
            </a:p>
          </p:txBody>
        </p:sp>
        <p:sp>
          <p:nvSpPr>
            <p:cNvPr id="17" name="TextBox 16"/>
            <p:cNvSpPr txBox="1"/>
            <p:nvPr/>
          </p:nvSpPr>
          <p:spPr bwMode="gray">
            <a:xfrm>
              <a:off x="5810853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Campus Engagement</a:t>
              </a:r>
            </a:p>
          </p:txBody>
        </p:sp>
        <p:sp>
          <p:nvSpPr>
            <p:cNvPr id="18" name="TextBox 17"/>
            <p:cNvSpPr txBox="1"/>
            <p:nvPr/>
          </p:nvSpPr>
          <p:spPr bwMode="gray">
            <a:xfrm>
              <a:off x="619124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Orientation and Onboarding</a:t>
              </a:r>
            </a:p>
          </p:txBody>
        </p:sp>
        <p:sp>
          <p:nvSpPr>
            <p:cNvPr id="19" name="TextBox 18"/>
            <p:cNvSpPr txBox="1"/>
            <p:nvPr/>
          </p:nvSpPr>
          <p:spPr bwMode="gray">
            <a:xfrm>
              <a:off x="7108784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Career </a:t>
              </a:r>
              <a:b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</a:b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Preparation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021" y="6342274"/>
              <a:ext cx="553214" cy="38909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 bwMode="gray">
            <a:xfrm>
              <a:off x="3214987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Academic Performance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2" y="6307889"/>
              <a:ext cx="528304" cy="45786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077" y="6353881"/>
              <a:ext cx="630829" cy="36588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56604" y="3078744"/>
            <a:ext cx="6416964" cy="2636257"/>
            <a:chOff x="-12700" y="1491434"/>
            <a:chExt cx="10083800" cy="4268225"/>
          </a:xfrm>
        </p:grpSpPr>
        <p:sp>
          <p:nvSpPr>
            <p:cNvPr id="25" name="Rectangle 24"/>
            <p:cNvSpPr/>
            <p:nvPr/>
          </p:nvSpPr>
          <p:spPr bwMode="gray">
            <a:xfrm flipV="1">
              <a:off x="0" y="1495009"/>
              <a:ext cx="10071100" cy="35309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endParaRPr lang="en-US" sz="600" dirty="0">
                <a:solidFill>
                  <a:prstClr val="white"/>
                </a:solidFill>
                <a:latin typeface="Times New Roman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080976" y="5211019"/>
              <a:ext cx="2133716" cy="548640"/>
              <a:chOff x="2645584" y="6771649"/>
              <a:chExt cx="2133716" cy="54864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645584" y="6771649"/>
                <a:ext cx="548640" cy="548640"/>
                <a:chOff x="2645584" y="6622766"/>
                <a:chExt cx="548640" cy="548640"/>
              </a:xfrm>
            </p:grpSpPr>
            <p:sp>
              <p:nvSpPr>
                <p:cNvPr id="67" name="Oval 66"/>
                <p:cNvSpPr/>
                <p:nvPr/>
              </p:nvSpPr>
              <p:spPr bwMode="gray">
                <a:xfrm>
                  <a:off x="2645584" y="6622766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 eaLnBrk="1" fontAlgn="auto" hangingPunct="1">
                    <a:spcBef>
                      <a:spcPts val="314"/>
                    </a:spcBef>
                    <a:spcAft>
                      <a:spcPts val="0"/>
                    </a:spcAft>
                  </a:pPr>
                  <a:endParaRPr lang="en-US" sz="600" dirty="0">
                    <a:solidFill>
                      <a:prstClr val="white"/>
                    </a:solidFill>
                    <a:latin typeface="Times New Roman"/>
                  </a:endParaRPr>
                </a:p>
              </p:txBody>
            </p:sp>
            <p:pic>
              <p:nvPicPr>
                <p:cNvPr id="68" name="Picture 14" descr="http://abco.advisory.com/DSS/eab-icons/forecasting_2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9535" y="6726746"/>
                  <a:ext cx="369179" cy="3408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6" name="TextBox 65"/>
              <p:cNvSpPr txBox="1"/>
              <p:nvPr/>
            </p:nvSpPr>
            <p:spPr bwMode="gray">
              <a:xfrm>
                <a:off x="3359461" y="6953636"/>
                <a:ext cx="1419839" cy="199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>
                  <a:spcBef>
                    <a:spcPts val="500"/>
                  </a:spcBef>
                  <a:defRPr sz="4000">
                    <a:solidFill>
                      <a:schemeClr val="bg1">
                        <a:lumMod val="50000"/>
                      </a:schemeClr>
                    </a:solidFill>
                    <a:latin typeface="+mj-lt"/>
                  </a:defRPr>
                </a:lvl1pPr>
              </a:lstStyle>
              <a:p>
                <a:pPr defTabSz="457200" eaLnBrk="1" fontAlgn="auto" hangingPunct="1">
                  <a:spcAft>
                    <a:spcPts val="0"/>
                  </a:spcAft>
                </a:pPr>
                <a:r>
                  <a:rPr lang="en-US" sz="800" b="1" dirty="0">
                    <a:solidFill>
                      <a:srgbClr val="4BACC6"/>
                    </a:solidFill>
                    <a:latin typeface="Times New Roman"/>
                    <a:ea typeface="+mn-ea"/>
                    <a:cs typeface="+mn-cs"/>
                  </a:rPr>
                  <a:t>Analyze Trends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 bwMode="gray">
            <a:xfrm>
              <a:off x="619883" y="4307819"/>
              <a:ext cx="1371599" cy="498306"/>
            </a:xfrm>
            <a:prstGeom prst="rect">
              <a:avLst/>
            </a:prstGeom>
            <a:noFill/>
          </p:spPr>
          <p:txBody>
            <a:bodyPr wrap="square" lIns="0" tIns="9144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Define a Customized Path</a:t>
              </a:r>
            </a:p>
          </p:txBody>
        </p:sp>
        <p:sp>
          <p:nvSpPr>
            <p:cNvPr id="28" name="TextBox 27"/>
            <p:cNvSpPr txBox="1"/>
            <p:nvPr/>
          </p:nvSpPr>
          <p:spPr bwMode="gray">
            <a:xfrm>
              <a:off x="2176111" y="4307819"/>
              <a:ext cx="1371599" cy="498306"/>
            </a:xfrm>
            <a:prstGeom prst="rect">
              <a:avLst/>
            </a:prstGeom>
            <a:noFill/>
          </p:spPr>
          <p:txBody>
            <a:bodyPr wrap="square" lIns="0" tIns="9144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Proactively Prompt Actions</a:t>
              </a:r>
            </a:p>
          </p:txBody>
        </p:sp>
        <p:sp>
          <p:nvSpPr>
            <p:cNvPr id="29" name="TextBox 28"/>
            <p:cNvSpPr txBox="1"/>
            <p:nvPr/>
          </p:nvSpPr>
          <p:spPr bwMode="gray">
            <a:xfrm>
              <a:off x="5317790" y="3428375"/>
              <a:ext cx="1371599" cy="3488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Connect with Resources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 bwMode="gray">
            <a:xfrm>
              <a:off x="-12700" y="5025913"/>
              <a:ext cx="10083800" cy="0"/>
            </a:xfrm>
            <a:prstGeom prst="line">
              <a:avLst/>
            </a:prstGeom>
            <a:ln w="76200">
              <a:solidFill>
                <a:schemeClr val="accent3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 bwMode="gray">
            <a:xfrm rot="10800000">
              <a:off x="4908539" y="5043245"/>
              <a:ext cx="241322" cy="184360"/>
            </a:xfrm>
            <a:prstGeom prst="triangle">
              <a:avLst/>
            </a:prstGeom>
            <a:solidFill>
              <a:schemeClr val="accent3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endParaRPr lang="en-US" sz="600" dirty="0">
                <a:solidFill>
                  <a:prstClr val="white"/>
                </a:solidFill>
                <a:latin typeface="Times New Roman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gray">
            <a:xfrm>
              <a:off x="0" y="2448026"/>
              <a:ext cx="10058400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gray">
            <a:xfrm>
              <a:off x="0" y="3404617"/>
              <a:ext cx="10058400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 bwMode="gray">
            <a:xfrm>
              <a:off x="134387" y="1565536"/>
              <a:ext cx="769224" cy="174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9BBB59"/>
                  </a:solidFill>
                  <a:latin typeface="Times New Roman"/>
                  <a:ea typeface="+mn-ea"/>
                  <a:cs typeface="+mn-cs"/>
                </a:rPr>
                <a:t>High</a:t>
              </a:r>
            </a:p>
          </p:txBody>
        </p:sp>
        <p:sp>
          <p:nvSpPr>
            <p:cNvPr id="35" name="TextBox 34"/>
            <p:cNvSpPr txBox="1"/>
            <p:nvPr/>
          </p:nvSpPr>
          <p:spPr bwMode="gray">
            <a:xfrm>
              <a:off x="134387" y="3479754"/>
              <a:ext cx="778971" cy="174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9BBB59"/>
                  </a:solidFill>
                  <a:latin typeface="Times New Roman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36" name="TextBox 35"/>
            <p:cNvSpPr txBox="1"/>
            <p:nvPr/>
          </p:nvSpPr>
          <p:spPr bwMode="gray">
            <a:xfrm>
              <a:off x="134387" y="2524966"/>
              <a:ext cx="580277" cy="174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9BBB59"/>
                  </a:solidFill>
                  <a:latin typeface="Times New Roman"/>
                  <a:ea typeface="+mn-ea"/>
                  <a:cs typeface="+mn-cs"/>
                </a:rPr>
                <a:t>Med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gray">
            <a:xfrm flipV="1">
              <a:off x="6689390" y="1982047"/>
              <a:ext cx="910791" cy="940756"/>
            </a:xfrm>
            <a:prstGeom prst="line">
              <a:avLst/>
            </a:prstGeom>
            <a:ln w="76200">
              <a:solidFill>
                <a:schemeClr val="tx2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gray">
            <a:xfrm flipV="1">
              <a:off x="7568424" y="1986958"/>
              <a:ext cx="2231487" cy="9379"/>
            </a:xfrm>
            <a:prstGeom prst="line">
              <a:avLst/>
            </a:prstGeom>
            <a:ln w="76200">
              <a:solidFill>
                <a:schemeClr val="tx2"/>
              </a:solidFill>
              <a:prstDash val="solid"/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gray">
            <a:xfrm flipV="1">
              <a:off x="3482258" y="2935850"/>
              <a:ext cx="930257" cy="1056116"/>
            </a:xfrm>
            <a:prstGeom prst="line">
              <a:avLst/>
            </a:prstGeom>
            <a:ln w="76200">
              <a:solidFill>
                <a:schemeClr val="accent5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gray">
            <a:xfrm flipV="1">
              <a:off x="4417278" y="2922803"/>
              <a:ext cx="2272112" cy="17796"/>
            </a:xfrm>
            <a:prstGeom prst="line">
              <a:avLst/>
            </a:prstGeom>
            <a:ln w="76200">
              <a:solidFill>
                <a:schemeClr val="accent6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 bwMode="gray">
            <a:xfrm>
              <a:off x="6865706" y="4307819"/>
              <a:ext cx="1371599" cy="498306"/>
            </a:xfrm>
            <a:prstGeom prst="rect">
              <a:avLst/>
            </a:prstGeom>
            <a:noFill/>
          </p:spPr>
          <p:txBody>
            <a:bodyPr wrap="square" lIns="0" tIns="9144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Validate When Back On Path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gray">
            <a:xfrm flipV="1">
              <a:off x="7563661" y="3995095"/>
              <a:ext cx="2231487" cy="9379"/>
            </a:xfrm>
            <a:prstGeom prst="line">
              <a:avLst/>
            </a:prstGeom>
            <a:ln w="76200">
              <a:solidFill>
                <a:schemeClr val="accent5"/>
              </a:solidFill>
              <a:prstDash val="solid"/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gray">
            <a:xfrm>
              <a:off x="1326949" y="3982440"/>
              <a:ext cx="2181338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478994" y="3601440"/>
              <a:ext cx="762000" cy="762000"/>
              <a:chOff x="2481575" y="3474814"/>
              <a:chExt cx="762000" cy="762000"/>
            </a:xfrm>
          </p:grpSpPr>
          <p:sp>
            <p:nvSpPr>
              <p:cNvPr id="63" name="Oval 62"/>
              <p:cNvSpPr/>
              <p:nvPr/>
            </p:nvSpPr>
            <p:spPr bwMode="gray">
              <a:xfrm>
                <a:off x="2481575" y="3474814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64" name="Picture 3" descr="C:\Users\venite\Desktop\EAB Icons\Smart_phone_notificati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8255" y="3603479"/>
                <a:ext cx="548640" cy="504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8708131" y="1588730"/>
              <a:ext cx="762000" cy="762000"/>
              <a:chOff x="11347330" y="3640861"/>
              <a:chExt cx="762000" cy="762000"/>
            </a:xfrm>
          </p:grpSpPr>
          <p:sp>
            <p:nvSpPr>
              <p:cNvPr id="61" name="Oval 60"/>
              <p:cNvSpPr/>
              <p:nvPr/>
            </p:nvSpPr>
            <p:spPr bwMode="gray">
              <a:xfrm>
                <a:off x="11347330" y="3640861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62" name="Picture 2" descr="http://abco.advisory.com/DSS/eab-icons/meeting_advisor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81105" y="3786998"/>
                <a:ext cx="494450" cy="469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6" name="Straight Connector 45"/>
            <p:cNvCxnSpPr/>
            <p:nvPr/>
          </p:nvCxnSpPr>
          <p:spPr bwMode="gray">
            <a:xfrm>
              <a:off x="0" y="1491434"/>
              <a:ext cx="10058400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 bwMode="gray">
            <a:xfrm>
              <a:off x="3774010" y="3428375"/>
              <a:ext cx="1371599" cy="34881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Notify </a:t>
              </a:r>
              <a:b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</a:b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When Off Path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36278" y="2545322"/>
              <a:ext cx="762000" cy="762000"/>
              <a:chOff x="5711548" y="2995646"/>
              <a:chExt cx="762000" cy="762000"/>
            </a:xfrm>
          </p:grpSpPr>
          <p:sp>
            <p:nvSpPr>
              <p:cNvPr id="59" name="Oval 58"/>
              <p:cNvSpPr/>
              <p:nvPr/>
            </p:nvSpPr>
            <p:spPr bwMode="gray">
              <a:xfrm>
                <a:off x="5711548" y="2995646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60" name="Picture 10" descr="http://abco.advisory.com/DSS/eab-icons/warning_yield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7618" y="3105408"/>
                <a:ext cx="529860" cy="466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5593562" y="2545322"/>
              <a:ext cx="762000" cy="762000"/>
              <a:chOff x="7838243" y="2995646"/>
              <a:chExt cx="762000" cy="762000"/>
            </a:xfrm>
          </p:grpSpPr>
          <p:sp>
            <p:nvSpPr>
              <p:cNvPr id="57" name="Oval 56"/>
              <p:cNvSpPr/>
              <p:nvPr/>
            </p:nvSpPr>
            <p:spPr bwMode="gray">
              <a:xfrm>
                <a:off x="7838243" y="2995646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58" name="Picture 12" descr="http://abco.advisory.com/DSS/eab-icons/combined_icons_person_and_arrow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469" y="3182971"/>
                <a:ext cx="611604" cy="38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0" name="Straight Connector 49"/>
            <p:cNvCxnSpPr/>
            <p:nvPr/>
          </p:nvCxnSpPr>
          <p:spPr bwMode="gray">
            <a:xfrm>
              <a:off x="6664273" y="2910023"/>
              <a:ext cx="914400" cy="1074439"/>
            </a:xfrm>
            <a:prstGeom prst="line">
              <a:avLst/>
            </a:prstGeom>
            <a:ln w="76200">
              <a:solidFill>
                <a:schemeClr val="accent6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7150846" y="3601440"/>
              <a:ext cx="762000" cy="762000"/>
              <a:chOff x="7679891" y="1474840"/>
              <a:chExt cx="762000" cy="762000"/>
            </a:xfrm>
          </p:grpSpPr>
          <p:sp>
            <p:nvSpPr>
              <p:cNvPr id="55" name="Oval 54"/>
              <p:cNvSpPr/>
              <p:nvPr/>
            </p:nvSpPr>
            <p:spPr bwMode="gray">
              <a:xfrm>
                <a:off x="7679891" y="147484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56" name="Picture 2" descr="C:\Users\venite\Desktop\EAB Icons\Thumbs_up_agree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2291" y="1623201"/>
                <a:ext cx="457200" cy="465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921710" y="3601440"/>
              <a:ext cx="762000" cy="762000"/>
              <a:chOff x="1458158" y="3986246"/>
              <a:chExt cx="762000" cy="762000"/>
            </a:xfrm>
          </p:grpSpPr>
          <p:sp>
            <p:nvSpPr>
              <p:cNvPr id="53" name="Oval 52"/>
              <p:cNvSpPr/>
              <p:nvPr/>
            </p:nvSpPr>
            <p:spPr bwMode="gray">
              <a:xfrm>
                <a:off x="1458158" y="3986246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54" name="Picture 6" descr="http://abco.advisory.com/DSS/eab-icons/map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408" y="4119596"/>
                <a:ext cx="571500" cy="495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9" name="TextBox 68"/>
          <p:cNvSpPr txBox="1"/>
          <p:nvPr/>
        </p:nvSpPr>
        <p:spPr bwMode="gray">
          <a:xfrm>
            <a:off x="2011842" y="3315234"/>
            <a:ext cx="16906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800" b="1" i="1" dirty="0">
                <a:solidFill>
                  <a:srgbClr val="4BACC6"/>
                </a:solidFill>
                <a:latin typeface="Times New Roman"/>
                <a:ea typeface="+mn-ea"/>
                <a:cs typeface="+mn-cs"/>
              </a:rPr>
              <a:t>How a “Journey” Works</a:t>
            </a:r>
          </a:p>
        </p:txBody>
      </p:sp>
      <p:sp>
        <p:nvSpPr>
          <p:cNvPr id="70" name="TextBox 69"/>
          <p:cNvSpPr txBox="1"/>
          <p:nvPr/>
        </p:nvSpPr>
        <p:spPr bwMode="gray">
          <a:xfrm>
            <a:off x="6712259" y="3664399"/>
            <a:ext cx="872836" cy="273448"/>
          </a:xfrm>
          <a:prstGeom prst="rect">
            <a:avLst/>
          </a:prstGeom>
          <a:noFill/>
        </p:spPr>
        <p:txBody>
          <a:bodyPr wrap="square" lIns="0" tIns="57441" rIns="0" bIns="0" rtlCol="0" anchor="t" anchorCtr="0">
            <a:spAutoFit/>
          </a:bodyPr>
          <a:lstStyle>
            <a:defPPr>
              <a:defRPr lang="en-US"/>
            </a:defPPr>
            <a:lvl1pPr>
              <a:spcBef>
                <a:spcPts val="500"/>
              </a:spcBef>
              <a:defRPr sz="4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ctr" defTabSz="457200" eaLnBrk="1" fontAlgn="auto" hangingPunct="1">
              <a:spcAft>
                <a:spcPts val="0"/>
              </a:spcAft>
            </a:pPr>
            <a:r>
              <a:rPr lang="en-US" sz="700" b="1" dirty="0">
                <a:solidFill>
                  <a:srgbClr val="4BACC6"/>
                </a:solidFill>
                <a:latin typeface="Times New Roman"/>
                <a:ea typeface="+mn-ea"/>
                <a:cs typeface="+mn-cs"/>
              </a:rPr>
              <a:t>Open Case in SSC-Campus</a:t>
            </a:r>
          </a:p>
        </p:txBody>
      </p:sp>
    </p:spTree>
    <p:extLst>
      <p:ext uri="{BB962C8B-B14F-4D97-AF65-F5344CB8AC3E}">
        <p14:creationId xmlns:p14="http://schemas.microsoft.com/office/powerpoint/2010/main" val="32798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620000" cy="1828800"/>
          </a:xfrm>
        </p:spPr>
        <p:txBody>
          <a:bodyPr/>
          <a:lstStyle/>
          <a:p>
            <a:r>
              <a:rPr lang="en-US" altLang="en-US" sz="4800" b="1" smtClean="0">
                <a:latin typeface="Cambria" pitchFamily="18" charset="0"/>
              </a:rPr>
              <a:t>Blackboard Dashboard for Students</a:t>
            </a:r>
          </a:p>
          <a:p>
            <a:endParaRPr lang="en-US" altLang="en-US" sz="4400" b="1" smtClean="0">
              <a:latin typeface="Cambria" pitchFamily="18" charset="0"/>
            </a:endParaRPr>
          </a:p>
        </p:txBody>
      </p:sp>
      <p:pic>
        <p:nvPicPr>
          <p:cNvPr id="2051" name="Picture 2" descr="C:\Users\Yianni\Desktop\aboutHeaderGraph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7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Customized Journeys Shepherd Students Through Their Biggest Challenges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b="1" dirty="0">
              <a:solidFill>
                <a:srgbClr val="1F497D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0593" y="2243671"/>
            <a:ext cx="5654009" cy="731846"/>
            <a:chOff x="619124" y="5996670"/>
            <a:chExt cx="8884872" cy="11848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974" y="6340325"/>
              <a:ext cx="595443" cy="392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764" y="6319309"/>
              <a:ext cx="339320" cy="4350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 bwMode="gray">
            <a:xfrm>
              <a:off x="2001309" y="5996670"/>
              <a:ext cx="6055782" cy="249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Where Do Students Say They Need the Most Help?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46" y="6291014"/>
              <a:ext cx="402828" cy="49161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 bwMode="gray">
            <a:xfrm>
              <a:off x="1917057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Major and Career Exploration</a:t>
              </a:r>
            </a:p>
          </p:txBody>
        </p:sp>
        <p:sp>
          <p:nvSpPr>
            <p:cNvPr id="14" name="TextBox 13"/>
            <p:cNvSpPr txBox="1"/>
            <p:nvPr/>
          </p:nvSpPr>
          <p:spPr bwMode="gray">
            <a:xfrm>
              <a:off x="4512920" y="6832749"/>
              <a:ext cx="1097280" cy="174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Financial Aid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405" y="6293984"/>
              <a:ext cx="551903" cy="4856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gray">
            <a:xfrm>
              <a:off x="8406716" y="6832749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Administrative Hold Resolution</a:t>
              </a:r>
            </a:p>
          </p:txBody>
        </p:sp>
        <p:sp>
          <p:nvSpPr>
            <p:cNvPr id="17" name="TextBox 16"/>
            <p:cNvSpPr txBox="1"/>
            <p:nvPr/>
          </p:nvSpPr>
          <p:spPr bwMode="gray">
            <a:xfrm>
              <a:off x="5810853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Campus Engagement</a:t>
              </a:r>
            </a:p>
          </p:txBody>
        </p:sp>
        <p:sp>
          <p:nvSpPr>
            <p:cNvPr id="18" name="TextBox 17"/>
            <p:cNvSpPr txBox="1"/>
            <p:nvPr/>
          </p:nvSpPr>
          <p:spPr bwMode="gray">
            <a:xfrm>
              <a:off x="619124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Orientation and Onboarding</a:t>
              </a:r>
            </a:p>
          </p:txBody>
        </p:sp>
        <p:sp>
          <p:nvSpPr>
            <p:cNvPr id="19" name="TextBox 18"/>
            <p:cNvSpPr txBox="1"/>
            <p:nvPr/>
          </p:nvSpPr>
          <p:spPr bwMode="gray">
            <a:xfrm>
              <a:off x="7108784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Career </a:t>
              </a:r>
              <a:b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</a:b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Preparation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021" y="6342274"/>
              <a:ext cx="553214" cy="38909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 bwMode="gray">
            <a:xfrm>
              <a:off x="3214987" y="6832748"/>
              <a:ext cx="1097280" cy="34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prstClr val="black"/>
                  </a:solidFill>
                  <a:latin typeface="Times New Roman"/>
                  <a:ea typeface="+mn-ea"/>
                  <a:cs typeface="+mn-cs"/>
                </a:rPr>
                <a:t>Academic Performance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2" y="6307889"/>
              <a:ext cx="528304" cy="45786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077" y="6353881"/>
              <a:ext cx="630829" cy="36588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56604" y="3078744"/>
            <a:ext cx="6416964" cy="2636257"/>
            <a:chOff x="-12700" y="1491434"/>
            <a:chExt cx="10083800" cy="4268225"/>
          </a:xfrm>
        </p:grpSpPr>
        <p:sp>
          <p:nvSpPr>
            <p:cNvPr id="25" name="Rectangle 24"/>
            <p:cNvSpPr/>
            <p:nvPr/>
          </p:nvSpPr>
          <p:spPr bwMode="gray">
            <a:xfrm flipV="1">
              <a:off x="0" y="1495009"/>
              <a:ext cx="10071100" cy="35309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endParaRPr lang="en-US" sz="600" dirty="0">
                <a:solidFill>
                  <a:prstClr val="white"/>
                </a:solidFill>
                <a:latin typeface="Times New Roman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080976" y="5211019"/>
              <a:ext cx="2133716" cy="548640"/>
              <a:chOff x="2645584" y="6771649"/>
              <a:chExt cx="2133716" cy="54864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645584" y="6771649"/>
                <a:ext cx="548640" cy="548640"/>
                <a:chOff x="2645584" y="6622766"/>
                <a:chExt cx="548640" cy="548640"/>
              </a:xfrm>
            </p:grpSpPr>
            <p:sp>
              <p:nvSpPr>
                <p:cNvPr id="67" name="Oval 66"/>
                <p:cNvSpPr/>
                <p:nvPr/>
              </p:nvSpPr>
              <p:spPr bwMode="gray">
                <a:xfrm>
                  <a:off x="2645584" y="6622766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 eaLnBrk="1" fontAlgn="auto" hangingPunct="1">
                    <a:spcBef>
                      <a:spcPts val="314"/>
                    </a:spcBef>
                    <a:spcAft>
                      <a:spcPts val="0"/>
                    </a:spcAft>
                  </a:pPr>
                  <a:endParaRPr lang="en-US" sz="600" dirty="0">
                    <a:solidFill>
                      <a:prstClr val="white"/>
                    </a:solidFill>
                    <a:latin typeface="Times New Roman"/>
                  </a:endParaRPr>
                </a:p>
              </p:txBody>
            </p:sp>
            <p:pic>
              <p:nvPicPr>
                <p:cNvPr id="68" name="Picture 14" descr="http://abco.advisory.com/DSS/eab-icons/forecasting_2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9535" y="6726746"/>
                  <a:ext cx="369179" cy="3408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6" name="TextBox 65"/>
              <p:cNvSpPr txBox="1"/>
              <p:nvPr/>
            </p:nvSpPr>
            <p:spPr bwMode="gray">
              <a:xfrm>
                <a:off x="3359461" y="6953636"/>
                <a:ext cx="1419839" cy="199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>
                  <a:spcBef>
                    <a:spcPts val="500"/>
                  </a:spcBef>
                  <a:defRPr sz="4000">
                    <a:solidFill>
                      <a:schemeClr val="bg1">
                        <a:lumMod val="50000"/>
                      </a:schemeClr>
                    </a:solidFill>
                    <a:latin typeface="+mj-lt"/>
                  </a:defRPr>
                </a:lvl1pPr>
              </a:lstStyle>
              <a:p>
                <a:pPr defTabSz="457200" eaLnBrk="1" fontAlgn="auto" hangingPunct="1">
                  <a:spcAft>
                    <a:spcPts val="0"/>
                  </a:spcAft>
                </a:pPr>
                <a:r>
                  <a:rPr lang="en-US" sz="800" b="1" dirty="0">
                    <a:solidFill>
                      <a:srgbClr val="4BACC6"/>
                    </a:solidFill>
                    <a:latin typeface="Times New Roman"/>
                    <a:ea typeface="+mn-ea"/>
                    <a:cs typeface="+mn-cs"/>
                  </a:rPr>
                  <a:t>Analyze Trends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 bwMode="gray">
            <a:xfrm>
              <a:off x="619883" y="4307819"/>
              <a:ext cx="1371599" cy="498306"/>
            </a:xfrm>
            <a:prstGeom prst="rect">
              <a:avLst/>
            </a:prstGeom>
            <a:noFill/>
          </p:spPr>
          <p:txBody>
            <a:bodyPr wrap="square" lIns="0" tIns="9144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Define a Customized Path</a:t>
              </a:r>
            </a:p>
          </p:txBody>
        </p:sp>
        <p:sp>
          <p:nvSpPr>
            <p:cNvPr id="28" name="TextBox 27"/>
            <p:cNvSpPr txBox="1"/>
            <p:nvPr/>
          </p:nvSpPr>
          <p:spPr bwMode="gray">
            <a:xfrm>
              <a:off x="2176111" y="4307819"/>
              <a:ext cx="1371599" cy="498306"/>
            </a:xfrm>
            <a:prstGeom prst="rect">
              <a:avLst/>
            </a:prstGeom>
            <a:noFill/>
          </p:spPr>
          <p:txBody>
            <a:bodyPr wrap="square" lIns="0" tIns="9144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Proactively Prompt Actions</a:t>
              </a:r>
            </a:p>
          </p:txBody>
        </p:sp>
        <p:sp>
          <p:nvSpPr>
            <p:cNvPr id="29" name="TextBox 28"/>
            <p:cNvSpPr txBox="1"/>
            <p:nvPr/>
          </p:nvSpPr>
          <p:spPr bwMode="gray">
            <a:xfrm>
              <a:off x="5317790" y="3428375"/>
              <a:ext cx="1371599" cy="3488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Connect with Resources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 bwMode="gray">
            <a:xfrm>
              <a:off x="-12700" y="5025913"/>
              <a:ext cx="10083800" cy="0"/>
            </a:xfrm>
            <a:prstGeom prst="line">
              <a:avLst/>
            </a:prstGeom>
            <a:ln w="76200">
              <a:solidFill>
                <a:schemeClr val="accent3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 bwMode="gray">
            <a:xfrm rot="10800000">
              <a:off x="4908539" y="5043245"/>
              <a:ext cx="241322" cy="184360"/>
            </a:xfrm>
            <a:prstGeom prst="triangle">
              <a:avLst/>
            </a:prstGeom>
            <a:solidFill>
              <a:schemeClr val="accent3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endParaRPr lang="en-US" sz="600" dirty="0">
                <a:solidFill>
                  <a:prstClr val="white"/>
                </a:solidFill>
                <a:latin typeface="Times New Roman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gray">
            <a:xfrm>
              <a:off x="0" y="2448026"/>
              <a:ext cx="10058400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gray">
            <a:xfrm>
              <a:off x="0" y="3404617"/>
              <a:ext cx="10058400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 bwMode="gray">
            <a:xfrm>
              <a:off x="134387" y="1565536"/>
              <a:ext cx="769224" cy="174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9BBB59"/>
                  </a:solidFill>
                  <a:latin typeface="Times New Roman"/>
                  <a:ea typeface="+mn-ea"/>
                  <a:cs typeface="+mn-cs"/>
                </a:rPr>
                <a:t>High</a:t>
              </a:r>
            </a:p>
          </p:txBody>
        </p:sp>
        <p:sp>
          <p:nvSpPr>
            <p:cNvPr id="35" name="TextBox 34"/>
            <p:cNvSpPr txBox="1"/>
            <p:nvPr/>
          </p:nvSpPr>
          <p:spPr bwMode="gray">
            <a:xfrm>
              <a:off x="134387" y="3479754"/>
              <a:ext cx="778971" cy="174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9BBB59"/>
                  </a:solidFill>
                  <a:latin typeface="Times New Roman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36" name="TextBox 35"/>
            <p:cNvSpPr txBox="1"/>
            <p:nvPr/>
          </p:nvSpPr>
          <p:spPr bwMode="gray">
            <a:xfrm>
              <a:off x="134387" y="2524966"/>
              <a:ext cx="580277" cy="174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 eaLnBrk="1" fontAlgn="auto" hangingPunct="1">
                <a:spcBef>
                  <a:spcPts val="314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9BBB59"/>
                  </a:solidFill>
                  <a:latin typeface="Times New Roman"/>
                  <a:ea typeface="+mn-ea"/>
                  <a:cs typeface="+mn-cs"/>
                </a:rPr>
                <a:t>Med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gray">
            <a:xfrm flipV="1">
              <a:off x="6689390" y="1982047"/>
              <a:ext cx="910791" cy="940756"/>
            </a:xfrm>
            <a:prstGeom prst="line">
              <a:avLst/>
            </a:prstGeom>
            <a:ln w="76200">
              <a:solidFill>
                <a:schemeClr val="tx2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gray">
            <a:xfrm flipV="1">
              <a:off x="7568424" y="1986958"/>
              <a:ext cx="2231487" cy="9379"/>
            </a:xfrm>
            <a:prstGeom prst="line">
              <a:avLst/>
            </a:prstGeom>
            <a:ln w="76200">
              <a:solidFill>
                <a:schemeClr val="tx2"/>
              </a:solidFill>
              <a:prstDash val="solid"/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gray">
            <a:xfrm flipV="1">
              <a:off x="3482258" y="2935850"/>
              <a:ext cx="930257" cy="1056116"/>
            </a:xfrm>
            <a:prstGeom prst="line">
              <a:avLst/>
            </a:prstGeom>
            <a:ln w="76200">
              <a:solidFill>
                <a:schemeClr val="accent5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gray">
            <a:xfrm flipV="1">
              <a:off x="4417278" y="2922803"/>
              <a:ext cx="2272112" cy="17796"/>
            </a:xfrm>
            <a:prstGeom prst="line">
              <a:avLst/>
            </a:prstGeom>
            <a:ln w="76200">
              <a:solidFill>
                <a:schemeClr val="accent6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 bwMode="gray">
            <a:xfrm>
              <a:off x="6865706" y="4307819"/>
              <a:ext cx="1371599" cy="498306"/>
            </a:xfrm>
            <a:prstGeom prst="rect">
              <a:avLst/>
            </a:prstGeom>
            <a:noFill/>
          </p:spPr>
          <p:txBody>
            <a:bodyPr wrap="square" lIns="0" tIns="9144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Validate When Back On Path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gray">
            <a:xfrm flipV="1">
              <a:off x="7563661" y="3995095"/>
              <a:ext cx="2231487" cy="9379"/>
            </a:xfrm>
            <a:prstGeom prst="line">
              <a:avLst/>
            </a:prstGeom>
            <a:ln w="76200">
              <a:solidFill>
                <a:schemeClr val="accent5"/>
              </a:solidFill>
              <a:prstDash val="solid"/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gray">
            <a:xfrm>
              <a:off x="1326949" y="3982440"/>
              <a:ext cx="2181338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478994" y="3601440"/>
              <a:ext cx="762000" cy="762000"/>
              <a:chOff x="2481575" y="3474814"/>
              <a:chExt cx="762000" cy="762000"/>
            </a:xfrm>
          </p:grpSpPr>
          <p:sp>
            <p:nvSpPr>
              <p:cNvPr id="63" name="Oval 62"/>
              <p:cNvSpPr/>
              <p:nvPr/>
            </p:nvSpPr>
            <p:spPr bwMode="gray">
              <a:xfrm>
                <a:off x="2481575" y="3474814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64" name="Picture 3" descr="C:\Users\venite\Desktop\EAB Icons\Smart_phone_notificati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8255" y="3603479"/>
                <a:ext cx="548640" cy="504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8708131" y="1588730"/>
              <a:ext cx="762000" cy="762000"/>
              <a:chOff x="11347330" y="3640861"/>
              <a:chExt cx="762000" cy="762000"/>
            </a:xfrm>
          </p:grpSpPr>
          <p:sp>
            <p:nvSpPr>
              <p:cNvPr id="61" name="Oval 60"/>
              <p:cNvSpPr/>
              <p:nvPr/>
            </p:nvSpPr>
            <p:spPr bwMode="gray">
              <a:xfrm>
                <a:off x="11347330" y="3640861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62" name="Picture 2" descr="http://abco.advisory.com/DSS/eab-icons/meeting_advisor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81105" y="3786998"/>
                <a:ext cx="494450" cy="469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6" name="Straight Connector 45"/>
            <p:cNvCxnSpPr/>
            <p:nvPr/>
          </p:nvCxnSpPr>
          <p:spPr bwMode="gray">
            <a:xfrm>
              <a:off x="0" y="1491434"/>
              <a:ext cx="10058400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 bwMode="gray">
            <a:xfrm>
              <a:off x="3774010" y="3428375"/>
              <a:ext cx="1371599" cy="34881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500"/>
                </a:spcBef>
                <a:defRPr sz="40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pPr algn="ctr" defTabSz="457200" eaLnBrk="1" fontAlgn="auto" hangingPunct="1">
                <a:spcAft>
                  <a:spcPts val="0"/>
                </a:spcAft>
              </a:pP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Notify </a:t>
              </a:r>
              <a:b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</a:br>
              <a:r>
                <a:rPr lang="en-US" sz="700" b="1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rPr>
                <a:t>When Off Path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36278" y="2545322"/>
              <a:ext cx="762000" cy="762000"/>
              <a:chOff x="5711548" y="2995646"/>
              <a:chExt cx="762000" cy="762000"/>
            </a:xfrm>
          </p:grpSpPr>
          <p:sp>
            <p:nvSpPr>
              <p:cNvPr id="59" name="Oval 58"/>
              <p:cNvSpPr/>
              <p:nvPr/>
            </p:nvSpPr>
            <p:spPr bwMode="gray">
              <a:xfrm>
                <a:off x="5711548" y="2995646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60" name="Picture 10" descr="http://abco.advisory.com/DSS/eab-icons/warning_yield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7618" y="3105408"/>
                <a:ext cx="529860" cy="466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5593562" y="2545322"/>
              <a:ext cx="762000" cy="762000"/>
              <a:chOff x="7838243" y="2995646"/>
              <a:chExt cx="762000" cy="762000"/>
            </a:xfrm>
          </p:grpSpPr>
          <p:sp>
            <p:nvSpPr>
              <p:cNvPr id="57" name="Oval 56"/>
              <p:cNvSpPr/>
              <p:nvPr/>
            </p:nvSpPr>
            <p:spPr bwMode="gray">
              <a:xfrm>
                <a:off x="7838243" y="2995646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58" name="Picture 12" descr="http://abco.advisory.com/DSS/eab-icons/combined_icons_person_and_arrow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469" y="3182971"/>
                <a:ext cx="611604" cy="38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0" name="Straight Connector 49"/>
            <p:cNvCxnSpPr/>
            <p:nvPr/>
          </p:nvCxnSpPr>
          <p:spPr bwMode="gray">
            <a:xfrm>
              <a:off x="6664273" y="2910023"/>
              <a:ext cx="914400" cy="1074439"/>
            </a:xfrm>
            <a:prstGeom prst="line">
              <a:avLst/>
            </a:prstGeom>
            <a:ln w="76200">
              <a:solidFill>
                <a:schemeClr val="accent6"/>
              </a:solidFill>
              <a:prstDash val="solid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7150846" y="3601440"/>
              <a:ext cx="762000" cy="762000"/>
              <a:chOff x="7679891" y="1474840"/>
              <a:chExt cx="762000" cy="762000"/>
            </a:xfrm>
          </p:grpSpPr>
          <p:sp>
            <p:nvSpPr>
              <p:cNvPr id="55" name="Oval 54"/>
              <p:cNvSpPr/>
              <p:nvPr/>
            </p:nvSpPr>
            <p:spPr bwMode="gray">
              <a:xfrm>
                <a:off x="7679891" y="147484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56" name="Picture 2" descr="C:\Users\venite\Desktop\EAB Icons\Thumbs_up_agree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2291" y="1623201"/>
                <a:ext cx="457200" cy="465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921710" y="3601440"/>
              <a:ext cx="762000" cy="762000"/>
              <a:chOff x="1458158" y="3986246"/>
              <a:chExt cx="762000" cy="762000"/>
            </a:xfrm>
          </p:grpSpPr>
          <p:sp>
            <p:nvSpPr>
              <p:cNvPr id="53" name="Oval 52"/>
              <p:cNvSpPr/>
              <p:nvPr/>
            </p:nvSpPr>
            <p:spPr bwMode="gray">
              <a:xfrm>
                <a:off x="1458158" y="3986246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  <p:pic>
            <p:nvPicPr>
              <p:cNvPr id="54" name="Picture 6" descr="http://abco.advisory.com/DSS/eab-icons/map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408" y="4119596"/>
                <a:ext cx="571500" cy="495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9" name="TextBox 68"/>
          <p:cNvSpPr txBox="1"/>
          <p:nvPr/>
        </p:nvSpPr>
        <p:spPr bwMode="gray">
          <a:xfrm>
            <a:off x="2011842" y="3315234"/>
            <a:ext cx="16906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800" b="1" i="1" dirty="0">
                <a:solidFill>
                  <a:srgbClr val="4BACC6"/>
                </a:solidFill>
                <a:latin typeface="Times New Roman"/>
                <a:ea typeface="+mn-ea"/>
                <a:cs typeface="+mn-cs"/>
              </a:rPr>
              <a:t>How a “Journey” Works</a:t>
            </a:r>
          </a:p>
        </p:txBody>
      </p:sp>
      <p:sp>
        <p:nvSpPr>
          <p:cNvPr id="70" name="TextBox 69"/>
          <p:cNvSpPr txBox="1"/>
          <p:nvPr/>
        </p:nvSpPr>
        <p:spPr bwMode="gray">
          <a:xfrm>
            <a:off x="6712259" y="3664399"/>
            <a:ext cx="872836" cy="273448"/>
          </a:xfrm>
          <a:prstGeom prst="rect">
            <a:avLst/>
          </a:prstGeom>
          <a:noFill/>
        </p:spPr>
        <p:txBody>
          <a:bodyPr wrap="square" lIns="0" tIns="57441" rIns="0" bIns="0" rtlCol="0" anchor="t" anchorCtr="0">
            <a:spAutoFit/>
          </a:bodyPr>
          <a:lstStyle>
            <a:defPPr>
              <a:defRPr lang="en-US"/>
            </a:defPPr>
            <a:lvl1pPr>
              <a:spcBef>
                <a:spcPts val="500"/>
              </a:spcBef>
              <a:defRPr sz="4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ctr" defTabSz="457200" eaLnBrk="1" fontAlgn="auto" hangingPunct="1">
              <a:spcAft>
                <a:spcPts val="0"/>
              </a:spcAft>
            </a:pPr>
            <a:r>
              <a:rPr lang="en-US" sz="700" b="1" dirty="0">
                <a:solidFill>
                  <a:srgbClr val="4BACC6"/>
                </a:solidFill>
                <a:latin typeface="Times New Roman"/>
                <a:ea typeface="+mn-ea"/>
                <a:cs typeface="+mn-cs"/>
              </a:rPr>
              <a:t>Open Case in SSC-Campus</a:t>
            </a:r>
          </a:p>
        </p:txBody>
      </p:sp>
    </p:spTree>
    <p:extLst>
      <p:ext uri="{BB962C8B-B14F-4D97-AF65-F5344CB8AC3E}">
        <p14:creationId xmlns:p14="http://schemas.microsoft.com/office/powerpoint/2010/main" val="26494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14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691827" y="1969688"/>
            <a:ext cx="1786930" cy="3114238"/>
            <a:chOff x="3805884" y="1384816"/>
            <a:chExt cx="2446633" cy="4393169"/>
          </a:xfrm>
        </p:grpSpPr>
        <p:grpSp>
          <p:nvGrpSpPr>
            <p:cNvPr id="44" name="Group 43"/>
            <p:cNvGrpSpPr/>
            <p:nvPr/>
          </p:nvGrpSpPr>
          <p:grpSpPr>
            <a:xfrm>
              <a:off x="3805884" y="1384816"/>
              <a:ext cx="2446633" cy="4393169"/>
              <a:chOff x="3805884" y="1384816"/>
              <a:chExt cx="2446633" cy="4393169"/>
            </a:xfrm>
          </p:grpSpPr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01" b="98424" l="5975" r="93082">
                            <a14:foregroundMark x1="50000" y1="10333" x2="50000" y2="10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884" y="1384816"/>
                <a:ext cx="2446633" cy="4393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71" t="16154" r="15243" b="19143"/>
              <a:stretch/>
            </p:blipFill>
            <p:spPr bwMode="auto">
              <a:xfrm>
                <a:off x="4034776" y="1928636"/>
                <a:ext cx="1996930" cy="2802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776" y="1908047"/>
              <a:ext cx="1996930" cy="41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Straight Arrow Connector 3"/>
          <p:cNvCxnSpPr/>
          <p:nvPr/>
        </p:nvCxnSpPr>
        <p:spPr bwMode="gray">
          <a:xfrm>
            <a:off x="2988710" y="2532742"/>
            <a:ext cx="973691" cy="0"/>
          </a:xfrm>
          <a:prstGeom prst="straightConnector1">
            <a:avLst/>
          </a:prstGeom>
          <a:ln w="12700">
            <a:solidFill>
              <a:schemeClr val="accent5"/>
            </a:solidFill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gray">
          <a:xfrm>
            <a:off x="2985510" y="4462183"/>
            <a:ext cx="976891" cy="0"/>
          </a:xfrm>
          <a:prstGeom prst="straightConnector1">
            <a:avLst/>
          </a:prstGeom>
          <a:ln w="12700">
            <a:solidFill>
              <a:schemeClr val="accent5"/>
            </a:solidFill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gray">
          <a:xfrm>
            <a:off x="2985510" y="3427738"/>
            <a:ext cx="1053091" cy="0"/>
          </a:xfrm>
          <a:prstGeom prst="straightConnector1">
            <a:avLst/>
          </a:prstGeom>
          <a:ln w="12700">
            <a:solidFill>
              <a:schemeClr val="accent5"/>
            </a:solidFill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gray">
          <a:xfrm flipH="1">
            <a:off x="4812372" y="4648200"/>
            <a:ext cx="1010227" cy="0"/>
          </a:xfrm>
          <a:prstGeom prst="straightConnector1">
            <a:avLst/>
          </a:prstGeom>
          <a:ln w="12700">
            <a:solidFill>
              <a:schemeClr val="accent5"/>
            </a:solidFill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181601" y="3385849"/>
            <a:ext cx="773948" cy="1076335"/>
            <a:chOff x="6103589" y="3829050"/>
            <a:chExt cx="766466" cy="1096965"/>
          </a:xfrm>
        </p:grpSpPr>
        <p:cxnSp>
          <p:nvCxnSpPr>
            <p:cNvPr id="10" name="Straight Arrow Connector 9"/>
            <p:cNvCxnSpPr/>
            <p:nvPr/>
          </p:nvCxnSpPr>
          <p:spPr bwMode="gray">
            <a:xfrm>
              <a:off x="6108351" y="3829050"/>
              <a:ext cx="0" cy="1096965"/>
            </a:xfrm>
            <a:prstGeom prst="straightConnector1">
              <a:avLst/>
            </a:prstGeom>
            <a:ln w="12700">
              <a:solidFill>
                <a:schemeClr val="accent5"/>
              </a:solidFill>
              <a:miter lim="800000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gray">
            <a:xfrm>
              <a:off x="6103589" y="3829050"/>
              <a:ext cx="766466" cy="0"/>
            </a:xfrm>
            <a:prstGeom prst="line">
              <a:avLst/>
            </a:prstGeom>
            <a:ln w="12700">
              <a:solidFill>
                <a:schemeClr val="accent5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 bwMode="gray">
          <a:xfrm flipH="1">
            <a:off x="5186409" y="2776680"/>
            <a:ext cx="804738" cy="0"/>
          </a:xfrm>
          <a:prstGeom prst="straightConnector1">
            <a:avLst/>
          </a:prstGeom>
          <a:ln w="12700">
            <a:solidFill>
              <a:schemeClr val="accent5"/>
            </a:solidFill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gray">
          <a:xfrm>
            <a:off x="228601" y="2254166"/>
            <a:ext cx="2666367" cy="68223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b="1" dirty="0">
                <a:solidFill>
                  <a:srgbClr val="4BACC6"/>
                </a:solidFill>
                <a:latin typeface="Arial"/>
                <a:ea typeface="+mn-ea"/>
                <a:cs typeface="+mn-cs"/>
              </a:rPr>
              <a:t>Path</a:t>
            </a:r>
          </a:p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Personalized, chronological feed of tasks, events, and other curated content to give students 'turn-by-turn” directions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228601" y="3086621"/>
            <a:ext cx="2666367" cy="68223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b="1" dirty="0">
                <a:solidFill>
                  <a:srgbClr val="4BACC6"/>
                </a:solidFill>
                <a:latin typeface="Arial"/>
                <a:ea typeface="+mn-ea"/>
                <a:cs typeface="+mn-cs"/>
              </a:rPr>
              <a:t>Organizational Tools</a:t>
            </a:r>
          </a:p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Course schedule, calendar integration, and mobile appointment scheduling to promote positive habits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228601" y="4121067"/>
            <a:ext cx="2666367" cy="68223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b="1" dirty="0">
                <a:solidFill>
                  <a:srgbClr val="4BACC6"/>
                </a:solidFill>
                <a:latin typeface="Arial"/>
                <a:ea typeface="+mn-ea"/>
                <a:cs typeface="+mn-cs"/>
              </a:rPr>
              <a:t>Interventions &amp; Conversations</a:t>
            </a:r>
          </a:p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Trigger-based warnings and notifications to keep students on track with academic and administrative milestones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6077112" y="2516354"/>
            <a:ext cx="2838289" cy="5206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b="1" dirty="0">
                <a:solidFill>
                  <a:srgbClr val="4BACC6"/>
                </a:solidFill>
                <a:latin typeface="Arial"/>
                <a:ea typeface="+mn-ea"/>
                <a:cs typeface="+mn-cs"/>
              </a:rPr>
              <a:t>Self-Reported Data</a:t>
            </a:r>
          </a:p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“</a:t>
            </a:r>
            <a:r>
              <a:rPr lang="en-US" sz="105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Pulse check” surveys and intake questions to uncover previously unattainable student data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6077112" y="3255271"/>
            <a:ext cx="2838288" cy="68223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b="1" dirty="0">
                <a:solidFill>
                  <a:srgbClr val="4BACC6"/>
                </a:solidFill>
                <a:latin typeface="Arial"/>
                <a:ea typeface="+mn-ea"/>
                <a:cs typeface="+mn-cs"/>
              </a:rPr>
              <a:t>Support Network</a:t>
            </a:r>
          </a:p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Catalog of campus resources, including a student’s “coordinated care network” to facilitate fluid interaction and transparency of support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6077112" y="4201857"/>
            <a:ext cx="2838288" cy="5206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b="1" dirty="0">
                <a:solidFill>
                  <a:srgbClr val="4BACC6"/>
                </a:solidFill>
                <a:latin typeface="Arial"/>
                <a:ea typeface="+mn-ea"/>
                <a:cs typeface="+mn-cs"/>
              </a:rPr>
              <a:t>Academic Planning</a:t>
            </a:r>
          </a:p>
          <a:p>
            <a:pPr defTabSz="457200" eaLnBrk="1" fontAlgn="auto" hangingPunct="1">
              <a:spcBef>
                <a:spcPts val="126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Student-driven exploration and learning, including major selection and career planning</a:t>
            </a:r>
          </a:p>
        </p:txBody>
      </p:sp>
      <p:sp>
        <p:nvSpPr>
          <p:cNvPr id="48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Guide: Including “students” in “student success”</a:t>
            </a:r>
            <a:endParaRPr lang="en-US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057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313470" y="1958414"/>
            <a:ext cx="1786930" cy="3114238"/>
            <a:chOff x="3805884" y="1384816"/>
            <a:chExt cx="2446633" cy="4393169"/>
          </a:xfrm>
        </p:grpSpPr>
        <p:grpSp>
          <p:nvGrpSpPr>
            <p:cNvPr id="44" name="Group 43"/>
            <p:cNvGrpSpPr/>
            <p:nvPr/>
          </p:nvGrpSpPr>
          <p:grpSpPr>
            <a:xfrm>
              <a:off x="3805884" y="1384816"/>
              <a:ext cx="2446633" cy="4393169"/>
              <a:chOff x="3805884" y="1384816"/>
              <a:chExt cx="2446633" cy="4393169"/>
            </a:xfrm>
          </p:grpSpPr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01" b="98424" l="5975" r="93082">
                            <a14:foregroundMark x1="50000" y1="10333" x2="50000" y2="10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884" y="1384816"/>
                <a:ext cx="2446633" cy="4393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71" t="16154" r="15243" b="19143"/>
              <a:stretch/>
            </p:blipFill>
            <p:spPr bwMode="auto">
              <a:xfrm>
                <a:off x="4034776" y="1928636"/>
                <a:ext cx="1996930" cy="2802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776" y="1908047"/>
              <a:ext cx="1996930" cy="41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72233" y="3588083"/>
            <a:ext cx="2179194" cy="757488"/>
            <a:chOff x="661238" y="6062571"/>
            <a:chExt cx="1967662" cy="1226410"/>
          </a:xfrm>
        </p:grpSpPr>
        <p:pic>
          <p:nvPicPr>
            <p:cNvPr id="20" name="Picture 2" descr="http://abco.advisory.com/DSS/eab-icons/multi_moda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38" y="6081752"/>
              <a:ext cx="337448" cy="310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661238" y="6062571"/>
              <a:ext cx="1967662" cy="1226410"/>
              <a:chOff x="661238" y="6062571"/>
              <a:chExt cx="1967662" cy="1226410"/>
            </a:xfrm>
          </p:grpSpPr>
          <p:sp>
            <p:nvSpPr>
              <p:cNvPr id="22" name="TextBox 21"/>
              <p:cNvSpPr txBox="1"/>
              <p:nvPr/>
            </p:nvSpPr>
            <p:spPr bwMode="gray">
              <a:xfrm>
                <a:off x="661238" y="6541523"/>
                <a:ext cx="1967662" cy="747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Times New Roman"/>
                    <a:ea typeface="+mn-ea"/>
                    <a:cs typeface="+mn-cs"/>
                  </a:rPr>
                  <a:t>Mobile-first app supported by desktop site and email, SMS, and push notifications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 bwMode="gray">
              <a:xfrm>
                <a:off x="1074538" y="6062571"/>
                <a:ext cx="1554362" cy="348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r>
                  <a:rPr lang="en-US" sz="1400" b="1" dirty="0">
                    <a:solidFill>
                      <a:srgbClr val="4BACC6"/>
                    </a:solidFill>
                    <a:latin typeface="Times New Roman"/>
                    <a:ea typeface="+mn-ea"/>
                    <a:cs typeface="+mn-cs"/>
                  </a:rPr>
                  <a:t>Multi-Modal Delivery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gray">
              <a:xfrm>
                <a:off x="661238" y="6474850"/>
                <a:ext cx="1967662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5993553" y="2345947"/>
            <a:ext cx="2617047" cy="603602"/>
            <a:chOff x="2891925" y="6062570"/>
            <a:chExt cx="2041152" cy="977261"/>
          </a:xfrm>
        </p:grpSpPr>
        <p:grpSp>
          <p:nvGrpSpPr>
            <p:cNvPr id="26" name="Group 25"/>
            <p:cNvGrpSpPr/>
            <p:nvPr/>
          </p:nvGrpSpPr>
          <p:grpSpPr>
            <a:xfrm>
              <a:off x="2891925" y="6062570"/>
              <a:ext cx="2041152" cy="977261"/>
              <a:chOff x="2891925" y="6062570"/>
              <a:chExt cx="2041152" cy="977261"/>
            </a:xfrm>
          </p:grpSpPr>
          <p:sp>
            <p:nvSpPr>
              <p:cNvPr id="28" name="TextBox 27"/>
              <p:cNvSpPr txBox="1"/>
              <p:nvPr/>
            </p:nvSpPr>
            <p:spPr bwMode="gray">
              <a:xfrm>
                <a:off x="2891925" y="6541526"/>
                <a:ext cx="1967662" cy="4983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Times New Roman"/>
                    <a:ea typeface="+mn-ea"/>
                    <a:cs typeface="+mn-cs"/>
                  </a:rPr>
                  <a:t>Powered by existing source system data and student, self-reported data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 bwMode="gray">
              <a:xfrm>
                <a:off x="3305225" y="6062570"/>
                <a:ext cx="1627852" cy="348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>
                  <a:spcBef>
                    <a:spcPts val="500"/>
                  </a:spcBef>
                  <a:defRPr sz="1000" b="1"/>
                </a:lvl1pPr>
              </a:lstStyle>
              <a:p>
                <a:pPr defTabSz="457200" eaLnBrk="1" fontAlgn="auto" hangingPunct="1">
                  <a:spcAft>
                    <a:spcPts val="0"/>
                  </a:spcAft>
                </a:pPr>
                <a:r>
                  <a:rPr lang="en-US" sz="1400" dirty="0">
                    <a:solidFill>
                      <a:srgbClr val="4BACC6"/>
                    </a:solidFill>
                    <a:latin typeface="Times New Roman"/>
                    <a:ea typeface="+mn-ea"/>
                    <a:cs typeface="+mn-cs"/>
                  </a:rPr>
                  <a:t>Existing &amp; New Datasets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gray">
              <a:xfrm>
                <a:off x="2891925" y="6474850"/>
                <a:ext cx="1967662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4" descr="http://abco.advisory.com/DSS/eab-icons/Data_binar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005" y="6074106"/>
              <a:ext cx="286654" cy="325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993552" y="3585626"/>
            <a:ext cx="2450318" cy="603602"/>
            <a:chOff x="5122612" y="6062571"/>
            <a:chExt cx="1967662" cy="977260"/>
          </a:xfrm>
        </p:grpSpPr>
        <p:grpSp>
          <p:nvGrpSpPr>
            <p:cNvPr id="32" name="Group 31"/>
            <p:cNvGrpSpPr/>
            <p:nvPr/>
          </p:nvGrpSpPr>
          <p:grpSpPr>
            <a:xfrm>
              <a:off x="5122612" y="6062571"/>
              <a:ext cx="1967662" cy="977260"/>
              <a:chOff x="5122612" y="6062571"/>
              <a:chExt cx="1967662" cy="977260"/>
            </a:xfrm>
          </p:grpSpPr>
          <p:sp>
            <p:nvSpPr>
              <p:cNvPr id="34" name="TextBox 33"/>
              <p:cNvSpPr txBox="1"/>
              <p:nvPr/>
            </p:nvSpPr>
            <p:spPr bwMode="gray">
              <a:xfrm>
                <a:off x="5122612" y="6541526"/>
                <a:ext cx="1967662" cy="4983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Times New Roman"/>
                    <a:ea typeface="+mn-ea"/>
                    <a:cs typeface="+mn-cs"/>
                  </a:rPr>
                  <a:t>Configured to each member’s campus and modulated by student risk and preferences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 bwMode="gray">
              <a:xfrm>
                <a:off x="5535912" y="6062571"/>
                <a:ext cx="1554362" cy="348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>
                  <a:spcBef>
                    <a:spcPts val="500"/>
                  </a:spcBef>
                  <a:defRPr sz="1000" b="1"/>
                </a:lvl1pPr>
              </a:lstStyle>
              <a:p>
                <a:pPr defTabSz="457200" eaLnBrk="1" fontAlgn="auto" hangingPunct="1">
                  <a:spcAft>
                    <a:spcPts val="0"/>
                  </a:spcAft>
                </a:pPr>
                <a:r>
                  <a:rPr lang="en-US" sz="1400" dirty="0">
                    <a:solidFill>
                      <a:srgbClr val="4BACC6"/>
                    </a:solidFill>
                    <a:latin typeface="Times New Roman"/>
                    <a:ea typeface="+mn-ea"/>
                    <a:cs typeface="+mn-cs"/>
                  </a:rPr>
                  <a:t>Intervention Workflow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gray">
              <a:xfrm>
                <a:off x="5122612" y="6474850"/>
                <a:ext cx="1967662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7" descr="L:\public\share\ABC Templates and Resources\Template Resources (EAB)\Art Icons Logos (EAB)\Icons (EAB)\Work_flo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612" y="6066549"/>
              <a:ext cx="337448" cy="34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33401" y="2238224"/>
            <a:ext cx="2179193" cy="757490"/>
            <a:chOff x="7353300" y="6062572"/>
            <a:chExt cx="1967662" cy="1226415"/>
          </a:xfrm>
        </p:grpSpPr>
        <p:grpSp>
          <p:nvGrpSpPr>
            <p:cNvPr id="38" name="Group 37"/>
            <p:cNvGrpSpPr/>
            <p:nvPr/>
          </p:nvGrpSpPr>
          <p:grpSpPr>
            <a:xfrm>
              <a:off x="7353300" y="6062572"/>
              <a:ext cx="1967662" cy="1226415"/>
              <a:chOff x="7353300" y="6062572"/>
              <a:chExt cx="1967662" cy="1226415"/>
            </a:xfrm>
          </p:grpSpPr>
          <p:sp>
            <p:nvSpPr>
              <p:cNvPr id="40" name="TextBox 39"/>
              <p:cNvSpPr txBox="1"/>
              <p:nvPr/>
            </p:nvSpPr>
            <p:spPr bwMode="gray">
              <a:xfrm>
                <a:off x="7353300" y="6541528"/>
                <a:ext cx="1967662" cy="747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 eaLnBrk="1" fontAlgn="auto" hangingPunct="1">
                  <a:spcBef>
                    <a:spcPts val="314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Times New Roman"/>
                    <a:ea typeface="+mn-ea"/>
                    <a:cs typeface="+mn-cs"/>
                  </a:rPr>
                  <a:t>Landing page and app theme customized to mirror member institution’s branding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 bwMode="gray">
              <a:xfrm>
                <a:off x="7766600" y="6062572"/>
                <a:ext cx="1554362" cy="348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>
                  <a:spcBef>
                    <a:spcPts val="500"/>
                  </a:spcBef>
                  <a:defRPr sz="1000" b="1"/>
                </a:lvl1pPr>
              </a:lstStyle>
              <a:p>
                <a:pPr defTabSz="457200" eaLnBrk="1" fontAlgn="auto" hangingPunct="1">
                  <a:spcAft>
                    <a:spcPts val="0"/>
                  </a:spcAft>
                </a:pPr>
                <a:r>
                  <a:rPr lang="en-US" sz="1400" dirty="0">
                    <a:solidFill>
                      <a:srgbClr val="4BACC6"/>
                    </a:solidFill>
                    <a:latin typeface="Times New Roman"/>
                    <a:ea typeface="+mn-ea"/>
                    <a:cs typeface="+mn-cs"/>
                  </a:rPr>
                  <a:t>WVU Focused</a:t>
                </a:r>
                <a:endParaRPr lang="en-US" sz="1400" dirty="0">
                  <a:solidFill>
                    <a:srgbClr val="4BACC6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gray">
              <a:xfrm>
                <a:off x="7353300" y="6474850"/>
                <a:ext cx="1967662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6" descr="L:\public\share\ABC Templates and Resources\Template Resources (EAB)\Art Icons Logos (EAB)\Icons (EAB)\Document_writin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052" y="6069845"/>
              <a:ext cx="221354" cy="3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Guide: Including “students” in “student success”</a:t>
            </a:r>
            <a:endParaRPr lang="en-US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Smart Journeys for Students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gray">
          <a:xfrm>
            <a:off x="4588464" y="5150627"/>
            <a:ext cx="1503224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58" y="4404231"/>
            <a:ext cx="264985" cy="2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gray">
          <a:xfrm>
            <a:off x="6589495" y="4240226"/>
            <a:ext cx="1581475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4588464" y="4240226"/>
            <a:ext cx="1503224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gray">
          <a:xfrm>
            <a:off x="6589495" y="5150627"/>
            <a:ext cx="1581475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6589495" y="4704411"/>
            <a:ext cx="1581475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4588464" y="4704411"/>
            <a:ext cx="1503224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gray">
          <a:xfrm>
            <a:off x="5060855" y="4902773"/>
            <a:ext cx="1199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New Student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060855" y="3992372"/>
            <a:ext cx="1199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Paying for College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gray">
          <a:xfrm>
            <a:off x="7056093" y="3992372"/>
            <a:ext cx="1199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Get Involved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7056093" y="4904884"/>
            <a:ext cx="1199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Academic Success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5060855" y="4458668"/>
            <a:ext cx="1199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Work and Career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7056093" y="4458668"/>
            <a:ext cx="1199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Health &amp; Wellness</a:t>
            </a:r>
          </a:p>
        </p:txBody>
      </p:sp>
      <p:pic>
        <p:nvPicPr>
          <p:cNvPr id="19" name="Picture 2" descr="http://abco.advisory.com/DSS/eab-icons/money_b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80" y="3938079"/>
            <a:ext cx="203763" cy="2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abco.advisory.com/DSS/eab-icons/A_pl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52" y="4843840"/>
            <a:ext cx="252688" cy="1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abco.advisory.com/DSS/eab-icons/Healthca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49" y="4376380"/>
            <a:ext cx="263694" cy="2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abco.advisory.com/DSS/eab-icons/meeting_inform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19" y="3954171"/>
            <a:ext cx="226754" cy="2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abco.advisory.com/DSS/eab-icons/person_student_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70" y="4847522"/>
            <a:ext cx="211215" cy="2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 bwMode="gray">
          <a:xfrm>
            <a:off x="4420459" y="3729554"/>
            <a:ext cx="26985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i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Journey Topics</a:t>
            </a:r>
            <a:endParaRPr lang="en-US" sz="900" i="1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28929" y="1742960"/>
            <a:ext cx="1957234" cy="3979970"/>
            <a:chOff x="492232" y="916467"/>
            <a:chExt cx="1436624" cy="2921327"/>
          </a:xfrm>
        </p:grpSpPr>
        <p:grpSp>
          <p:nvGrpSpPr>
            <p:cNvPr id="26" name="Group 25"/>
            <p:cNvGrpSpPr/>
            <p:nvPr/>
          </p:nvGrpSpPr>
          <p:grpSpPr>
            <a:xfrm>
              <a:off x="492232" y="916467"/>
              <a:ext cx="1436624" cy="2921327"/>
              <a:chOff x="731114" y="1137649"/>
              <a:chExt cx="939868" cy="1911190"/>
            </a:xfrm>
          </p:grpSpPr>
          <p:pic>
            <p:nvPicPr>
              <p:cNvPr id="28" name="Picture 8" descr="http://store.storeimages.cdn-apple.com/495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26" r="19107"/>
              <a:stretch/>
            </p:blipFill>
            <p:spPr bwMode="auto">
              <a:xfrm>
                <a:off x="731114" y="1137649"/>
                <a:ext cx="939868" cy="191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9" descr="C:\Users\quastj\Box Sync\SSC Guide - Product Team\UX\design\visual\04-Major Explorer\Major Explorer PNGs\Major_explorer-20160118_Tell us what you like 3c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836" y="1355216"/>
                <a:ext cx="854426" cy="1460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2" t="15160" r="7970" b="14378"/>
              <a:stretch/>
            </p:blipFill>
            <p:spPr>
              <a:xfrm>
                <a:off x="785702" y="1297266"/>
                <a:ext cx="854080" cy="1527977"/>
              </a:xfrm>
              <a:prstGeom prst="rect">
                <a:avLst/>
              </a:prstGeom>
            </p:spPr>
          </p:pic>
        </p:grp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21" y="1162573"/>
              <a:ext cx="1314617" cy="2333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 bwMode="gray">
          <a:xfrm>
            <a:off x="250983" y="2824976"/>
            <a:ext cx="91568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Path items in chronological order</a:t>
            </a:r>
          </a:p>
        </p:txBody>
      </p:sp>
      <p:cxnSp>
        <p:nvCxnSpPr>
          <p:cNvPr id="34" name="Elbow Connector 33"/>
          <p:cNvCxnSpPr/>
          <p:nvPr/>
        </p:nvCxnSpPr>
        <p:spPr bwMode="gray">
          <a:xfrm rot="10800000">
            <a:off x="714460" y="3245702"/>
            <a:ext cx="631382" cy="107098"/>
          </a:xfrm>
          <a:prstGeom prst="bentConnector2">
            <a:avLst/>
          </a:prstGeom>
          <a:ln w="12700">
            <a:solidFill>
              <a:schemeClr val="accent3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gray">
          <a:xfrm>
            <a:off x="250982" y="3631585"/>
            <a:ext cx="7932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Auto-complete based on SIS data</a:t>
            </a:r>
          </a:p>
        </p:txBody>
      </p:sp>
      <p:sp>
        <p:nvSpPr>
          <p:cNvPr id="39" name="Rectangle 38"/>
          <p:cNvSpPr/>
          <p:nvPr/>
        </p:nvSpPr>
        <p:spPr bwMode="gray">
          <a:xfrm>
            <a:off x="4869265" y="1742960"/>
            <a:ext cx="2895600" cy="1796698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white"/>
                </a:solidFill>
                <a:latin typeface="Times New Roman"/>
              </a:rPr>
              <a:t>What makes Guide’s Path Smart?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white"/>
              </a:solidFill>
              <a:latin typeface="Times New Roman"/>
            </a:endParaRP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00" b="1" dirty="0">
                <a:solidFill>
                  <a:prstClr val="white"/>
                </a:solidFill>
                <a:latin typeface="Times New Roman"/>
              </a:rPr>
              <a:t>Auto-complete</a:t>
            </a:r>
            <a:r>
              <a:rPr lang="en-US" sz="900" dirty="0">
                <a:solidFill>
                  <a:prstClr val="white"/>
                </a:solidFill>
                <a:latin typeface="Times New Roman"/>
              </a:rPr>
              <a:t> – SIS confirmation a task is actually done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00" b="1" dirty="0">
                <a:solidFill>
                  <a:prstClr val="white"/>
                </a:solidFill>
                <a:latin typeface="Times New Roman"/>
              </a:rPr>
              <a:t>Notifications</a:t>
            </a:r>
            <a:r>
              <a:rPr lang="en-US" sz="900" dirty="0">
                <a:solidFill>
                  <a:prstClr val="white"/>
                </a:solidFill>
                <a:latin typeface="Times New Roman"/>
              </a:rPr>
              <a:t> – reminds via text, email, or push for the student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00" b="1" dirty="0">
                <a:solidFill>
                  <a:prstClr val="white"/>
                </a:solidFill>
                <a:latin typeface="Times New Roman"/>
              </a:rPr>
              <a:t>Resource connections </a:t>
            </a:r>
            <a:r>
              <a:rPr lang="en-US" sz="900" dirty="0">
                <a:solidFill>
                  <a:prstClr val="white"/>
                </a:solidFill>
                <a:latin typeface="Times New Roman"/>
              </a:rPr>
              <a:t>– resources attached and linked to each journey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00" b="1" dirty="0">
                <a:solidFill>
                  <a:prstClr val="white"/>
                </a:solidFill>
                <a:latin typeface="Times New Roman"/>
              </a:rPr>
              <a:t>Segmented</a:t>
            </a:r>
            <a:r>
              <a:rPr lang="en-US" sz="900" dirty="0">
                <a:solidFill>
                  <a:prstClr val="white"/>
                </a:solidFill>
                <a:latin typeface="Times New Roman"/>
              </a:rPr>
              <a:t> – content is custom for you as a user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97" y="2073889"/>
            <a:ext cx="1779305" cy="41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 bwMode="gray">
          <a:xfrm>
            <a:off x="4588463" y="5525560"/>
            <a:ext cx="1503224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gray">
          <a:xfrm>
            <a:off x="6589494" y="5525560"/>
            <a:ext cx="1581475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gray">
          <a:xfrm>
            <a:off x="5060854" y="5277706"/>
            <a:ext cx="1199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Degree Planning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 bwMode="gray">
          <a:xfrm>
            <a:off x="7056092" y="5279817"/>
            <a:ext cx="1199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Life Skills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917" y="5235916"/>
            <a:ext cx="170158" cy="2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753" y="5222455"/>
            <a:ext cx="198647" cy="2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Elbow Connector 46"/>
          <p:cNvCxnSpPr/>
          <p:nvPr/>
        </p:nvCxnSpPr>
        <p:spPr bwMode="gray">
          <a:xfrm rot="10800000">
            <a:off x="714460" y="4247137"/>
            <a:ext cx="631382" cy="107098"/>
          </a:xfrm>
          <a:prstGeom prst="bentConnector2">
            <a:avLst/>
          </a:prstGeom>
          <a:ln w="12700">
            <a:solidFill>
              <a:schemeClr val="accent3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6745"/>
            <a:ext cx="8229600" cy="857250"/>
          </a:xfrm>
        </p:spPr>
        <p:txBody>
          <a:bodyPr/>
          <a:lstStyle/>
          <a:p>
            <a:r>
              <a:rPr lang="en-US" sz="3200" b="1" cap="none" dirty="0">
                <a:solidFill>
                  <a:srgbClr val="F0B31C"/>
                </a:solidFill>
              </a:rPr>
              <a:t>Major Exploration</a:t>
            </a:r>
            <a:endParaRPr lang="en-US" sz="3200" b="1" cap="none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5943600" cy="350519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FFFFFF"/>
                </a:solidFill>
              </a:rPr>
              <a:t>Three subjects do you enjoy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FFFFFF"/>
                </a:solidFill>
              </a:rPr>
              <a:t>Three activities you enjoy (teaching, writing, organizing, etc.)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FFFFFF"/>
                </a:solidFill>
              </a:rPr>
              <a:t>Three fields that interest you</a:t>
            </a:r>
          </a:p>
          <a:p>
            <a:pPr>
              <a:spcAft>
                <a:spcPts val="18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FFFFFF"/>
                </a:solidFill>
              </a:rPr>
              <a:t>Produces: Best Degree Matches, Hiring Demand, and Average Salary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155" y="1676400"/>
            <a:ext cx="240003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71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Project Launch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72" name="TextBox 71"/>
          <p:cNvSpPr txBox="1"/>
          <p:nvPr/>
        </p:nvSpPr>
        <p:spPr bwMode="gray">
          <a:xfrm>
            <a:off x="525780" y="1733550"/>
            <a:ext cx="228600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Quick Implementation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3.5 months from Kickoff to live student users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No major bugs or crashes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Two releases since implementation with expanding features</a:t>
            </a:r>
          </a:p>
        </p:txBody>
      </p:sp>
      <p:sp>
        <p:nvSpPr>
          <p:cNvPr id="73" name="TextBox 72"/>
          <p:cNvSpPr txBox="1"/>
          <p:nvPr/>
        </p:nvSpPr>
        <p:spPr bwMode="gray">
          <a:xfrm>
            <a:off x="525780" y="2841055"/>
            <a:ext cx="2286000" cy="543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Smooth Pilot Launch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High adoption rate 55%+</a:t>
            </a:r>
          </a:p>
          <a:p>
            <a:pPr marL="171450" indent="-171450" defTabSz="4572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Strong survey results</a:t>
            </a:r>
          </a:p>
        </p:txBody>
      </p:sp>
      <p:graphicFrame>
        <p:nvGraphicFramePr>
          <p:cNvPr id="74" name="Char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886911"/>
              </p:ext>
            </p:extLst>
          </p:nvPr>
        </p:nvGraphicFramePr>
        <p:xfrm>
          <a:off x="4148150" y="3684384"/>
          <a:ext cx="2141220" cy="149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Rectangle 74"/>
          <p:cNvSpPr/>
          <p:nvPr/>
        </p:nvSpPr>
        <p:spPr bwMode="gray">
          <a:xfrm>
            <a:off x="2967497" y="3684384"/>
            <a:ext cx="1222069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17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8064A2"/>
                </a:solidFill>
                <a:latin typeface="Times New Roman"/>
                <a:ea typeface="+mn-ea"/>
                <a:cs typeface="+mn-cs"/>
              </a:rPr>
              <a:t>average # of steps marked complete by active users of 74 total steps thru fall</a:t>
            </a:r>
          </a:p>
        </p:txBody>
      </p:sp>
      <p:sp>
        <p:nvSpPr>
          <p:cNvPr id="76" name="Rectangle 75"/>
          <p:cNvSpPr/>
          <p:nvPr/>
        </p:nvSpPr>
        <p:spPr bwMode="gray">
          <a:xfrm>
            <a:off x="2967497" y="2777490"/>
            <a:ext cx="122206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515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8064A2"/>
                </a:solidFill>
                <a:latin typeface="Times New Roman"/>
                <a:ea typeface="+mn-ea"/>
                <a:cs typeface="+mn-cs"/>
              </a:rPr>
              <a:t>u</a:t>
            </a:r>
            <a:r>
              <a:rPr lang="en-US" sz="900" dirty="0">
                <a:solidFill>
                  <a:srgbClr val="8064A2"/>
                </a:solidFill>
                <a:latin typeface="Times New Roman"/>
                <a:ea typeface="+mn-ea"/>
                <a:cs typeface="+mn-cs"/>
              </a:rPr>
              <a:t>nique student users</a:t>
            </a:r>
          </a:p>
        </p:txBody>
      </p:sp>
      <p:sp>
        <p:nvSpPr>
          <p:cNvPr id="77" name="Rectangle 76"/>
          <p:cNvSpPr/>
          <p:nvPr/>
        </p:nvSpPr>
        <p:spPr bwMode="gray">
          <a:xfrm>
            <a:off x="2967497" y="4841979"/>
            <a:ext cx="122206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40%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8064A2"/>
                </a:solidFill>
                <a:latin typeface="Times New Roman"/>
                <a:ea typeface="+mn-ea"/>
                <a:cs typeface="+mn-cs"/>
              </a:rPr>
              <a:t>completed major explorer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25780" y="3499188"/>
            <a:ext cx="23698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Top Completed Events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Welcome to West Virginia University-217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Learn the college basics-208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Complete major explorer-194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Apply for campus housing-158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Select room and roommate-158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Complete placement testing-157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Review orientation details-154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Register for orientation-151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Know your options before choosing classes-151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Learn about orientation-147</a:t>
            </a:r>
            <a:endParaRPr lang="en-US" sz="9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cxnSp>
        <p:nvCxnSpPr>
          <p:cNvPr id="79" name="Straight Connector 78"/>
          <p:cNvCxnSpPr/>
          <p:nvPr/>
        </p:nvCxnSpPr>
        <p:spPr bwMode="gray">
          <a:xfrm>
            <a:off x="457201" y="3486150"/>
            <a:ext cx="5794069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 bwMode="gray">
          <a:xfrm rot="16200000">
            <a:off x="-869349" y="3043675"/>
            <a:ext cx="236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79646"/>
                </a:solidFill>
                <a:latin typeface="Times New Roman"/>
                <a:ea typeface="+mn-ea"/>
                <a:cs typeface="+mn-cs"/>
              </a:rPr>
              <a:t>Launch</a:t>
            </a:r>
          </a:p>
        </p:txBody>
      </p:sp>
      <p:cxnSp>
        <p:nvCxnSpPr>
          <p:cNvPr id="81" name="Straight Connector 80"/>
          <p:cNvCxnSpPr/>
          <p:nvPr/>
        </p:nvCxnSpPr>
        <p:spPr bwMode="gray">
          <a:xfrm>
            <a:off x="457201" y="2798981"/>
            <a:ext cx="5794069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 bwMode="gray">
          <a:xfrm>
            <a:off x="2967497" y="1809750"/>
            <a:ext cx="1222069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&lt;6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8064A2"/>
                </a:solidFill>
                <a:latin typeface="Times New Roman"/>
                <a:ea typeface="+mn-ea"/>
                <a:cs typeface="+mn-cs"/>
              </a:rPr>
              <a:t>m</a:t>
            </a:r>
            <a:r>
              <a:rPr lang="en-US" sz="900" dirty="0">
                <a:solidFill>
                  <a:srgbClr val="8064A2"/>
                </a:solidFill>
                <a:latin typeface="Times New Roman"/>
                <a:ea typeface="+mn-ea"/>
                <a:cs typeface="+mn-cs"/>
              </a:rPr>
              <a:t>onths from welcome call to launch</a:t>
            </a:r>
          </a:p>
        </p:txBody>
      </p:sp>
      <p:sp>
        <p:nvSpPr>
          <p:cNvPr id="83" name="Rectangle 82"/>
          <p:cNvSpPr/>
          <p:nvPr/>
        </p:nvSpPr>
        <p:spPr bwMode="gray">
          <a:xfrm>
            <a:off x="4648201" y="2777490"/>
            <a:ext cx="122206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85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8064A2"/>
                </a:solidFill>
                <a:latin typeface="Times New Roman"/>
                <a:ea typeface="+mn-ea"/>
                <a:cs typeface="+mn-cs"/>
              </a:rPr>
              <a:t>Highest survey response</a:t>
            </a:r>
          </a:p>
        </p:txBody>
      </p:sp>
      <p:pic>
        <p:nvPicPr>
          <p:cNvPr id="16" name="Picture 15" descr="http://brand.wvu.edu/files/a745f176-46ce-463a-9df9-9b331489bece?cb=14226586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545" y="971764"/>
            <a:ext cx="2457309" cy="16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545" y="2667001"/>
            <a:ext cx="2457309" cy="1540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44" y="4267201"/>
            <a:ext cx="2457309" cy="1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Pilot Survey Results Show Positive Early  Reviews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4646888" y="2548619"/>
            <a:ext cx="2363512" cy="2858867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7443" tIns="28721" rIns="57443" bIns="28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314"/>
              </a:spcBef>
              <a:spcAft>
                <a:spcPts val="0"/>
              </a:spcAft>
            </a:pPr>
            <a:endParaRPr lang="en-US" sz="60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gray">
          <a:xfrm>
            <a:off x="1256354" y="2661206"/>
            <a:ext cx="5592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79646"/>
                </a:solidFill>
                <a:latin typeface="Arial"/>
                <a:ea typeface="+mn-ea"/>
                <a:cs typeface="+mn-cs"/>
              </a:rPr>
              <a:t>68%</a:t>
            </a:r>
            <a:endParaRPr lang="en-US" sz="1500" b="1" dirty="0">
              <a:solidFill>
                <a:srgbClr val="F7964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1913816" y="2661206"/>
            <a:ext cx="2028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Users gave a likelihood of 7+ (1-10 scale) when asked if they would </a:t>
            </a: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refer Guide to a friend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1256354" y="3670735"/>
            <a:ext cx="5592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79646"/>
                </a:solidFill>
                <a:latin typeface="Arial"/>
                <a:ea typeface="+mn-ea"/>
                <a:cs typeface="+mn-cs"/>
              </a:rPr>
              <a:t>65%</a:t>
            </a:r>
          </a:p>
        </p:txBody>
      </p:sp>
      <p:sp>
        <p:nvSpPr>
          <p:cNvPr id="9" name="TextBox 8"/>
          <p:cNvSpPr txBox="1"/>
          <p:nvPr/>
        </p:nvSpPr>
        <p:spPr bwMode="gray">
          <a:xfrm>
            <a:off x="1913816" y="3670735"/>
            <a:ext cx="2028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Users who stopped using Guide report they will </a:t>
            </a: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use it once the Fall semester begins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1256354" y="4175500"/>
            <a:ext cx="5592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79646"/>
                </a:solidFill>
                <a:latin typeface="Arial"/>
                <a:ea typeface="+mn-ea"/>
                <a:cs typeface="+mn-cs"/>
              </a:rPr>
              <a:t>85%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1913816" y="4175500"/>
            <a:ext cx="2028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Respondents found the content in Guide very easy, or somewhat </a:t>
            </a: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easy to understand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1256354" y="3165970"/>
            <a:ext cx="5592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79646"/>
                </a:solidFill>
                <a:latin typeface="Arial"/>
                <a:ea typeface="+mn-ea"/>
                <a:cs typeface="+mn-cs"/>
              </a:rPr>
              <a:t>23%</a:t>
            </a:r>
            <a:endParaRPr lang="en-US" sz="1500" b="1" dirty="0">
              <a:solidFill>
                <a:srgbClr val="F7964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1913816" y="3165970"/>
            <a:ext cx="2028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Respondents who say they use Guide at least </a:t>
            </a: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several times per week </a:t>
            </a: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(9% daily)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256354" y="4680263"/>
            <a:ext cx="5592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79646"/>
                </a:solidFill>
                <a:latin typeface="Arial"/>
                <a:ea typeface="+mn-ea"/>
                <a:cs typeface="+mn-cs"/>
              </a:rPr>
              <a:t>90+%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1913816" y="4680265"/>
            <a:ext cx="20289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Respondents claim </a:t>
            </a: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finding the Guide app </a:t>
            </a: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in the App Store, </a:t>
            </a: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and logging in </a:t>
            </a: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with SSO is very or somewhat easy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1256354" y="2277308"/>
            <a:ext cx="2457778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Highlights from Summer Pilot Survey</a:t>
            </a:r>
          </a:p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i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N = </a:t>
            </a:r>
            <a:r>
              <a:rPr lang="en-US" sz="700" i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312 </a:t>
            </a:r>
            <a:r>
              <a:rPr lang="en-US" sz="700" i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student users from 6 member schools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4646889" y="2277308"/>
            <a:ext cx="202898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Selected Student User Quotes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1256354" y="5179368"/>
            <a:ext cx="5592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79646"/>
                </a:solidFill>
                <a:latin typeface="Arial"/>
                <a:ea typeface="+mn-ea"/>
                <a:cs typeface="+mn-cs"/>
              </a:rPr>
              <a:t>0%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1913816" y="5179368"/>
            <a:ext cx="2028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Respondents who stopped using Guide did so because there is </a:t>
            </a:r>
            <a:r>
              <a:rPr lang="en-US" sz="7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another app like it</a:t>
            </a:r>
          </a:p>
        </p:txBody>
      </p:sp>
      <p:sp>
        <p:nvSpPr>
          <p:cNvPr id="20" name="TextBox 19"/>
          <p:cNvSpPr txBox="1"/>
          <p:nvPr/>
        </p:nvSpPr>
        <p:spPr bwMode="gray">
          <a:xfrm>
            <a:off x="4797652" y="2608929"/>
            <a:ext cx="2142518" cy="215444"/>
          </a:xfrm>
          <a:prstGeom prst="rect">
            <a:avLst/>
          </a:prstGeom>
          <a:noFill/>
        </p:spPr>
        <p:txBody>
          <a:bodyPr wrap="square" lIns="57443" tIns="0" rIns="57443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700" b="1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Overall, what could be added or changed to make </a:t>
            </a:r>
            <a:r>
              <a:rPr lang="en-US" sz="700" b="1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app </a:t>
            </a:r>
            <a:r>
              <a:rPr lang="en-US" sz="700" b="1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more helpful to you?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7652" y="3029108"/>
            <a:ext cx="2142518" cy="1981606"/>
          </a:xfrm>
          <a:prstGeom prst="rect">
            <a:avLst/>
          </a:prstGeom>
        </p:spPr>
        <p:txBody>
          <a:bodyPr wrap="square" lIns="57443" tIns="28721" rIns="57443" bIns="28721">
            <a:spAutoFit/>
          </a:bodyPr>
          <a:lstStyle/>
          <a:p>
            <a:pPr marL="107705" indent="-107705" defTabSz="457200" eaLnBrk="1" fontAlgn="auto" hangingPunct="1">
              <a:spcBef>
                <a:spcPts val="113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“App </a:t>
            </a:r>
            <a:r>
              <a:rPr lang="en-US" sz="7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is perfect.” </a:t>
            </a:r>
          </a:p>
          <a:p>
            <a:pPr marL="107705" indent="-107705" defTabSz="457200" eaLnBrk="1" fontAlgn="auto" hangingPunct="1">
              <a:spcBef>
                <a:spcPts val="113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“Everything is right there on Guide I probably wouldn't add anything else”</a:t>
            </a:r>
          </a:p>
          <a:p>
            <a:pPr marL="107705" indent="-107705" defTabSz="457200" eaLnBrk="1" fontAlgn="auto" hangingPunct="1">
              <a:spcBef>
                <a:spcPts val="113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“Nothing it's perfect”</a:t>
            </a:r>
          </a:p>
          <a:p>
            <a:pPr marL="107705" indent="-107705" defTabSz="457200" eaLnBrk="1" fontAlgn="auto" hangingPunct="1">
              <a:spcBef>
                <a:spcPts val="113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“Nothing. Guide was so easy to use and very helpful!”</a:t>
            </a:r>
          </a:p>
          <a:p>
            <a:pPr marL="107705" indent="-107705" defTabSz="457200" eaLnBrk="1" fontAlgn="auto" hangingPunct="1">
              <a:spcBef>
                <a:spcPts val="113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“Nothing!!! The app is wonderful!”</a:t>
            </a:r>
          </a:p>
          <a:p>
            <a:pPr marL="107705" indent="-107705" defTabSz="457200" eaLnBrk="1" fontAlgn="auto" hangingPunct="1">
              <a:spcBef>
                <a:spcPts val="113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“Nothing, it was pretty amazing!”</a:t>
            </a:r>
          </a:p>
          <a:p>
            <a:pPr marL="107705" indent="-107705" defTabSz="457200" eaLnBrk="1" fontAlgn="auto" hangingPunct="1">
              <a:spcBef>
                <a:spcPts val="113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“I believe it is great the way it is, everything was very easy to navigate through and keep track of.”</a:t>
            </a:r>
          </a:p>
        </p:txBody>
      </p:sp>
      <p:sp>
        <p:nvSpPr>
          <p:cNvPr id="22" name="Isosceles Triangle 21"/>
          <p:cNvSpPr/>
          <p:nvPr/>
        </p:nvSpPr>
        <p:spPr bwMode="gray">
          <a:xfrm rot="5400000">
            <a:off x="4560820" y="2651720"/>
            <a:ext cx="160686" cy="153008"/>
          </a:xfrm>
          <a:prstGeom prst="triangle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7443" tIns="28721" rIns="57443" bIns="28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314"/>
              </a:spcBef>
              <a:spcAft>
                <a:spcPts val="0"/>
              </a:spcAft>
            </a:pPr>
            <a:endParaRPr lang="en-US" sz="600" dirty="0">
              <a:solidFill>
                <a:prstClr val="white"/>
              </a:solidFill>
              <a:latin typeface="Times New Roman"/>
            </a:endParaRPr>
          </a:p>
        </p:txBody>
      </p:sp>
      <p:cxnSp>
        <p:nvCxnSpPr>
          <p:cNvPr id="23" name="Straight Connector 22"/>
          <p:cNvCxnSpPr/>
          <p:nvPr/>
        </p:nvCxnSpPr>
        <p:spPr bwMode="gray">
          <a:xfrm>
            <a:off x="4646888" y="5407484"/>
            <a:ext cx="2363512" cy="0"/>
          </a:xfrm>
          <a:prstGeom prst="line">
            <a:avLst/>
          </a:prstGeom>
          <a:ln w="28575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Nudges towards Success</a:t>
            </a:r>
            <a:endParaRPr lang="en-US" b="1" dirty="0">
              <a:solidFill>
                <a:srgbClr val="1F497D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b="1" dirty="0">
              <a:solidFill>
                <a:srgbClr val="1F497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8400" y="1834817"/>
            <a:ext cx="1663390" cy="3402887"/>
            <a:chOff x="1371600" y="1011717"/>
            <a:chExt cx="1676400" cy="3408903"/>
          </a:xfrm>
        </p:grpSpPr>
        <p:pic>
          <p:nvPicPr>
            <p:cNvPr id="7" name="Picture 6" descr="http://store.storeimages.cdn-apple.com/495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6" r="19107"/>
            <a:stretch/>
          </p:blipFill>
          <p:spPr bwMode="auto">
            <a:xfrm>
              <a:off x="1371600" y="1011717"/>
              <a:ext cx="1676400" cy="340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99" y="1409700"/>
              <a:ext cx="150164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11" descr="https://cdn1.iconfinder.com/data/icons/touch-gestures-2/24/Hand-Touch_2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05" y="39260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34200" y="1828801"/>
            <a:ext cx="1676400" cy="3408903"/>
            <a:chOff x="2362200" y="958516"/>
            <a:chExt cx="1676400" cy="3408903"/>
          </a:xfrm>
        </p:grpSpPr>
        <p:grpSp>
          <p:nvGrpSpPr>
            <p:cNvPr id="11" name="Group 10"/>
            <p:cNvGrpSpPr/>
            <p:nvPr/>
          </p:nvGrpSpPr>
          <p:grpSpPr>
            <a:xfrm>
              <a:off x="2362200" y="958516"/>
              <a:ext cx="1676400" cy="3408903"/>
              <a:chOff x="2235200" y="972596"/>
              <a:chExt cx="1676400" cy="3408903"/>
            </a:xfrm>
          </p:grpSpPr>
          <p:pic>
            <p:nvPicPr>
              <p:cNvPr id="13" name="Picture 8" descr="http://store.storeimages.cdn-apple.com/495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26" r="19107"/>
              <a:stretch/>
            </p:blipFill>
            <p:spPr bwMode="auto">
              <a:xfrm>
                <a:off x="2235200" y="972596"/>
                <a:ext cx="1676400" cy="3408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C:\Users\quastj\Box Sync\SSC Guide - Product Team\UX\design\visual\04-Major Explorer\Major Explorer PNGs\Major_explorer-20160118_Nice! Almost done... 4b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378" y="1327270"/>
                <a:ext cx="1506045" cy="2673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378" y="1313190"/>
              <a:ext cx="1506045" cy="267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83205" y="1828801"/>
            <a:ext cx="1676400" cy="3408903"/>
            <a:chOff x="4343400" y="982491"/>
            <a:chExt cx="1676400" cy="3408903"/>
          </a:xfrm>
        </p:grpSpPr>
        <p:pic>
          <p:nvPicPr>
            <p:cNvPr id="17" name="Picture 8" descr="http://store.storeimages.cdn-apple.com/495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6" r="19107"/>
            <a:stretch/>
          </p:blipFill>
          <p:spPr bwMode="auto">
            <a:xfrm>
              <a:off x="4343400" y="982491"/>
              <a:ext cx="1676400" cy="340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77" y="1363910"/>
              <a:ext cx="1506045" cy="2673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3" descr="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53084"/>
            <a:ext cx="1529355" cy="27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3" y="2196174"/>
            <a:ext cx="1506045" cy="3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745565" y="1834817"/>
            <a:ext cx="1663390" cy="3402887"/>
            <a:chOff x="1371600" y="1011717"/>
            <a:chExt cx="1676400" cy="3408903"/>
          </a:xfrm>
        </p:grpSpPr>
        <p:pic>
          <p:nvPicPr>
            <p:cNvPr id="24" name="Picture 23" descr="http://store.storeimages.cdn-apple.com/495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6" r="19107"/>
            <a:stretch/>
          </p:blipFill>
          <p:spPr bwMode="auto">
            <a:xfrm>
              <a:off x="1371600" y="1011717"/>
              <a:ext cx="1676400" cy="340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065" y="1409700"/>
              <a:ext cx="150164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71" y="2232097"/>
            <a:ext cx="1506045" cy="3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981200" y="3200401"/>
            <a:ext cx="457200" cy="4099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214062" y="3200516"/>
            <a:ext cx="457200" cy="4099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434411" y="3206555"/>
            <a:ext cx="457200" cy="4099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5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14400"/>
            <a:ext cx="89916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Text Placeholder 77"/>
          <p:cNvSpPr txBox="1">
            <a:spLocks/>
          </p:cNvSpPr>
          <p:nvPr/>
        </p:nvSpPr>
        <p:spPr>
          <a:xfrm>
            <a:off x="250982" y="1004025"/>
            <a:ext cx="866441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1F497D"/>
                </a:solidFill>
              </a:rPr>
              <a:t>Quick Polls: Building Interaction </a:t>
            </a:r>
            <a:endParaRPr lang="en-US" b="1" dirty="0">
              <a:solidFill>
                <a:srgbClr val="1F497D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gray">
          <a:xfrm>
            <a:off x="631530" y="4763884"/>
            <a:ext cx="3129209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gray">
          <a:xfrm>
            <a:off x="990600" y="4835770"/>
            <a:ext cx="277013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Quick Polls</a:t>
            </a:r>
          </a:p>
          <a:p>
            <a:pPr marL="107702" indent="-107702" defTabSz="457200" eaLnBrk="1" fontAlgn="auto" hangingPunct="1">
              <a:spcBef>
                <a:spcPts val="31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Pulse check with students on how their college experience is progressing</a:t>
            </a:r>
          </a:p>
          <a:p>
            <a:pPr marL="107702" indent="-107702" defTabSz="457200" eaLnBrk="1" fontAlgn="auto" hangingPunct="1">
              <a:spcBef>
                <a:spcPts val="31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Examine how valuable a university resource is and how it may be improved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529" y="1999438"/>
            <a:ext cx="1367566" cy="2647123"/>
            <a:chOff x="5869985" y="1795968"/>
            <a:chExt cx="916919" cy="1864523"/>
          </a:xfrm>
        </p:grpSpPr>
        <p:pic>
          <p:nvPicPr>
            <p:cNvPr id="8" name="Picture 8" descr="http://store.storeimages.cdn-apple.com/495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6" r="19107"/>
            <a:stretch/>
          </p:blipFill>
          <p:spPr bwMode="auto">
            <a:xfrm>
              <a:off x="5869985" y="1795968"/>
              <a:ext cx="916919" cy="186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3496" y="2015718"/>
              <a:ext cx="777078" cy="141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29" y="4842793"/>
            <a:ext cx="237358" cy="3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 bwMode="gray">
          <a:xfrm>
            <a:off x="5805942" y="4845353"/>
            <a:ext cx="2957059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314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Tips</a:t>
            </a:r>
          </a:p>
          <a:p>
            <a:pPr marL="107702" indent="-107702" defTabSz="457200" eaLnBrk="1" fontAlgn="auto" hangingPunct="1">
              <a:spcBef>
                <a:spcPts val="31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Provide helpful, quick tips that students can choose to act on if they want to (not required)</a:t>
            </a:r>
          </a:p>
          <a:p>
            <a:pPr marL="107702" indent="-107702" defTabSz="457200" eaLnBrk="1" fontAlgn="auto" hangingPunct="1">
              <a:spcBef>
                <a:spcPts val="31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Ensures content in Guide stays relevant and timely</a:t>
            </a:r>
          </a:p>
          <a:p>
            <a:pPr marL="107702" indent="-107702" defTabSz="457200" eaLnBrk="1" fontAlgn="auto" hangingPunct="1">
              <a:spcBef>
                <a:spcPts val="31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Can include both general and college-specific tips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93172" y="2005392"/>
            <a:ext cx="1367566" cy="2647123"/>
            <a:chOff x="5869985" y="1795968"/>
            <a:chExt cx="916919" cy="1864523"/>
          </a:xfrm>
        </p:grpSpPr>
        <p:pic>
          <p:nvPicPr>
            <p:cNvPr id="14" name="Picture 8" descr="http://store.storeimages.cdn-apple.com/495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6" r="19107"/>
            <a:stretch/>
          </p:blipFill>
          <p:spPr bwMode="auto">
            <a:xfrm>
              <a:off x="5869985" y="1795968"/>
              <a:ext cx="916919" cy="186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89"/>
            <a:stretch/>
          </p:blipFill>
          <p:spPr bwMode="auto">
            <a:xfrm>
              <a:off x="5929595" y="2017984"/>
              <a:ext cx="805986" cy="1413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6248401" y="2005391"/>
            <a:ext cx="1345009" cy="2603464"/>
            <a:chOff x="5869985" y="1795968"/>
            <a:chExt cx="916919" cy="1864523"/>
          </a:xfrm>
        </p:grpSpPr>
        <p:pic>
          <p:nvPicPr>
            <p:cNvPr id="18" name="Picture 8" descr="http://store.storeimages.cdn-apple.com/4955/as-images.apple.com/is/image/AppleInc/aos/published/images/i/ph/iphone6/plus/iphone6-plus-box-silver-2014_GEO_US?wid=478&amp;hei=595&amp;fmt=jpeg&amp;qlt=95&amp;op_sharpen=0&amp;resMode=bicub&amp;op_usm=0.5,0.5,0,0&amp;iccEmbed=0&amp;layer=comp&amp;.v=144181524627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6" r="19107"/>
            <a:stretch/>
          </p:blipFill>
          <p:spPr bwMode="auto">
            <a:xfrm>
              <a:off x="5869985" y="1795968"/>
              <a:ext cx="916919" cy="186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95"/>
            <a:stretch/>
          </p:blipFill>
          <p:spPr bwMode="auto">
            <a:xfrm>
              <a:off x="5932919" y="2015717"/>
              <a:ext cx="791049" cy="143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1" y="4877328"/>
            <a:ext cx="301965" cy="2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 bwMode="gray">
          <a:xfrm>
            <a:off x="5311450" y="4763884"/>
            <a:ext cx="3375350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2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7250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0B31C"/>
                </a:solidFill>
              </a:rPr>
              <a:t>Final Thoughts</a:t>
            </a:r>
            <a:endParaRPr lang="en-US" b="1" cap="none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2"/>
            <a:ext cx="8153400" cy="320039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FFFFFF"/>
                </a:solidFill>
              </a:rPr>
              <a:t>Action is the key – identification of students at risk not enough</a:t>
            </a:r>
          </a:p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FFFFFF"/>
                </a:solidFill>
              </a:rPr>
              <a:t>We need to reimagine our support – allowing students to become self directed learners</a:t>
            </a:r>
          </a:p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FFFFFF"/>
                </a:solidFill>
              </a:rPr>
              <a:t>Must coordinate – over message students</a:t>
            </a:r>
          </a:p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FFFFFF"/>
                </a:solidFill>
              </a:rPr>
              <a:t>Need to think about what other data to include – and what data needs to feed what activities</a:t>
            </a:r>
          </a:p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FFFFFF"/>
                </a:solidFill>
              </a:rPr>
              <a:t>Think small – no silver bullet </a:t>
            </a:r>
            <a:endParaRPr lang="en-US" sz="1800" dirty="0">
              <a:solidFill>
                <a:srgbClr val="FFFFFF"/>
              </a:solidFill>
            </a:endParaRPr>
          </a:p>
          <a:p>
            <a:pPr marL="457200" lvl="1" indent="0">
              <a:spcAft>
                <a:spcPts val="180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2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IPAS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341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7250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0B31C"/>
                </a:solidFill>
              </a:rPr>
              <a:t>Contact Me</a:t>
            </a:r>
            <a:endParaRPr lang="en-US" b="1" cap="none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2"/>
            <a:ext cx="8153400" cy="32003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John P. Campbell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Associate Provost and Chief Information Officer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john.campbell@mail.wvu.edu</a:t>
            </a:r>
          </a:p>
          <a:p>
            <a:pPr>
              <a:spcAft>
                <a:spcPts val="1800"/>
              </a:spcAft>
            </a:pPr>
            <a:endParaRPr lang="en-US" sz="1800" dirty="0">
              <a:solidFill>
                <a:srgbClr val="FFFFFF"/>
              </a:solidFill>
            </a:endParaRPr>
          </a:p>
          <a:p>
            <a:pPr marL="457200" lvl="1" indent="0">
              <a:spcAft>
                <a:spcPts val="180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5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IPAS Technologies</a:t>
            </a: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341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Blackboard Dashboard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Why here?</a:t>
            </a:r>
          </a:p>
          <a:p>
            <a:pPr lvl="1"/>
            <a:r>
              <a:rPr lang="en-US" altLang="en-US" smtClean="0"/>
              <a:t>Meet students where they are!</a:t>
            </a:r>
          </a:p>
          <a:p>
            <a:r>
              <a:rPr lang="en-US" altLang="en-US" smtClean="0"/>
              <a:t>Why this design?</a:t>
            </a:r>
          </a:p>
          <a:p>
            <a:pPr lvl="1"/>
            <a:r>
              <a:rPr lang="en-US" altLang="en-US" smtClean="0"/>
              <a:t>Had to scrap the first one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Where is it found? 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409575" y="1576388"/>
            <a:ext cx="3848100" cy="5257800"/>
          </a:xfrm>
        </p:spPr>
        <p:txBody>
          <a:bodyPr/>
          <a:lstStyle/>
          <a:p>
            <a:r>
              <a:rPr lang="en-US" altLang="en-US" smtClean="0"/>
              <a:t>Can be found directly as a link on student portal or as soon as a student accesses Blackboard</a:t>
            </a: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7338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583113" y="5805488"/>
            <a:ext cx="4429125" cy="584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31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students see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5005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Where the data comes from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Demographic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6934200" cy="289560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Arial" panose="020B0604020202020204" pitchFamily="34" charset="0"/>
              </a:rPr>
              <a:t>Demographic information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	-Name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	-ID number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	-Program of study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	-Campus location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/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Actionable links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	-Self-Service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	-Student email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	-Starfish</a:t>
            </a:r>
            <a:br>
              <a:rPr lang="en-US" dirty="0">
                <a:sym typeface="Arial" panose="020B0604020202020204" pitchFamily="34" charset="0"/>
              </a:rPr>
            </a:br>
            <a:r>
              <a:rPr lang="en-US" dirty="0">
                <a:sym typeface="Arial" panose="020B0604020202020204" pitchFamily="34" charset="0"/>
              </a:rPr>
              <a:t>	-Scholarships</a:t>
            </a: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79898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imes-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2015 EAB Color Palette">
    <a:dk1>
      <a:srgbClr val="4F5861"/>
    </a:dk1>
    <a:lt1>
      <a:srgbClr val="FFFFFF"/>
    </a:lt1>
    <a:dk2>
      <a:srgbClr val="F28B00"/>
    </a:dk2>
    <a:lt2>
      <a:srgbClr val="DEE0E0"/>
    </a:lt2>
    <a:accent1>
      <a:srgbClr val="C8CACC"/>
    </a:accent1>
    <a:accent2>
      <a:srgbClr val="A0A4A9"/>
    </a:accent2>
    <a:accent3>
      <a:srgbClr val="797F86"/>
    </a:accent3>
    <a:accent4>
      <a:srgbClr val="4F5861"/>
    </a:accent4>
    <a:accent5>
      <a:srgbClr val="004A88"/>
    </a:accent5>
    <a:accent6>
      <a:srgbClr val="0070CD"/>
    </a:accent6>
    <a:hlink>
      <a:srgbClr val="0070CD"/>
    </a:hlink>
    <a:folHlink>
      <a:srgbClr val="A0A4A9"/>
    </a:folHlink>
  </a:clrScheme>
  <a:fontScheme name="EAB Font Theme">
    <a:majorFont>
      <a:latin typeface="Rockwel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5748</TotalTime>
  <Pages>0</Pages>
  <Words>1085</Words>
  <Characters>0</Characters>
  <Application>Microsoft Office PowerPoint</Application>
  <PresentationFormat>On-screen Show (4:3)</PresentationFormat>
  <Lines>0</Lines>
  <Paragraphs>217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30</vt:i4>
      </vt:variant>
    </vt:vector>
  </HeadingPairs>
  <TitlesOfParts>
    <vt:vector size="57" baseType="lpstr">
      <vt:lpstr>Arial</vt:lpstr>
      <vt:lpstr>Calibri</vt:lpstr>
      <vt:lpstr>Cambria</vt:lpstr>
      <vt:lpstr>ITC Avant Garde Std Bk</vt:lpstr>
      <vt:lpstr>Times</vt:lpstr>
      <vt:lpstr>Times New Roman</vt:lpstr>
      <vt:lpstr>Times New Roman (Body)</vt:lpstr>
      <vt:lpstr>Times-Bold</vt:lpstr>
      <vt:lpstr>Verdana</vt:lpstr>
      <vt:lpstr>Wingdings</vt:lpstr>
      <vt:lpstr>ヒラギノ明朝 ProN W3</vt:lpstr>
      <vt:lpstr>ヒラギノ角ゴ ProN W3</vt:lpstr>
      <vt:lpstr>ヒラギノ角ゴ ProN W6</vt:lpstr>
      <vt:lpstr>Presentation1</vt:lpstr>
      <vt:lpstr>WVUBrand</vt:lpstr>
      <vt:lpstr>1_WVUBrand</vt:lpstr>
      <vt:lpstr>2_WVUBrand</vt:lpstr>
      <vt:lpstr>3_WVUBrand</vt:lpstr>
      <vt:lpstr>4_WVUBrand</vt:lpstr>
      <vt:lpstr>5_WVUBrand</vt:lpstr>
      <vt:lpstr>6_WVUBrand</vt:lpstr>
      <vt:lpstr>7_WVUBrand</vt:lpstr>
      <vt:lpstr>8_WVUBrand</vt:lpstr>
      <vt:lpstr>9_WVUBrand</vt:lpstr>
      <vt:lpstr>10_WVUBrand</vt:lpstr>
      <vt:lpstr>11_WVUBrand</vt:lpstr>
      <vt:lpstr>12_WVUBrand</vt:lpstr>
      <vt:lpstr>PowerPoint Presentation</vt:lpstr>
      <vt:lpstr>PowerPoint Presentation</vt:lpstr>
      <vt:lpstr>IPAS</vt:lpstr>
      <vt:lpstr>IPAS Technologies</vt:lpstr>
      <vt:lpstr>Blackboard Dashboard</vt:lpstr>
      <vt:lpstr>Where is it found? </vt:lpstr>
      <vt:lpstr>What students see</vt:lpstr>
      <vt:lpstr>Where the data comes from</vt:lpstr>
      <vt:lpstr>Demographic information</vt:lpstr>
      <vt:lpstr>Advising Information</vt:lpstr>
      <vt:lpstr>Academic Progress</vt:lpstr>
      <vt:lpstr>PowerPoint Presentation</vt:lpstr>
      <vt:lpstr>PowerPoint Presentation</vt:lpstr>
      <vt:lpstr>Financial Information</vt:lpstr>
      <vt:lpstr>My Week</vt:lpstr>
      <vt:lpstr>Final Thoughts</vt:lpstr>
      <vt:lpstr>Questions?</vt:lpstr>
      <vt:lpstr>Guiding Students  Towards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Exploration</vt:lpstr>
      <vt:lpstr>PowerPoint Presentation</vt:lpstr>
      <vt:lpstr>PowerPoint Presentation</vt:lpstr>
      <vt:lpstr>PowerPoint Presentation</vt:lpstr>
      <vt:lpstr>PowerPoint Presentation</vt:lpstr>
      <vt:lpstr>Final Thoughts</vt:lpstr>
      <vt:lpstr>Contact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Avellino</dc:creator>
  <cp:lastModifiedBy>Nancy Millichap</cp:lastModifiedBy>
  <cp:revision>539</cp:revision>
  <cp:lastPrinted>2014-10-09T16:04:20Z</cp:lastPrinted>
  <dcterms:modified xsi:type="dcterms:W3CDTF">2018-02-02T19:43:41Z</dcterms:modified>
</cp:coreProperties>
</file>