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79" r:id="rId2"/>
    <p:sldMasterId id="2147483683" r:id="rId3"/>
    <p:sldMasterId id="2147483687" r:id="rId4"/>
    <p:sldMasterId id="2147483699" r:id="rId5"/>
  </p:sldMasterIdLst>
  <p:notesMasterIdLst>
    <p:notesMasterId r:id="rId28"/>
  </p:notesMasterIdLst>
  <p:handoutMasterIdLst>
    <p:handoutMasterId r:id="rId29"/>
  </p:handoutMasterIdLst>
  <p:sldIdLst>
    <p:sldId id="479" r:id="rId6"/>
    <p:sldId id="487" r:id="rId7"/>
    <p:sldId id="481" r:id="rId8"/>
    <p:sldId id="488" r:id="rId9"/>
    <p:sldId id="489" r:id="rId10"/>
    <p:sldId id="490" r:id="rId11"/>
    <p:sldId id="491" r:id="rId12"/>
    <p:sldId id="492" r:id="rId13"/>
    <p:sldId id="493" r:id="rId14"/>
    <p:sldId id="357" r:id="rId15"/>
    <p:sldId id="465" r:id="rId16"/>
    <p:sldId id="466" r:id="rId17"/>
    <p:sldId id="472" r:id="rId18"/>
    <p:sldId id="478" r:id="rId19"/>
    <p:sldId id="494" r:id="rId20"/>
    <p:sldId id="482" r:id="rId21"/>
    <p:sldId id="483" r:id="rId22"/>
    <p:sldId id="484" r:id="rId23"/>
    <p:sldId id="485" r:id="rId24"/>
    <p:sldId id="486" r:id="rId25"/>
    <p:sldId id="495" r:id="rId26"/>
    <p:sldId id="480" r:id="rId27"/>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a Borray" initials="A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7F"/>
    <a:srgbClr val="F6A01A"/>
    <a:srgbClr val="78278B"/>
    <a:srgbClr val="49A942"/>
    <a:srgbClr val="00539B"/>
    <a:srgbClr val="455560"/>
    <a:srgbClr val="6F6F6F"/>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072" autoAdjust="0"/>
  </p:normalViewPr>
  <p:slideViewPr>
    <p:cSldViewPr snapToGrid="0">
      <p:cViewPr varScale="1">
        <p:scale>
          <a:sx n="77" d="100"/>
          <a:sy n="77" d="100"/>
        </p:scale>
        <p:origin x="1422"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0D904E-C4DD-4586-B982-34A62AF0E282}" type="doc">
      <dgm:prSet loTypeId="urn:microsoft.com/office/officeart/2005/8/layout/venn1" loCatId="relationship" qsTypeId="urn:microsoft.com/office/officeart/2005/8/quickstyle/simple2" qsCatId="simple" csTypeId="urn:microsoft.com/office/officeart/2005/8/colors/colorful4" csCatId="colorful" phldr="1"/>
      <dgm:spPr/>
    </dgm:pt>
    <dgm:pt modelId="{12B64CBC-084E-4774-865D-AE25176BFF67}">
      <dgm:prSet phldrT="[Text]" custT="1"/>
      <dgm:spPr/>
      <dgm:t>
        <a:bodyPr/>
        <a:lstStyle/>
        <a:p>
          <a:r>
            <a:rPr lang="en-US" sz="3400" b="1" dirty="0" smtClean="0">
              <a:latin typeface="Open Sans Semibold"/>
            </a:rPr>
            <a:t/>
          </a:r>
          <a:br>
            <a:rPr lang="en-US" sz="3400" b="1" dirty="0" smtClean="0">
              <a:latin typeface="Open Sans Semibold"/>
            </a:rPr>
          </a:br>
          <a:r>
            <a:rPr lang="en-US" sz="2500" b="1" dirty="0" smtClean="0">
              <a:latin typeface="Open Sans Semibold"/>
            </a:rPr>
            <a:t>Students</a:t>
          </a:r>
          <a:endParaRPr lang="en-US" sz="2500" b="1" dirty="0">
            <a:latin typeface="Open Sans Semibold"/>
          </a:endParaRPr>
        </a:p>
      </dgm:t>
    </dgm:pt>
    <dgm:pt modelId="{19613B3A-83E3-4598-B3E7-D3C559FA5251}" type="parTrans" cxnId="{0200E053-0271-485B-9AE9-CC7328DE20F0}">
      <dgm:prSet/>
      <dgm:spPr/>
      <dgm:t>
        <a:bodyPr/>
        <a:lstStyle/>
        <a:p>
          <a:endParaRPr lang="en-US"/>
        </a:p>
      </dgm:t>
    </dgm:pt>
    <dgm:pt modelId="{C2AD7CED-1A65-447B-A2E4-B2EEE88DA5E9}" type="sibTrans" cxnId="{0200E053-0271-485B-9AE9-CC7328DE20F0}">
      <dgm:prSet/>
      <dgm:spPr/>
      <dgm:t>
        <a:bodyPr/>
        <a:lstStyle/>
        <a:p>
          <a:endParaRPr lang="en-US"/>
        </a:p>
      </dgm:t>
    </dgm:pt>
    <dgm:pt modelId="{24C53BF3-DFE5-4933-8FA0-687DE3C89A0E}">
      <dgm:prSet phldrT="[Text]" custT="1"/>
      <dgm:spPr/>
      <dgm:t>
        <a:bodyPr/>
        <a:lstStyle/>
        <a:p>
          <a:pPr>
            <a:spcBef>
              <a:spcPts val="1200"/>
            </a:spcBef>
          </a:pPr>
          <a:r>
            <a:rPr lang="en-US" sz="2500" b="1" dirty="0" smtClean="0">
              <a:latin typeface="Open Sans Semibold"/>
            </a:rPr>
            <a:t>Academic Advisors</a:t>
          </a:r>
          <a:endParaRPr lang="en-US" sz="2500" b="1" dirty="0">
            <a:latin typeface="Open Sans Semibold"/>
          </a:endParaRPr>
        </a:p>
      </dgm:t>
    </dgm:pt>
    <dgm:pt modelId="{7FE1B533-875E-4222-9D5C-DA0FDA61DBD1}" type="parTrans" cxnId="{A727CC61-7941-4F32-BF0F-5D0FC2840B52}">
      <dgm:prSet/>
      <dgm:spPr/>
      <dgm:t>
        <a:bodyPr/>
        <a:lstStyle/>
        <a:p>
          <a:endParaRPr lang="en-US"/>
        </a:p>
      </dgm:t>
    </dgm:pt>
    <dgm:pt modelId="{6C0AB1F4-B70D-4594-A161-8F2E9568DE34}" type="sibTrans" cxnId="{A727CC61-7941-4F32-BF0F-5D0FC2840B52}">
      <dgm:prSet/>
      <dgm:spPr/>
      <dgm:t>
        <a:bodyPr/>
        <a:lstStyle/>
        <a:p>
          <a:endParaRPr lang="en-US"/>
        </a:p>
      </dgm:t>
    </dgm:pt>
    <dgm:pt modelId="{A295F544-8759-45A9-B123-DB71F23FA1F7}">
      <dgm:prSet phldrT="[Text]" custT="1"/>
      <dgm:spPr/>
      <dgm:t>
        <a:bodyPr/>
        <a:lstStyle/>
        <a:p>
          <a:r>
            <a:rPr lang="en-US" sz="2500" b="1" dirty="0" smtClean="0">
              <a:latin typeface="Open Sans Semibold"/>
            </a:rPr>
            <a:t>Faculty</a:t>
          </a:r>
          <a:endParaRPr lang="en-US" sz="2500" b="1" dirty="0">
            <a:latin typeface="Open Sans Semibold"/>
          </a:endParaRPr>
        </a:p>
      </dgm:t>
    </dgm:pt>
    <dgm:pt modelId="{93AB9D26-C030-46DD-B695-D95FD2443482}" type="parTrans" cxnId="{A3F66605-4526-4896-A363-20AD36CB3070}">
      <dgm:prSet/>
      <dgm:spPr/>
      <dgm:t>
        <a:bodyPr/>
        <a:lstStyle/>
        <a:p>
          <a:endParaRPr lang="en-US"/>
        </a:p>
      </dgm:t>
    </dgm:pt>
    <dgm:pt modelId="{F4B56875-6E13-4F6D-B707-564B2D18755D}" type="sibTrans" cxnId="{A3F66605-4526-4896-A363-20AD36CB3070}">
      <dgm:prSet/>
      <dgm:spPr/>
      <dgm:t>
        <a:bodyPr/>
        <a:lstStyle/>
        <a:p>
          <a:endParaRPr lang="en-US"/>
        </a:p>
      </dgm:t>
    </dgm:pt>
    <dgm:pt modelId="{4C91A2D8-3A57-4FBA-92A8-9577083E7E25}" type="pres">
      <dgm:prSet presAssocID="{6B0D904E-C4DD-4586-B982-34A62AF0E282}" presName="compositeShape" presStyleCnt="0">
        <dgm:presLayoutVars>
          <dgm:chMax val="7"/>
          <dgm:dir/>
          <dgm:resizeHandles val="exact"/>
        </dgm:presLayoutVars>
      </dgm:prSet>
      <dgm:spPr/>
    </dgm:pt>
    <dgm:pt modelId="{FFA30EED-378F-4E04-9F98-0F2C96CE46E0}" type="pres">
      <dgm:prSet presAssocID="{12B64CBC-084E-4774-865D-AE25176BFF67}" presName="circ1" presStyleLbl="vennNode1" presStyleIdx="0" presStyleCnt="3" custScaleX="77290" custScaleY="74058" custLinFactNeighborX="-341" custLinFactNeighborY="2011"/>
      <dgm:spPr/>
      <dgm:t>
        <a:bodyPr/>
        <a:lstStyle/>
        <a:p>
          <a:endParaRPr lang="en-US"/>
        </a:p>
      </dgm:t>
    </dgm:pt>
    <dgm:pt modelId="{378DBBB8-5CA3-4E10-B74D-FE1EE51F1752}" type="pres">
      <dgm:prSet presAssocID="{12B64CBC-084E-4774-865D-AE25176BFF67}" presName="circ1Tx" presStyleLbl="revTx" presStyleIdx="0" presStyleCnt="0">
        <dgm:presLayoutVars>
          <dgm:chMax val="0"/>
          <dgm:chPref val="0"/>
          <dgm:bulletEnabled val="1"/>
        </dgm:presLayoutVars>
      </dgm:prSet>
      <dgm:spPr/>
      <dgm:t>
        <a:bodyPr/>
        <a:lstStyle/>
        <a:p>
          <a:endParaRPr lang="en-US"/>
        </a:p>
      </dgm:t>
    </dgm:pt>
    <dgm:pt modelId="{6FB76A28-64FC-44C8-9938-7BD278019D58}" type="pres">
      <dgm:prSet presAssocID="{24C53BF3-DFE5-4933-8FA0-687DE3C89A0E}" presName="circ2" presStyleLbl="vennNode1" presStyleIdx="1" presStyleCnt="3" custScaleX="79205" custScaleY="76588" custLinFactNeighborX="-542" custLinFactNeighborY="-2123"/>
      <dgm:spPr/>
      <dgm:t>
        <a:bodyPr/>
        <a:lstStyle/>
        <a:p>
          <a:endParaRPr lang="en-US"/>
        </a:p>
      </dgm:t>
    </dgm:pt>
    <dgm:pt modelId="{ADF87341-7FC7-461C-8B38-7E259821EE20}" type="pres">
      <dgm:prSet presAssocID="{24C53BF3-DFE5-4933-8FA0-687DE3C89A0E}" presName="circ2Tx" presStyleLbl="revTx" presStyleIdx="0" presStyleCnt="0">
        <dgm:presLayoutVars>
          <dgm:chMax val="0"/>
          <dgm:chPref val="0"/>
          <dgm:bulletEnabled val="1"/>
        </dgm:presLayoutVars>
      </dgm:prSet>
      <dgm:spPr/>
      <dgm:t>
        <a:bodyPr/>
        <a:lstStyle/>
        <a:p>
          <a:endParaRPr lang="en-US"/>
        </a:p>
      </dgm:t>
    </dgm:pt>
    <dgm:pt modelId="{87B2CF13-959C-4C5C-8C7B-C6B095C646A4}" type="pres">
      <dgm:prSet presAssocID="{A295F544-8759-45A9-B123-DB71F23FA1F7}" presName="circ3" presStyleLbl="vennNode1" presStyleIdx="2" presStyleCnt="3" custScaleX="76823" custScaleY="76588" custLinFactNeighborX="2912" custLinFactNeighborY="-2123"/>
      <dgm:spPr/>
      <dgm:t>
        <a:bodyPr/>
        <a:lstStyle/>
        <a:p>
          <a:endParaRPr lang="en-US"/>
        </a:p>
      </dgm:t>
    </dgm:pt>
    <dgm:pt modelId="{6D0A3755-F797-4BED-A331-30F66B9C1490}" type="pres">
      <dgm:prSet presAssocID="{A295F544-8759-45A9-B123-DB71F23FA1F7}" presName="circ3Tx" presStyleLbl="revTx" presStyleIdx="0" presStyleCnt="0">
        <dgm:presLayoutVars>
          <dgm:chMax val="0"/>
          <dgm:chPref val="0"/>
          <dgm:bulletEnabled val="1"/>
        </dgm:presLayoutVars>
      </dgm:prSet>
      <dgm:spPr/>
      <dgm:t>
        <a:bodyPr/>
        <a:lstStyle/>
        <a:p>
          <a:endParaRPr lang="en-US"/>
        </a:p>
      </dgm:t>
    </dgm:pt>
  </dgm:ptLst>
  <dgm:cxnLst>
    <dgm:cxn modelId="{1C972A06-85FB-4B71-8EF4-B299C967D79B}" type="presOf" srcId="{12B64CBC-084E-4774-865D-AE25176BFF67}" destId="{FFA30EED-378F-4E04-9F98-0F2C96CE46E0}" srcOrd="0" destOrd="0" presId="urn:microsoft.com/office/officeart/2005/8/layout/venn1"/>
    <dgm:cxn modelId="{0200E053-0271-485B-9AE9-CC7328DE20F0}" srcId="{6B0D904E-C4DD-4586-B982-34A62AF0E282}" destId="{12B64CBC-084E-4774-865D-AE25176BFF67}" srcOrd="0" destOrd="0" parTransId="{19613B3A-83E3-4598-B3E7-D3C559FA5251}" sibTransId="{C2AD7CED-1A65-447B-A2E4-B2EEE88DA5E9}"/>
    <dgm:cxn modelId="{45DB37E2-B6FA-4BFD-B2AF-D58A76992D1C}" type="presOf" srcId="{24C53BF3-DFE5-4933-8FA0-687DE3C89A0E}" destId="{ADF87341-7FC7-461C-8B38-7E259821EE20}" srcOrd="1" destOrd="0" presId="urn:microsoft.com/office/officeart/2005/8/layout/venn1"/>
    <dgm:cxn modelId="{3D166FA1-34D9-4AB8-86B3-1968DA7A38D9}" type="presOf" srcId="{A295F544-8759-45A9-B123-DB71F23FA1F7}" destId="{6D0A3755-F797-4BED-A331-30F66B9C1490}" srcOrd="1" destOrd="0" presId="urn:microsoft.com/office/officeart/2005/8/layout/venn1"/>
    <dgm:cxn modelId="{A727CC61-7941-4F32-BF0F-5D0FC2840B52}" srcId="{6B0D904E-C4DD-4586-B982-34A62AF0E282}" destId="{24C53BF3-DFE5-4933-8FA0-687DE3C89A0E}" srcOrd="1" destOrd="0" parTransId="{7FE1B533-875E-4222-9D5C-DA0FDA61DBD1}" sibTransId="{6C0AB1F4-B70D-4594-A161-8F2E9568DE34}"/>
    <dgm:cxn modelId="{627D29D9-BC92-496E-AB5C-9EEFE9A2F5D1}" type="presOf" srcId="{6B0D904E-C4DD-4586-B982-34A62AF0E282}" destId="{4C91A2D8-3A57-4FBA-92A8-9577083E7E25}" srcOrd="0" destOrd="0" presId="urn:microsoft.com/office/officeart/2005/8/layout/venn1"/>
    <dgm:cxn modelId="{969E3DFA-ECE8-4E4E-B568-2650614B799F}" type="presOf" srcId="{A295F544-8759-45A9-B123-DB71F23FA1F7}" destId="{87B2CF13-959C-4C5C-8C7B-C6B095C646A4}" srcOrd="0" destOrd="0" presId="urn:microsoft.com/office/officeart/2005/8/layout/venn1"/>
    <dgm:cxn modelId="{DC6D34D9-CF8A-4415-B005-F549854262BB}" type="presOf" srcId="{12B64CBC-084E-4774-865D-AE25176BFF67}" destId="{378DBBB8-5CA3-4E10-B74D-FE1EE51F1752}" srcOrd="1" destOrd="0" presId="urn:microsoft.com/office/officeart/2005/8/layout/venn1"/>
    <dgm:cxn modelId="{6AD5BD9B-7257-4F44-B8E4-E403D1B2ECC0}" type="presOf" srcId="{24C53BF3-DFE5-4933-8FA0-687DE3C89A0E}" destId="{6FB76A28-64FC-44C8-9938-7BD278019D58}" srcOrd="0" destOrd="0" presId="urn:microsoft.com/office/officeart/2005/8/layout/venn1"/>
    <dgm:cxn modelId="{A3F66605-4526-4896-A363-20AD36CB3070}" srcId="{6B0D904E-C4DD-4586-B982-34A62AF0E282}" destId="{A295F544-8759-45A9-B123-DB71F23FA1F7}" srcOrd="2" destOrd="0" parTransId="{93AB9D26-C030-46DD-B695-D95FD2443482}" sibTransId="{F4B56875-6E13-4F6D-B707-564B2D18755D}"/>
    <dgm:cxn modelId="{F44DBC19-2CF8-419D-BDE3-A824C4406896}" type="presParOf" srcId="{4C91A2D8-3A57-4FBA-92A8-9577083E7E25}" destId="{FFA30EED-378F-4E04-9F98-0F2C96CE46E0}" srcOrd="0" destOrd="0" presId="urn:microsoft.com/office/officeart/2005/8/layout/venn1"/>
    <dgm:cxn modelId="{7E34773F-ECE2-4A7C-9DE8-6309D7C38C74}" type="presParOf" srcId="{4C91A2D8-3A57-4FBA-92A8-9577083E7E25}" destId="{378DBBB8-5CA3-4E10-B74D-FE1EE51F1752}" srcOrd="1" destOrd="0" presId="urn:microsoft.com/office/officeart/2005/8/layout/venn1"/>
    <dgm:cxn modelId="{3CF8A1A7-096D-4296-A375-81B233C04B45}" type="presParOf" srcId="{4C91A2D8-3A57-4FBA-92A8-9577083E7E25}" destId="{6FB76A28-64FC-44C8-9938-7BD278019D58}" srcOrd="2" destOrd="0" presId="urn:microsoft.com/office/officeart/2005/8/layout/venn1"/>
    <dgm:cxn modelId="{3A419197-F292-4687-A0E8-5CB9AF39EE7D}" type="presParOf" srcId="{4C91A2D8-3A57-4FBA-92A8-9577083E7E25}" destId="{ADF87341-7FC7-461C-8B38-7E259821EE20}" srcOrd="3" destOrd="0" presId="urn:microsoft.com/office/officeart/2005/8/layout/venn1"/>
    <dgm:cxn modelId="{9C2C076A-9E50-4B10-AF64-935ECCDF4A38}" type="presParOf" srcId="{4C91A2D8-3A57-4FBA-92A8-9577083E7E25}" destId="{87B2CF13-959C-4C5C-8C7B-C6B095C646A4}" srcOrd="4" destOrd="0" presId="urn:microsoft.com/office/officeart/2005/8/layout/venn1"/>
    <dgm:cxn modelId="{83EA0388-4022-45BC-AA7B-0697DEEF00D8}" type="presParOf" srcId="{4C91A2D8-3A57-4FBA-92A8-9577083E7E25}" destId="{6D0A3755-F797-4BED-A331-30F66B9C1490}"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30EED-378F-4E04-9F98-0F2C96CE46E0}">
      <dsp:nvSpPr>
        <dsp:cNvPr id="0" name=""/>
        <dsp:cNvSpPr/>
      </dsp:nvSpPr>
      <dsp:spPr>
        <a:xfrm>
          <a:off x="2209804" y="537802"/>
          <a:ext cx="2529493" cy="2423718"/>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r>
            <a:rPr lang="en-US" sz="3400" b="1" kern="1200" dirty="0" smtClean="0">
              <a:latin typeface="Open Sans Semibold"/>
            </a:rPr>
            <a:t/>
          </a:r>
          <a:br>
            <a:rPr lang="en-US" sz="3400" b="1" kern="1200" dirty="0" smtClean="0">
              <a:latin typeface="Open Sans Semibold"/>
            </a:rPr>
          </a:br>
          <a:r>
            <a:rPr lang="en-US" sz="2500" b="1" kern="1200" dirty="0" smtClean="0">
              <a:latin typeface="Open Sans Semibold"/>
            </a:rPr>
            <a:t>Students</a:t>
          </a:r>
          <a:endParaRPr lang="en-US" sz="2500" b="1" kern="1200" dirty="0">
            <a:latin typeface="Open Sans Semibold"/>
          </a:endParaRPr>
        </a:p>
      </dsp:txBody>
      <dsp:txXfrm>
        <a:off x="2547069" y="961953"/>
        <a:ext cx="1854961" cy="1090673"/>
      </dsp:txXfrm>
    </dsp:sp>
    <dsp:sp modelId="{6FB76A28-64FC-44C8-9938-7BD278019D58}">
      <dsp:nvSpPr>
        <dsp:cNvPr id="0" name=""/>
        <dsp:cNvSpPr/>
      </dsp:nvSpPr>
      <dsp:spPr>
        <a:xfrm>
          <a:off x="3352799" y="2406564"/>
          <a:ext cx="2592166" cy="2506518"/>
        </a:xfrm>
        <a:prstGeom prst="ellipse">
          <a:avLst/>
        </a:prstGeom>
        <a:solidFill>
          <a:schemeClr val="accent4">
            <a:alpha val="50000"/>
            <a:hueOff val="5197846"/>
            <a:satOff val="-23984"/>
            <a:lumOff val="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b="1" kern="1200" dirty="0" smtClean="0">
              <a:latin typeface="Open Sans Semibold"/>
            </a:rPr>
            <a:t>Academic Advisors</a:t>
          </a:r>
          <a:endParaRPr lang="en-US" sz="2500" b="1" kern="1200" dirty="0">
            <a:latin typeface="Open Sans Semibold"/>
          </a:endParaRPr>
        </a:p>
      </dsp:txBody>
      <dsp:txXfrm>
        <a:off x="4145570" y="3054081"/>
        <a:ext cx="1555299" cy="1378585"/>
      </dsp:txXfrm>
    </dsp:sp>
    <dsp:sp modelId="{87B2CF13-959C-4C5C-8C7B-C6B095C646A4}">
      <dsp:nvSpPr>
        <dsp:cNvPr id="0" name=""/>
        <dsp:cNvSpPr/>
      </dsp:nvSpPr>
      <dsp:spPr>
        <a:xfrm>
          <a:off x="1142997" y="2406564"/>
          <a:ext cx="2514209" cy="2506518"/>
        </a:xfrm>
        <a:prstGeom prst="ellipse">
          <a:avLst/>
        </a:prstGeom>
        <a:solidFill>
          <a:schemeClr val="accent4">
            <a:alpha val="50000"/>
            <a:hueOff val="10395692"/>
            <a:satOff val="-47968"/>
            <a:lumOff val="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b="1" kern="1200" dirty="0" smtClean="0">
              <a:latin typeface="Open Sans Semibold"/>
            </a:rPr>
            <a:t>Faculty</a:t>
          </a:r>
          <a:endParaRPr lang="en-US" sz="2500" b="1" kern="1200" dirty="0">
            <a:latin typeface="Open Sans Semibold"/>
          </a:endParaRPr>
        </a:p>
      </dsp:txBody>
      <dsp:txXfrm>
        <a:off x="1379752" y="3054081"/>
        <a:ext cx="1508525" cy="137858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621" cy="465940"/>
          </a:xfrm>
          <a:prstGeom prst="rect">
            <a:avLst/>
          </a:prstGeom>
        </p:spPr>
        <p:txBody>
          <a:bodyPr vert="horz" lIns="91906" tIns="45953" rIns="91906" bIns="45953" rtlCol="0"/>
          <a:lstStyle>
            <a:lvl1pPr algn="l">
              <a:defRPr sz="1200"/>
            </a:lvl1pPr>
          </a:lstStyle>
          <a:p>
            <a:endParaRPr lang="en-US"/>
          </a:p>
        </p:txBody>
      </p:sp>
      <p:sp>
        <p:nvSpPr>
          <p:cNvPr id="3" name="Date Placeholder 2"/>
          <p:cNvSpPr>
            <a:spLocks noGrp="1"/>
          </p:cNvSpPr>
          <p:nvPr>
            <p:ph type="dt" sz="quarter" idx="1"/>
          </p:nvPr>
        </p:nvSpPr>
        <p:spPr>
          <a:xfrm>
            <a:off x="3956784" y="0"/>
            <a:ext cx="3026621" cy="465940"/>
          </a:xfrm>
          <a:prstGeom prst="rect">
            <a:avLst/>
          </a:prstGeom>
        </p:spPr>
        <p:txBody>
          <a:bodyPr vert="horz" lIns="91906" tIns="45953" rIns="91906" bIns="45953" rtlCol="0"/>
          <a:lstStyle>
            <a:lvl1pPr algn="r">
              <a:defRPr sz="1200"/>
            </a:lvl1pPr>
          </a:lstStyle>
          <a:p>
            <a:fld id="{5964C017-D908-4715-97D3-B2C76570EE4E}" type="datetimeFigureOut">
              <a:rPr lang="en-US" smtClean="0"/>
              <a:t>7/12/2017</a:t>
            </a:fld>
            <a:endParaRPr lang="en-US"/>
          </a:p>
        </p:txBody>
      </p:sp>
      <p:sp>
        <p:nvSpPr>
          <p:cNvPr id="4" name="Footer Placeholder 3"/>
          <p:cNvSpPr>
            <a:spLocks noGrp="1"/>
          </p:cNvSpPr>
          <p:nvPr>
            <p:ph type="ftr" sz="quarter" idx="2"/>
          </p:nvPr>
        </p:nvSpPr>
        <p:spPr>
          <a:xfrm>
            <a:off x="0" y="8817760"/>
            <a:ext cx="3026621" cy="465940"/>
          </a:xfrm>
          <a:prstGeom prst="rect">
            <a:avLst/>
          </a:prstGeom>
        </p:spPr>
        <p:txBody>
          <a:bodyPr vert="horz" lIns="91906" tIns="45953" rIns="91906" bIns="45953" rtlCol="0" anchor="b"/>
          <a:lstStyle>
            <a:lvl1pPr algn="l">
              <a:defRPr sz="1200"/>
            </a:lvl1pPr>
          </a:lstStyle>
          <a:p>
            <a:endParaRPr lang="en-US"/>
          </a:p>
        </p:txBody>
      </p:sp>
      <p:sp>
        <p:nvSpPr>
          <p:cNvPr id="5" name="Slide Number Placeholder 4"/>
          <p:cNvSpPr>
            <a:spLocks noGrp="1"/>
          </p:cNvSpPr>
          <p:nvPr>
            <p:ph type="sldNum" sz="quarter" idx="3"/>
          </p:nvPr>
        </p:nvSpPr>
        <p:spPr>
          <a:xfrm>
            <a:off x="3956784" y="8817760"/>
            <a:ext cx="3026621" cy="465940"/>
          </a:xfrm>
          <a:prstGeom prst="rect">
            <a:avLst/>
          </a:prstGeom>
        </p:spPr>
        <p:txBody>
          <a:bodyPr vert="horz" lIns="91906" tIns="45953" rIns="91906" bIns="45953" rtlCol="0" anchor="b"/>
          <a:lstStyle>
            <a:lvl1pPr algn="r">
              <a:defRPr sz="1200"/>
            </a:lvl1pPr>
          </a:lstStyle>
          <a:p>
            <a:fld id="{B1EC85E8-2B00-46AC-A82F-8EDBB4C33E9D}" type="slidenum">
              <a:rPr lang="en-US" smtClean="0"/>
              <a:t>‹#›</a:t>
            </a:fld>
            <a:endParaRPr lang="en-US"/>
          </a:p>
        </p:txBody>
      </p:sp>
    </p:spTree>
    <p:extLst>
      <p:ext uri="{BB962C8B-B14F-4D97-AF65-F5344CB8AC3E}">
        <p14:creationId xmlns:p14="http://schemas.microsoft.com/office/powerpoint/2010/main" val="3539877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4185"/>
          </a:xfrm>
          <a:prstGeom prst="rect">
            <a:avLst/>
          </a:prstGeom>
        </p:spPr>
        <p:txBody>
          <a:bodyPr vert="horz" lIns="92959" tIns="46480" rIns="92959" bIns="46480" rtlCol="0"/>
          <a:lstStyle>
            <a:lvl1pPr algn="l">
              <a:defRPr sz="1200"/>
            </a:lvl1pPr>
          </a:lstStyle>
          <a:p>
            <a:endParaRPr lang="en-US"/>
          </a:p>
        </p:txBody>
      </p:sp>
      <p:sp>
        <p:nvSpPr>
          <p:cNvPr id="3" name="Date Placeholder 2"/>
          <p:cNvSpPr>
            <a:spLocks noGrp="1"/>
          </p:cNvSpPr>
          <p:nvPr>
            <p:ph type="dt" idx="1"/>
          </p:nvPr>
        </p:nvSpPr>
        <p:spPr>
          <a:xfrm>
            <a:off x="3956551" y="0"/>
            <a:ext cx="3026833" cy="464185"/>
          </a:xfrm>
          <a:prstGeom prst="rect">
            <a:avLst/>
          </a:prstGeom>
        </p:spPr>
        <p:txBody>
          <a:bodyPr vert="horz" lIns="92959" tIns="46480" rIns="92959" bIns="46480" rtlCol="0"/>
          <a:lstStyle>
            <a:lvl1pPr algn="r">
              <a:defRPr sz="1200"/>
            </a:lvl1pPr>
          </a:lstStyle>
          <a:p>
            <a:fld id="{10A01173-B812-3B4C-87EB-D3C943B6C641}" type="datetimeFigureOut">
              <a:rPr lang="en-US" smtClean="0"/>
              <a:t>7/12/2017</a:t>
            </a:fld>
            <a:endParaRPr lang="en-US"/>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59" tIns="46480" rIns="92959" bIns="46480" rtlCol="0" anchor="ctr"/>
          <a:lstStyle/>
          <a:p>
            <a:endParaRPr lang="en-US"/>
          </a:p>
        </p:txBody>
      </p:sp>
      <p:sp>
        <p:nvSpPr>
          <p:cNvPr id="5" name="Notes Placeholder 4"/>
          <p:cNvSpPr>
            <a:spLocks noGrp="1"/>
          </p:cNvSpPr>
          <p:nvPr>
            <p:ph type="body" sz="quarter" idx="3"/>
          </p:nvPr>
        </p:nvSpPr>
        <p:spPr>
          <a:xfrm>
            <a:off x="698501" y="4409758"/>
            <a:ext cx="5588000" cy="4177665"/>
          </a:xfrm>
          <a:prstGeom prst="rect">
            <a:avLst/>
          </a:prstGeom>
        </p:spPr>
        <p:txBody>
          <a:bodyPr vert="horz" lIns="92959" tIns="46480" rIns="92959" bIns="464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17904"/>
            <a:ext cx="3026833" cy="464185"/>
          </a:xfrm>
          <a:prstGeom prst="rect">
            <a:avLst/>
          </a:prstGeom>
        </p:spPr>
        <p:txBody>
          <a:bodyPr vert="horz" lIns="92959" tIns="46480" rIns="92959" bIns="46480" rtlCol="0" anchor="b"/>
          <a:lstStyle>
            <a:lvl1pPr algn="l">
              <a:defRPr sz="1200"/>
            </a:lvl1pPr>
          </a:lstStyle>
          <a:p>
            <a:endParaRPr lang="en-US"/>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959" tIns="46480" rIns="92959" bIns="46480" rtlCol="0" anchor="b"/>
          <a:lstStyle>
            <a:lvl1pPr algn="r">
              <a:defRPr sz="1200"/>
            </a:lvl1pPr>
          </a:lstStyle>
          <a:p>
            <a:fld id="{3BDA84D5-6B91-7E46-8A14-61359E7B42DB}" type="slidenum">
              <a:rPr lang="en-US" smtClean="0"/>
              <a:t>‹#›</a:t>
            </a:fld>
            <a:endParaRPr lang="en-US"/>
          </a:p>
        </p:txBody>
      </p:sp>
    </p:spTree>
    <p:extLst>
      <p:ext uri="{BB962C8B-B14F-4D97-AF65-F5344CB8AC3E}">
        <p14:creationId xmlns:p14="http://schemas.microsoft.com/office/powerpoint/2010/main" val="34821043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8B5392F-D435-4F98-9E43-50974C0957BB}"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2445454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928688"/>
            <a:ext cx="4495800" cy="3373437"/>
          </a:xfrm>
        </p:spPr>
      </p:sp>
      <p:sp>
        <p:nvSpPr>
          <p:cNvPr id="3" name="Notes Placeholder 2"/>
          <p:cNvSpPr>
            <a:spLocks noGrp="1"/>
          </p:cNvSpPr>
          <p:nvPr>
            <p:ph type="body" idx="1"/>
          </p:nvPr>
        </p:nvSpPr>
        <p:spPr/>
        <p:txBody>
          <a:bodyPr/>
          <a:lstStyle/>
          <a:p>
            <a:r>
              <a:rPr lang="en-US" dirty="0"/>
              <a:t>Hand out </a:t>
            </a:r>
            <a:r>
              <a:rPr lang="en-US" dirty="0" err="1"/>
              <a:t>ipass</a:t>
            </a:r>
            <a:r>
              <a:rPr lang="en-US" dirty="0"/>
              <a:t> cover sheet</a:t>
            </a:r>
          </a:p>
        </p:txBody>
      </p:sp>
      <p:sp>
        <p:nvSpPr>
          <p:cNvPr id="4" name="Slide Number Placeholder 3"/>
          <p:cNvSpPr>
            <a:spLocks noGrp="1"/>
          </p:cNvSpPr>
          <p:nvPr>
            <p:ph type="sldNum" sz="quarter" idx="10"/>
          </p:nvPr>
        </p:nvSpPr>
        <p:spPr/>
        <p:txBody>
          <a:bodyPr/>
          <a:lstStyle/>
          <a:p>
            <a:fld id="{BAE402D1-88AD-43C2-B8BB-8C7904BBCA11}" type="slidenum">
              <a:rPr lang="en-US" smtClean="0"/>
              <a:pPr/>
              <a:t>11</a:t>
            </a:fld>
            <a:endParaRPr lang="en-US" dirty="0"/>
          </a:p>
        </p:txBody>
      </p:sp>
    </p:spTree>
    <p:extLst>
      <p:ext uri="{BB962C8B-B14F-4D97-AF65-F5344CB8AC3E}">
        <p14:creationId xmlns:p14="http://schemas.microsoft.com/office/powerpoint/2010/main" val="2037975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928688"/>
            <a:ext cx="4495800" cy="3373437"/>
          </a:xfrm>
        </p:spPr>
      </p:sp>
      <p:sp>
        <p:nvSpPr>
          <p:cNvPr id="3" name="Notes Placeholder 2"/>
          <p:cNvSpPr>
            <a:spLocks noGrp="1"/>
          </p:cNvSpPr>
          <p:nvPr>
            <p:ph type="body" idx="1"/>
          </p:nvPr>
        </p:nvSpPr>
        <p:spPr/>
        <p:txBody>
          <a:bodyPr/>
          <a:lstStyle/>
          <a:p>
            <a:r>
              <a:rPr lang="en-US" dirty="0"/>
              <a:t>Building the survey:</a:t>
            </a:r>
          </a:p>
          <a:p>
            <a:endParaRPr lang="en-US" dirty="0"/>
          </a:p>
          <a:p>
            <a:r>
              <a:rPr lang="en-US" dirty="0"/>
              <a:t>Creation of the team, research of non-cognitive surveys, decision to map questions to existing services</a:t>
            </a:r>
          </a:p>
          <a:p>
            <a:endParaRPr lang="en-US" dirty="0"/>
          </a:p>
          <a:p>
            <a:r>
              <a:rPr lang="en-US" dirty="0"/>
              <a:t>NWTC developed a 14 question survey to administer to new program students during their registration session with Academic Advisors</a:t>
            </a:r>
          </a:p>
          <a:p>
            <a:pPr lvl="1"/>
            <a:r>
              <a:rPr lang="en-US" sz="1500" dirty="0"/>
              <a:t>Questions seek to provide data that we do not currently collect from students/non-cognitive factors (i.e. How many hours do you plan to work per week while enrolled in classes? Do you have reliable transportation? How certain are you of your career/program choice? )</a:t>
            </a:r>
          </a:p>
          <a:p>
            <a:pPr lvl="1"/>
            <a:endParaRPr lang="en-US" sz="1500" dirty="0"/>
          </a:p>
          <a:p>
            <a:r>
              <a:rPr lang="en-US" dirty="0"/>
              <a:t>Based on students’ responses, they receive Starfish referrals to services that may be of assistance to them</a:t>
            </a:r>
          </a:p>
        </p:txBody>
      </p:sp>
      <p:sp>
        <p:nvSpPr>
          <p:cNvPr id="4" name="Slide Number Placeholder 3"/>
          <p:cNvSpPr>
            <a:spLocks noGrp="1"/>
          </p:cNvSpPr>
          <p:nvPr>
            <p:ph type="sldNum" sz="quarter" idx="10"/>
          </p:nvPr>
        </p:nvSpPr>
        <p:spPr/>
        <p:txBody>
          <a:bodyPr/>
          <a:lstStyle/>
          <a:p>
            <a:fld id="{BAE402D1-88AD-43C2-B8BB-8C7904BBCA11}" type="slidenum">
              <a:rPr lang="en-US" smtClean="0"/>
              <a:pPr/>
              <a:t>12</a:t>
            </a:fld>
            <a:endParaRPr lang="en-US" dirty="0"/>
          </a:p>
        </p:txBody>
      </p:sp>
    </p:spTree>
    <p:extLst>
      <p:ext uri="{BB962C8B-B14F-4D97-AF65-F5344CB8AC3E}">
        <p14:creationId xmlns:p14="http://schemas.microsoft.com/office/powerpoint/2010/main" val="3666474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928688"/>
            <a:ext cx="4495800" cy="3373437"/>
          </a:xfrm>
        </p:spPr>
      </p:sp>
      <p:sp>
        <p:nvSpPr>
          <p:cNvPr id="3" name="Notes Placeholder 2"/>
          <p:cNvSpPr>
            <a:spLocks noGrp="1"/>
          </p:cNvSpPr>
          <p:nvPr>
            <p:ph type="body" idx="1"/>
          </p:nvPr>
        </p:nvSpPr>
        <p:spPr/>
        <p:txBody>
          <a:bodyPr/>
          <a:lstStyle/>
          <a:p>
            <a:r>
              <a:rPr lang="en-US" dirty="0"/>
              <a:t>Applying structure,</a:t>
            </a:r>
            <a:r>
              <a:rPr lang="en-US" baseline="0" dirty="0"/>
              <a:t> process, and data</a:t>
            </a:r>
            <a:endParaRPr lang="en-US" dirty="0"/>
          </a:p>
          <a:p>
            <a:r>
              <a:rPr lang="en-US" dirty="0"/>
              <a:t>Integrated advising</a:t>
            </a:r>
          </a:p>
          <a:p>
            <a:r>
              <a:rPr lang="en-US" dirty="0"/>
              <a:t>Advising reform</a:t>
            </a:r>
          </a:p>
          <a:p>
            <a:pPr defTabSz="185926">
              <a:defRPr/>
            </a:pPr>
            <a:r>
              <a:rPr lang="en-US" dirty="0"/>
              <a:t>Made data available to faculty—how and why, advising reform</a:t>
            </a:r>
          </a:p>
          <a:p>
            <a:pPr defTabSz="185926">
              <a:defRPr/>
            </a:pPr>
            <a:r>
              <a:rPr lang="en-US" dirty="0"/>
              <a:t>Solving</a:t>
            </a:r>
            <a:r>
              <a:rPr lang="en-US" baseline="0" dirty="0"/>
              <a:t> persistence puzzle together</a:t>
            </a:r>
            <a:endParaRPr lang="en-US" dirty="0"/>
          </a:p>
        </p:txBody>
      </p:sp>
      <p:sp>
        <p:nvSpPr>
          <p:cNvPr id="4" name="Slide Number Placeholder 3"/>
          <p:cNvSpPr>
            <a:spLocks noGrp="1"/>
          </p:cNvSpPr>
          <p:nvPr>
            <p:ph type="sldNum" sz="quarter" idx="10"/>
          </p:nvPr>
        </p:nvSpPr>
        <p:spPr/>
        <p:txBody>
          <a:bodyPr/>
          <a:lstStyle/>
          <a:p>
            <a:fld id="{BAE402D1-88AD-43C2-B8BB-8C7904BBCA11}" type="slidenum">
              <a:rPr lang="en-US" smtClean="0"/>
              <a:pPr/>
              <a:t>13</a:t>
            </a:fld>
            <a:endParaRPr lang="en-US" dirty="0"/>
          </a:p>
        </p:txBody>
      </p:sp>
    </p:spTree>
    <p:extLst>
      <p:ext uri="{BB962C8B-B14F-4D97-AF65-F5344CB8AC3E}">
        <p14:creationId xmlns:p14="http://schemas.microsoft.com/office/powerpoint/2010/main" val="640213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928688"/>
            <a:ext cx="4495800" cy="3373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E402D1-88AD-43C2-B8BB-8C7904BBCA11}" type="slidenum">
              <a:rPr lang="en-US" smtClean="0"/>
              <a:pPr/>
              <a:t>14</a:t>
            </a:fld>
            <a:endParaRPr lang="en-US" dirty="0"/>
          </a:p>
        </p:txBody>
      </p:sp>
    </p:spTree>
    <p:extLst>
      <p:ext uri="{BB962C8B-B14F-4D97-AF65-F5344CB8AC3E}">
        <p14:creationId xmlns:p14="http://schemas.microsoft.com/office/powerpoint/2010/main" val="3425125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34750A-0A13-1C45-8D38-1E752286CA6A}"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412296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F34750A-0A13-1C45-8D38-1E752286CA6A}"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374811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Miranda Swain is an Academic Advisor II at The University of Texas at San Antonio. She has been an academic advisor at the university for the last five years. She earned both her Bachelor’s degree in Humanities and her Master’s degree in Education: Reading &amp; Literacy from UTSA. Her professional interests include advising theory, training &amp; development, Positive Psychology, educational psychology, and student success.  </a:t>
            </a:r>
          </a:p>
          <a:p>
            <a:endParaRPr lang="en-US" sz="1200" b="0" i="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Jackie </a:t>
            </a:r>
            <a:r>
              <a:rPr lang="en-US" sz="1200" kern="1200" dirty="0" err="1" smtClean="0">
                <a:solidFill>
                  <a:schemeClr val="tx1"/>
                </a:solidFill>
                <a:effectLst/>
                <a:latin typeface="+mn-lt"/>
                <a:ea typeface="+mn-ea"/>
                <a:cs typeface="+mn-cs"/>
              </a:rPr>
              <a:t>Loden</a:t>
            </a:r>
            <a:r>
              <a:rPr lang="en-US" sz="1200" kern="1200" dirty="0" smtClean="0">
                <a:solidFill>
                  <a:schemeClr val="tx1"/>
                </a:solidFill>
                <a:effectLst/>
                <a:latin typeface="+mn-lt"/>
                <a:ea typeface="+mn-ea"/>
                <a:cs typeface="+mn-cs"/>
              </a:rPr>
              <a:t> is the Director of the Arts &amp; Humanities Advising Center at the University of Texas at San Antonio. She has been with UTSA Academic Advising for over 12 years. Her professional interests include positive psychology and student resilience, advisor training and development, and advising theories. </a:t>
            </a:r>
          </a:p>
          <a:p>
            <a:endParaRPr lang="en-US" sz="1200" b="0" i="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Barbara Smith is the Executive Director of Academic Advising at the University of Texas at San Antonio (UTSA).  She earned both her Bachelor’s and Master’s degrees in Biology from UTSA.  She has worked over 18 years in academic advising.  She is committed to student success and the academic advising profession and has held various leadership roles in advising associations and currently serves on the NACADA Finance committee and Annual Conference committee.  Her professional interests include advisor training and development, appreciative advising, and advisor professional development to enhance student success.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BDA84D5-6B91-7E46-8A14-61359E7B42DB}" type="slidenum">
              <a:rPr lang="en-US" smtClean="0"/>
              <a:t>2</a:t>
            </a:fld>
            <a:endParaRPr lang="en-US"/>
          </a:p>
        </p:txBody>
      </p:sp>
    </p:spTree>
    <p:extLst>
      <p:ext uri="{BB962C8B-B14F-4D97-AF65-F5344CB8AC3E}">
        <p14:creationId xmlns:p14="http://schemas.microsoft.com/office/powerpoint/2010/main" val="2903011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Kelly </a:t>
            </a:r>
            <a:r>
              <a:rPr lang="en-US" sz="1200" b="0" i="0" kern="1200" dirty="0" err="1" smtClean="0">
                <a:solidFill>
                  <a:schemeClr val="tx1"/>
                </a:solidFill>
                <a:effectLst/>
                <a:latin typeface="+mn-lt"/>
                <a:ea typeface="+mn-ea"/>
                <a:cs typeface="+mn-cs"/>
              </a:rPr>
              <a:t>Casperson</a:t>
            </a:r>
            <a:r>
              <a:rPr lang="en-US" sz="1200" b="0" i="0" kern="1200" dirty="0" smtClean="0">
                <a:solidFill>
                  <a:schemeClr val="tx1"/>
                </a:solidFill>
                <a:effectLst/>
                <a:latin typeface="+mn-lt"/>
                <a:ea typeface="+mn-ea"/>
                <a:cs typeface="+mn-cs"/>
              </a:rPr>
              <a:t>, Northeast Wisconsin Technical College’s Early Alert System Manager, recently transitioned from the role of Academic Advising Manager in May 2017. She holds a Master’s degree in Higher Education Administration from the University of Wisconsin-Milwaukee and a Bachelor’s degree in Communication Processes from the University of Wisconsin-Green Bay. Prior to her leadership roles, Kelly spent 3 years on the Academic Advising team at NWTC and 3 years in high school recruitment for the college. Her new role includes early alert system configuration, intervention assessment, and on-going user and student adoption. She is a member of NWTC's iPASS teams making decisions on the overall management of our system and initiatives.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Jenni Hyland has a Master’s Degree in Student Affairs and College Counseling from the University of Wisconsin-Oshkosh and a Bachelor’s degree in Psychology and Human Development from the University of Wisconsin-Green Bay. She started her career working with domestic abuse survivors and through that saw the positive changes education can make in people’s lives. She joined the academic advising team at NWTC in 2007 and works primarily with the college’s Nursing and Health Science program students. She provides leadership for NWTC’s New Student Registration programming and the Academic Advising team’s social media marketing.</a:t>
            </a:r>
          </a:p>
          <a:p>
            <a:endParaRPr lang="en-US" sz="1200" b="0" i="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Fred</a:t>
            </a:r>
            <a:r>
              <a:rPr lang="en-US" sz="1200" b="0" i="0" kern="1200" dirty="0" smtClean="0">
                <a:solidFill>
                  <a:schemeClr val="tx1"/>
                </a:solidFill>
                <a:effectLst/>
                <a:latin typeface="+mn-lt"/>
                <a:ea typeface="+mn-ea"/>
                <a:cs typeface="+mn-cs"/>
              </a:rPr>
              <a:t> joined UNC Charlotte and the University Advising Center staff in April 2013. He was appointed Starfish Implementation Director in July 2014-May 2016 then became Director for Advising Systems in 2016 to Present.  He still has the user experience as an advisor with a small caseload of students in his current roll.</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Prior to working at UNC Charlotte, Fred worked as an Academic Advisor for the Thomas </a:t>
            </a:r>
            <a:r>
              <a:rPr lang="en-US" sz="1200" b="0" i="0" kern="1200" dirty="0" err="1" smtClean="0">
                <a:solidFill>
                  <a:schemeClr val="tx1"/>
                </a:solidFill>
                <a:effectLst/>
                <a:latin typeface="+mn-lt"/>
                <a:ea typeface="+mn-ea"/>
                <a:cs typeface="+mn-cs"/>
              </a:rPr>
              <a:t>Harriott</a:t>
            </a:r>
            <a:r>
              <a:rPr lang="en-US" sz="1200" b="0" i="0" kern="1200" dirty="0" smtClean="0">
                <a:solidFill>
                  <a:schemeClr val="tx1"/>
                </a:solidFill>
                <a:effectLst/>
                <a:latin typeface="+mn-lt"/>
                <a:ea typeface="+mn-ea"/>
                <a:cs typeface="+mn-cs"/>
              </a:rPr>
              <a:t> College of Arts and Sciences at East Carolina University for over 2 years and worked as an Admissions Counselor at the Undergraduate Office of Admissions at ECU for over 4 years. Fred earned his B.A. in English is 2003 and then earned his M.A in English in 2010 from ECU. </a:t>
            </a:r>
            <a:endParaRPr lang="en-US" dirty="0"/>
          </a:p>
        </p:txBody>
      </p:sp>
      <p:sp>
        <p:nvSpPr>
          <p:cNvPr id="4" name="Slide Number Placeholder 3"/>
          <p:cNvSpPr>
            <a:spLocks noGrp="1"/>
          </p:cNvSpPr>
          <p:nvPr>
            <p:ph type="sldNum" sz="quarter" idx="10"/>
          </p:nvPr>
        </p:nvSpPr>
        <p:spPr/>
        <p:txBody>
          <a:bodyPr/>
          <a:lstStyle/>
          <a:p>
            <a:fld id="{3BDA84D5-6B91-7E46-8A14-61359E7B42DB}" type="slidenum">
              <a:rPr lang="en-US" smtClean="0"/>
              <a:t>3</a:t>
            </a:fld>
            <a:endParaRPr lang="en-US"/>
          </a:p>
        </p:txBody>
      </p:sp>
    </p:spTree>
    <p:extLst>
      <p:ext uri="{BB962C8B-B14F-4D97-AF65-F5344CB8AC3E}">
        <p14:creationId xmlns:p14="http://schemas.microsoft.com/office/powerpoint/2010/main" val="1157465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7DDDAF-E465-4442-BC47-41116B91C3C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597105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7DDDAF-E465-4442-BC47-41116B91C3C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761702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7DDDAF-E465-4442-BC47-41116B91C3C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562054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7DDDAF-E465-4442-BC47-41116B91C3C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03151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time permits.</a:t>
            </a:r>
            <a:endParaRPr lang="en-US" dirty="0"/>
          </a:p>
        </p:txBody>
      </p:sp>
      <p:sp>
        <p:nvSpPr>
          <p:cNvPr id="4" name="Slide Number Placeholder 3"/>
          <p:cNvSpPr>
            <a:spLocks noGrp="1"/>
          </p:cNvSpPr>
          <p:nvPr>
            <p:ph type="sldNum" sz="quarter" idx="10"/>
          </p:nvPr>
        </p:nvSpPr>
        <p:spPr/>
        <p:txBody>
          <a:bodyPr/>
          <a:lstStyle/>
          <a:p>
            <a:fld id="{667DDDAF-E465-4442-BC47-41116B91C3C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613653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Julia</a:t>
            </a:r>
          </a:p>
        </p:txBody>
      </p:sp>
      <p:sp>
        <p:nvSpPr>
          <p:cNvPr id="4" name="Slide Number Placeholder 3"/>
          <p:cNvSpPr>
            <a:spLocks noGrp="1"/>
          </p:cNvSpPr>
          <p:nvPr>
            <p:ph type="sldNum" sz="quarter" idx="10"/>
          </p:nvPr>
        </p:nvSpPr>
        <p:spPr/>
        <p:txBody>
          <a:bodyPr/>
          <a:lstStyle/>
          <a:p>
            <a:fld id="{3BDA84D5-6B91-7E46-8A14-61359E7B42DB}" type="slidenum">
              <a:rPr lang="en-US" smtClean="0"/>
              <a:t>10</a:t>
            </a:fld>
            <a:endParaRPr lang="en-US"/>
          </a:p>
        </p:txBody>
      </p:sp>
    </p:spTree>
    <p:extLst>
      <p:ext uri="{BB962C8B-B14F-4D97-AF65-F5344CB8AC3E}">
        <p14:creationId xmlns:p14="http://schemas.microsoft.com/office/powerpoint/2010/main" val="3187574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2705805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3859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547007" y="827560"/>
            <a:ext cx="8058150" cy="739984"/>
          </a:xfrm>
        </p:spPr>
        <p:txBody>
          <a:bodyPr>
            <a:normAutofit/>
          </a:bodyPr>
          <a:lstStyle>
            <a:lvl1pPr>
              <a:defRPr sz="2800">
                <a:latin typeface="ITC Avant Garde Std Bk" panose="020B0502020202020204" pitchFamily="34" charset="0"/>
              </a:defRPr>
            </a:lvl1pPr>
          </a:lstStyle>
          <a:p>
            <a:r>
              <a:rPr lang="en-US" dirty="0"/>
              <a:t>Title</a:t>
            </a:r>
          </a:p>
        </p:txBody>
      </p:sp>
      <p:sp>
        <p:nvSpPr>
          <p:cNvPr id="11" name="Content Placeholder 4"/>
          <p:cNvSpPr>
            <a:spLocks noGrp="1"/>
          </p:cNvSpPr>
          <p:nvPr>
            <p:ph sz="quarter" idx="10" hasCustomPrompt="1"/>
          </p:nvPr>
        </p:nvSpPr>
        <p:spPr>
          <a:xfrm>
            <a:off x="547007" y="2114550"/>
            <a:ext cx="8058149" cy="3330575"/>
          </a:xfrm>
        </p:spPr>
        <p:txBody>
          <a:bodyPr/>
          <a:lstStyle>
            <a:lvl1pPr>
              <a:defRPr sz="2400">
                <a:solidFill>
                  <a:schemeClr val="accent2"/>
                </a:solidFill>
                <a:latin typeface="ITC Avant Garde Std Bk" panose="020B0502020202020204" pitchFamily="34" charset="0"/>
              </a:defRPr>
            </a:lvl1pPr>
            <a:lvl2pPr>
              <a:defRPr sz="2000">
                <a:solidFill>
                  <a:schemeClr val="tx2"/>
                </a:solidFill>
              </a:defRPr>
            </a:lvl2pPr>
          </a:lstStyle>
          <a:p>
            <a:pPr lvl="0"/>
            <a:r>
              <a:rPr lang="en-US" dirty="0"/>
              <a:t>Subtitle</a:t>
            </a:r>
          </a:p>
          <a:p>
            <a:pPr lvl="1"/>
            <a:r>
              <a:rPr lang="en-US" dirty="0"/>
              <a:t>Main text</a:t>
            </a:r>
          </a:p>
        </p:txBody>
      </p:sp>
    </p:spTree>
    <p:extLst>
      <p:ext uri="{BB962C8B-B14F-4D97-AF65-F5344CB8AC3E}">
        <p14:creationId xmlns:p14="http://schemas.microsoft.com/office/powerpoint/2010/main" val="7117559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Ref idx="1003">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47007" y="827560"/>
            <a:ext cx="8058150" cy="739984"/>
          </a:xfrm>
        </p:spPr>
        <p:txBody>
          <a:bodyPr>
            <a:normAutofit/>
          </a:bodyPr>
          <a:lstStyle>
            <a:lvl1pPr>
              <a:defRPr sz="2800">
                <a:latin typeface="ITC Avant Garde Std Bk" panose="020B0502020202020204" pitchFamily="34" charset="0"/>
              </a:defRPr>
            </a:lvl1pPr>
          </a:lstStyle>
          <a:p>
            <a:r>
              <a:rPr lang="en-US" dirty="0"/>
              <a:t>Title</a:t>
            </a:r>
          </a:p>
        </p:txBody>
      </p:sp>
      <p:sp>
        <p:nvSpPr>
          <p:cNvPr id="10" name="Content Placeholder 4"/>
          <p:cNvSpPr>
            <a:spLocks noGrp="1"/>
          </p:cNvSpPr>
          <p:nvPr>
            <p:ph sz="quarter" idx="10" hasCustomPrompt="1"/>
          </p:nvPr>
        </p:nvSpPr>
        <p:spPr>
          <a:xfrm>
            <a:off x="547007" y="2114550"/>
            <a:ext cx="8058149" cy="3330575"/>
          </a:xfrm>
        </p:spPr>
        <p:txBody>
          <a:bodyPr/>
          <a:lstStyle>
            <a:lvl1pPr>
              <a:defRPr sz="2400">
                <a:solidFill>
                  <a:schemeClr val="accent2"/>
                </a:solidFill>
                <a:latin typeface="ITC Avant Garde Std Bk" panose="020B0502020202020204" pitchFamily="34" charset="0"/>
              </a:defRPr>
            </a:lvl1pPr>
            <a:lvl2pPr>
              <a:defRPr sz="2000">
                <a:solidFill>
                  <a:schemeClr val="tx2"/>
                </a:solidFill>
              </a:defRPr>
            </a:lvl2pPr>
          </a:lstStyle>
          <a:p>
            <a:pPr lvl="0"/>
            <a:r>
              <a:rPr lang="en-US" dirty="0"/>
              <a:t>Subtitle</a:t>
            </a:r>
          </a:p>
          <a:p>
            <a:pPr lvl="1"/>
            <a:r>
              <a:rPr lang="en-US" dirty="0"/>
              <a:t>Main text</a:t>
            </a:r>
          </a:p>
        </p:txBody>
      </p:sp>
    </p:spTree>
    <p:extLst>
      <p:ext uri="{BB962C8B-B14F-4D97-AF65-F5344CB8AC3E}">
        <p14:creationId xmlns:p14="http://schemas.microsoft.com/office/powerpoint/2010/main" val="74273993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bg>
      <p:bgPr>
        <a:gradFill flip="none" rotWithShape="1">
          <a:gsLst>
            <a:gs pos="25000">
              <a:schemeClr val="accent2">
                <a:lumMod val="5000"/>
                <a:lumOff val="95000"/>
              </a:schemeClr>
            </a:gs>
            <a:gs pos="79000">
              <a:schemeClr val="accent2">
                <a:lumMod val="45000"/>
                <a:lumOff val="55000"/>
              </a:schemeClr>
            </a:gs>
            <a:gs pos="84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7007" y="827560"/>
            <a:ext cx="8058150" cy="739984"/>
          </a:xfrm>
        </p:spPr>
        <p:txBody>
          <a:bodyPr>
            <a:normAutofit/>
          </a:bodyPr>
          <a:lstStyle>
            <a:lvl1pPr>
              <a:defRPr sz="2800">
                <a:latin typeface="ITC Avant Garde Std Bk" panose="020B0502020202020204" pitchFamily="34" charset="0"/>
              </a:defRPr>
            </a:lvl1pPr>
          </a:lstStyle>
          <a:p>
            <a:r>
              <a:rPr lang="en-US" dirty="0"/>
              <a:t>Title</a:t>
            </a:r>
          </a:p>
        </p:txBody>
      </p:sp>
      <p:sp>
        <p:nvSpPr>
          <p:cNvPr id="5" name="Content Placeholder 4"/>
          <p:cNvSpPr>
            <a:spLocks noGrp="1"/>
          </p:cNvSpPr>
          <p:nvPr>
            <p:ph sz="quarter" idx="10" hasCustomPrompt="1"/>
          </p:nvPr>
        </p:nvSpPr>
        <p:spPr>
          <a:xfrm>
            <a:off x="547007" y="2114550"/>
            <a:ext cx="8058149" cy="3330575"/>
          </a:xfrm>
        </p:spPr>
        <p:txBody>
          <a:bodyPr/>
          <a:lstStyle>
            <a:lvl1pPr>
              <a:defRPr sz="2400">
                <a:solidFill>
                  <a:schemeClr val="accent2"/>
                </a:solidFill>
                <a:latin typeface="ITC Avant Garde Std Bk" panose="020B0502020202020204" pitchFamily="34" charset="0"/>
              </a:defRPr>
            </a:lvl1pPr>
            <a:lvl2pPr>
              <a:defRPr sz="2000">
                <a:solidFill>
                  <a:schemeClr val="tx2"/>
                </a:solidFill>
              </a:defRPr>
            </a:lvl2pPr>
          </a:lstStyle>
          <a:p>
            <a:pPr lvl="0"/>
            <a:r>
              <a:rPr lang="en-US" dirty="0"/>
              <a:t>Subtitle</a:t>
            </a:r>
          </a:p>
          <a:p>
            <a:pPr lvl="1"/>
            <a:r>
              <a:rPr lang="en-US" dirty="0"/>
              <a:t>Main text</a:t>
            </a:r>
          </a:p>
        </p:txBody>
      </p:sp>
    </p:spTree>
    <p:extLst>
      <p:ext uri="{BB962C8B-B14F-4D97-AF65-F5344CB8AC3E}">
        <p14:creationId xmlns:p14="http://schemas.microsoft.com/office/powerpoint/2010/main" val="331894090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9608" y="1905000"/>
            <a:ext cx="7772400" cy="1470025"/>
          </a:xfrm>
        </p:spPr>
        <p:txBody>
          <a:bodyPr>
            <a:noAutofit/>
          </a:bodyPr>
          <a:lstStyle>
            <a:lvl1pPr algn="ctr">
              <a:defRPr/>
            </a:lvl1pPr>
          </a:lstStyle>
          <a:p>
            <a:r>
              <a:rPr lang="en-US" sz="4000" smtClean="0">
                <a:solidFill>
                  <a:srgbClr val="00539B"/>
                </a:solidFill>
                <a:latin typeface="ITC Avant Garde Std Bk" pitchFamily="34" charset="0"/>
              </a:rPr>
              <a:t>Click to edit Master title style</a:t>
            </a:r>
            <a:endParaRPr lang="en-US" sz="4000" dirty="0">
              <a:solidFill>
                <a:srgbClr val="008E7F"/>
              </a:solidFill>
              <a:latin typeface="ITC Avant Garde Std Bk" pitchFamily="34" charset="0"/>
            </a:endParaRPr>
          </a:p>
        </p:txBody>
      </p:sp>
      <p:sp>
        <p:nvSpPr>
          <p:cNvPr id="8" name="Rectangle 7"/>
          <p:cNvSpPr/>
          <p:nvPr/>
        </p:nvSpPr>
        <p:spPr>
          <a:xfrm>
            <a:off x="0" y="3962400"/>
            <a:ext cx="6172200" cy="2126578"/>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0" scaled="1"/>
            <a:tileRect/>
          </a:gra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p:txBody>
      </p:sp>
      <p:pic>
        <p:nvPicPr>
          <p:cNvPr id="9" name="Picture 8" descr="http://www.taoyoung.com/Images/img_compass.jp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48400" y="3962400"/>
            <a:ext cx="2895600" cy="2133600"/>
          </a:xfrm>
          <a:prstGeom prst="rect">
            <a:avLst/>
          </a:prstGeom>
          <a:noFill/>
          <a:ln>
            <a:noFill/>
          </a:ln>
        </p:spPr>
      </p:pic>
      <p:cxnSp>
        <p:nvCxnSpPr>
          <p:cNvPr id="10" name="Straight Connector 9"/>
          <p:cNvCxnSpPr/>
          <p:nvPr/>
        </p:nvCxnSpPr>
        <p:spPr>
          <a:xfrm>
            <a:off x="1973263" y="1145721"/>
            <a:ext cx="5197475" cy="0"/>
          </a:xfrm>
          <a:prstGeom prst="line">
            <a:avLst/>
          </a:prstGeom>
          <a:ln w="28575">
            <a:solidFill>
              <a:schemeClr val="accent4"/>
            </a:solidFill>
          </a:ln>
        </p:spPr>
        <p:style>
          <a:lnRef idx="1">
            <a:schemeClr val="accent2"/>
          </a:lnRef>
          <a:fillRef idx="0">
            <a:schemeClr val="accent2"/>
          </a:fillRef>
          <a:effectRef idx="0">
            <a:schemeClr val="accent2"/>
          </a:effectRef>
          <a:fontRef idx="minor">
            <a:schemeClr val="tx1"/>
          </a:fontRef>
        </p:style>
      </p:cxnSp>
      <p:grpSp>
        <p:nvGrpSpPr>
          <p:cNvPr id="11" name="Group 10"/>
          <p:cNvGrpSpPr/>
          <p:nvPr/>
        </p:nvGrpSpPr>
        <p:grpSpPr>
          <a:xfrm>
            <a:off x="3432808" y="152400"/>
            <a:ext cx="2286000" cy="827314"/>
            <a:chOff x="466505" y="-179576"/>
            <a:chExt cx="2047117" cy="704996"/>
          </a:xfrm>
        </p:grpSpPr>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66505" y="-179576"/>
              <a:ext cx="705032" cy="704996"/>
            </a:xfrm>
            <a:prstGeom prst="rect">
              <a:avLst/>
            </a:prstGeom>
            <a:ln>
              <a:noFill/>
            </a:ln>
            <a:extLst>
              <a:ext uri="{53640926-AAD7-44D8-BBD7-CCE9431645EC}">
                <a14:shadowObscured xmlns:a14="http://schemas.microsoft.com/office/drawing/2010/main"/>
              </a:ext>
            </a:extLst>
          </p:spPr>
        </p:pic>
        <p:pic>
          <p:nvPicPr>
            <p:cNvPr id="13" name="Picture 12" descr="https://blog.opendns.com/wp-content/uploads/2012/05/Educause_Logo.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56322" y="73176"/>
              <a:ext cx="1257300" cy="281305"/>
            </a:xfrm>
            <a:prstGeom prst="rect">
              <a:avLst/>
            </a:prstGeom>
            <a:noFill/>
            <a:ln>
              <a:noFill/>
            </a:ln>
          </p:spPr>
        </p:pic>
      </p:grpSp>
    </p:spTree>
    <p:extLst>
      <p:ext uri="{BB962C8B-B14F-4D97-AF65-F5344CB8AC3E}">
        <p14:creationId xmlns:p14="http://schemas.microsoft.com/office/powerpoint/2010/main" val="4121982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0"/>
            <a:ext cx="9144000" cy="819150"/>
            <a:chOff x="0" y="0"/>
            <a:chExt cx="9144000" cy="819150"/>
          </a:xfrm>
        </p:grpSpPr>
        <p:sp>
          <p:nvSpPr>
            <p:cNvPr id="28" name="Rectangle 27"/>
            <p:cNvSpPr/>
            <p:nvPr/>
          </p:nvSpPr>
          <p:spPr>
            <a:xfrm>
              <a:off x="0" y="0"/>
              <a:ext cx="7991447" cy="818903"/>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0" scaled="1"/>
              <a:tileRect/>
            </a:gra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25000"/>
                </a:lnSpc>
                <a:spcBef>
                  <a:spcPts val="3000"/>
                </a:spcBef>
                <a:spcAft>
                  <a:spcPts val="600"/>
                </a:spcAft>
                <a:defRPr/>
              </a:pPr>
              <a:r>
                <a:rPr lang="en-US" kern="0">
                  <a:solidFill>
                    <a:srgbClr val="455560"/>
                  </a:solidFill>
                  <a:latin typeface="ITC Avant Garde Std Bk"/>
                  <a:ea typeface="MS Mincho"/>
                  <a:cs typeface="Times New Roman"/>
                </a:rPr>
                <a:t> </a:t>
              </a:r>
              <a:endParaRPr lang="en-US" sz="1100" kern="0">
                <a:solidFill>
                  <a:srgbClr val="455560"/>
                </a:solidFill>
                <a:ea typeface="MS Mincho"/>
                <a:cs typeface="Times New Roman"/>
              </a:endParaRPr>
            </a:p>
            <a:p>
              <a:pPr algn="ctr">
                <a:lnSpc>
                  <a:spcPct val="125000"/>
                </a:lnSpc>
                <a:spcBef>
                  <a:spcPts val="3000"/>
                </a:spcBef>
                <a:spcAft>
                  <a:spcPts val="600"/>
                </a:spcAft>
                <a:defRPr/>
              </a:pPr>
              <a:r>
                <a:rPr lang="en-US" kern="0">
                  <a:solidFill>
                    <a:srgbClr val="455560"/>
                  </a:solidFill>
                  <a:latin typeface="ITC Avant Garde Std Bk"/>
                  <a:ea typeface="MS Mincho"/>
                  <a:cs typeface="Times New Roman"/>
                </a:rPr>
                <a:t> </a:t>
              </a:r>
              <a:endParaRPr lang="en-US" sz="1100" kern="0">
                <a:solidFill>
                  <a:srgbClr val="455560"/>
                </a:solidFill>
                <a:ea typeface="MS Mincho"/>
                <a:cs typeface="Times New Roman"/>
              </a:endParaRPr>
            </a:p>
            <a:p>
              <a:pPr algn="ctr">
                <a:lnSpc>
                  <a:spcPct val="125000"/>
                </a:lnSpc>
                <a:spcBef>
                  <a:spcPts val="3000"/>
                </a:spcBef>
                <a:spcAft>
                  <a:spcPts val="600"/>
                </a:spcAft>
                <a:defRPr/>
              </a:pPr>
              <a:r>
                <a:rPr lang="en-US" kern="0">
                  <a:solidFill>
                    <a:srgbClr val="455560"/>
                  </a:solidFill>
                  <a:latin typeface="ITC Avant Garde Std Bk"/>
                  <a:ea typeface="MS Mincho"/>
                  <a:cs typeface="Times New Roman"/>
                </a:rPr>
                <a:t> </a:t>
              </a:r>
              <a:endParaRPr lang="en-US" sz="1100" kern="0">
                <a:solidFill>
                  <a:srgbClr val="455560"/>
                </a:solidFill>
                <a:ea typeface="MS Mincho"/>
                <a:cs typeface="Times New Roman"/>
              </a:endParaRPr>
            </a:p>
            <a:p>
              <a:pPr algn="ctr">
                <a:lnSpc>
                  <a:spcPct val="125000"/>
                </a:lnSpc>
                <a:spcBef>
                  <a:spcPts val="3000"/>
                </a:spcBef>
                <a:spcAft>
                  <a:spcPts val="600"/>
                </a:spcAft>
                <a:defRPr/>
              </a:pPr>
              <a:r>
                <a:rPr lang="en-US" kern="0">
                  <a:solidFill>
                    <a:srgbClr val="455560"/>
                  </a:solidFill>
                  <a:latin typeface="ITC Avant Garde Std Bk"/>
                  <a:ea typeface="MS Mincho"/>
                  <a:cs typeface="Times New Roman"/>
                </a:rPr>
                <a:t> </a:t>
              </a:r>
              <a:endParaRPr lang="en-US" sz="1100" kern="0">
                <a:solidFill>
                  <a:srgbClr val="455560"/>
                </a:solidFill>
                <a:ea typeface="MS Mincho"/>
                <a:cs typeface="Times New Roman"/>
              </a:endParaRPr>
            </a:p>
            <a:p>
              <a:pPr algn="ctr">
                <a:lnSpc>
                  <a:spcPct val="125000"/>
                </a:lnSpc>
                <a:spcBef>
                  <a:spcPts val="3000"/>
                </a:spcBef>
                <a:spcAft>
                  <a:spcPts val="600"/>
                </a:spcAft>
                <a:defRPr/>
              </a:pPr>
              <a:r>
                <a:rPr lang="en-US" kern="0">
                  <a:solidFill>
                    <a:srgbClr val="455560"/>
                  </a:solidFill>
                  <a:latin typeface="ITC Avant Garde Std Bk"/>
                  <a:ea typeface="MS Mincho"/>
                  <a:cs typeface="Times New Roman"/>
                </a:rPr>
                <a:t> </a:t>
              </a:r>
              <a:endParaRPr lang="en-US" sz="1100" kern="0">
                <a:solidFill>
                  <a:srgbClr val="455560"/>
                </a:solidFill>
                <a:ea typeface="MS Mincho"/>
                <a:cs typeface="Times New Roman"/>
              </a:endParaRPr>
            </a:p>
            <a:p>
              <a:pPr algn="ctr">
                <a:lnSpc>
                  <a:spcPct val="125000"/>
                </a:lnSpc>
                <a:spcBef>
                  <a:spcPts val="3000"/>
                </a:spcBef>
                <a:spcAft>
                  <a:spcPts val="600"/>
                </a:spcAft>
                <a:defRPr/>
              </a:pPr>
              <a:r>
                <a:rPr lang="en-US" kern="0">
                  <a:solidFill>
                    <a:srgbClr val="455560"/>
                  </a:solidFill>
                  <a:latin typeface="ITC Avant Garde Std Bk"/>
                  <a:ea typeface="MS Mincho"/>
                  <a:cs typeface="Times New Roman"/>
                </a:rPr>
                <a:t> </a:t>
              </a:r>
              <a:endParaRPr lang="en-US" sz="1100" kern="0">
                <a:solidFill>
                  <a:srgbClr val="455560"/>
                </a:solidFill>
                <a:ea typeface="MS Mincho"/>
                <a:cs typeface="Times New Roman"/>
              </a:endParaRPr>
            </a:p>
            <a:p>
              <a:pPr algn="ctr">
                <a:lnSpc>
                  <a:spcPct val="125000"/>
                </a:lnSpc>
                <a:spcBef>
                  <a:spcPts val="3000"/>
                </a:spcBef>
                <a:spcAft>
                  <a:spcPts val="600"/>
                </a:spcAft>
                <a:defRPr/>
              </a:pPr>
              <a:r>
                <a:rPr lang="en-US" kern="0">
                  <a:solidFill>
                    <a:srgbClr val="455560"/>
                  </a:solidFill>
                  <a:latin typeface="ITC Avant Garde Std Bk"/>
                  <a:ea typeface="MS Mincho"/>
                  <a:cs typeface="Times New Roman"/>
                </a:rPr>
                <a:t> </a:t>
              </a:r>
              <a:endParaRPr lang="en-US" sz="1100" kern="0">
                <a:solidFill>
                  <a:srgbClr val="455560"/>
                </a:solidFill>
                <a:ea typeface="MS Mincho"/>
                <a:cs typeface="Times New Roman"/>
              </a:endParaRPr>
            </a:p>
            <a:p>
              <a:pPr algn="ctr">
                <a:lnSpc>
                  <a:spcPct val="125000"/>
                </a:lnSpc>
                <a:spcBef>
                  <a:spcPts val="3000"/>
                </a:spcBef>
                <a:spcAft>
                  <a:spcPts val="600"/>
                </a:spcAft>
                <a:defRPr/>
              </a:pPr>
              <a:r>
                <a:rPr lang="en-US" kern="0">
                  <a:solidFill>
                    <a:srgbClr val="455560"/>
                  </a:solidFill>
                  <a:latin typeface="ITC Avant Garde Std Bk"/>
                  <a:ea typeface="MS Mincho"/>
                  <a:cs typeface="Times New Roman"/>
                </a:rPr>
                <a:t> </a:t>
              </a:r>
              <a:endParaRPr lang="en-US" sz="1100" kern="0">
                <a:solidFill>
                  <a:srgbClr val="455560"/>
                </a:solidFill>
                <a:ea typeface="MS Mincho"/>
                <a:cs typeface="Times New Roman"/>
              </a:endParaRPr>
            </a:p>
            <a:p>
              <a:pPr algn="ctr">
                <a:lnSpc>
                  <a:spcPct val="125000"/>
                </a:lnSpc>
                <a:spcBef>
                  <a:spcPts val="3000"/>
                </a:spcBef>
                <a:spcAft>
                  <a:spcPts val="600"/>
                </a:spcAft>
                <a:defRPr/>
              </a:pPr>
              <a:r>
                <a:rPr lang="en-US" kern="0">
                  <a:solidFill>
                    <a:srgbClr val="455560"/>
                  </a:solidFill>
                  <a:latin typeface="ITC Avant Garde Std Bk"/>
                  <a:ea typeface="MS Mincho"/>
                  <a:cs typeface="Times New Roman"/>
                </a:rPr>
                <a:t> </a:t>
              </a:r>
              <a:endParaRPr lang="en-US" sz="1100" kern="0">
                <a:solidFill>
                  <a:srgbClr val="455560"/>
                </a:solidFill>
                <a:ea typeface="MS Mincho"/>
                <a:cs typeface="Times New Roman"/>
              </a:endParaRPr>
            </a:p>
          </p:txBody>
        </p:sp>
        <p:pic>
          <p:nvPicPr>
            <p:cNvPr id="29" name="Picture 28" descr="http://www.taoyoung.com/Images/img_compass.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051475" y="0"/>
              <a:ext cx="1092525" cy="819150"/>
            </a:xfrm>
            <a:prstGeom prst="rect">
              <a:avLst/>
            </a:prstGeom>
            <a:noFill/>
            <a:ln>
              <a:noFill/>
            </a:ln>
          </p:spPr>
        </p:pic>
      </p:grpSp>
      <p:cxnSp>
        <p:nvCxnSpPr>
          <p:cNvPr id="30" name="Straight Connector 29"/>
          <p:cNvCxnSpPr/>
          <p:nvPr/>
        </p:nvCxnSpPr>
        <p:spPr>
          <a:xfrm>
            <a:off x="1973263" y="6096000"/>
            <a:ext cx="5197475" cy="0"/>
          </a:xfrm>
          <a:prstGeom prst="line">
            <a:avLst/>
          </a:prstGeom>
          <a:noFill/>
          <a:ln w="28575" cap="flat" cmpd="sng" algn="ctr">
            <a:solidFill>
              <a:srgbClr val="4F81BD"/>
            </a:solidFill>
            <a:prstDash val="solid"/>
          </a:ln>
          <a:effectLst/>
        </p:spPr>
      </p:cxnSp>
      <p:grpSp>
        <p:nvGrpSpPr>
          <p:cNvPr id="31" name="Group 30"/>
          <p:cNvGrpSpPr/>
          <p:nvPr/>
        </p:nvGrpSpPr>
        <p:grpSpPr>
          <a:xfrm>
            <a:off x="3886200" y="6177281"/>
            <a:ext cx="1644016" cy="588645"/>
            <a:chOff x="466505" y="-179576"/>
            <a:chExt cx="2047117" cy="704996"/>
          </a:xfrm>
        </p:grpSpPr>
        <p:pic>
          <p:nvPicPr>
            <p:cNvPr id="32" name="Picture 3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66505" y="-179576"/>
              <a:ext cx="705032" cy="704996"/>
            </a:xfrm>
            <a:prstGeom prst="rect">
              <a:avLst/>
            </a:prstGeom>
            <a:ln>
              <a:noFill/>
            </a:ln>
            <a:extLst>
              <a:ext uri="{53640926-AAD7-44D8-BBD7-CCE9431645EC}">
                <a14:shadowObscured xmlns:a14="http://schemas.microsoft.com/office/drawing/2010/main"/>
              </a:ext>
            </a:extLst>
          </p:spPr>
        </p:pic>
        <p:pic>
          <p:nvPicPr>
            <p:cNvPr id="33" name="Picture 32" descr="https://blog.opendns.com/wp-content/uploads/2012/05/Educause_Logo.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56322" y="73176"/>
              <a:ext cx="1257300" cy="281305"/>
            </a:xfrm>
            <a:prstGeom prst="rect">
              <a:avLst/>
            </a:prstGeom>
            <a:noFill/>
            <a:ln>
              <a:noFill/>
            </a:ln>
          </p:spPr>
        </p:pic>
      </p:grpSp>
      <p:sp>
        <p:nvSpPr>
          <p:cNvPr id="2" name="Title 1"/>
          <p:cNvSpPr>
            <a:spLocks noGrp="1"/>
          </p:cNvSpPr>
          <p:nvPr>
            <p:ph type="title" hasCustomPrompt="1"/>
          </p:nvPr>
        </p:nvSpPr>
        <p:spPr>
          <a:xfrm>
            <a:off x="381000" y="827560"/>
            <a:ext cx="8381999" cy="739984"/>
          </a:xfrm>
        </p:spPr>
        <p:txBody>
          <a:bodyPr>
            <a:normAutofit/>
          </a:bodyPr>
          <a:lstStyle>
            <a:lvl1pPr>
              <a:defRPr sz="3200">
                <a:solidFill>
                  <a:schemeClr val="accent4"/>
                </a:solidFill>
                <a:latin typeface="ITC Avant Garde Std Bk" panose="020B0502020202020204" pitchFamily="34" charset="0"/>
              </a:defRPr>
            </a:lvl1pPr>
          </a:lstStyle>
          <a:p>
            <a:r>
              <a:rPr lang="en-US" dirty="0" smtClean="0"/>
              <a:t>Title</a:t>
            </a:r>
            <a:endParaRPr lang="en-US" dirty="0"/>
          </a:p>
        </p:txBody>
      </p:sp>
      <p:sp>
        <p:nvSpPr>
          <p:cNvPr id="5" name="Content Placeholder 4"/>
          <p:cNvSpPr>
            <a:spLocks noGrp="1"/>
          </p:cNvSpPr>
          <p:nvPr>
            <p:ph sz="quarter" idx="10" hasCustomPrompt="1"/>
          </p:nvPr>
        </p:nvSpPr>
        <p:spPr>
          <a:xfrm>
            <a:off x="381000" y="2114550"/>
            <a:ext cx="8381999" cy="3330575"/>
          </a:xfrm>
        </p:spPr>
        <p:txBody>
          <a:bodyPr/>
          <a:lstStyle>
            <a:lvl1pPr>
              <a:defRPr sz="2400">
                <a:solidFill>
                  <a:schemeClr val="accent2"/>
                </a:solidFill>
                <a:latin typeface="ITC Avant Garde Std Bk Cn" panose="020B0406020202020204" pitchFamily="34" charset="0"/>
              </a:defRPr>
            </a:lvl1pPr>
            <a:lvl2pPr marL="685800" indent="-228600">
              <a:buFont typeface="Wingdings" panose="05000000000000000000" pitchFamily="2" charset="2"/>
              <a:buChar char="§"/>
              <a:defRPr sz="2000">
                <a:solidFill>
                  <a:schemeClr val="bg1"/>
                </a:solidFill>
                <a:latin typeface="+mn-lt"/>
              </a:defRPr>
            </a:lvl2pPr>
          </a:lstStyle>
          <a:p>
            <a:pPr lvl="0"/>
            <a:r>
              <a:rPr lang="en-US" dirty="0" smtClean="0"/>
              <a:t>Subtitle</a:t>
            </a:r>
          </a:p>
          <a:p>
            <a:pPr lvl="1"/>
            <a:r>
              <a:rPr lang="en-US" dirty="0" smtClean="0"/>
              <a:t>Main text</a:t>
            </a:r>
          </a:p>
        </p:txBody>
      </p:sp>
    </p:spTree>
    <p:extLst>
      <p:ext uri="{BB962C8B-B14F-4D97-AF65-F5344CB8AC3E}">
        <p14:creationId xmlns:p14="http://schemas.microsoft.com/office/powerpoint/2010/main" val="833596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fld id="{47B5BBC7-1314-4633-B385-90D58FC16F74}" type="datetimeFigureOut">
              <a:rPr lang="en-US" smtClean="0">
                <a:solidFill>
                  <a:srgbClr val="008E7F">
                    <a:tint val="75000"/>
                  </a:srgbClr>
                </a:solidFill>
              </a:rPr>
              <a:pPr>
                <a:defRPr/>
              </a:pPr>
              <a:t>7/12/2017</a:t>
            </a:fld>
            <a:endParaRPr lang="en-US">
              <a:solidFill>
                <a:srgbClr val="008E7F">
                  <a:tint val="75000"/>
                </a:srgbClr>
              </a:solidFill>
            </a:endParaRPr>
          </a:p>
        </p:txBody>
      </p:sp>
      <p:sp>
        <p:nvSpPr>
          <p:cNvPr id="17" name="Footer Placeholder 16"/>
          <p:cNvSpPr>
            <a:spLocks noGrp="1"/>
          </p:cNvSpPr>
          <p:nvPr>
            <p:ph type="ftr" sz="quarter" idx="11"/>
          </p:nvPr>
        </p:nvSpPr>
        <p:spPr/>
        <p:txBody>
          <a:bodyPr/>
          <a:lstStyle/>
          <a:p>
            <a:pPr>
              <a:defRPr/>
            </a:pPr>
            <a:endParaRPr lang="en-US">
              <a:solidFill>
                <a:srgbClr val="008E7F">
                  <a:tint val="75000"/>
                </a:srgbClr>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11E7B336-0289-4773-99A0-48D23D967D55}" type="slidenum">
              <a:rPr lang="en-US" smtClean="0"/>
              <a:pPr>
                <a:defRPr/>
              </a:pPr>
              <a:t>‹#›</a:t>
            </a:fld>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4079365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9608" y="1905000"/>
            <a:ext cx="7772400" cy="1470025"/>
          </a:xfrm>
        </p:spPr>
        <p:txBody>
          <a:bodyPr>
            <a:noAutofit/>
          </a:bodyPr>
          <a:lstStyle>
            <a:lvl1pPr algn="ctr">
              <a:defRPr/>
            </a:lvl1pPr>
          </a:lstStyle>
          <a:p>
            <a:r>
              <a:rPr lang="en-US" sz="4000" smtClean="0">
                <a:solidFill>
                  <a:srgbClr val="00539B"/>
                </a:solidFill>
                <a:latin typeface="ITC Avant Garde Std Bk" pitchFamily="34" charset="0"/>
              </a:rPr>
              <a:t>Click to edit Master title style</a:t>
            </a:r>
            <a:endParaRPr lang="en-US" sz="4000" dirty="0">
              <a:solidFill>
                <a:srgbClr val="008E7F"/>
              </a:solidFill>
              <a:latin typeface="ITC Avant Garde Std Bk" pitchFamily="34" charset="0"/>
            </a:endParaRPr>
          </a:p>
        </p:txBody>
      </p:sp>
      <p:sp>
        <p:nvSpPr>
          <p:cNvPr id="8" name="Rectangle 7"/>
          <p:cNvSpPr/>
          <p:nvPr/>
        </p:nvSpPr>
        <p:spPr>
          <a:xfrm>
            <a:off x="0" y="3962400"/>
            <a:ext cx="6172200" cy="2126578"/>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0" scaled="1"/>
            <a:tileRect/>
          </a:gra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a:p>
            <a:pPr algn="ctr">
              <a:lnSpc>
                <a:spcPct val="125000"/>
              </a:lnSpc>
              <a:defRPr/>
            </a:pPr>
            <a:r>
              <a:rPr lang="en-US" kern="0" dirty="0">
                <a:solidFill>
                  <a:srgbClr val="FFFFFF"/>
                </a:solidFill>
                <a:latin typeface="ITC Avant Garde Std Bk"/>
                <a:ea typeface="MS Mincho"/>
                <a:cs typeface="Times New Roman"/>
              </a:rPr>
              <a:t> </a:t>
            </a:r>
            <a:endParaRPr lang="en-US" sz="1100" kern="0" dirty="0">
              <a:solidFill>
                <a:srgbClr val="FFFFFF"/>
              </a:solidFill>
              <a:latin typeface="ITC Garamond Std Book"/>
              <a:ea typeface="MS Mincho"/>
              <a:cs typeface="Times New Roman"/>
            </a:endParaRPr>
          </a:p>
        </p:txBody>
      </p:sp>
      <p:pic>
        <p:nvPicPr>
          <p:cNvPr id="9" name="Picture 8" descr="http://www.taoyoung.com/Images/img_compass.jpg"/>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248400" y="3962400"/>
            <a:ext cx="2895600" cy="2133600"/>
          </a:xfrm>
          <a:prstGeom prst="rect">
            <a:avLst/>
          </a:prstGeom>
          <a:noFill/>
          <a:ln>
            <a:noFill/>
          </a:ln>
        </p:spPr>
      </p:pic>
      <p:cxnSp>
        <p:nvCxnSpPr>
          <p:cNvPr id="10" name="Straight Connector 9"/>
          <p:cNvCxnSpPr/>
          <p:nvPr/>
        </p:nvCxnSpPr>
        <p:spPr>
          <a:xfrm>
            <a:off x="1973263" y="1145721"/>
            <a:ext cx="5197475" cy="0"/>
          </a:xfrm>
          <a:prstGeom prst="line">
            <a:avLst/>
          </a:prstGeom>
          <a:ln w="28575">
            <a:solidFill>
              <a:schemeClr val="accent4"/>
            </a:solidFill>
          </a:ln>
        </p:spPr>
        <p:style>
          <a:lnRef idx="1">
            <a:schemeClr val="accent2"/>
          </a:lnRef>
          <a:fillRef idx="0">
            <a:schemeClr val="accent2"/>
          </a:fillRef>
          <a:effectRef idx="0">
            <a:schemeClr val="accent2"/>
          </a:effectRef>
          <a:fontRef idx="minor">
            <a:schemeClr val="tx1"/>
          </a:fontRef>
        </p:style>
      </p:cxnSp>
      <p:grpSp>
        <p:nvGrpSpPr>
          <p:cNvPr id="11" name="Group 10"/>
          <p:cNvGrpSpPr/>
          <p:nvPr/>
        </p:nvGrpSpPr>
        <p:grpSpPr>
          <a:xfrm>
            <a:off x="3432808" y="152400"/>
            <a:ext cx="2286000" cy="827314"/>
            <a:chOff x="466505" y="-179576"/>
            <a:chExt cx="2047117" cy="704996"/>
          </a:xfrm>
        </p:grpSpPr>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66505" y="-179576"/>
              <a:ext cx="705032" cy="704996"/>
            </a:xfrm>
            <a:prstGeom prst="rect">
              <a:avLst/>
            </a:prstGeom>
            <a:ln>
              <a:noFill/>
            </a:ln>
            <a:extLst>
              <a:ext uri="{53640926-AAD7-44D8-BBD7-CCE9431645EC}">
                <a14:shadowObscured xmlns:a14="http://schemas.microsoft.com/office/drawing/2010/main"/>
              </a:ext>
            </a:extLst>
          </p:spPr>
        </p:pic>
        <p:pic>
          <p:nvPicPr>
            <p:cNvPr id="13" name="Picture 12" descr="https://blog.opendns.com/wp-content/uploads/2012/05/Educause_Logo.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56322" y="73176"/>
              <a:ext cx="1257300" cy="281305"/>
            </a:xfrm>
            <a:prstGeom prst="rect">
              <a:avLst/>
            </a:prstGeom>
            <a:noFill/>
            <a:ln>
              <a:noFill/>
            </a:ln>
          </p:spPr>
        </p:pic>
      </p:grpSp>
    </p:spTree>
    <p:extLst>
      <p:ext uri="{BB962C8B-B14F-4D97-AF65-F5344CB8AC3E}">
        <p14:creationId xmlns:p14="http://schemas.microsoft.com/office/powerpoint/2010/main" val="3546654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0"/>
            <a:ext cx="9144000" cy="819150"/>
            <a:chOff x="0" y="0"/>
            <a:chExt cx="9144000" cy="819150"/>
          </a:xfrm>
        </p:grpSpPr>
        <p:sp>
          <p:nvSpPr>
            <p:cNvPr id="28" name="Rectangle 27"/>
            <p:cNvSpPr/>
            <p:nvPr/>
          </p:nvSpPr>
          <p:spPr>
            <a:xfrm>
              <a:off x="0" y="0"/>
              <a:ext cx="7991447" cy="818903"/>
            </a:xfrm>
            <a:prstGeom prst="rect">
              <a:avLst/>
            </a:prstGeom>
            <a:gradFill flip="none" rotWithShape="1">
              <a:gsLst>
                <a:gs pos="0">
                  <a:srgbClr val="00539B">
                    <a:shade val="30000"/>
                    <a:satMod val="115000"/>
                  </a:srgbClr>
                </a:gs>
                <a:gs pos="50000">
                  <a:srgbClr val="00539B">
                    <a:shade val="67500"/>
                    <a:satMod val="115000"/>
                  </a:srgbClr>
                </a:gs>
                <a:gs pos="100000">
                  <a:srgbClr val="00539B">
                    <a:shade val="100000"/>
                    <a:satMod val="115000"/>
                  </a:srgbClr>
                </a:gs>
              </a:gsLst>
              <a:lin ang="0" scaled="1"/>
              <a:tileRect/>
            </a:grad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ctr">
                <a:lnSpc>
                  <a:spcPct val="125000"/>
                </a:lnSpc>
                <a:spcBef>
                  <a:spcPts val="3000"/>
                </a:spcBef>
                <a:spcAft>
                  <a:spcPts val="600"/>
                </a:spcAft>
                <a:defRPr/>
              </a:pPr>
              <a:r>
                <a:rPr lang="en-US" kern="0">
                  <a:solidFill>
                    <a:srgbClr val="455560"/>
                  </a:solidFill>
                  <a:latin typeface="ITC Avant Garde Std Bk"/>
                  <a:ea typeface="MS Mincho"/>
                  <a:cs typeface="Times New Roman"/>
                </a:rPr>
                <a:t> </a:t>
              </a:r>
              <a:endParaRPr lang="en-US" sz="1100" kern="0">
                <a:solidFill>
                  <a:srgbClr val="455560"/>
                </a:solidFill>
                <a:ea typeface="MS Mincho"/>
                <a:cs typeface="Times New Roman"/>
              </a:endParaRPr>
            </a:p>
            <a:p>
              <a:pPr algn="ctr">
                <a:lnSpc>
                  <a:spcPct val="125000"/>
                </a:lnSpc>
                <a:spcBef>
                  <a:spcPts val="3000"/>
                </a:spcBef>
                <a:spcAft>
                  <a:spcPts val="600"/>
                </a:spcAft>
                <a:defRPr/>
              </a:pPr>
              <a:r>
                <a:rPr lang="en-US" kern="0">
                  <a:solidFill>
                    <a:srgbClr val="455560"/>
                  </a:solidFill>
                  <a:latin typeface="ITC Avant Garde Std Bk"/>
                  <a:ea typeface="MS Mincho"/>
                  <a:cs typeface="Times New Roman"/>
                </a:rPr>
                <a:t> </a:t>
              </a:r>
              <a:endParaRPr lang="en-US" sz="1100" kern="0">
                <a:solidFill>
                  <a:srgbClr val="455560"/>
                </a:solidFill>
                <a:ea typeface="MS Mincho"/>
                <a:cs typeface="Times New Roman"/>
              </a:endParaRPr>
            </a:p>
            <a:p>
              <a:pPr algn="ctr">
                <a:lnSpc>
                  <a:spcPct val="125000"/>
                </a:lnSpc>
                <a:spcBef>
                  <a:spcPts val="3000"/>
                </a:spcBef>
                <a:spcAft>
                  <a:spcPts val="600"/>
                </a:spcAft>
                <a:defRPr/>
              </a:pPr>
              <a:r>
                <a:rPr lang="en-US" kern="0">
                  <a:solidFill>
                    <a:srgbClr val="455560"/>
                  </a:solidFill>
                  <a:latin typeface="ITC Avant Garde Std Bk"/>
                  <a:ea typeface="MS Mincho"/>
                  <a:cs typeface="Times New Roman"/>
                </a:rPr>
                <a:t> </a:t>
              </a:r>
              <a:endParaRPr lang="en-US" sz="1100" kern="0">
                <a:solidFill>
                  <a:srgbClr val="455560"/>
                </a:solidFill>
                <a:ea typeface="MS Mincho"/>
                <a:cs typeface="Times New Roman"/>
              </a:endParaRPr>
            </a:p>
            <a:p>
              <a:pPr algn="ctr">
                <a:lnSpc>
                  <a:spcPct val="125000"/>
                </a:lnSpc>
                <a:spcBef>
                  <a:spcPts val="3000"/>
                </a:spcBef>
                <a:spcAft>
                  <a:spcPts val="600"/>
                </a:spcAft>
                <a:defRPr/>
              </a:pPr>
              <a:r>
                <a:rPr lang="en-US" kern="0">
                  <a:solidFill>
                    <a:srgbClr val="455560"/>
                  </a:solidFill>
                  <a:latin typeface="ITC Avant Garde Std Bk"/>
                  <a:ea typeface="MS Mincho"/>
                  <a:cs typeface="Times New Roman"/>
                </a:rPr>
                <a:t> </a:t>
              </a:r>
              <a:endParaRPr lang="en-US" sz="1100" kern="0">
                <a:solidFill>
                  <a:srgbClr val="455560"/>
                </a:solidFill>
                <a:ea typeface="MS Mincho"/>
                <a:cs typeface="Times New Roman"/>
              </a:endParaRPr>
            </a:p>
            <a:p>
              <a:pPr algn="ctr">
                <a:lnSpc>
                  <a:spcPct val="125000"/>
                </a:lnSpc>
                <a:spcBef>
                  <a:spcPts val="3000"/>
                </a:spcBef>
                <a:spcAft>
                  <a:spcPts val="600"/>
                </a:spcAft>
                <a:defRPr/>
              </a:pPr>
              <a:r>
                <a:rPr lang="en-US" kern="0">
                  <a:solidFill>
                    <a:srgbClr val="455560"/>
                  </a:solidFill>
                  <a:latin typeface="ITC Avant Garde Std Bk"/>
                  <a:ea typeface="MS Mincho"/>
                  <a:cs typeface="Times New Roman"/>
                </a:rPr>
                <a:t> </a:t>
              </a:r>
              <a:endParaRPr lang="en-US" sz="1100" kern="0">
                <a:solidFill>
                  <a:srgbClr val="455560"/>
                </a:solidFill>
                <a:ea typeface="MS Mincho"/>
                <a:cs typeface="Times New Roman"/>
              </a:endParaRPr>
            </a:p>
            <a:p>
              <a:pPr algn="ctr">
                <a:lnSpc>
                  <a:spcPct val="125000"/>
                </a:lnSpc>
                <a:spcBef>
                  <a:spcPts val="3000"/>
                </a:spcBef>
                <a:spcAft>
                  <a:spcPts val="600"/>
                </a:spcAft>
                <a:defRPr/>
              </a:pPr>
              <a:r>
                <a:rPr lang="en-US" kern="0">
                  <a:solidFill>
                    <a:srgbClr val="455560"/>
                  </a:solidFill>
                  <a:latin typeface="ITC Avant Garde Std Bk"/>
                  <a:ea typeface="MS Mincho"/>
                  <a:cs typeface="Times New Roman"/>
                </a:rPr>
                <a:t> </a:t>
              </a:r>
              <a:endParaRPr lang="en-US" sz="1100" kern="0">
                <a:solidFill>
                  <a:srgbClr val="455560"/>
                </a:solidFill>
                <a:ea typeface="MS Mincho"/>
                <a:cs typeface="Times New Roman"/>
              </a:endParaRPr>
            </a:p>
            <a:p>
              <a:pPr algn="ctr">
                <a:lnSpc>
                  <a:spcPct val="125000"/>
                </a:lnSpc>
                <a:spcBef>
                  <a:spcPts val="3000"/>
                </a:spcBef>
                <a:spcAft>
                  <a:spcPts val="600"/>
                </a:spcAft>
                <a:defRPr/>
              </a:pPr>
              <a:r>
                <a:rPr lang="en-US" kern="0">
                  <a:solidFill>
                    <a:srgbClr val="455560"/>
                  </a:solidFill>
                  <a:latin typeface="ITC Avant Garde Std Bk"/>
                  <a:ea typeface="MS Mincho"/>
                  <a:cs typeface="Times New Roman"/>
                </a:rPr>
                <a:t> </a:t>
              </a:r>
              <a:endParaRPr lang="en-US" sz="1100" kern="0">
                <a:solidFill>
                  <a:srgbClr val="455560"/>
                </a:solidFill>
                <a:ea typeface="MS Mincho"/>
                <a:cs typeface="Times New Roman"/>
              </a:endParaRPr>
            </a:p>
            <a:p>
              <a:pPr algn="ctr">
                <a:lnSpc>
                  <a:spcPct val="125000"/>
                </a:lnSpc>
                <a:spcBef>
                  <a:spcPts val="3000"/>
                </a:spcBef>
                <a:spcAft>
                  <a:spcPts val="600"/>
                </a:spcAft>
                <a:defRPr/>
              </a:pPr>
              <a:r>
                <a:rPr lang="en-US" kern="0">
                  <a:solidFill>
                    <a:srgbClr val="455560"/>
                  </a:solidFill>
                  <a:latin typeface="ITC Avant Garde Std Bk"/>
                  <a:ea typeface="MS Mincho"/>
                  <a:cs typeface="Times New Roman"/>
                </a:rPr>
                <a:t> </a:t>
              </a:r>
              <a:endParaRPr lang="en-US" sz="1100" kern="0">
                <a:solidFill>
                  <a:srgbClr val="455560"/>
                </a:solidFill>
                <a:ea typeface="MS Mincho"/>
                <a:cs typeface="Times New Roman"/>
              </a:endParaRPr>
            </a:p>
            <a:p>
              <a:pPr algn="ctr">
                <a:lnSpc>
                  <a:spcPct val="125000"/>
                </a:lnSpc>
                <a:spcBef>
                  <a:spcPts val="3000"/>
                </a:spcBef>
                <a:spcAft>
                  <a:spcPts val="600"/>
                </a:spcAft>
                <a:defRPr/>
              </a:pPr>
              <a:r>
                <a:rPr lang="en-US" kern="0">
                  <a:solidFill>
                    <a:srgbClr val="455560"/>
                  </a:solidFill>
                  <a:latin typeface="ITC Avant Garde Std Bk"/>
                  <a:ea typeface="MS Mincho"/>
                  <a:cs typeface="Times New Roman"/>
                </a:rPr>
                <a:t> </a:t>
              </a:r>
              <a:endParaRPr lang="en-US" sz="1100" kern="0">
                <a:solidFill>
                  <a:srgbClr val="455560"/>
                </a:solidFill>
                <a:ea typeface="MS Mincho"/>
                <a:cs typeface="Times New Roman"/>
              </a:endParaRPr>
            </a:p>
          </p:txBody>
        </p:sp>
        <p:pic>
          <p:nvPicPr>
            <p:cNvPr id="29" name="Picture 28" descr="http://www.taoyoung.com/Images/img_compass.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051475" y="0"/>
              <a:ext cx="1092525" cy="819150"/>
            </a:xfrm>
            <a:prstGeom prst="rect">
              <a:avLst/>
            </a:prstGeom>
            <a:noFill/>
            <a:ln>
              <a:noFill/>
            </a:ln>
          </p:spPr>
        </p:pic>
      </p:grpSp>
      <p:cxnSp>
        <p:nvCxnSpPr>
          <p:cNvPr id="30" name="Straight Connector 29"/>
          <p:cNvCxnSpPr/>
          <p:nvPr/>
        </p:nvCxnSpPr>
        <p:spPr>
          <a:xfrm>
            <a:off x="1973263" y="6096000"/>
            <a:ext cx="5197475" cy="0"/>
          </a:xfrm>
          <a:prstGeom prst="line">
            <a:avLst/>
          </a:prstGeom>
          <a:noFill/>
          <a:ln w="28575" cap="flat" cmpd="sng" algn="ctr">
            <a:solidFill>
              <a:srgbClr val="4F81BD"/>
            </a:solidFill>
            <a:prstDash val="solid"/>
          </a:ln>
          <a:effectLst/>
        </p:spPr>
      </p:cxnSp>
      <p:grpSp>
        <p:nvGrpSpPr>
          <p:cNvPr id="31" name="Group 30"/>
          <p:cNvGrpSpPr/>
          <p:nvPr/>
        </p:nvGrpSpPr>
        <p:grpSpPr>
          <a:xfrm>
            <a:off x="3886200" y="6177281"/>
            <a:ext cx="1644016" cy="588645"/>
            <a:chOff x="466505" y="-179576"/>
            <a:chExt cx="2047117" cy="704996"/>
          </a:xfrm>
        </p:grpSpPr>
        <p:pic>
          <p:nvPicPr>
            <p:cNvPr id="32" name="Picture 3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466505" y="-179576"/>
              <a:ext cx="705032" cy="704996"/>
            </a:xfrm>
            <a:prstGeom prst="rect">
              <a:avLst/>
            </a:prstGeom>
            <a:ln>
              <a:noFill/>
            </a:ln>
            <a:extLst>
              <a:ext uri="{53640926-AAD7-44D8-BBD7-CCE9431645EC}">
                <a14:shadowObscured xmlns:a14="http://schemas.microsoft.com/office/drawing/2010/main"/>
              </a:ext>
            </a:extLst>
          </p:spPr>
        </p:pic>
        <p:pic>
          <p:nvPicPr>
            <p:cNvPr id="33" name="Picture 32" descr="https://blog.opendns.com/wp-content/uploads/2012/05/Educause_Logo.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56322" y="73176"/>
              <a:ext cx="1257300" cy="281305"/>
            </a:xfrm>
            <a:prstGeom prst="rect">
              <a:avLst/>
            </a:prstGeom>
            <a:noFill/>
            <a:ln>
              <a:noFill/>
            </a:ln>
          </p:spPr>
        </p:pic>
      </p:grpSp>
      <p:sp>
        <p:nvSpPr>
          <p:cNvPr id="2" name="Title 1"/>
          <p:cNvSpPr>
            <a:spLocks noGrp="1"/>
          </p:cNvSpPr>
          <p:nvPr>
            <p:ph type="title" hasCustomPrompt="1"/>
          </p:nvPr>
        </p:nvSpPr>
        <p:spPr>
          <a:xfrm>
            <a:off x="381000" y="827560"/>
            <a:ext cx="8381999" cy="739984"/>
          </a:xfrm>
        </p:spPr>
        <p:txBody>
          <a:bodyPr>
            <a:normAutofit/>
          </a:bodyPr>
          <a:lstStyle>
            <a:lvl1pPr>
              <a:defRPr sz="3200">
                <a:solidFill>
                  <a:schemeClr val="accent4"/>
                </a:solidFill>
                <a:latin typeface="ITC Avant Garde Std Bk" panose="020B0502020202020204" pitchFamily="34" charset="0"/>
              </a:defRPr>
            </a:lvl1pPr>
          </a:lstStyle>
          <a:p>
            <a:r>
              <a:rPr lang="en-US" dirty="0" smtClean="0"/>
              <a:t>Title</a:t>
            </a:r>
            <a:endParaRPr lang="en-US" dirty="0"/>
          </a:p>
        </p:txBody>
      </p:sp>
      <p:sp>
        <p:nvSpPr>
          <p:cNvPr id="5" name="Content Placeholder 4"/>
          <p:cNvSpPr>
            <a:spLocks noGrp="1"/>
          </p:cNvSpPr>
          <p:nvPr>
            <p:ph sz="quarter" idx="10" hasCustomPrompt="1"/>
          </p:nvPr>
        </p:nvSpPr>
        <p:spPr>
          <a:xfrm>
            <a:off x="381000" y="2114550"/>
            <a:ext cx="8381999" cy="3330575"/>
          </a:xfrm>
        </p:spPr>
        <p:txBody>
          <a:bodyPr/>
          <a:lstStyle>
            <a:lvl1pPr>
              <a:defRPr sz="2400">
                <a:solidFill>
                  <a:schemeClr val="accent2"/>
                </a:solidFill>
                <a:latin typeface="ITC Avant Garde Std Bk Cn" panose="020B0406020202020204" pitchFamily="34" charset="0"/>
              </a:defRPr>
            </a:lvl1pPr>
            <a:lvl2pPr marL="685800" indent="-228600">
              <a:buFont typeface="Wingdings" panose="05000000000000000000" pitchFamily="2" charset="2"/>
              <a:buChar char="§"/>
              <a:defRPr sz="2000">
                <a:solidFill>
                  <a:schemeClr val="bg1"/>
                </a:solidFill>
                <a:latin typeface="+mn-lt"/>
              </a:defRPr>
            </a:lvl2pPr>
          </a:lstStyle>
          <a:p>
            <a:pPr lvl="0"/>
            <a:r>
              <a:rPr lang="en-US" dirty="0" smtClean="0"/>
              <a:t>Subtitle</a:t>
            </a:r>
          </a:p>
          <a:p>
            <a:pPr lvl="1"/>
            <a:r>
              <a:rPr lang="en-US" dirty="0" smtClean="0"/>
              <a:t>Main text</a:t>
            </a:r>
          </a:p>
        </p:txBody>
      </p:sp>
    </p:spTree>
    <p:extLst>
      <p:ext uri="{BB962C8B-B14F-4D97-AF65-F5344CB8AC3E}">
        <p14:creationId xmlns:p14="http://schemas.microsoft.com/office/powerpoint/2010/main" val="2071576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fld id="{47B5BBC7-1314-4633-B385-90D58FC16F74}" type="datetimeFigureOut">
              <a:rPr lang="en-US" smtClean="0">
                <a:solidFill>
                  <a:srgbClr val="008E7F">
                    <a:tint val="75000"/>
                  </a:srgbClr>
                </a:solidFill>
              </a:rPr>
              <a:pPr>
                <a:defRPr/>
              </a:pPr>
              <a:t>7/12/2017</a:t>
            </a:fld>
            <a:endParaRPr lang="en-US">
              <a:solidFill>
                <a:srgbClr val="008E7F">
                  <a:tint val="75000"/>
                </a:srgbClr>
              </a:solidFill>
            </a:endParaRPr>
          </a:p>
        </p:txBody>
      </p:sp>
      <p:sp>
        <p:nvSpPr>
          <p:cNvPr id="17" name="Footer Placeholder 16"/>
          <p:cNvSpPr>
            <a:spLocks noGrp="1"/>
          </p:cNvSpPr>
          <p:nvPr>
            <p:ph type="ftr" sz="quarter" idx="11"/>
          </p:nvPr>
        </p:nvSpPr>
        <p:spPr/>
        <p:txBody>
          <a:bodyPr/>
          <a:lstStyle/>
          <a:p>
            <a:pPr>
              <a:defRPr/>
            </a:pPr>
            <a:endParaRPr lang="en-US">
              <a:solidFill>
                <a:srgbClr val="008E7F">
                  <a:tint val="75000"/>
                </a:srgbClr>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11E7B336-0289-4773-99A0-48D23D967D55}" type="slidenum">
              <a:rPr lang="en-US" smtClean="0"/>
              <a:pPr>
                <a:defRPr/>
              </a:pPr>
              <a:t>‹#›</a:t>
            </a:fld>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88686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34673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9FAEA0-D8F9-49E3-8664-BFD6ED55ED83}" type="datetimeFigureOut">
              <a:rPr lang="en-US" smtClean="0">
                <a:solidFill>
                  <a:prstClr val="black">
                    <a:tint val="75000"/>
                  </a:prstClr>
                </a:solidFill>
              </a:rPr>
              <a:pPr/>
              <a:t>7/12/2017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93E758-14A2-4D83-BBB5-AD889EFED4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749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9FAEA0-D8F9-49E3-8664-BFD6ED55ED83}" type="datetimeFigureOut">
              <a:rPr lang="en-US" smtClean="0">
                <a:solidFill>
                  <a:prstClr val="black">
                    <a:tint val="75000"/>
                  </a:prstClr>
                </a:solidFill>
              </a:rPr>
              <a:pPr/>
              <a:t>7/12/2017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93E758-14A2-4D83-BBB5-AD889EFED4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9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9FAEA0-D8F9-49E3-8664-BFD6ED55ED83}" type="datetimeFigureOut">
              <a:rPr lang="en-US" smtClean="0">
                <a:solidFill>
                  <a:prstClr val="black">
                    <a:tint val="75000"/>
                  </a:prstClr>
                </a:solidFill>
              </a:rPr>
              <a:pPr/>
              <a:t>7/12/2017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93E758-14A2-4D83-BBB5-AD889EFED4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94548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9FAEA0-D8F9-49E3-8664-BFD6ED55ED83}" type="datetimeFigureOut">
              <a:rPr lang="en-US" smtClean="0">
                <a:solidFill>
                  <a:prstClr val="black">
                    <a:tint val="75000"/>
                  </a:prstClr>
                </a:solidFill>
              </a:rPr>
              <a:pPr/>
              <a:t>7/12/2017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93E758-14A2-4D83-BBB5-AD889EFED4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3643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9FAEA0-D8F9-49E3-8664-BFD6ED55ED83}" type="datetimeFigureOut">
              <a:rPr lang="en-US" smtClean="0">
                <a:solidFill>
                  <a:prstClr val="black">
                    <a:tint val="75000"/>
                  </a:prstClr>
                </a:solidFill>
              </a:rPr>
              <a:pPr/>
              <a:t>7/12/2017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A93E758-14A2-4D83-BBB5-AD889EFED4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7730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9FAEA0-D8F9-49E3-8664-BFD6ED55ED83}" type="datetimeFigureOut">
              <a:rPr lang="en-US" smtClean="0">
                <a:solidFill>
                  <a:prstClr val="black">
                    <a:tint val="75000"/>
                  </a:prstClr>
                </a:solidFill>
              </a:rPr>
              <a:pPr/>
              <a:t>7/12/2017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A93E758-14A2-4D83-BBB5-AD889EFED4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592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9FAEA0-D8F9-49E3-8664-BFD6ED55ED83}" type="datetimeFigureOut">
              <a:rPr lang="en-US" smtClean="0">
                <a:solidFill>
                  <a:prstClr val="black">
                    <a:tint val="75000"/>
                  </a:prstClr>
                </a:solidFill>
              </a:rPr>
              <a:pPr/>
              <a:t>7/12/2017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A93E758-14A2-4D83-BBB5-AD889EFED4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0061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309FAEA0-D8F9-49E3-8664-BFD6ED55ED83}" type="datetimeFigureOut">
              <a:rPr lang="en-US" smtClean="0">
                <a:solidFill>
                  <a:prstClr val="black">
                    <a:tint val="75000"/>
                  </a:prstClr>
                </a:solidFill>
              </a:rPr>
              <a:pPr/>
              <a:t>7/12/2017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93E758-14A2-4D83-BBB5-AD889EFED4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2456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309FAEA0-D8F9-49E3-8664-BFD6ED55ED83}" type="datetimeFigureOut">
              <a:rPr lang="en-US" smtClean="0">
                <a:solidFill>
                  <a:prstClr val="black">
                    <a:tint val="75000"/>
                  </a:prstClr>
                </a:solidFill>
              </a:rPr>
              <a:pPr/>
              <a:t>7/12/2017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93E758-14A2-4D83-BBB5-AD889EFED4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93565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9FAEA0-D8F9-49E3-8664-BFD6ED55ED83}" type="datetimeFigureOut">
              <a:rPr lang="en-US" smtClean="0">
                <a:solidFill>
                  <a:prstClr val="black">
                    <a:tint val="75000"/>
                  </a:prstClr>
                </a:solidFill>
              </a:rPr>
              <a:pPr/>
              <a:t>7/12/2017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93E758-14A2-4D83-BBB5-AD889EFED4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056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1503950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9FAEA0-D8F9-49E3-8664-BFD6ED55ED83}" type="datetimeFigureOut">
              <a:rPr lang="en-US" smtClean="0">
                <a:solidFill>
                  <a:prstClr val="black">
                    <a:tint val="75000"/>
                  </a:prstClr>
                </a:solidFill>
              </a:rPr>
              <a:pPr/>
              <a:t>7/12/2017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93E758-14A2-4D83-BBB5-AD889EFED4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9371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794292-72E5-4A4D-97FA-77D200F12A00}" type="datetimeFigureOut">
              <a:rPr lang="en-US" smtClean="0">
                <a:solidFill>
                  <a:srgbClr val="002244">
                    <a:tint val="75000"/>
                  </a:srgbClr>
                </a:solidFill>
              </a:rPr>
              <a:pPr/>
              <a:t>7/12/2017</a:t>
            </a:fld>
            <a:endParaRPr lang="en-US" dirty="0">
              <a:solidFill>
                <a:srgbClr val="002244">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2244">
                  <a:tint val="75000"/>
                </a:srgbClr>
              </a:solidFill>
            </a:endParaRPr>
          </a:p>
        </p:txBody>
      </p:sp>
      <p:sp>
        <p:nvSpPr>
          <p:cNvPr id="6" name="Slide Number Placeholder 5"/>
          <p:cNvSpPr>
            <a:spLocks noGrp="1"/>
          </p:cNvSpPr>
          <p:nvPr>
            <p:ph type="sldNum" sz="quarter" idx="12"/>
          </p:nvPr>
        </p:nvSpPr>
        <p:spPr/>
        <p:txBody>
          <a:bodyPr/>
          <a:lstStyle/>
          <a:p>
            <a:fld id="{800D448A-D197-7F4A-8E84-3B67A649E247}" type="slidenum">
              <a:rPr lang="en-US" smtClean="0">
                <a:solidFill>
                  <a:srgbClr val="002244">
                    <a:tint val="75000"/>
                  </a:srgbClr>
                </a:solidFill>
              </a:rPr>
              <a:pPr/>
              <a:t>‹#›</a:t>
            </a:fld>
            <a:endParaRPr lang="en-US" dirty="0">
              <a:solidFill>
                <a:srgbClr val="002244">
                  <a:tint val="75000"/>
                </a:srgbClr>
              </a:solidFill>
            </a:endParaRPr>
          </a:p>
        </p:txBody>
      </p:sp>
    </p:spTree>
    <p:extLst>
      <p:ext uri="{BB962C8B-B14F-4D97-AF65-F5344CB8AC3E}">
        <p14:creationId xmlns:p14="http://schemas.microsoft.com/office/powerpoint/2010/main" val="1528976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794292-72E5-4A4D-97FA-77D200F12A00}" type="datetimeFigureOut">
              <a:rPr lang="en-US" smtClean="0">
                <a:solidFill>
                  <a:srgbClr val="002244">
                    <a:tint val="75000"/>
                  </a:srgbClr>
                </a:solidFill>
              </a:rPr>
              <a:pPr/>
              <a:t>7/12/2017</a:t>
            </a:fld>
            <a:endParaRPr lang="en-US" dirty="0">
              <a:solidFill>
                <a:srgbClr val="002244">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2244">
                  <a:tint val="75000"/>
                </a:srgbClr>
              </a:solidFill>
            </a:endParaRPr>
          </a:p>
        </p:txBody>
      </p:sp>
      <p:sp>
        <p:nvSpPr>
          <p:cNvPr id="6" name="Slide Number Placeholder 5"/>
          <p:cNvSpPr>
            <a:spLocks noGrp="1"/>
          </p:cNvSpPr>
          <p:nvPr>
            <p:ph type="sldNum" sz="quarter" idx="12"/>
          </p:nvPr>
        </p:nvSpPr>
        <p:spPr/>
        <p:txBody>
          <a:bodyPr/>
          <a:lstStyle/>
          <a:p>
            <a:fld id="{800D448A-D197-7F4A-8E84-3B67A649E247}" type="slidenum">
              <a:rPr lang="en-US" smtClean="0">
                <a:solidFill>
                  <a:srgbClr val="002244">
                    <a:tint val="75000"/>
                  </a:srgbClr>
                </a:solidFill>
              </a:rPr>
              <a:pPr/>
              <a:t>‹#›</a:t>
            </a:fld>
            <a:endParaRPr lang="en-US" dirty="0">
              <a:solidFill>
                <a:srgbClr val="002244">
                  <a:tint val="75000"/>
                </a:srgbClr>
              </a:solidFill>
            </a:endParaRPr>
          </a:p>
        </p:txBody>
      </p:sp>
    </p:spTree>
    <p:extLst>
      <p:ext uri="{BB962C8B-B14F-4D97-AF65-F5344CB8AC3E}">
        <p14:creationId xmlns:p14="http://schemas.microsoft.com/office/powerpoint/2010/main" val="24864145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794292-72E5-4A4D-97FA-77D200F12A00}" type="datetimeFigureOut">
              <a:rPr lang="en-US" smtClean="0">
                <a:solidFill>
                  <a:srgbClr val="002244">
                    <a:tint val="75000"/>
                  </a:srgbClr>
                </a:solidFill>
              </a:rPr>
              <a:pPr/>
              <a:t>7/12/2017</a:t>
            </a:fld>
            <a:endParaRPr lang="en-US" dirty="0">
              <a:solidFill>
                <a:srgbClr val="002244">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2244">
                  <a:tint val="75000"/>
                </a:srgbClr>
              </a:solidFill>
            </a:endParaRPr>
          </a:p>
        </p:txBody>
      </p:sp>
      <p:sp>
        <p:nvSpPr>
          <p:cNvPr id="6" name="Slide Number Placeholder 5"/>
          <p:cNvSpPr>
            <a:spLocks noGrp="1"/>
          </p:cNvSpPr>
          <p:nvPr>
            <p:ph type="sldNum" sz="quarter" idx="12"/>
          </p:nvPr>
        </p:nvSpPr>
        <p:spPr/>
        <p:txBody>
          <a:bodyPr/>
          <a:lstStyle/>
          <a:p>
            <a:fld id="{800D448A-D197-7F4A-8E84-3B67A649E247}" type="slidenum">
              <a:rPr lang="en-US" smtClean="0">
                <a:solidFill>
                  <a:srgbClr val="002244">
                    <a:tint val="75000"/>
                  </a:srgbClr>
                </a:solidFill>
              </a:rPr>
              <a:pPr/>
              <a:t>‹#›</a:t>
            </a:fld>
            <a:endParaRPr lang="en-US" dirty="0">
              <a:solidFill>
                <a:srgbClr val="002244">
                  <a:tint val="75000"/>
                </a:srgbClr>
              </a:solidFill>
            </a:endParaRPr>
          </a:p>
        </p:txBody>
      </p:sp>
    </p:spTree>
    <p:extLst>
      <p:ext uri="{BB962C8B-B14F-4D97-AF65-F5344CB8AC3E}">
        <p14:creationId xmlns:p14="http://schemas.microsoft.com/office/powerpoint/2010/main" val="6308283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794292-72E5-4A4D-97FA-77D200F12A00}" type="datetimeFigureOut">
              <a:rPr lang="en-US" smtClean="0">
                <a:solidFill>
                  <a:srgbClr val="002244">
                    <a:tint val="75000"/>
                  </a:srgbClr>
                </a:solidFill>
              </a:rPr>
              <a:pPr/>
              <a:t>7/12/2017</a:t>
            </a:fld>
            <a:endParaRPr lang="en-US" dirty="0">
              <a:solidFill>
                <a:srgbClr val="002244">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2244">
                  <a:tint val="75000"/>
                </a:srgbClr>
              </a:solidFill>
            </a:endParaRPr>
          </a:p>
        </p:txBody>
      </p:sp>
      <p:sp>
        <p:nvSpPr>
          <p:cNvPr id="7" name="Slide Number Placeholder 6"/>
          <p:cNvSpPr>
            <a:spLocks noGrp="1"/>
          </p:cNvSpPr>
          <p:nvPr>
            <p:ph type="sldNum" sz="quarter" idx="12"/>
          </p:nvPr>
        </p:nvSpPr>
        <p:spPr/>
        <p:txBody>
          <a:bodyPr/>
          <a:lstStyle/>
          <a:p>
            <a:fld id="{800D448A-D197-7F4A-8E84-3B67A649E247}" type="slidenum">
              <a:rPr lang="en-US" smtClean="0">
                <a:solidFill>
                  <a:srgbClr val="002244">
                    <a:tint val="75000"/>
                  </a:srgbClr>
                </a:solidFill>
              </a:rPr>
              <a:pPr/>
              <a:t>‹#›</a:t>
            </a:fld>
            <a:endParaRPr lang="en-US" dirty="0">
              <a:solidFill>
                <a:srgbClr val="002244">
                  <a:tint val="75000"/>
                </a:srgbClr>
              </a:solidFill>
            </a:endParaRPr>
          </a:p>
        </p:txBody>
      </p:sp>
    </p:spTree>
    <p:extLst>
      <p:ext uri="{BB962C8B-B14F-4D97-AF65-F5344CB8AC3E}">
        <p14:creationId xmlns:p14="http://schemas.microsoft.com/office/powerpoint/2010/main" val="1478293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794292-72E5-4A4D-97FA-77D200F12A00}" type="datetimeFigureOut">
              <a:rPr lang="en-US" smtClean="0">
                <a:solidFill>
                  <a:srgbClr val="002244">
                    <a:tint val="75000"/>
                  </a:srgbClr>
                </a:solidFill>
              </a:rPr>
              <a:pPr/>
              <a:t>7/12/2017</a:t>
            </a:fld>
            <a:endParaRPr lang="en-US" dirty="0">
              <a:solidFill>
                <a:srgbClr val="002244">
                  <a:tint val="75000"/>
                </a:srgbClr>
              </a:solidFill>
            </a:endParaRPr>
          </a:p>
        </p:txBody>
      </p:sp>
      <p:sp>
        <p:nvSpPr>
          <p:cNvPr id="8" name="Footer Placeholder 7"/>
          <p:cNvSpPr>
            <a:spLocks noGrp="1"/>
          </p:cNvSpPr>
          <p:nvPr>
            <p:ph type="ftr" sz="quarter" idx="11"/>
          </p:nvPr>
        </p:nvSpPr>
        <p:spPr/>
        <p:txBody>
          <a:bodyPr/>
          <a:lstStyle/>
          <a:p>
            <a:endParaRPr lang="en-US" dirty="0">
              <a:solidFill>
                <a:srgbClr val="002244">
                  <a:tint val="75000"/>
                </a:srgbClr>
              </a:solidFill>
            </a:endParaRPr>
          </a:p>
        </p:txBody>
      </p:sp>
      <p:sp>
        <p:nvSpPr>
          <p:cNvPr id="9" name="Slide Number Placeholder 8"/>
          <p:cNvSpPr>
            <a:spLocks noGrp="1"/>
          </p:cNvSpPr>
          <p:nvPr>
            <p:ph type="sldNum" sz="quarter" idx="12"/>
          </p:nvPr>
        </p:nvSpPr>
        <p:spPr/>
        <p:txBody>
          <a:bodyPr/>
          <a:lstStyle/>
          <a:p>
            <a:fld id="{800D448A-D197-7F4A-8E84-3B67A649E247}" type="slidenum">
              <a:rPr lang="en-US" smtClean="0">
                <a:solidFill>
                  <a:srgbClr val="002244">
                    <a:tint val="75000"/>
                  </a:srgbClr>
                </a:solidFill>
              </a:rPr>
              <a:pPr/>
              <a:t>‹#›</a:t>
            </a:fld>
            <a:endParaRPr lang="en-US" dirty="0">
              <a:solidFill>
                <a:srgbClr val="002244">
                  <a:tint val="75000"/>
                </a:srgbClr>
              </a:solidFill>
            </a:endParaRPr>
          </a:p>
        </p:txBody>
      </p:sp>
    </p:spTree>
    <p:extLst>
      <p:ext uri="{BB962C8B-B14F-4D97-AF65-F5344CB8AC3E}">
        <p14:creationId xmlns:p14="http://schemas.microsoft.com/office/powerpoint/2010/main" val="15895555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794292-72E5-4A4D-97FA-77D200F12A00}" type="datetimeFigureOut">
              <a:rPr lang="en-US" smtClean="0">
                <a:solidFill>
                  <a:srgbClr val="002244">
                    <a:tint val="75000"/>
                  </a:srgbClr>
                </a:solidFill>
              </a:rPr>
              <a:pPr/>
              <a:t>7/12/2017</a:t>
            </a:fld>
            <a:endParaRPr lang="en-US" dirty="0">
              <a:solidFill>
                <a:srgbClr val="002244">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2244">
                  <a:tint val="75000"/>
                </a:srgbClr>
              </a:solidFill>
            </a:endParaRPr>
          </a:p>
        </p:txBody>
      </p:sp>
      <p:sp>
        <p:nvSpPr>
          <p:cNvPr id="5" name="Slide Number Placeholder 4"/>
          <p:cNvSpPr>
            <a:spLocks noGrp="1"/>
          </p:cNvSpPr>
          <p:nvPr>
            <p:ph type="sldNum" sz="quarter" idx="12"/>
          </p:nvPr>
        </p:nvSpPr>
        <p:spPr/>
        <p:txBody>
          <a:bodyPr/>
          <a:lstStyle/>
          <a:p>
            <a:fld id="{800D448A-D197-7F4A-8E84-3B67A649E247}" type="slidenum">
              <a:rPr lang="en-US" smtClean="0">
                <a:solidFill>
                  <a:srgbClr val="002244">
                    <a:tint val="75000"/>
                  </a:srgbClr>
                </a:solidFill>
              </a:rPr>
              <a:pPr/>
              <a:t>‹#›</a:t>
            </a:fld>
            <a:endParaRPr lang="en-US" dirty="0">
              <a:solidFill>
                <a:srgbClr val="002244">
                  <a:tint val="75000"/>
                </a:srgbClr>
              </a:solidFill>
            </a:endParaRPr>
          </a:p>
        </p:txBody>
      </p:sp>
    </p:spTree>
    <p:extLst>
      <p:ext uri="{BB962C8B-B14F-4D97-AF65-F5344CB8AC3E}">
        <p14:creationId xmlns:p14="http://schemas.microsoft.com/office/powerpoint/2010/main" val="1371290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94292-72E5-4A4D-97FA-77D200F12A00}" type="datetimeFigureOut">
              <a:rPr lang="en-US" smtClean="0">
                <a:solidFill>
                  <a:srgbClr val="002244">
                    <a:tint val="75000"/>
                  </a:srgbClr>
                </a:solidFill>
              </a:rPr>
              <a:pPr/>
              <a:t>7/12/2017</a:t>
            </a:fld>
            <a:endParaRPr lang="en-US" dirty="0">
              <a:solidFill>
                <a:srgbClr val="002244">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2244">
                  <a:tint val="75000"/>
                </a:srgbClr>
              </a:solidFill>
            </a:endParaRPr>
          </a:p>
        </p:txBody>
      </p:sp>
      <p:sp>
        <p:nvSpPr>
          <p:cNvPr id="4" name="Slide Number Placeholder 3"/>
          <p:cNvSpPr>
            <a:spLocks noGrp="1"/>
          </p:cNvSpPr>
          <p:nvPr>
            <p:ph type="sldNum" sz="quarter" idx="12"/>
          </p:nvPr>
        </p:nvSpPr>
        <p:spPr/>
        <p:txBody>
          <a:bodyPr/>
          <a:lstStyle/>
          <a:p>
            <a:fld id="{800D448A-D197-7F4A-8E84-3B67A649E247}" type="slidenum">
              <a:rPr lang="en-US" smtClean="0">
                <a:solidFill>
                  <a:srgbClr val="002244">
                    <a:tint val="75000"/>
                  </a:srgbClr>
                </a:solidFill>
              </a:rPr>
              <a:pPr/>
              <a:t>‹#›</a:t>
            </a:fld>
            <a:endParaRPr lang="en-US" dirty="0">
              <a:solidFill>
                <a:srgbClr val="002244">
                  <a:tint val="75000"/>
                </a:srgbClr>
              </a:solidFill>
            </a:endParaRPr>
          </a:p>
        </p:txBody>
      </p:sp>
    </p:spTree>
    <p:extLst>
      <p:ext uri="{BB962C8B-B14F-4D97-AF65-F5344CB8AC3E}">
        <p14:creationId xmlns:p14="http://schemas.microsoft.com/office/powerpoint/2010/main" val="32404330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794292-72E5-4A4D-97FA-77D200F12A00}" type="datetimeFigureOut">
              <a:rPr lang="en-US" smtClean="0">
                <a:solidFill>
                  <a:srgbClr val="002244">
                    <a:tint val="75000"/>
                  </a:srgbClr>
                </a:solidFill>
              </a:rPr>
              <a:pPr/>
              <a:t>7/12/2017</a:t>
            </a:fld>
            <a:endParaRPr lang="en-US" dirty="0">
              <a:solidFill>
                <a:srgbClr val="002244">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2244">
                  <a:tint val="75000"/>
                </a:srgbClr>
              </a:solidFill>
            </a:endParaRPr>
          </a:p>
        </p:txBody>
      </p:sp>
      <p:sp>
        <p:nvSpPr>
          <p:cNvPr id="7" name="Slide Number Placeholder 6"/>
          <p:cNvSpPr>
            <a:spLocks noGrp="1"/>
          </p:cNvSpPr>
          <p:nvPr>
            <p:ph type="sldNum" sz="quarter" idx="12"/>
          </p:nvPr>
        </p:nvSpPr>
        <p:spPr/>
        <p:txBody>
          <a:bodyPr/>
          <a:lstStyle/>
          <a:p>
            <a:fld id="{800D448A-D197-7F4A-8E84-3B67A649E247}" type="slidenum">
              <a:rPr lang="en-US" smtClean="0">
                <a:solidFill>
                  <a:srgbClr val="002244">
                    <a:tint val="75000"/>
                  </a:srgbClr>
                </a:solidFill>
              </a:rPr>
              <a:pPr/>
              <a:t>‹#›</a:t>
            </a:fld>
            <a:endParaRPr lang="en-US" dirty="0">
              <a:solidFill>
                <a:srgbClr val="002244">
                  <a:tint val="75000"/>
                </a:srgbClr>
              </a:solidFill>
            </a:endParaRPr>
          </a:p>
        </p:txBody>
      </p:sp>
    </p:spTree>
    <p:extLst>
      <p:ext uri="{BB962C8B-B14F-4D97-AF65-F5344CB8AC3E}">
        <p14:creationId xmlns:p14="http://schemas.microsoft.com/office/powerpoint/2010/main" val="18741189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794292-72E5-4A4D-97FA-77D200F12A00}" type="datetimeFigureOut">
              <a:rPr lang="en-US" smtClean="0">
                <a:solidFill>
                  <a:srgbClr val="002244">
                    <a:tint val="75000"/>
                  </a:srgbClr>
                </a:solidFill>
              </a:rPr>
              <a:pPr/>
              <a:t>7/12/2017</a:t>
            </a:fld>
            <a:endParaRPr lang="en-US" dirty="0">
              <a:solidFill>
                <a:srgbClr val="002244">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2244">
                  <a:tint val="75000"/>
                </a:srgbClr>
              </a:solidFill>
            </a:endParaRPr>
          </a:p>
        </p:txBody>
      </p:sp>
      <p:sp>
        <p:nvSpPr>
          <p:cNvPr id="7" name="Slide Number Placeholder 6"/>
          <p:cNvSpPr>
            <a:spLocks noGrp="1"/>
          </p:cNvSpPr>
          <p:nvPr>
            <p:ph type="sldNum" sz="quarter" idx="12"/>
          </p:nvPr>
        </p:nvSpPr>
        <p:spPr/>
        <p:txBody>
          <a:bodyPr/>
          <a:lstStyle/>
          <a:p>
            <a:fld id="{800D448A-D197-7F4A-8E84-3B67A649E247}" type="slidenum">
              <a:rPr lang="en-US" smtClean="0">
                <a:solidFill>
                  <a:srgbClr val="002244">
                    <a:tint val="75000"/>
                  </a:srgbClr>
                </a:solidFill>
              </a:rPr>
              <a:pPr/>
              <a:t>‹#›</a:t>
            </a:fld>
            <a:endParaRPr lang="en-US" dirty="0">
              <a:solidFill>
                <a:srgbClr val="002244">
                  <a:tint val="75000"/>
                </a:srgbClr>
              </a:solidFill>
            </a:endParaRPr>
          </a:p>
        </p:txBody>
      </p:sp>
    </p:spTree>
    <p:extLst>
      <p:ext uri="{BB962C8B-B14F-4D97-AF65-F5344CB8AC3E}">
        <p14:creationId xmlns:p14="http://schemas.microsoft.com/office/powerpoint/2010/main" val="4113711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3520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794292-72E5-4A4D-97FA-77D200F12A00}" type="datetimeFigureOut">
              <a:rPr lang="en-US" smtClean="0">
                <a:solidFill>
                  <a:srgbClr val="002244">
                    <a:tint val="75000"/>
                  </a:srgbClr>
                </a:solidFill>
              </a:rPr>
              <a:pPr/>
              <a:t>7/12/2017</a:t>
            </a:fld>
            <a:endParaRPr lang="en-US" dirty="0">
              <a:solidFill>
                <a:srgbClr val="002244">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2244">
                  <a:tint val="75000"/>
                </a:srgbClr>
              </a:solidFill>
            </a:endParaRPr>
          </a:p>
        </p:txBody>
      </p:sp>
      <p:sp>
        <p:nvSpPr>
          <p:cNvPr id="6" name="Slide Number Placeholder 5"/>
          <p:cNvSpPr>
            <a:spLocks noGrp="1"/>
          </p:cNvSpPr>
          <p:nvPr>
            <p:ph type="sldNum" sz="quarter" idx="12"/>
          </p:nvPr>
        </p:nvSpPr>
        <p:spPr/>
        <p:txBody>
          <a:bodyPr/>
          <a:lstStyle/>
          <a:p>
            <a:fld id="{800D448A-D197-7F4A-8E84-3B67A649E247}" type="slidenum">
              <a:rPr lang="en-US" smtClean="0">
                <a:solidFill>
                  <a:srgbClr val="002244">
                    <a:tint val="75000"/>
                  </a:srgbClr>
                </a:solidFill>
              </a:rPr>
              <a:pPr/>
              <a:t>‹#›</a:t>
            </a:fld>
            <a:endParaRPr lang="en-US" dirty="0">
              <a:solidFill>
                <a:srgbClr val="002244">
                  <a:tint val="75000"/>
                </a:srgbClr>
              </a:solidFill>
            </a:endParaRPr>
          </a:p>
        </p:txBody>
      </p:sp>
    </p:spTree>
    <p:extLst>
      <p:ext uri="{BB962C8B-B14F-4D97-AF65-F5344CB8AC3E}">
        <p14:creationId xmlns:p14="http://schemas.microsoft.com/office/powerpoint/2010/main" val="11424071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794292-72E5-4A4D-97FA-77D200F12A00}" type="datetimeFigureOut">
              <a:rPr lang="en-US" smtClean="0">
                <a:solidFill>
                  <a:srgbClr val="002244">
                    <a:tint val="75000"/>
                  </a:srgbClr>
                </a:solidFill>
              </a:rPr>
              <a:pPr/>
              <a:t>7/12/2017</a:t>
            </a:fld>
            <a:endParaRPr lang="en-US" dirty="0">
              <a:solidFill>
                <a:srgbClr val="002244">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2244">
                  <a:tint val="75000"/>
                </a:srgbClr>
              </a:solidFill>
            </a:endParaRPr>
          </a:p>
        </p:txBody>
      </p:sp>
      <p:sp>
        <p:nvSpPr>
          <p:cNvPr id="6" name="Slide Number Placeholder 5"/>
          <p:cNvSpPr>
            <a:spLocks noGrp="1"/>
          </p:cNvSpPr>
          <p:nvPr>
            <p:ph type="sldNum" sz="quarter" idx="12"/>
          </p:nvPr>
        </p:nvSpPr>
        <p:spPr/>
        <p:txBody>
          <a:bodyPr/>
          <a:lstStyle/>
          <a:p>
            <a:fld id="{800D448A-D197-7F4A-8E84-3B67A649E247}" type="slidenum">
              <a:rPr lang="en-US" smtClean="0">
                <a:solidFill>
                  <a:srgbClr val="002244">
                    <a:tint val="75000"/>
                  </a:srgbClr>
                </a:solidFill>
              </a:rPr>
              <a:pPr/>
              <a:t>‹#›</a:t>
            </a:fld>
            <a:endParaRPr lang="en-US" dirty="0">
              <a:solidFill>
                <a:srgbClr val="002244">
                  <a:tint val="75000"/>
                </a:srgbClr>
              </a:solidFill>
            </a:endParaRPr>
          </a:p>
        </p:txBody>
      </p:sp>
    </p:spTree>
    <p:extLst>
      <p:ext uri="{BB962C8B-B14F-4D97-AF65-F5344CB8AC3E}">
        <p14:creationId xmlns:p14="http://schemas.microsoft.com/office/powerpoint/2010/main" val="358476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108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452481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9292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399055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2084954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011099" y="6492877"/>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579A2FC-FD1A-4F0D-BEDB-687D08275221}" type="slidenum">
              <a:rPr lang="en-US" smtClean="0"/>
              <a:t>‹#›</a:t>
            </a:fld>
            <a:endParaRPr lang="en-US"/>
          </a:p>
        </p:txBody>
      </p:sp>
    </p:spTree>
    <p:extLst>
      <p:ext uri="{BB962C8B-B14F-4D97-AF65-F5344CB8AC3E}">
        <p14:creationId xmlns:p14="http://schemas.microsoft.com/office/powerpoint/2010/main" val="294488102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62" r:id="rId11"/>
    <p:sldLayoutId id="2147483663" r:id="rId12"/>
    <p:sldLayoutId id="2147483664" r:id="rId13"/>
  </p:sldLayoutIdLst>
  <p:txStyles>
    <p:titleStyle>
      <a:lvl1pPr algn="l" defTabSz="685800" rtl="0" eaLnBrk="1" latinLnBrk="0" hangingPunct="1">
        <a:lnSpc>
          <a:spcPct val="90000"/>
        </a:lnSpc>
        <a:spcBef>
          <a:spcPct val="0"/>
        </a:spcBef>
        <a:buNone/>
        <a:defRPr sz="3300" kern="1200">
          <a:solidFill>
            <a:schemeClr val="tx1">
              <a:lumMod val="65000"/>
              <a:lumOff val="35000"/>
            </a:schemeClr>
          </a:solidFill>
          <a:latin typeface="+mn-lt"/>
          <a:ea typeface="+mj-ea"/>
          <a:cs typeface="+mj-cs"/>
        </a:defRPr>
      </a:lvl1pPr>
    </p:titleStyle>
    <p:bodyStyle>
      <a:lvl1pPr marL="171450" indent="-171450" algn="l" defTabSz="685800" rtl="0" eaLnBrk="1" latinLnBrk="0" hangingPunct="1">
        <a:lnSpc>
          <a:spcPct val="90000"/>
        </a:lnSpc>
        <a:spcBef>
          <a:spcPts val="750"/>
        </a:spcBef>
        <a:buClr>
          <a:srgbClr val="00B0F0"/>
        </a:buClr>
        <a:buFont typeface="Wingdings" panose="05000000000000000000" pitchFamily="2" charset="2"/>
        <a:buChar char="§"/>
        <a:defRPr sz="2100" kern="1200">
          <a:solidFill>
            <a:schemeClr val="tx1">
              <a:lumMod val="65000"/>
              <a:lumOff val="35000"/>
            </a:schemeClr>
          </a:solidFill>
          <a:latin typeface="+mn-lt"/>
          <a:ea typeface="+mn-ea"/>
          <a:cs typeface="+mn-cs"/>
        </a:defRPr>
      </a:lvl1pPr>
      <a:lvl2pPr marL="514350" indent="-171450" algn="l" defTabSz="685800" rtl="0" eaLnBrk="1" latinLnBrk="0" hangingPunct="1">
        <a:lnSpc>
          <a:spcPct val="90000"/>
        </a:lnSpc>
        <a:spcBef>
          <a:spcPts val="375"/>
        </a:spcBef>
        <a:buClr>
          <a:srgbClr val="66CCFF"/>
        </a:buClr>
        <a:buFont typeface="Wingdings" panose="05000000000000000000" pitchFamily="2" charset="2"/>
        <a:buChar char="§"/>
        <a:defRPr sz="1800" i="0" kern="1200">
          <a:solidFill>
            <a:schemeClr val="tx1">
              <a:lumMod val="65000"/>
              <a:lumOff val="35000"/>
            </a:schemeClr>
          </a:solidFill>
          <a:latin typeface="+mn-lt"/>
          <a:ea typeface="+mn-ea"/>
          <a:cs typeface="+mn-cs"/>
        </a:defRPr>
      </a:lvl2pPr>
      <a:lvl3pPr marL="857250" indent="-171450" algn="l" defTabSz="685800" rtl="0" eaLnBrk="1" latinLnBrk="0" hangingPunct="1">
        <a:lnSpc>
          <a:spcPct val="90000"/>
        </a:lnSpc>
        <a:spcBef>
          <a:spcPts val="375"/>
        </a:spcBef>
        <a:buClr>
          <a:srgbClr val="66CCFF"/>
        </a:buClr>
        <a:buFont typeface="Wingdings" panose="05000000000000000000" pitchFamily="2" charset="2"/>
        <a:buChar char="§"/>
        <a:defRPr sz="1500" i="0" kern="1200">
          <a:solidFill>
            <a:schemeClr val="tx1">
              <a:lumMod val="65000"/>
              <a:lumOff val="35000"/>
            </a:schemeClr>
          </a:solidFill>
          <a:latin typeface="+mj-lt"/>
          <a:ea typeface="+mn-ea"/>
          <a:cs typeface="+mn-cs"/>
        </a:defRPr>
      </a:lvl3pPr>
      <a:lvl4pPr marL="1200150" indent="-171450" algn="l" defTabSz="685800" rtl="0" eaLnBrk="1" latinLnBrk="0" hangingPunct="1">
        <a:lnSpc>
          <a:spcPct val="90000"/>
        </a:lnSpc>
        <a:spcBef>
          <a:spcPts val="375"/>
        </a:spcBef>
        <a:buClr>
          <a:srgbClr val="66CCFF"/>
        </a:buClr>
        <a:buFont typeface="Wingdings" panose="05000000000000000000" pitchFamily="2" charset="2"/>
        <a:buChar char="§"/>
        <a:defRPr sz="1350" i="0" kern="1200">
          <a:solidFill>
            <a:schemeClr val="tx1">
              <a:lumMod val="65000"/>
              <a:lumOff val="35000"/>
            </a:schemeClr>
          </a:solidFill>
          <a:latin typeface="+mj-lt"/>
          <a:ea typeface="+mn-ea"/>
          <a:cs typeface="+mn-cs"/>
        </a:defRPr>
      </a:lvl4pPr>
      <a:lvl5pPr marL="1543050" indent="-171450" algn="l" defTabSz="685800" rtl="0" eaLnBrk="1" latinLnBrk="0" hangingPunct="1">
        <a:lnSpc>
          <a:spcPct val="90000"/>
        </a:lnSpc>
        <a:spcBef>
          <a:spcPts val="375"/>
        </a:spcBef>
        <a:buClr>
          <a:srgbClr val="66CCFF"/>
        </a:buClr>
        <a:buFont typeface="Wingdings" panose="05000000000000000000" pitchFamily="2" charset="2"/>
        <a:buChar char="§"/>
        <a:defRPr sz="1350" i="0" kern="1200">
          <a:solidFill>
            <a:schemeClr val="tx1">
              <a:lumMod val="65000"/>
              <a:lumOff val="35000"/>
            </a:schemeClr>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7B5BBC7-1314-4633-B385-90D58FC16F74}" type="datetimeFigureOut">
              <a:rPr lang="en-US" smtClean="0">
                <a:solidFill>
                  <a:srgbClr val="008E7F">
                    <a:tint val="75000"/>
                  </a:srgbClr>
                </a:solidFill>
              </a:rPr>
              <a:pPr>
                <a:defRPr/>
              </a:pPr>
              <a:t>7/12/2017</a:t>
            </a:fld>
            <a:endParaRPr lang="en-US">
              <a:solidFill>
                <a:srgbClr val="008E7F">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srgbClr val="008E7F">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1E7B336-0289-4773-99A0-48D23D967D55}" type="slidenum">
              <a:rPr lang="en-US" smtClean="0">
                <a:solidFill>
                  <a:srgbClr val="008E7F">
                    <a:tint val="75000"/>
                  </a:srgbClr>
                </a:solidFill>
              </a:rPr>
              <a:pPr>
                <a:defRPr/>
              </a:pPr>
              <a:t>‹#›</a:t>
            </a:fld>
            <a:endParaRPr lang="en-US">
              <a:solidFill>
                <a:srgbClr val="008E7F">
                  <a:tint val="75000"/>
                </a:srgbClr>
              </a:solidFill>
            </a:endParaRPr>
          </a:p>
        </p:txBody>
      </p:sp>
    </p:spTree>
    <p:extLst>
      <p:ext uri="{BB962C8B-B14F-4D97-AF65-F5344CB8AC3E}">
        <p14:creationId xmlns:p14="http://schemas.microsoft.com/office/powerpoint/2010/main" val="310493871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7B5BBC7-1314-4633-B385-90D58FC16F74}" type="datetimeFigureOut">
              <a:rPr lang="en-US" smtClean="0">
                <a:solidFill>
                  <a:srgbClr val="008E7F">
                    <a:tint val="75000"/>
                  </a:srgbClr>
                </a:solidFill>
              </a:rPr>
              <a:pPr>
                <a:defRPr/>
              </a:pPr>
              <a:t>7/12/2017</a:t>
            </a:fld>
            <a:endParaRPr lang="en-US">
              <a:solidFill>
                <a:srgbClr val="008E7F">
                  <a:tint val="75000"/>
                </a:srgb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srgbClr val="008E7F">
                  <a:tint val="75000"/>
                </a:srgb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1E7B336-0289-4773-99A0-48D23D967D55}" type="slidenum">
              <a:rPr lang="en-US" smtClean="0">
                <a:solidFill>
                  <a:srgbClr val="008E7F">
                    <a:tint val="75000"/>
                  </a:srgbClr>
                </a:solidFill>
              </a:rPr>
              <a:pPr>
                <a:defRPr/>
              </a:pPr>
              <a:t>‹#›</a:t>
            </a:fld>
            <a:endParaRPr lang="en-US">
              <a:solidFill>
                <a:srgbClr val="008E7F">
                  <a:tint val="75000"/>
                </a:srgbClr>
              </a:solidFill>
            </a:endParaRPr>
          </a:p>
        </p:txBody>
      </p:sp>
    </p:spTree>
    <p:extLst>
      <p:ext uri="{BB962C8B-B14F-4D97-AF65-F5344CB8AC3E}">
        <p14:creationId xmlns:p14="http://schemas.microsoft.com/office/powerpoint/2010/main" val="101042629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09FAEA0-D8F9-49E3-8664-BFD6ED55ED83}" type="datetimeFigureOut">
              <a:rPr lang="en-US" smtClean="0">
                <a:solidFill>
                  <a:prstClr val="black">
                    <a:tint val="75000"/>
                  </a:prstClr>
                </a:solidFill>
              </a:rPr>
              <a:pPr/>
              <a:t>7/12/2017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93E758-14A2-4D83-BBB5-AD889EFED46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11451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2794292-72E5-4A4D-97FA-77D200F12A00}" type="datetimeFigureOut">
              <a:rPr lang="en-US" smtClean="0">
                <a:solidFill>
                  <a:srgbClr val="002244">
                    <a:tint val="75000"/>
                  </a:srgbClr>
                </a:solidFill>
              </a:rPr>
              <a:pPr defTabSz="457200"/>
              <a:t>7/12/2017</a:t>
            </a:fld>
            <a:endParaRPr lang="en-US" dirty="0">
              <a:solidFill>
                <a:srgbClr val="002244">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srgbClr val="002244">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00D448A-D197-7F4A-8E84-3B67A649E247}" type="slidenum">
              <a:rPr lang="en-US" smtClean="0">
                <a:solidFill>
                  <a:srgbClr val="002244">
                    <a:tint val="75000"/>
                  </a:srgbClr>
                </a:solidFill>
              </a:rPr>
              <a:pPr defTabSz="457200"/>
              <a:t>‹#›</a:t>
            </a:fld>
            <a:endParaRPr lang="en-US" dirty="0">
              <a:solidFill>
                <a:srgbClr val="002244">
                  <a:tint val="75000"/>
                </a:srgbClr>
              </a:solidFill>
            </a:endParaRPr>
          </a:p>
        </p:txBody>
      </p:sp>
    </p:spTree>
    <p:extLst>
      <p:ext uri="{BB962C8B-B14F-4D97-AF65-F5344CB8AC3E}">
        <p14:creationId xmlns:p14="http://schemas.microsoft.com/office/powerpoint/2010/main" val="395242176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1.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2.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9.jpe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6.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cid:image002.jpg@01D2F9A0.097F58B0"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3.jpe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2.xml"/><Relationship Id="rId6" Type="http://schemas.openxmlformats.org/officeDocument/2006/relationships/hyperlink" Target="mailto:Barbara.Smith@utsa.edu" TargetMode="External"/><Relationship Id="rId5" Type="http://schemas.openxmlformats.org/officeDocument/2006/relationships/hyperlink" Target="mailto:Jackie.Loden@utsa.edu" TargetMode="External"/><Relationship Id="rId4" Type="http://schemas.openxmlformats.org/officeDocument/2006/relationships/hyperlink" Target="mailto:Miranda.Swain@utsa.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solidFill>
                  <a:schemeClr val="accent4">
                    <a:lumMod val="75000"/>
                  </a:schemeClr>
                </a:solidFill>
                <a:latin typeface="ITC Avant Garde Std Bk" panose="020B0502020202020204" pitchFamily="34" charset="0"/>
              </a:rPr>
              <a:t>Advisor Voices</a:t>
            </a:r>
            <a:endParaRPr lang="en-US" sz="5400" dirty="0">
              <a:solidFill>
                <a:schemeClr val="accent4">
                  <a:lumMod val="75000"/>
                </a:schemeClr>
              </a:solidFill>
              <a:latin typeface="ITC Avant Garde Std Bk" panose="020B0502020202020204" pitchFamily="34" charset="0"/>
            </a:endParaRPr>
          </a:p>
        </p:txBody>
      </p:sp>
      <p:sp>
        <p:nvSpPr>
          <p:cNvPr id="3" name="Subtitle 2"/>
          <p:cNvSpPr>
            <a:spLocks noGrp="1"/>
          </p:cNvSpPr>
          <p:nvPr>
            <p:ph type="subTitle" idx="4294967295"/>
          </p:nvPr>
        </p:nvSpPr>
        <p:spPr>
          <a:xfrm>
            <a:off x="152400" y="4267200"/>
            <a:ext cx="5943600" cy="1600200"/>
          </a:xfrm>
        </p:spPr>
        <p:txBody>
          <a:bodyPr anchor="ctr">
            <a:noAutofit/>
          </a:bodyPr>
          <a:lstStyle/>
          <a:p>
            <a:pPr marL="0" indent="0" algn="ctr">
              <a:buNone/>
            </a:pPr>
            <a:r>
              <a:rPr lang="en-US" sz="2400" dirty="0">
                <a:solidFill>
                  <a:schemeClr val="bg2"/>
                </a:solidFill>
                <a:latin typeface="ITC Avant Garde Std Bk" panose="020B0502020202020204" pitchFamily="34" charset="0"/>
              </a:rPr>
              <a:t>University of Texas at San </a:t>
            </a:r>
            <a:r>
              <a:rPr lang="en-US" sz="2400" dirty="0" smtClean="0">
                <a:solidFill>
                  <a:schemeClr val="bg2"/>
                </a:solidFill>
                <a:latin typeface="ITC Avant Garde Std Bk" panose="020B0502020202020204" pitchFamily="34" charset="0"/>
              </a:rPr>
              <a:t>Antonio, Northeast </a:t>
            </a:r>
            <a:r>
              <a:rPr lang="en-US" sz="2400" dirty="0">
                <a:solidFill>
                  <a:schemeClr val="bg2"/>
                </a:solidFill>
                <a:latin typeface="ITC Avant Garde Std Bk" panose="020B0502020202020204" pitchFamily="34" charset="0"/>
              </a:rPr>
              <a:t>Wisconsin </a:t>
            </a:r>
            <a:r>
              <a:rPr lang="en-US" sz="2400" dirty="0" smtClean="0">
                <a:solidFill>
                  <a:schemeClr val="bg2"/>
                </a:solidFill>
                <a:latin typeface="ITC Avant Garde Std Bk" panose="020B0502020202020204" pitchFamily="34" charset="0"/>
              </a:rPr>
              <a:t>Technical College, University </a:t>
            </a:r>
            <a:r>
              <a:rPr lang="en-US" sz="2400" dirty="0">
                <a:solidFill>
                  <a:schemeClr val="bg2"/>
                </a:solidFill>
                <a:latin typeface="ITC Avant Garde Std Bk" panose="020B0502020202020204" pitchFamily="34" charset="0"/>
              </a:rPr>
              <a:t>of North Carolina at Charlotte</a:t>
            </a:r>
          </a:p>
        </p:txBody>
      </p:sp>
    </p:spTree>
    <p:extLst>
      <p:ext uri="{BB962C8B-B14F-4D97-AF65-F5344CB8AC3E}">
        <p14:creationId xmlns:p14="http://schemas.microsoft.com/office/powerpoint/2010/main" val="2777258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7577" y="-172127"/>
            <a:ext cx="7422776" cy="2173044"/>
          </a:xfrm>
        </p:spPr>
        <p:txBody>
          <a:bodyPr>
            <a:normAutofit/>
          </a:bodyPr>
          <a:lstStyle/>
          <a:p>
            <a:pPr algn="l">
              <a:lnSpc>
                <a:spcPct val="100000"/>
              </a:lnSpc>
            </a:pPr>
            <a:r>
              <a:rPr lang="en-US" sz="4900" b="1" dirty="0" err="1" smtClean="0">
                <a:solidFill>
                  <a:srgbClr val="455560"/>
                </a:solidFill>
                <a:latin typeface="ITC Avant Garde Std Bk" panose="020B0502020202020204" pitchFamily="34" charset="0"/>
              </a:rPr>
              <a:t>iPASS</a:t>
            </a:r>
            <a:r>
              <a:rPr lang="en-US" sz="4900" b="1" dirty="0" smtClean="0">
                <a:solidFill>
                  <a:srgbClr val="455560"/>
                </a:solidFill>
                <a:latin typeface="ITC Avant Garde Std Bk" panose="020B0502020202020204" pitchFamily="34" charset="0"/>
              </a:rPr>
              <a:t> at NWTC:</a:t>
            </a:r>
            <a:r>
              <a:rPr lang="en-US" sz="3100" dirty="0" smtClean="0">
                <a:solidFill>
                  <a:srgbClr val="455560"/>
                </a:solidFill>
                <a:latin typeface="ITC Avant Garde Std Bk" panose="020B0502020202020204" pitchFamily="34" charset="0"/>
              </a:rPr>
              <a:t/>
            </a:r>
            <a:br>
              <a:rPr lang="en-US" sz="3100" dirty="0" smtClean="0">
                <a:solidFill>
                  <a:srgbClr val="455560"/>
                </a:solidFill>
                <a:latin typeface="ITC Avant Garde Std Bk" panose="020B0502020202020204" pitchFamily="34" charset="0"/>
              </a:rPr>
            </a:br>
            <a:r>
              <a:rPr lang="en-US" sz="3100" i="1" dirty="0" smtClean="0">
                <a:solidFill>
                  <a:srgbClr val="455560"/>
                </a:solidFill>
                <a:latin typeface="ITC Avant Garde Std Bk" panose="020B0502020202020204" pitchFamily="34" charset="0"/>
              </a:rPr>
              <a:t>An Advising Perspective</a:t>
            </a:r>
            <a:r>
              <a:rPr lang="en-US" sz="3100" dirty="0" smtClean="0">
                <a:solidFill>
                  <a:srgbClr val="455560"/>
                </a:solidFill>
                <a:latin typeface="ITC Avant Garde Std Bk" panose="020B0502020202020204" pitchFamily="34" charset="0"/>
              </a:rPr>
              <a:t/>
            </a:r>
            <a:br>
              <a:rPr lang="en-US" sz="3100" dirty="0" smtClean="0">
                <a:solidFill>
                  <a:srgbClr val="455560"/>
                </a:solidFill>
                <a:latin typeface="ITC Avant Garde Std Bk" panose="020B0502020202020204" pitchFamily="34" charset="0"/>
              </a:rPr>
            </a:br>
            <a:endParaRPr lang="en-US" sz="3100" dirty="0">
              <a:solidFill>
                <a:srgbClr val="00539B"/>
              </a:solidFill>
              <a:latin typeface="ITC Avant Garde Std Bk" panose="020B0502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6122">
            <a:off x="1502843" y="1497309"/>
            <a:ext cx="6931152" cy="40381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p:cNvSpPr txBox="1"/>
          <p:nvPr/>
        </p:nvSpPr>
        <p:spPr>
          <a:xfrm>
            <a:off x="5086753" y="232556"/>
            <a:ext cx="4057247" cy="646331"/>
          </a:xfrm>
          <a:prstGeom prst="rect">
            <a:avLst/>
          </a:prstGeom>
          <a:noFill/>
        </p:spPr>
        <p:txBody>
          <a:bodyPr wrap="square" rtlCol="0">
            <a:spAutoFit/>
          </a:bodyPr>
          <a:lstStyle/>
          <a:p>
            <a:r>
              <a:rPr lang="en-US" b="1" dirty="0" smtClean="0">
                <a:solidFill>
                  <a:srgbClr val="78278B"/>
                </a:solidFill>
                <a:latin typeface="ITC Avant Garde Std Bk" panose="020B0502020202020204"/>
              </a:rPr>
              <a:t>Jenni Hyland</a:t>
            </a:r>
            <a:r>
              <a:rPr lang="en-US" sz="1400" dirty="0" smtClean="0">
                <a:latin typeface="ITC Avant Garde Std Bk" panose="020B0502020202020204"/>
              </a:rPr>
              <a:t>, </a:t>
            </a:r>
            <a:r>
              <a:rPr lang="en-US" sz="1400" i="1" dirty="0" smtClean="0">
                <a:latin typeface="ITC Avant Garde Std Bk" panose="020B0502020202020204"/>
              </a:rPr>
              <a:t>Academic Advisor</a:t>
            </a:r>
          </a:p>
          <a:p>
            <a:r>
              <a:rPr lang="en-US" b="1" dirty="0" smtClean="0">
                <a:solidFill>
                  <a:srgbClr val="78278B"/>
                </a:solidFill>
                <a:latin typeface="ITC Avant Garde Std Bk" panose="020B0502020202020204"/>
              </a:rPr>
              <a:t>Kelly Casperson</a:t>
            </a:r>
            <a:r>
              <a:rPr lang="en-US" sz="1400" dirty="0" smtClean="0">
                <a:latin typeface="ITC Avant Garde Std Bk" panose="020B0502020202020204"/>
              </a:rPr>
              <a:t>, </a:t>
            </a:r>
            <a:r>
              <a:rPr lang="en-US" sz="1400" i="1" dirty="0" smtClean="0">
                <a:latin typeface="ITC Avant Garde Std Bk" panose="020B0502020202020204"/>
              </a:rPr>
              <a:t>Early Alert System Manager</a:t>
            </a:r>
            <a:endParaRPr lang="en-US" sz="1400" i="1" dirty="0">
              <a:latin typeface="ITC Avant Garde Std Bk" panose="020B0502020202020204"/>
            </a:endParaRPr>
          </a:p>
        </p:txBody>
      </p:sp>
    </p:spTree>
    <p:custDataLst>
      <p:tags r:id="rId1"/>
    </p:custDataLst>
    <p:extLst>
      <p:ext uri="{BB962C8B-B14F-4D97-AF65-F5344CB8AC3E}">
        <p14:creationId xmlns:p14="http://schemas.microsoft.com/office/powerpoint/2010/main" val="496732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25411" y="373320"/>
            <a:ext cx="8799755" cy="7399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ITC Avant Garde Std Bk" panose="020B0502020202020204" pitchFamily="34" charset="0"/>
                <a:ea typeface="+mj-ea"/>
                <a:cs typeface="+mj-cs"/>
              </a:defRPr>
            </a:lvl1pPr>
          </a:lstStyle>
          <a:p>
            <a:r>
              <a:rPr lang="en-US" sz="2600" b="1" dirty="0" smtClean="0"/>
              <a:t>Integrated Planning and Advising for Student Success</a:t>
            </a:r>
            <a:endParaRPr lang="en-US" sz="2600" b="1" dirty="0"/>
          </a:p>
        </p:txBody>
      </p:sp>
      <p:pic>
        <p:nvPicPr>
          <p:cNvPr id="6" name="Picture 5"/>
          <p:cNvPicPr>
            <a:picLocks noChangeAspect="1"/>
          </p:cNvPicPr>
          <p:nvPr/>
        </p:nvPicPr>
        <p:blipFill>
          <a:blip r:embed="rId4"/>
          <a:stretch>
            <a:fillRect/>
          </a:stretch>
        </p:blipFill>
        <p:spPr>
          <a:xfrm>
            <a:off x="514347" y="1338002"/>
            <a:ext cx="8221881" cy="4129542"/>
          </a:xfrm>
          <a:prstGeom prst="rect">
            <a:avLst/>
          </a:prstGeom>
        </p:spPr>
      </p:pic>
      <p:sp>
        <p:nvSpPr>
          <p:cNvPr id="2" name="Rectangle 1"/>
          <p:cNvSpPr/>
          <p:nvPr/>
        </p:nvSpPr>
        <p:spPr>
          <a:xfrm>
            <a:off x="3571539" y="3840480"/>
            <a:ext cx="1936376" cy="1463040"/>
          </a:xfrm>
          <a:prstGeom prst="rect">
            <a:avLst/>
          </a:prstGeom>
          <a:noFill/>
          <a:ln w="76200">
            <a:solidFill>
              <a:srgbClr val="F6A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20927" y="3861995"/>
            <a:ext cx="1936376" cy="1463040"/>
          </a:xfrm>
          <a:prstGeom prst="rect">
            <a:avLst/>
          </a:prstGeom>
          <a:noFill/>
          <a:ln w="76200">
            <a:solidFill>
              <a:srgbClr val="F6A0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5570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24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97489" y="411447"/>
            <a:ext cx="7026174" cy="7399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ITC Avant Garde Std Bk" panose="020B0502020202020204" pitchFamily="34" charset="0"/>
                <a:ea typeface="+mj-ea"/>
                <a:cs typeface="+mj-cs"/>
              </a:defRPr>
            </a:lvl1pPr>
          </a:lstStyle>
          <a:p>
            <a:r>
              <a:rPr lang="en-US" b="1" dirty="0"/>
              <a:t>Student Intake Survey</a:t>
            </a:r>
          </a:p>
        </p:txBody>
      </p:sp>
      <p:grpSp>
        <p:nvGrpSpPr>
          <p:cNvPr id="5" name="Group 4"/>
          <p:cNvGrpSpPr/>
          <p:nvPr/>
        </p:nvGrpSpPr>
        <p:grpSpPr>
          <a:xfrm>
            <a:off x="79695" y="1047073"/>
            <a:ext cx="9259986" cy="4851400"/>
            <a:chOff x="79695" y="1219199"/>
            <a:chExt cx="9259986" cy="4851400"/>
          </a:xfrm>
        </p:grpSpPr>
        <p:grpSp>
          <p:nvGrpSpPr>
            <p:cNvPr id="6" name="Group 5"/>
            <p:cNvGrpSpPr/>
            <p:nvPr/>
          </p:nvGrpSpPr>
          <p:grpSpPr>
            <a:xfrm>
              <a:off x="533400" y="2568323"/>
              <a:ext cx="8806281" cy="3502276"/>
              <a:chOff x="770020" y="2903220"/>
              <a:chExt cx="8806281" cy="3502276"/>
            </a:xfrm>
          </p:grpSpPr>
          <p:pic>
            <p:nvPicPr>
              <p:cNvPr id="13" name="Picture 2" descr="Image result for ask for help"/>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6765" t="25703"/>
              <a:stretch/>
            </p:blipFill>
            <p:spPr bwMode="auto">
              <a:xfrm>
                <a:off x="770020" y="3031958"/>
                <a:ext cx="8806281" cy="337353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057400" y="2903220"/>
                <a:ext cx="440055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Cloud Callout 9"/>
            <p:cNvSpPr/>
            <p:nvPr/>
          </p:nvSpPr>
          <p:spPr>
            <a:xfrm>
              <a:off x="6484078" y="1219199"/>
              <a:ext cx="2622295" cy="1520573"/>
            </a:xfrm>
            <a:prstGeom prst="cloudCallout">
              <a:avLst>
                <a:gd name="adj1" fmla="val 10776"/>
                <a:gd name="adj2" fmla="val 9851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Can I get extra help with Math and English?</a:t>
              </a:r>
              <a:r>
                <a:rPr lang="en-US" sz="1600" dirty="0" smtClean="0"/>
                <a:t> </a:t>
              </a:r>
              <a:endParaRPr lang="en-US" sz="1600" dirty="0"/>
            </a:p>
          </p:txBody>
        </p:sp>
        <p:sp>
          <p:nvSpPr>
            <p:cNvPr id="11" name="Cloud Callout 10"/>
            <p:cNvSpPr/>
            <p:nvPr/>
          </p:nvSpPr>
          <p:spPr>
            <a:xfrm>
              <a:off x="79695" y="1792872"/>
              <a:ext cx="2976010" cy="1679641"/>
            </a:xfrm>
            <a:prstGeom prst="cloudCallout">
              <a:avLst>
                <a:gd name="adj1" fmla="val -14629"/>
                <a:gd name="adj2" fmla="val 914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Who can help me if I get overwhelmed with my responsibilities?</a:t>
              </a:r>
              <a:r>
                <a:rPr lang="en-US" sz="1600" dirty="0" smtClean="0"/>
                <a:t> </a:t>
              </a:r>
              <a:endParaRPr lang="en-US" sz="1600" dirty="0"/>
            </a:p>
          </p:txBody>
        </p:sp>
        <p:sp>
          <p:nvSpPr>
            <p:cNvPr id="12" name="Cloud Callout 11"/>
            <p:cNvSpPr/>
            <p:nvPr/>
          </p:nvSpPr>
          <p:spPr>
            <a:xfrm>
              <a:off x="3304155" y="1447800"/>
              <a:ext cx="3020445" cy="1587666"/>
            </a:xfrm>
            <a:prstGeom prst="cloudCallout">
              <a:avLst>
                <a:gd name="adj1" fmla="val 10734"/>
                <a:gd name="adj2" fmla="val 89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ysClr val="windowText" lastClr="000000"/>
                  </a:solidFill>
                </a:rPr>
                <a:t>I’m not sure how I am going to pay my tuition or my rent. </a:t>
              </a:r>
              <a:endParaRPr lang="en-US" sz="1600" dirty="0">
                <a:solidFill>
                  <a:sysClr val="windowText" lastClr="000000"/>
                </a:solidFill>
              </a:endParaRPr>
            </a:p>
          </p:txBody>
        </p:sp>
      </p:grpSp>
    </p:spTree>
    <p:custDataLst>
      <p:tags r:id="rId1"/>
    </p:custDataLst>
    <p:extLst>
      <p:ext uri="{BB962C8B-B14F-4D97-AF65-F5344CB8AC3E}">
        <p14:creationId xmlns:p14="http://schemas.microsoft.com/office/powerpoint/2010/main" val="492243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74534" y="423857"/>
            <a:ext cx="8769466" cy="7399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ITC Avant Garde Std Bk" panose="020B0502020202020204" pitchFamily="34" charset="0"/>
                <a:ea typeface="+mj-ea"/>
                <a:cs typeface="+mj-cs"/>
              </a:defRPr>
            </a:lvl1pPr>
          </a:lstStyle>
          <a:p>
            <a:r>
              <a:rPr lang="en-US" b="1" dirty="0" smtClean="0"/>
              <a:t>Integrated Advising with Faculty Mentoring</a:t>
            </a:r>
            <a:endParaRPr lang="en-US" b="1" dirty="0"/>
          </a:p>
        </p:txBody>
      </p:sp>
      <p:sp>
        <p:nvSpPr>
          <p:cNvPr id="11" name="TextBox 10"/>
          <p:cNvSpPr txBox="1"/>
          <p:nvPr/>
        </p:nvSpPr>
        <p:spPr>
          <a:xfrm>
            <a:off x="374534" y="1443632"/>
            <a:ext cx="3767160" cy="4154984"/>
          </a:xfrm>
          <a:prstGeom prst="rect">
            <a:avLst/>
          </a:prstGeom>
          <a:noFill/>
        </p:spPr>
        <p:txBody>
          <a:bodyPr wrap="square" rtlCol="0">
            <a:spAutoFit/>
          </a:bodyPr>
          <a:lstStyle/>
          <a:p>
            <a:pPr marL="342900" lvl="0" indent="-342900">
              <a:buFont typeface="Arial" panose="020B0604020202020204" pitchFamily="34" charset="0"/>
              <a:buChar char="•"/>
            </a:pPr>
            <a:r>
              <a:rPr lang="en-US" sz="2400" dirty="0">
                <a:latin typeface="ITC Avant Garde Std Bk" panose="020B0502020202020204"/>
              </a:rPr>
              <a:t>Faculty and Academic Advisors collaborate to have meaningful connections with all new program </a:t>
            </a:r>
            <a:r>
              <a:rPr lang="en-US" sz="2400" dirty="0" smtClean="0">
                <a:latin typeface="ITC Avant Garde Std Bk" panose="020B0502020202020204"/>
              </a:rPr>
              <a:t>students</a:t>
            </a:r>
            <a:br>
              <a:rPr lang="en-US" sz="2400" dirty="0" smtClean="0">
                <a:latin typeface="ITC Avant Garde Std Bk" panose="020B0502020202020204"/>
              </a:rPr>
            </a:br>
            <a:endParaRPr lang="en-US" sz="2400" dirty="0">
              <a:latin typeface="ITC Avant Garde Std Bk" panose="020B0502020202020204"/>
            </a:endParaRPr>
          </a:p>
          <a:p>
            <a:pPr marL="342900" lvl="0" indent="-342900">
              <a:buFont typeface="Arial" panose="020B0604020202020204" pitchFamily="34" charset="0"/>
              <a:buChar char="•"/>
            </a:pPr>
            <a:r>
              <a:rPr lang="en-US" sz="2400" dirty="0">
                <a:latin typeface="ITC Avant Garde Std Bk" panose="020B0502020202020204"/>
              </a:rPr>
              <a:t>Sessions focus on academic planning, course registration, career development, and engagement</a:t>
            </a:r>
          </a:p>
        </p:txBody>
      </p:sp>
      <p:pic>
        <p:nvPicPr>
          <p:cNvPr id="5" name="Pictur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29300" y="3171781"/>
            <a:ext cx="1295400" cy="971550"/>
          </a:xfrm>
          <a:prstGeom prst="rect">
            <a:avLst/>
          </a:prstGeom>
        </p:spPr>
      </p:pic>
      <p:grpSp>
        <p:nvGrpSpPr>
          <p:cNvPr id="6" name="Group 5"/>
          <p:cNvGrpSpPr/>
          <p:nvPr/>
        </p:nvGrpSpPr>
        <p:grpSpPr>
          <a:xfrm>
            <a:off x="2971800" y="793849"/>
            <a:ext cx="7010400" cy="5454551"/>
            <a:chOff x="2667000" y="489048"/>
            <a:chExt cx="7010400" cy="5454551"/>
          </a:xfrm>
        </p:grpSpPr>
        <p:graphicFrame>
          <p:nvGraphicFramePr>
            <p:cNvPr id="7" name="Diagram 6"/>
            <p:cNvGraphicFramePr/>
            <p:nvPr>
              <p:extLst>
                <p:ext uri="{D42A27DB-BD31-4B8C-83A1-F6EECF244321}">
                  <p14:modId xmlns:p14="http://schemas.microsoft.com/office/powerpoint/2010/main" val="3938691141"/>
                </p:ext>
              </p:extLst>
            </p:nvPr>
          </p:nvGraphicFramePr>
          <p:xfrm>
            <a:off x="2667000" y="489048"/>
            <a:ext cx="7010400" cy="54545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Picture 9"/>
            <p:cNvPicPr>
              <a:picLocks noChangeAspect="1"/>
            </p:cNvPicPr>
            <p:nvPr/>
          </p:nvPicPr>
          <p:blipFill>
            <a:blip r:embed="rId4" cstate="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tretch>
              <a:fillRect/>
            </a:stretch>
          </p:blipFill>
          <p:spPr>
            <a:xfrm>
              <a:off x="5524500" y="2866980"/>
              <a:ext cx="1295400" cy="971550"/>
            </a:xfrm>
            <a:prstGeom prst="rect">
              <a:avLst/>
            </a:prstGeom>
          </p:spPr>
        </p:pic>
      </p:grpSp>
    </p:spTree>
    <p:custDataLst>
      <p:tags r:id="rId1"/>
    </p:custDataLst>
    <p:extLst>
      <p:ext uri="{BB962C8B-B14F-4D97-AF65-F5344CB8AC3E}">
        <p14:creationId xmlns:p14="http://schemas.microsoft.com/office/powerpoint/2010/main" val="2438802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7007" y="1436818"/>
            <a:ext cx="8058149" cy="3786629"/>
          </a:xfrm>
        </p:spPr>
        <p:txBody>
          <a:bodyPr>
            <a:normAutofit/>
          </a:bodyPr>
          <a:lstStyle/>
          <a:p>
            <a:r>
              <a:rPr lang="en-US" sz="2400" dirty="0" smtClean="0">
                <a:solidFill>
                  <a:schemeClr val="tx1"/>
                </a:solidFill>
                <a:latin typeface="ITC Avant Garde Std Bk" panose="020B0502020202020204"/>
              </a:rPr>
              <a:t>Inside Track </a:t>
            </a:r>
          </a:p>
          <a:p>
            <a:pPr lvl="1"/>
            <a:r>
              <a:rPr lang="en-US" sz="2000" dirty="0" smtClean="0">
                <a:solidFill>
                  <a:schemeClr val="tx1"/>
                </a:solidFill>
                <a:latin typeface="ITC Avant Garde Std Bk" panose="020B0502020202020204"/>
              </a:rPr>
              <a:t>25-month grant to reform our Advising service model</a:t>
            </a:r>
          </a:p>
          <a:p>
            <a:pPr marL="342900" lvl="1" indent="0">
              <a:buNone/>
            </a:pPr>
            <a:endParaRPr lang="en-US" sz="2000" dirty="0" smtClean="0">
              <a:solidFill>
                <a:schemeClr val="tx1"/>
              </a:solidFill>
              <a:latin typeface="ITC Avant Garde Std Bk" panose="020B0502020202020204"/>
            </a:endParaRPr>
          </a:p>
          <a:p>
            <a:pPr lvl="1"/>
            <a:r>
              <a:rPr lang="en-US" sz="2000" dirty="0" smtClean="0">
                <a:solidFill>
                  <a:schemeClr val="tx1"/>
                </a:solidFill>
                <a:latin typeface="ITC Avant Garde Std Bk" panose="020B0502020202020204"/>
              </a:rPr>
              <a:t>Intensive 3-day “coaching” training for Advisors, with monthly 90-minute training opportunities</a:t>
            </a:r>
          </a:p>
          <a:p>
            <a:pPr marL="342900" lvl="1" indent="0">
              <a:buNone/>
            </a:pPr>
            <a:endParaRPr lang="en-US" sz="2000" dirty="0" smtClean="0">
              <a:solidFill>
                <a:schemeClr val="tx1"/>
              </a:solidFill>
              <a:latin typeface="ITC Avant Garde Std Bk" panose="020B0502020202020204"/>
            </a:endParaRPr>
          </a:p>
          <a:p>
            <a:pPr lvl="1"/>
            <a:r>
              <a:rPr lang="en-US" sz="2000" dirty="0" smtClean="0">
                <a:solidFill>
                  <a:schemeClr val="tx1"/>
                </a:solidFill>
                <a:latin typeface="ITC Avant Garde Std Bk" panose="020B0502020202020204"/>
              </a:rPr>
              <a:t>Training also provided to other student services staff that advise students</a:t>
            </a:r>
          </a:p>
          <a:p>
            <a:pPr marL="342900" lvl="1" indent="0">
              <a:buNone/>
            </a:pPr>
            <a:endParaRPr lang="en-US" sz="2000" dirty="0" smtClean="0">
              <a:solidFill>
                <a:schemeClr val="tx1"/>
              </a:solidFill>
              <a:latin typeface="ITC Avant Garde Std Bk" panose="020B0502020202020204"/>
            </a:endParaRPr>
          </a:p>
          <a:p>
            <a:pPr lvl="1"/>
            <a:r>
              <a:rPr lang="en-US" sz="2000" dirty="0" smtClean="0">
                <a:solidFill>
                  <a:schemeClr val="tx1"/>
                </a:solidFill>
                <a:latin typeface="ITC Avant Garde Std Bk" panose="020B0502020202020204"/>
              </a:rPr>
              <a:t>Quality assurance program</a:t>
            </a:r>
            <a:endParaRPr lang="en-US" sz="2000" dirty="0">
              <a:solidFill>
                <a:schemeClr val="tx1"/>
              </a:solidFill>
              <a:latin typeface="ITC Avant Garde Std Bk" panose="020B0502020202020204"/>
            </a:endParaRPr>
          </a:p>
        </p:txBody>
      </p:sp>
      <p:sp>
        <p:nvSpPr>
          <p:cNvPr id="9" name="Title 1"/>
          <p:cNvSpPr txBox="1">
            <a:spLocks/>
          </p:cNvSpPr>
          <p:nvPr/>
        </p:nvSpPr>
        <p:spPr>
          <a:xfrm>
            <a:off x="547007" y="416352"/>
            <a:ext cx="7026174" cy="73998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ITC Avant Garde Std Bk" panose="020B0502020202020204" pitchFamily="34" charset="0"/>
                <a:ea typeface="+mj-ea"/>
                <a:cs typeface="+mj-cs"/>
              </a:defRPr>
            </a:lvl1pPr>
          </a:lstStyle>
          <a:p>
            <a:r>
              <a:rPr lang="en-US" b="1" dirty="0" smtClean="0"/>
              <a:t>What’s Next?</a:t>
            </a:r>
            <a:endParaRPr lang="en-US" b="1" dirty="0"/>
          </a:p>
        </p:txBody>
      </p:sp>
    </p:spTree>
    <p:custDataLst>
      <p:tags r:id="rId1"/>
    </p:custDataLst>
    <p:extLst>
      <p:ext uri="{BB962C8B-B14F-4D97-AF65-F5344CB8AC3E}">
        <p14:creationId xmlns:p14="http://schemas.microsoft.com/office/powerpoint/2010/main" val="3705121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2087" y="1801504"/>
            <a:ext cx="7886700" cy="1325563"/>
          </a:xfrm>
        </p:spPr>
        <p:txBody>
          <a:bodyPr>
            <a:normAutofit fontScale="90000"/>
          </a:bodyPr>
          <a:lstStyle/>
          <a:p>
            <a:r>
              <a:rPr lang="en-US" cap="all" dirty="0">
                <a:solidFill>
                  <a:srgbClr val="004525"/>
                </a:solidFill>
                <a:latin typeface="BebasNeueBold"/>
              </a:rPr>
              <a:t>LEEFREDRICK </a:t>
            </a:r>
            <a:r>
              <a:rPr lang="en-US" cap="all" dirty="0" smtClean="0">
                <a:solidFill>
                  <a:srgbClr val="004525"/>
                </a:solidFill>
                <a:latin typeface="BebasNeueBold"/>
              </a:rPr>
              <a:t>BOWEN, </a:t>
            </a:r>
            <a:r>
              <a:rPr lang="en-US" dirty="0">
                <a:solidFill>
                  <a:srgbClr val="333333"/>
                </a:solidFill>
                <a:latin typeface="BebasNeueBold"/>
              </a:rPr>
              <a:t>Academic Advisor and Director for Academic Advising Systems</a:t>
            </a:r>
            <a:endParaRPr lang="en-US" dirty="0"/>
          </a:p>
        </p:txBody>
      </p:sp>
      <p:pic>
        <p:nvPicPr>
          <p:cNvPr id="6" name="Picture 5"/>
          <p:cNvPicPr>
            <a:picLocks noChangeAspect="1"/>
          </p:cNvPicPr>
          <p:nvPr/>
        </p:nvPicPr>
        <p:blipFill rotWithShape="1">
          <a:blip r:embed="rId2"/>
          <a:srcRect l="16821" r="37602"/>
          <a:stretch/>
        </p:blipFill>
        <p:spPr>
          <a:xfrm>
            <a:off x="0" y="3847712"/>
            <a:ext cx="9144000" cy="1495563"/>
          </a:xfrm>
          <a:prstGeom prst="rect">
            <a:avLst/>
          </a:prstGeom>
        </p:spPr>
      </p:pic>
    </p:spTree>
    <p:extLst>
      <p:ext uri="{BB962C8B-B14F-4D97-AF65-F5344CB8AC3E}">
        <p14:creationId xmlns:p14="http://schemas.microsoft.com/office/powerpoint/2010/main" val="2172859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560624" y="11918"/>
            <a:ext cx="7886700" cy="1325563"/>
          </a:xfrm>
        </p:spPr>
        <p:txBody>
          <a:bodyPr/>
          <a:lstStyle/>
          <a:p>
            <a:r>
              <a:rPr lang="en-US" b="1" dirty="0" smtClean="0"/>
              <a:t>Advisor Technological Ecosystem</a:t>
            </a:r>
            <a:r>
              <a:rPr lang="en-US" dirty="0" smtClean="0"/>
              <a:t>	</a:t>
            </a:r>
            <a:endParaRPr lang="en-US" dirty="0"/>
          </a:p>
        </p:txBody>
      </p:sp>
      <p:pic>
        <p:nvPicPr>
          <p:cNvPr id="7" name="Content Placeholder 6"/>
          <p:cNvPicPr>
            <a:picLocks noGrp="1" noChangeAspect="1"/>
          </p:cNvPicPr>
          <p:nvPr>
            <p:ph idx="1"/>
          </p:nvPr>
        </p:nvPicPr>
        <p:blipFill rotWithShape="1">
          <a:blip r:embed="rId2"/>
          <a:srcRect l="707" t="17401" r="1837" b="6193"/>
          <a:stretch/>
        </p:blipFill>
        <p:spPr>
          <a:xfrm>
            <a:off x="242383" y="1337481"/>
            <a:ext cx="8523183" cy="5199797"/>
          </a:xfrm>
          <a:prstGeom prst="rect">
            <a:avLst/>
          </a:prstGeom>
        </p:spPr>
      </p:pic>
      <p:pic>
        <p:nvPicPr>
          <p:cNvPr id="2" name="Picture 1"/>
          <p:cNvPicPr>
            <a:picLocks noChangeAspect="1"/>
          </p:cNvPicPr>
          <p:nvPr/>
        </p:nvPicPr>
        <p:blipFill>
          <a:blip r:embed="rId3"/>
          <a:stretch>
            <a:fillRect/>
          </a:stretch>
        </p:blipFill>
        <p:spPr>
          <a:xfrm>
            <a:off x="7826194" y="6271079"/>
            <a:ext cx="1242260" cy="532397"/>
          </a:xfrm>
          <a:prstGeom prst="rect">
            <a:avLst/>
          </a:prstGeom>
        </p:spPr>
      </p:pic>
    </p:spTree>
    <p:extLst>
      <p:ext uri="{BB962C8B-B14F-4D97-AF65-F5344CB8AC3E}">
        <p14:creationId xmlns:p14="http://schemas.microsoft.com/office/powerpoint/2010/main" val="3768089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9036" t="10576" r="13124" b="8668"/>
          <a:stretch/>
        </p:blipFill>
        <p:spPr>
          <a:xfrm>
            <a:off x="129769" y="1089018"/>
            <a:ext cx="4543127" cy="4944038"/>
          </a:xfrm>
          <a:prstGeom prst="rect">
            <a:avLst/>
          </a:prstGeom>
          <a:effectLst>
            <a:glow rad="127000">
              <a:schemeClr val="accent6"/>
            </a:glow>
          </a:effectLst>
        </p:spPr>
      </p:pic>
      <p:pic>
        <p:nvPicPr>
          <p:cNvPr id="4" name="Picture 3"/>
          <p:cNvPicPr>
            <a:picLocks noChangeAspect="1"/>
          </p:cNvPicPr>
          <p:nvPr/>
        </p:nvPicPr>
        <p:blipFill rotWithShape="1">
          <a:blip r:embed="rId3"/>
          <a:srcRect l="10100" t="12737" r="11453" b="12493"/>
          <a:stretch/>
        </p:blipFill>
        <p:spPr>
          <a:xfrm>
            <a:off x="4558603" y="1345895"/>
            <a:ext cx="4539343" cy="3584123"/>
          </a:xfrm>
          <a:prstGeom prst="rect">
            <a:avLst/>
          </a:prstGeom>
          <a:effectLst>
            <a:glow rad="127000">
              <a:schemeClr val="accent6"/>
            </a:glow>
          </a:effectLst>
        </p:spPr>
      </p:pic>
      <p:pic>
        <p:nvPicPr>
          <p:cNvPr id="5" name="Picture 4"/>
          <p:cNvPicPr>
            <a:picLocks noChangeAspect="1"/>
          </p:cNvPicPr>
          <p:nvPr/>
        </p:nvPicPr>
        <p:blipFill>
          <a:blip r:embed="rId4"/>
          <a:stretch>
            <a:fillRect/>
          </a:stretch>
        </p:blipFill>
        <p:spPr>
          <a:xfrm>
            <a:off x="7826194" y="6271079"/>
            <a:ext cx="1242260" cy="532397"/>
          </a:xfrm>
          <a:prstGeom prst="rect">
            <a:avLst/>
          </a:prstGeom>
        </p:spPr>
      </p:pic>
    </p:spTree>
    <p:extLst>
      <p:ext uri="{BB962C8B-B14F-4D97-AF65-F5344CB8AC3E}">
        <p14:creationId xmlns:p14="http://schemas.microsoft.com/office/powerpoint/2010/main" val="9328785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3600" b="1" dirty="0" smtClean="0"/>
              <a:t>Advisor Targeted Engagement</a:t>
            </a:r>
            <a:endParaRPr lang="en-US" sz="3600" b="1" dirty="0"/>
          </a:p>
        </p:txBody>
      </p:sp>
      <p:sp>
        <p:nvSpPr>
          <p:cNvPr id="7" name="Content Placeholder 6"/>
          <p:cNvSpPr>
            <a:spLocks noGrp="1"/>
          </p:cNvSpPr>
          <p:nvPr>
            <p:ph idx="1"/>
          </p:nvPr>
        </p:nvSpPr>
        <p:spPr/>
        <p:txBody>
          <a:bodyPr>
            <a:noAutofit/>
          </a:bodyPr>
          <a:lstStyle/>
          <a:p>
            <a:pPr marL="342900" lvl="1" indent="0">
              <a:buNone/>
            </a:pPr>
            <a:r>
              <a:rPr lang="en-US" sz="2400" b="1" u="sng" dirty="0"/>
              <a:t>Week 0</a:t>
            </a:r>
            <a:r>
              <a:rPr lang="en-US" sz="2400" b="1" dirty="0"/>
              <a:t>: </a:t>
            </a:r>
          </a:p>
          <a:p>
            <a:pPr lvl="2"/>
            <a:r>
              <a:rPr lang="en-US" sz="1800" dirty="0"/>
              <a:t>Welcome email to treatment group students. </a:t>
            </a:r>
          </a:p>
          <a:p>
            <a:pPr lvl="2"/>
            <a:r>
              <a:rPr lang="en-US" sz="1800" dirty="0"/>
              <a:t>Assigns “advising homework” intended to guide student to set specific goals for the semester.</a:t>
            </a:r>
            <a:endParaRPr lang="en-US" sz="1800" dirty="0">
              <a:solidFill>
                <a:srgbClr val="FF0000"/>
              </a:solidFill>
            </a:endParaRPr>
          </a:p>
          <a:p>
            <a:pPr lvl="3"/>
            <a:endParaRPr lang="en-US" sz="1800" dirty="0"/>
          </a:p>
          <a:p>
            <a:pPr marL="342900" lvl="1" indent="0">
              <a:buNone/>
            </a:pPr>
            <a:r>
              <a:rPr lang="en-US" sz="2400" b="1" u="sng" dirty="0"/>
              <a:t>Week 2</a:t>
            </a:r>
            <a:r>
              <a:rPr lang="en-US" sz="2400" b="1" dirty="0"/>
              <a:t>: </a:t>
            </a:r>
          </a:p>
          <a:p>
            <a:pPr lvl="2"/>
            <a:r>
              <a:rPr lang="en-US" sz="1800" dirty="0"/>
              <a:t>Tell students which of their courses are critical for progression in their </a:t>
            </a:r>
            <a:r>
              <a:rPr lang="en-US" sz="1800" dirty="0" smtClean="0"/>
              <a:t>major. </a:t>
            </a:r>
            <a:endParaRPr lang="en-US" sz="1800" dirty="0"/>
          </a:p>
          <a:p>
            <a:pPr lvl="2"/>
            <a:r>
              <a:rPr lang="en-US" sz="1800" dirty="0"/>
              <a:t>Tell students about success services available for those courses.  </a:t>
            </a:r>
          </a:p>
          <a:p>
            <a:pPr lvl="2"/>
            <a:r>
              <a:rPr lang="en-US" sz="1800" dirty="0"/>
              <a:t>Acknowledge student’s response to ”advising homework” or remind about assignment. </a:t>
            </a:r>
          </a:p>
        </p:txBody>
      </p:sp>
      <p:pic>
        <p:nvPicPr>
          <p:cNvPr id="8" name="Picture 7"/>
          <p:cNvPicPr>
            <a:picLocks noChangeAspect="1"/>
          </p:cNvPicPr>
          <p:nvPr/>
        </p:nvPicPr>
        <p:blipFill>
          <a:blip r:embed="rId3"/>
          <a:stretch>
            <a:fillRect/>
          </a:stretch>
        </p:blipFill>
        <p:spPr>
          <a:xfrm>
            <a:off x="7826194" y="6271079"/>
            <a:ext cx="1242260" cy="532397"/>
          </a:xfrm>
          <a:prstGeom prst="rect">
            <a:avLst/>
          </a:prstGeom>
        </p:spPr>
      </p:pic>
    </p:spTree>
    <p:extLst>
      <p:ext uri="{BB962C8B-B14F-4D97-AF65-F5344CB8AC3E}">
        <p14:creationId xmlns:p14="http://schemas.microsoft.com/office/powerpoint/2010/main" val="4195759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Advisor Targeted Engagement</a:t>
            </a:r>
            <a:endParaRPr lang="en-US" sz="3600" dirty="0"/>
          </a:p>
        </p:txBody>
      </p:sp>
      <p:sp>
        <p:nvSpPr>
          <p:cNvPr id="7" name="Content Placeholder 6"/>
          <p:cNvSpPr>
            <a:spLocks noGrp="1"/>
          </p:cNvSpPr>
          <p:nvPr>
            <p:ph idx="1"/>
          </p:nvPr>
        </p:nvSpPr>
        <p:spPr/>
        <p:txBody>
          <a:bodyPr>
            <a:noAutofit/>
          </a:bodyPr>
          <a:lstStyle/>
          <a:p>
            <a:pPr marL="342900" lvl="1" indent="0">
              <a:spcBef>
                <a:spcPts val="0"/>
              </a:spcBef>
              <a:buNone/>
            </a:pPr>
            <a:r>
              <a:rPr lang="en-US" sz="2400" b="1" u="sng" dirty="0"/>
              <a:t>Week 4</a:t>
            </a:r>
            <a:r>
              <a:rPr lang="en-US" sz="2400" b="1" dirty="0"/>
              <a:t>: </a:t>
            </a:r>
          </a:p>
          <a:p>
            <a:pPr lvl="2">
              <a:spcBef>
                <a:spcPts val="0"/>
              </a:spcBef>
            </a:pPr>
            <a:r>
              <a:rPr lang="en-US" sz="1800" dirty="0"/>
              <a:t>Follow up on early alert flags.  Messages customized based on the number of flags and flags in critical progression courses.</a:t>
            </a:r>
          </a:p>
          <a:p>
            <a:pPr lvl="2">
              <a:spcBef>
                <a:spcPts val="0"/>
              </a:spcBef>
            </a:pPr>
            <a:r>
              <a:rPr lang="en-US" sz="1800" dirty="0"/>
              <a:t>Prime students for UCAE communication on success services available for courses in which early alert flags were raised.</a:t>
            </a:r>
          </a:p>
          <a:p>
            <a:pPr lvl="2">
              <a:spcBef>
                <a:spcPts val="0"/>
              </a:spcBef>
            </a:pPr>
            <a:r>
              <a:rPr lang="en-US" sz="1800" dirty="0"/>
              <a:t>Acknowledge student’s response to ”advising homework” or remind about </a:t>
            </a:r>
            <a:r>
              <a:rPr lang="en-US" sz="1800" dirty="0" smtClean="0"/>
              <a:t>assignment</a:t>
            </a:r>
          </a:p>
          <a:p>
            <a:pPr marL="685800" lvl="2" indent="0">
              <a:spcBef>
                <a:spcPts val="0"/>
              </a:spcBef>
              <a:buNone/>
            </a:pPr>
            <a:endParaRPr lang="en-US" sz="1600" dirty="0"/>
          </a:p>
          <a:p>
            <a:pPr marL="342900" lvl="1" indent="0">
              <a:spcBef>
                <a:spcPts val="0"/>
              </a:spcBef>
              <a:buNone/>
            </a:pPr>
            <a:r>
              <a:rPr lang="en-US" sz="2400" b="1" u="sng" kern="0" dirty="0"/>
              <a:t>Week 6</a:t>
            </a:r>
            <a:r>
              <a:rPr lang="en-US" sz="2400" b="1" kern="0" dirty="0"/>
              <a:t>: </a:t>
            </a:r>
          </a:p>
          <a:p>
            <a:pPr lvl="2">
              <a:spcBef>
                <a:spcPts val="0"/>
              </a:spcBef>
            </a:pPr>
            <a:r>
              <a:rPr lang="en-US" sz="1800" kern="0" dirty="0"/>
              <a:t>Acknowledge student’s use of success </a:t>
            </a:r>
            <a:r>
              <a:rPr lang="en-US" sz="1800" kern="0" dirty="0" smtClean="0"/>
              <a:t>services. </a:t>
            </a:r>
            <a:endParaRPr lang="en-US" sz="1800" kern="0" dirty="0"/>
          </a:p>
          <a:p>
            <a:pPr lvl="2">
              <a:spcBef>
                <a:spcPts val="0"/>
              </a:spcBef>
            </a:pPr>
            <a:r>
              <a:rPr lang="en-US" sz="1800" kern="0" dirty="0"/>
              <a:t>Prompt student to report on actions </a:t>
            </a:r>
            <a:r>
              <a:rPr lang="en-US" sz="1800" kern="0" dirty="0" smtClean="0"/>
              <a:t>taken.</a:t>
            </a:r>
            <a:endParaRPr lang="en-US" sz="1800" kern="0" dirty="0"/>
          </a:p>
          <a:p>
            <a:pPr lvl="2">
              <a:spcBef>
                <a:spcPts val="0"/>
              </a:spcBef>
            </a:pPr>
            <a:r>
              <a:rPr lang="en-US" sz="1800" kern="0" dirty="0"/>
              <a:t>Remind students about success services for critical progression courses.</a:t>
            </a:r>
            <a:endParaRPr lang="en-US" sz="1200" kern="0" dirty="0"/>
          </a:p>
          <a:p>
            <a:pPr lvl="1">
              <a:spcBef>
                <a:spcPts val="0"/>
              </a:spcBef>
            </a:pPr>
            <a:endParaRPr lang="en-US" sz="1600" kern="0" dirty="0"/>
          </a:p>
          <a:p>
            <a:pPr marL="342900" lvl="1" indent="0">
              <a:spcBef>
                <a:spcPts val="0"/>
              </a:spcBef>
              <a:buNone/>
            </a:pPr>
            <a:r>
              <a:rPr lang="en-US" sz="2400" b="1" u="sng" kern="0" dirty="0"/>
              <a:t>Week 8</a:t>
            </a:r>
            <a:r>
              <a:rPr lang="en-US" sz="2400" b="1" kern="0" dirty="0"/>
              <a:t>: </a:t>
            </a:r>
          </a:p>
          <a:p>
            <a:pPr lvl="2">
              <a:spcBef>
                <a:spcPts val="0"/>
              </a:spcBef>
            </a:pPr>
            <a:r>
              <a:rPr lang="en-US" sz="1800" kern="0" dirty="0"/>
              <a:t>Follow up on mid term unsatisfactory grades.  Messages customized based on the number of MT grades and MT grades in critical courses.</a:t>
            </a:r>
          </a:p>
          <a:p>
            <a:pPr lvl="2">
              <a:spcBef>
                <a:spcPts val="0"/>
              </a:spcBef>
            </a:pPr>
            <a:r>
              <a:rPr lang="en-US" sz="1800" kern="0" dirty="0"/>
              <a:t>Notice of </a:t>
            </a:r>
            <a:r>
              <a:rPr lang="en-US" sz="1800" b="1" kern="0" dirty="0">
                <a:solidFill>
                  <a:srgbClr val="FF0000"/>
                </a:solidFill>
              </a:rPr>
              <a:t>mandatory risk advising hold </a:t>
            </a:r>
            <a:r>
              <a:rPr lang="en-US" sz="1800" kern="0" dirty="0"/>
              <a:t>for high risk students.</a:t>
            </a:r>
            <a:endParaRPr lang="en-US" sz="1800" kern="0" dirty="0">
              <a:solidFill>
                <a:srgbClr val="FF0000"/>
              </a:solidFill>
            </a:endParaRPr>
          </a:p>
          <a:p>
            <a:pPr lvl="2">
              <a:spcBef>
                <a:spcPts val="0"/>
              </a:spcBef>
            </a:pPr>
            <a:endParaRPr lang="en-US" sz="1050" dirty="0"/>
          </a:p>
          <a:p>
            <a:pPr marL="685800" lvl="2" indent="0">
              <a:spcBef>
                <a:spcPts val="0"/>
              </a:spcBef>
              <a:buNone/>
            </a:pPr>
            <a:endParaRPr lang="en-US" dirty="0" smtClean="0"/>
          </a:p>
        </p:txBody>
      </p:sp>
      <p:pic>
        <p:nvPicPr>
          <p:cNvPr id="5" name="Picture 4"/>
          <p:cNvPicPr>
            <a:picLocks noChangeAspect="1"/>
          </p:cNvPicPr>
          <p:nvPr/>
        </p:nvPicPr>
        <p:blipFill>
          <a:blip r:embed="rId3"/>
          <a:stretch>
            <a:fillRect/>
          </a:stretch>
        </p:blipFill>
        <p:spPr>
          <a:xfrm>
            <a:off x="7826194" y="6271079"/>
            <a:ext cx="1242260" cy="532397"/>
          </a:xfrm>
          <a:prstGeom prst="rect">
            <a:avLst/>
          </a:prstGeom>
        </p:spPr>
      </p:pic>
    </p:spTree>
    <p:extLst>
      <p:ext uri="{BB962C8B-B14F-4D97-AF65-F5344CB8AC3E}">
        <p14:creationId xmlns:p14="http://schemas.microsoft.com/office/powerpoint/2010/main" val="2813335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E7F"/>
                </a:solidFill>
              </a:rPr>
              <a:t>Today’s Presenters</a:t>
            </a:r>
            <a:endParaRPr lang="en-US" dirty="0">
              <a:solidFill>
                <a:srgbClr val="008E7F"/>
              </a:solidFill>
            </a:endParaRPr>
          </a:p>
        </p:txBody>
      </p:sp>
      <p:pic>
        <p:nvPicPr>
          <p:cNvPr id="9" name="Picture 8" descr="C:\Users\eze087\AppData\Local\Microsoft\Windows\Temporary Internet Files\Content.Outlook\AFH8ASQE\IMG_0078.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1377" y="2286000"/>
            <a:ext cx="1721247" cy="2286000"/>
          </a:xfrm>
          <a:prstGeom prst="rect">
            <a:avLst/>
          </a:prstGeom>
          <a:noFill/>
          <a:ln>
            <a:noFill/>
          </a:ln>
        </p:spPr>
      </p:pic>
      <p:pic>
        <p:nvPicPr>
          <p:cNvPr id="10" name="Picture 9" descr="I:\UGS\Barbara.Smith\NACADA\Smith_Pictur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27689" y="2286000"/>
            <a:ext cx="1721247" cy="2286000"/>
          </a:xfrm>
          <a:prstGeom prst="rect">
            <a:avLst/>
          </a:prstGeom>
          <a:noFill/>
          <a:ln>
            <a:noFill/>
          </a:ln>
        </p:spPr>
      </p:pic>
      <p:pic>
        <p:nvPicPr>
          <p:cNvPr id="8" name="Picture 7" descr="cid:image002.jpg@01D2F9A0.097F58B0"/>
          <p:cNvPicPr>
            <a:picLocks noChangeAspect="1"/>
          </p:cNvPicPr>
          <p:nvPr/>
        </p:nvPicPr>
        <p:blipFill rotWithShape="1">
          <a:blip r:embed="rId5" r:link="rId6">
            <a:extLst>
              <a:ext uri="{28A0092B-C50C-407E-A947-70E740481C1C}">
                <a14:useLocalDpi xmlns:a14="http://schemas.microsoft.com/office/drawing/2010/main" val="0"/>
              </a:ext>
            </a:extLst>
          </a:blip>
          <a:srcRect r="9256" b="14266"/>
          <a:stretch/>
        </p:blipFill>
        <p:spPr bwMode="auto">
          <a:xfrm>
            <a:off x="995065" y="2286000"/>
            <a:ext cx="1721247" cy="2286000"/>
          </a:xfrm>
          <a:prstGeom prst="rect">
            <a:avLst/>
          </a:prstGeom>
          <a:noFill/>
          <a:ln>
            <a:noFill/>
          </a:ln>
        </p:spPr>
      </p:pic>
      <p:sp>
        <p:nvSpPr>
          <p:cNvPr id="11" name="Content Placeholder 2"/>
          <p:cNvSpPr txBox="1">
            <a:spLocks/>
          </p:cNvSpPr>
          <p:nvPr/>
        </p:nvSpPr>
        <p:spPr>
          <a:xfrm>
            <a:off x="995065" y="4585855"/>
            <a:ext cx="2429355" cy="12374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SzPct val="80000"/>
              <a:buNone/>
            </a:pPr>
            <a:r>
              <a:rPr lang="en-US" sz="2000" dirty="0" smtClean="0">
                <a:solidFill>
                  <a:srgbClr val="00539B"/>
                </a:solidFill>
                <a:latin typeface="+mj-lt"/>
              </a:rPr>
              <a:t>Miranda Swain, University of Texas at San Antonio</a:t>
            </a:r>
          </a:p>
        </p:txBody>
      </p:sp>
      <p:sp>
        <p:nvSpPr>
          <p:cNvPr id="12" name="Content Placeholder 2"/>
          <p:cNvSpPr txBox="1">
            <a:spLocks/>
          </p:cNvSpPr>
          <p:nvPr/>
        </p:nvSpPr>
        <p:spPr>
          <a:xfrm>
            <a:off x="3711377" y="4585855"/>
            <a:ext cx="2429355" cy="12374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buSzPct val="80000"/>
              <a:buNone/>
            </a:pPr>
            <a:r>
              <a:rPr lang="en-US" sz="2000" dirty="0" smtClean="0">
                <a:solidFill>
                  <a:srgbClr val="00539B"/>
                </a:solidFill>
                <a:latin typeface="+mj-lt"/>
              </a:rPr>
              <a:t>Jackie </a:t>
            </a:r>
            <a:r>
              <a:rPr lang="en-US" sz="2000" dirty="0" err="1" smtClean="0">
                <a:solidFill>
                  <a:srgbClr val="00539B"/>
                </a:solidFill>
                <a:latin typeface="+mj-lt"/>
              </a:rPr>
              <a:t>Loden</a:t>
            </a:r>
            <a:r>
              <a:rPr lang="en-US" sz="2000" dirty="0" smtClean="0">
                <a:solidFill>
                  <a:srgbClr val="00539B"/>
                </a:solidFill>
                <a:latin typeface="+mj-lt"/>
              </a:rPr>
              <a:t>, </a:t>
            </a:r>
            <a:r>
              <a:rPr lang="en-US" sz="2000" dirty="0">
                <a:solidFill>
                  <a:srgbClr val="00539B"/>
                </a:solidFill>
                <a:latin typeface="Calibri Light" panose="020F0302020204030204"/>
              </a:rPr>
              <a:t>University of Texas at San Antonio</a:t>
            </a:r>
          </a:p>
        </p:txBody>
      </p:sp>
      <p:sp>
        <p:nvSpPr>
          <p:cNvPr id="13" name="Content Placeholder 2"/>
          <p:cNvSpPr txBox="1">
            <a:spLocks/>
          </p:cNvSpPr>
          <p:nvPr/>
        </p:nvSpPr>
        <p:spPr>
          <a:xfrm>
            <a:off x="6427689" y="4585855"/>
            <a:ext cx="2429355" cy="12374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buSzPct val="80000"/>
              <a:buNone/>
            </a:pPr>
            <a:r>
              <a:rPr lang="en-US" sz="2000" dirty="0" smtClean="0">
                <a:solidFill>
                  <a:srgbClr val="00539B"/>
                </a:solidFill>
                <a:latin typeface="+mj-lt"/>
              </a:rPr>
              <a:t>Barbara Smith, </a:t>
            </a:r>
            <a:r>
              <a:rPr lang="en-US" sz="2000" dirty="0">
                <a:solidFill>
                  <a:srgbClr val="00539B"/>
                </a:solidFill>
                <a:latin typeface="Calibri Light" panose="020F0302020204030204"/>
              </a:rPr>
              <a:t>University of Texas at San Antonio</a:t>
            </a:r>
          </a:p>
        </p:txBody>
      </p:sp>
    </p:spTree>
    <p:extLst>
      <p:ext uri="{BB962C8B-B14F-4D97-AF65-F5344CB8AC3E}">
        <p14:creationId xmlns:p14="http://schemas.microsoft.com/office/powerpoint/2010/main" val="2505737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539" t="877" b="1"/>
          <a:stretch/>
        </p:blipFill>
        <p:spPr>
          <a:xfrm>
            <a:off x="68980" y="525506"/>
            <a:ext cx="8999474" cy="6277970"/>
          </a:xfrm>
          <a:prstGeom prst="rect">
            <a:avLst/>
          </a:prstGeom>
        </p:spPr>
      </p:pic>
      <p:pic>
        <p:nvPicPr>
          <p:cNvPr id="4" name="Picture 3"/>
          <p:cNvPicPr>
            <a:picLocks noChangeAspect="1"/>
          </p:cNvPicPr>
          <p:nvPr/>
        </p:nvPicPr>
        <p:blipFill>
          <a:blip r:embed="rId3"/>
          <a:stretch>
            <a:fillRect/>
          </a:stretch>
        </p:blipFill>
        <p:spPr>
          <a:xfrm>
            <a:off x="7826194" y="6271079"/>
            <a:ext cx="1242260" cy="532397"/>
          </a:xfrm>
          <a:prstGeom prst="rect">
            <a:avLst/>
          </a:prstGeom>
        </p:spPr>
      </p:pic>
    </p:spTree>
    <p:extLst>
      <p:ext uri="{BB962C8B-B14F-4D97-AF65-F5344CB8AC3E}">
        <p14:creationId xmlns:p14="http://schemas.microsoft.com/office/powerpoint/2010/main" val="38114444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 Panel Discussion</a:t>
            </a:r>
            <a:endParaRPr lang="en-US" dirty="0"/>
          </a:p>
        </p:txBody>
      </p:sp>
      <p:pic>
        <p:nvPicPr>
          <p:cNvPr id="2050" name="Picture 2" descr="Image result for panel discussion"/>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381000" y="1697831"/>
            <a:ext cx="83820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0857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sz="quarter" idx="10"/>
          </p:nvPr>
        </p:nvSpPr>
        <p:spPr>
          <a:xfrm>
            <a:off x="381000" y="1567544"/>
            <a:ext cx="8381999" cy="4452256"/>
          </a:xfrm>
        </p:spPr>
        <p:txBody>
          <a:bodyPr>
            <a:normAutofit/>
          </a:bodyPr>
          <a:lstStyle/>
          <a:p>
            <a:pPr>
              <a:lnSpc>
                <a:spcPct val="120000"/>
              </a:lnSpc>
              <a:buFont typeface="Wingdings" panose="05000000000000000000" pitchFamily="2" charset="2"/>
              <a:buChar char="Ø"/>
            </a:pPr>
            <a:r>
              <a:rPr lang="en-US" sz="3200" dirty="0" smtClean="0">
                <a:solidFill>
                  <a:schemeClr val="bg1"/>
                </a:solidFill>
                <a:latin typeface="+mn-lt"/>
              </a:rPr>
              <a:t>Education Community Maintenance</a:t>
            </a:r>
          </a:p>
          <a:p>
            <a:pPr>
              <a:lnSpc>
                <a:spcPct val="120000"/>
              </a:lnSpc>
              <a:buFont typeface="Wingdings" panose="05000000000000000000" pitchFamily="2" charset="2"/>
              <a:buChar char="Ø"/>
            </a:pPr>
            <a:r>
              <a:rPr lang="en-US" sz="3200" dirty="0" smtClean="0">
                <a:solidFill>
                  <a:schemeClr val="bg1"/>
                </a:solidFill>
                <a:latin typeface="+mn-lt"/>
              </a:rPr>
              <a:t>Upcoming Webinars:</a:t>
            </a:r>
          </a:p>
          <a:p>
            <a:pPr marL="457200" lvl="1" indent="0">
              <a:lnSpc>
                <a:spcPct val="120000"/>
              </a:lnSpc>
              <a:buNone/>
            </a:pPr>
            <a:r>
              <a:rPr lang="en-US" sz="3200" i="1" dirty="0" smtClean="0">
                <a:solidFill>
                  <a:schemeClr val="bg1"/>
                </a:solidFill>
              </a:rPr>
              <a:t>Webinars will resume in September</a:t>
            </a:r>
          </a:p>
        </p:txBody>
      </p:sp>
    </p:spTree>
    <p:extLst>
      <p:ext uri="{BB962C8B-B14F-4D97-AF65-F5344CB8AC3E}">
        <p14:creationId xmlns:p14="http://schemas.microsoft.com/office/powerpoint/2010/main" val="1987329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E7F"/>
                </a:solidFill>
              </a:rPr>
              <a:t>Today’s Presenters</a:t>
            </a:r>
            <a:endParaRPr lang="en-US" dirty="0">
              <a:solidFill>
                <a:srgbClr val="008E7F"/>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0380" b="1395"/>
          <a:stretch/>
        </p:blipFill>
        <p:spPr>
          <a:xfrm>
            <a:off x="1000566" y="2286000"/>
            <a:ext cx="1726490" cy="2286000"/>
          </a:xfrm>
          <a:prstGeom prst="rect">
            <a:avLst/>
          </a:prstGeom>
        </p:spPr>
      </p:pic>
      <p:sp>
        <p:nvSpPr>
          <p:cNvPr id="7" name="Content Placeholder 2"/>
          <p:cNvSpPr txBox="1">
            <a:spLocks/>
          </p:cNvSpPr>
          <p:nvPr/>
        </p:nvSpPr>
        <p:spPr>
          <a:xfrm>
            <a:off x="1000566" y="4575412"/>
            <a:ext cx="2429355" cy="12374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SzPct val="80000"/>
              <a:buNone/>
            </a:pPr>
            <a:r>
              <a:rPr lang="en-US" sz="2000" dirty="0" smtClean="0">
                <a:solidFill>
                  <a:srgbClr val="00539B"/>
                </a:solidFill>
                <a:latin typeface="+mj-lt"/>
              </a:rPr>
              <a:t>Kelly </a:t>
            </a:r>
            <a:r>
              <a:rPr lang="en-US" sz="2000" dirty="0" err="1" smtClean="0">
                <a:solidFill>
                  <a:srgbClr val="00539B"/>
                </a:solidFill>
                <a:latin typeface="+mj-lt"/>
              </a:rPr>
              <a:t>Casperson</a:t>
            </a:r>
            <a:r>
              <a:rPr lang="en-US" sz="2000" dirty="0" smtClean="0">
                <a:solidFill>
                  <a:srgbClr val="00539B"/>
                </a:solidFill>
                <a:latin typeface="+mj-lt"/>
              </a:rPr>
              <a:t>, Northeast Wisconsin Technical College</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1557"/>
          <a:stretch/>
        </p:blipFill>
        <p:spPr>
          <a:xfrm>
            <a:off x="3727622" y="2286000"/>
            <a:ext cx="1720726" cy="2286000"/>
          </a:xfrm>
          <a:prstGeom prst="rect">
            <a:avLst/>
          </a:prstGeom>
        </p:spPr>
      </p:pic>
      <p:pic>
        <p:nvPicPr>
          <p:cNvPr id="1026" name="Picture 2" descr="http://advisingcenter.uncc.edu/sites/advisingcenter.uncc.edu/files/styles/directory/public/fields/directory/photo/IMG_1076.JPG?itok=W8D7LgkD"/>
          <p:cNvPicPr>
            <a:picLocks noChangeAspect="1" noChangeArrowheads="1"/>
          </p:cNvPicPr>
          <p:nvPr/>
        </p:nvPicPr>
        <p:blipFill rotWithShape="1">
          <a:blip r:embed="rId5">
            <a:extLst>
              <a:ext uri="{28A0092B-C50C-407E-A947-70E740481C1C}">
                <a14:useLocalDpi xmlns:a14="http://schemas.microsoft.com/office/drawing/2010/main" val="0"/>
              </a:ext>
            </a:extLst>
          </a:blip>
          <a:srcRect l="16265" t="1" r="10763" b="1556"/>
          <a:stretch/>
        </p:blipFill>
        <p:spPr bwMode="auto">
          <a:xfrm>
            <a:off x="6448914" y="2286000"/>
            <a:ext cx="1694520" cy="22860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3724740" y="4578824"/>
            <a:ext cx="2429355" cy="12374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SzPct val="80000"/>
              <a:buNone/>
            </a:pPr>
            <a:r>
              <a:rPr lang="en-US" sz="2000" dirty="0" smtClean="0">
                <a:solidFill>
                  <a:srgbClr val="00539B"/>
                </a:solidFill>
                <a:latin typeface="+mj-lt"/>
              </a:rPr>
              <a:t>Jenni Hyland, Northeast Wisconsin Technical College</a:t>
            </a:r>
          </a:p>
        </p:txBody>
      </p:sp>
      <p:sp>
        <p:nvSpPr>
          <p:cNvPr id="9" name="Content Placeholder 2"/>
          <p:cNvSpPr txBox="1">
            <a:spLocks/>
          </p:cNvSpPr>
          <p:nvPr/>
        </p:nvSpPr>
        <p:spPr>
          <a:xfrm>
            <a:off x="6448914" y="4578824"/>
            <a:ext cx="2429355" cy="12374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SzPct val="80000"/>
              <a:buNone/>
            </a:pPr>
            <a:r>
              <a:rPr lang="en-US" sz="2000" dirty="0" err="1" smtClean="0">
                <a:solidFill>
                  <a:srgbClr val="00539B"/>
                </a:solidFill>
                <a:latin typeface="+mj-lt"/>
              </a:rPr>
              <a:t>LeeFredrick</a:t>
            </a:r>
            <a:r>
              <a:rPr lang="en-US" sz="2000" dirty="0" smtClean="0">
                <a:solidFill>
                  <a:srgbClr val="00539B"/>
                </a:solidFill>
                <a:latin typeface="+mj-lt"/>
              </a:rPr>
              <a:t> Bowen, University of North Carolina at Charlotte</a:t>
            </a:r>
          </a:p>
        </p:txBody>
      </p:sp>
    </p:spTree>
    <p:extLst>
      <p:ext uri="{BB962C8B-B14F-4D97-AF65-F5344CB8AC3E}">
        <p14:creationId xmlns:p14="http://schemas.microsoft.com/office/powerpoint/2010/main" val="306808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P-cover.png"/>
          <p:cNvPicPr>
            <a:picLocks noChangeAspect="1"/>
          </p:cNvPicPr>
          <p:nvPr/>
        </p:nvPicPr>
        <p:blipFill>
          <a:blip r:embed="rId2"/>
          <a:stretch>
            <a:fillRect/>
          </a:stretch>
        </p:blipFill>
        <p:spPr>
          <a:xfrm>
            <a:off x="0" y="0"/>
            <a:ext cx="9144000" cy="6858000"/>
          </a:xfrm>
          <a:prstGeom prst="rect">
            <a:avLst/>
          </a:prstGeom>
        </p:spPr>
      </p:pic>
      <p:sp>
        <p:nvSpPr>
          <p:cNvPr id="6" name="TextBox 5"/>
          <p:cNvSpPr txBox="1"/>
          <p:nvPr/>
        </p:nvSpPr>
        <p:spPr>
          <a:xfrm>
            <a:off x="4082327" y="4652790"/>
            <a:ext cx="4478189" cy="369332"/>
          </a:xfrm>
          <a:prstGeom prst="rect">
            <a:avLst/>
          </a:prstGeom>
          <a:noFill/>
        </p:spPr>
        <p:txBody>
          <a:bodyPr wrap="square" rtlCol="0">
            <a:spAutoFit/>
          </a:bodyPr>
          <a:lstStyle/>
          <a:p>
            <a:pPr defTabSz="457200"/>
            <a:r>
              <a:rPr lang="en-US" b="1" dirty="0" smtClean="0">
                <a:solidFill>
                  <a:srgbClr val="F26000"/>
                </a:solidFill>
                <a:latin typeface="Helvetica"/>
                <a:cs typeface="Helvetica"/>
              </a:rPr>
              <a:t>Advisor Voice Panel	</a:t>
            </a:r>
            <a:endParaRPr lang="en-US" b="1" dirty="0">
              <a:solidFill>
                <a:srgbClr val="F26000"/>
              </a:solidFill>
              <a:latin typeface="Helvetica"/>
              <a:cs typeface="Helvetica"/>
            </a:endParaRPr>
          </a:p>
        </p:txBody>
      </p:sp>
      <p:sp>
        <p:nvSpPr>
          <p:cNvPr id="7" name="TextBox 6"/>
          <p:cNvSpPr txBox="1"/>
          <p:nvPr/>
        </p:nvSpPr>
        <p:spPr>
          <a:xfrm>
            <a:off x="4076418" y="5022122"/>
            <a:ext cx="4626075" cy="738664"/>
          </a:xfrm>
          <a:prstGeom prst="rect">
            <a:avLst/>
          </a:prstGeom>
          <a:noFill/>
        </p:spPr>
        <p:txBody>
          <a:bodyPr wrap="none" rtlCol="0">
            <a:spAutoFit/>
          </a:bodyPr>
          <a:lstStyle/>
          <a:p>
            <a:pPr defTabSz="457200"/>
            <a:r>
              <a:rPr lang="en-US" sz="1400" dirty="0" smtClean="0">
                <a:solidFill>
                  <a:srgbClr val="F26000"/>
                </a:solidFill>
                <a:latin typeface="Helvetica"/>
                <a:cs typeface="Helvetica"/>
              </a:rPr>
              <a:t>Miranda Swain, Academic Advisor II</a:t>
            </a:r>
          </a:p>
          <a:p>
            <a:pPr defTabSz="457200"/>
            <a:r>
              <a:rPr lang="en-US" sz="1400" dirty="0" smtClean="0">
                <a:solidFill>
                  <a:srgbClr val="F26000"/>
                </a:solidFill>
                <a:latin typeface="Helvetica"/>
                <a:cs typeface="Helvetica"/>
              </a:rPr>
              <a:t>Jackie Loden, Director of Academic Advising</a:t>
            </a:r>
          </a:p>
          <a:p>
            <a:pPr defTabSz="457200"/>
            <a:r>
              <a:rPr lang="en-US" sz="1400" dirty="0" smtClean="0">
                <a:solidFill>
                  <a:srgbClr val="F26000"/>
                </a:solidFill>
                <a:latin typeface="Helvetica"/>
                <a:cs typeface="Helvetica"/>
              </a:rPr>
              <a:t>Barbara Smith, Executive Director of Academic Advising</a:t>
            </a:r>
            <a:endParaRPr lang="en-US" sz="1400" dirty="0">
              <a:solidFill>
                <a:srgbClr val="F26000"/>
              </a:solidFill>
              <a:latin typeface="Helvetica"/>
              <a:cs typeface="Helvetica"/>
            </a:endParaRPr>
          </a:p>
        </p:txBody>
      </p:sp>
    </p:spTree>
    <p:extLst>
      <p:ext uri="{BB962C8B-B14F-4D97-AF65-F5344CB8AC3E}">
        <p14:creationId xmlns:p14="http://schemas.microsoft.com/office/powerpoint/2010/main" val="1542555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P-template.png"/>
          <p:cNvPicPr>
            <a:picLocks noChangeAspect="1"/>
          </p:cNvPicPr>
          <p:nvPr/>
        </p:nvPicPr>
        <p:blipFill>
          <a:blip r:embed="rId3"/>
          <a:stretch>
            <a:fillRect/>
          </a:stretch>
        </p:blipFill>
        <p:spPr>
          <a:xfrm>
            <a:off x="0" y="0"/>
            <a:ext cx="9144000" cy="6858000"/>
          </a:xfrm>
          <a:prstGeom prst="rect">
            <a:avLst/>
          </a:prstGeom>
        </p:spPr>
      </p:pic>
      <p:sp>
        <p:nvSpPr>
          <p:cNvPr id="8" name="Title 7"/>
          <p:cNvSpPr>
            <a:spLocks noGrp="1"/>
          </p:cNvSpPr>
          <p:nvPr>
            <p:ph type="title"/>
          </p:nvPr>
        </p:nvSpPr>
        <p:spPr>
          <a:xfrm>
            <a:off x="457200" y="658220"/>
            <a:ext cx="8229600" cy="759418"/>
          </a:xfrm>
        </p:spPr>
        <p:txBody>
          <a:bodyPr>
            <a:normAutofit fontScale="90000"/>
          </a:bodyPr>
          <a:lstStyle/>
          <a:p>
            <a:r>
              <a:rPr lang="en-US" dirty="0" smtClean="0"/>
              <a:t>Our Experience</a:t>
            </a:r>
            <a:endParaRPr lang="en-US" dirty="0"/>
          </a:p>
        </p:txBody>
      </p:sp>
      <p:sp>
        <p:nvSpPr>
          <p:cNvPr id="9" name="Content Placeholder 8"/>
          <p:cNvSpPr>
            <a:spLocks noGrp="1"/>
          </p:cNvSpPr>
          <p:nvPr>
            <p:ph idx="1"/>
          </p:nvPr>
        </p:nvSpPr>
        <p:spPr/>
        <p:txBody>
          <a:bodyPr>
            <a:normAutofit fontScale="85000" lnSpcReduction="10000"/>
          </a:bodyPr>
          <a:lstStyle/>
          <a:p>
            <a:endParaRPr lang="en-US" sz="2800" dirty="0" smtClean="0"/>
          </a:p>
          <a:p>
            <a:pPr>
              <a:lnSpc>
                <a:spcPct val="150000"/>
              </a:lnSpc>
            </a:pPr>
            <a:r>
              <a:rPr lang="en-US" sz="2800" dirty="0" smtClean="0"/>
              <a:t>Mixed Emotions (Learning and Doing)</a:t>
            </a:r>
          </a:p>
          <a:p>
            <a:pPr>
              <a:lnSpc>
                <a:spcPct val="150000"/>
              </a:lnSpc>
            </a:pPr>
            <a:r>
              <a:rPr lang="en-US" sz="2800" dirty="0" smtClean="0"/>
              <a:t>Cultural Shift</a:t>
            </a:r>
          </a:p>
          <a:p>
            <a:pPr>
              <a:lnSpc>
                <a:spcPct val="150000"/>
              </a:lnSpc>
            </a:pPr>
            <a:r>
              <a:rPr lang="en-US" sz="2800" dirty="0" smtClean="0"/>
              <a:t>Establish More Professional Identity</a:t>
            </a:r>
          </a:p>
          <a:p>
            <a:pPr>
              <a:lnSpc>
                <a:spcPct val="150000"/>
              </a:lnSpc>
            </a:pPr>
            <a:r>
              <a:rPr lang="en-US" sz="2800" dirty="0" smtClean="0"/>
              <a:t>Unity within the advising community</a:t>
            </a:r>
          </a:p>
          <a:p>
            <a:pPr>
              <a:lnSpc>
                <a:spcPct val="150000"/>
              </a:lnSpc>
            </a:pPr>
            <a:r>
              <a:rPr lang="en-US" sz="2800" dirty="0" smtClean="0"/>
              <a:t>Proactive</a:t>
            </a:r>
          </a:p>
          <a:p>
            <a:pPr>
              <a:lnSpc>
                <a:spcPct val="150000"/>
              </a:lnSpc>
            </a:pPr>
            <a:r>
              <a:rPr lang="en-US" sz="2800" dirty="0" smtClean="0"/>
              <a:t>Data driven decisions</a:t>
            </a:r>
          </a:p>
          <a:p>
            <a:pPr>
              <a:lnSpc>
                <a:spcPct val="150000"/>
              </a:lnSpc>
            </a:pPr>
            <a:r>
              <a:rPr lang="en-US" sz="2800" dirty="0" smtClean="0"/>
              <a:t>Change</a:t>
            </a:r>
          </a:p>
          <a:p>
            <a:pPr marL="0" indent="0">
              <a:buNone/>
            </a:pPr>
            <a:endParaRPr lang="en-US" sz="2800" dirty="0"/>
          </a:p>
        </p:txBody>
      </p:sp>
    </p:spTree>
    <p:extLst>
      <p:ext uri="{BB962C8B-B14F-4D97-AF65-F5344CB8AC3E}">
        <p14:creationId xmlns:p14="http://schemas.microsoft.com/office/powerpoint/2010/main" val="358192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P-template.png"/>
          <p:cNvPicPr>
            <a:picLocks noChangeAspect="1"/>
          </p:cNvPicPr>
          <p:nvPr/>
        </p:nvPicPr>
        <p:blipFill>
          <a:blip r:embed="rId3"/>
          <a:stretch>
            <a:fillRect/>
          </a:stretch>
        </p:blipFill>
        <p:spPr>
          <a:xfrm>
            <a:off x="0" y="0"/>
            <a:ext cx="9144000" cy="6858000"/>
          </a:xfrm>
          <a:prstGeom prst="rect">
            <a:avLst/>
          </a:prstGeom>
        </p:spPr>
      </p:pic>
      <p:sp>
        <p:nvSpPr>
          <p:cNvPr id="8" name="Title 7"/>
          <p:cNvSpPr>
            <a:spLocks noGrp="1"/>
          </p:cNvSpPr>
          <p:nvPr>
            <p:ph type="title"/>
          </p:nvPr>
        </p:nvSpPr>
        <p:spPr>
          <a:xfrm>
            <a:off x="457200" y="658220"/>
            <a:ext cx="8229600" cy="759418"/>
          </a:xfrm>
        </p:spPr>
        <p:txBody>
          <a:bodyPr>
            <a:normAutofit fontScale="90000"/>
          </a:bodyPr>
          <a:lstStyle/>
          <a:p>
            <a:r>
              <a:rPr lang="en-US" dirty="0" smtClean="0"/>
              <a:t>Surprise about Technology</a:t>
            </a:r>
            <a:endParaRPr lang="en-US" dirty="0"/>
          </a:p>
        </p:txBody>
      </p:sp>
      <p:sp>
        <p:nvSpPr>
          <p:cNvPr id="9" name="Content Placeholder 8"/>
          <p:cNvSpPr>
            <a:spLocks noGrp="1"/>
          </p:cNvSpPr>
          <p:nvPr>
            <p:ph idx="1"/>
          </p:nvPr>
        </p:nvSpPr>
        <p:spPr/>
        <p:txBody>
          <a:bodyPr>
            <a:normAutofit/>
          </a:bodyPr>
          <a:lstStyle/>
          <a:p>
            <a:endParaRPr lang="en-US" sz="2800" dirty="0" smtClean="0"/>
          </a:p>
          <a:p>
            <a:pPr>
              <a:lnSpc>
                <a:spcPct val="150000"/>
              </a:lnSpc>
            </a:pPr>
            <a:r>
              <a:rPr lang="en-US" sz="2800" dirty="0" smtClean="0"/>
              <a:t>Not a Failure if Move or Change </a:t>
            </a:r>
            <a:r>
              <a:rPr lang="en-US" sz="2800" dirty="0"/>
              <a:t>T</a:t>
            </a:r>
            <a:r>
              <a:rPr lang="en-US" sz="2800" dirty="0" smtClean="0"/>
              <a:t>echnology</a:t>
            </a:r>
          </a:p>
          <a:p>
            <a:pPr>
              <a:lnSpc>
                <a:spcPct val="150000"/>
              </a:lnSpc>
            </a:pPr>
            <a:r>
              <a:rPr lang="en-US" sz="2800" dirty="0"/>
              <a:t>H</a:t>
            </a:r>
            <a:r>
              <a:rPr lang="en-US" sz="2800" dirty="0" smtClean="0"/>
              <a:t>uge Investment of Time</a:t>
            </a:r>
          </a:p>
          <a:p>
            <a:pPr>
              <a:lnSpc>
                <a:spcPct val="150000"/>
              </a:lnSpc>
            </a:pPr>
            <a:r>
              <a:rPr lang="en-US" sz="2800" dirty="0" smtClean="0"/>
              <a:t>Requires Continuous Updates/Maintenance</a:t>
            </a:r>
          </a:p>
          <a:p>
            <a:pPr>
              <a:lnSpc>
                <a:spcPct val="150000"/>
              </a:lnSpc>
            </a:pPr>
            <a:r>
              <a:rPr lang="en-US" sz="2800" dirty="0" smtClean="0"/>
              <a:t>Not the Magic Bullet</a:t>
            </a:r>
          </a:p>
        </p:txBody>
      </p:sp>
    </p:spTree>
    <p:extLst>
      <p:ext uri="{BB962C8B-B14F-4D97-AF65-F5344CB8AC3E}">
        <p14:creationId xmlns:p14="http://schemas.microsoft.com/office/powerpoint/2010/main" val="1837598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P-template.png"/>
          <p:cNvPicPr>
            <a:picLocks noChangeAspect="1"/>
          </p:cNvPicPr>
          <p:nvPr/>
        </p:nvPicPr>
        <p:blipFill>
          <a:blip r:embed="rId3"/>
          <a:stretch>
            <a:fillRect/>
          </a:stretch>
        </p:blipFill>
        <p:spPr>
          <a:xfrm>
            <a:off x="0" y="0"/>
            <a:ext cx="9144000" cy="6858000"/>
          </a:xfrm>
          <a:prstGeom prst="rect">
            <a:avLst/>
          </a:prstGeom>
        </p:spPr>
      </p:pic>
      <p:sp>
        <p:nvSpPr>
          <p:cNvPr id="8" name="Title 7"/>
          <p:cNvSpPr>
            <a:spLocks noGrp="1"/>
          </p:cNvSpPr>
          <p:nvPr>
            <p:ph type="title"/>
          </p:nvPr>
        </p:nvSpPr>
        <p:spPr>
          <a:xfrm>
            <a:off x="457200" y="658220"/>
            <a:ext cx="8229600" cy="759418"/>
          </a:xfrm>
        </p:spPr>
        <p:txBody>
          <a:bodyPr>
            <a:normAutofit fontScale="90000"/>
          </a:bodyPr>
          <a:lstStyle/>
          <a:p>
            <a:r>
              <a:rPr lang="en-US" dirty="0" smtClean="0"/>
              <a:t>Rewards</a:t>
            </a:r>
            <a:endParaRPr lang="en-US" dirty="0"/>
          </a:p>
        </p:txBody>
      </p:sp>
      <p:sp>
        <p:nvSpPr>
          <p:cNvPr id="9" name="Content Placeholder 8"/>
          <p:cNvSpPr>
            <a:spLocks noGrp="1"/>
          </p:cNvSpPr>
          <p:nvPr>
            <p:ph idx="1"/>
          </p:nvPr>
        </p:nvSpPr>
        <p:spPr/>
        <p:txBody>
          <a:bodyPr/>
          <a:lstStyle/>
          <a:p>
            <a:pPr marL="0" indent="0">
              <a:buNone/>
            </a:pPr>
            <a:endParaRPr lang="en-US" sz="2800" dirty="0"/>
          </a:p>
          <a:p>
            <a:pPr>
              <a:lnSpc>
                <a:spcPct val="150000"/>
              </a:lnSpc>
            </a:pPr>
            <a:r>
              <a:rPr lang="en-US" sz="2800" dirty="0" smtClean="0"/>
              <a:t>More Personal and Deeper Relationship </a:t>
            </a:r>
          </a:p>
          <a:p>
            <a:pPr>
              <a:lnSpc>
                <a:spcPct val="150000"/>
              </a:lnSpc>
            </a:pPr>
            <a:r>
              <a:rPr lang="en-US" sz="2800" dirty="0" smtClean="0"/>
              <a:t>More Aligning of Policy and Processes</a:t>
            </a:r>
          </a:p>
          <a:p>
            <a:pPr>
              <a:lnSpc>
                <a:spcPct val="150000"/>
              </a:lnSpc>
            </a:pPr>
            <a:r>
              <a:rPr lang="en-US" sz="2800" dirty="0" smtClean="0"/>
              <a:t>Strengthened Communication</a:t>
            </a:r>
          </a:p>
          <a:p>
            <a:pPr>
              <a:lnSpc>
                <a:spcPct val="150000"/>
              </a:lnSpc>
            </a:pPr>
            <a:r>
              <a:rPr lang="en-US" sz="2800" dirty="0" smtClean="0"/>
              <a:t>Data Driven Decisions</a:t>
            </a:r>
          </a:p>
        </p:txBody>
      </p:sp>
    </p:spTree>
    <p:extLst>
      <p:ext uri="{BB962C8B-B14F-4D97-AF65-F5344CB8AC3E}">
        <p14:creationId xmlns:p14="http://schemas.microsoft.com/office/powerpoint/2010/main" val="3006810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P-template.png"/>
          <p:cNvPicPr>
            <a:picLocks noChangeAspect="1"/>
          </p:cNvPicPr>
          <p:nvPr/>
        </p:nvPicPr>
        <p:blipFill>
          <a:blip r:embed="rId3"/>
          <a:stretch>
            <a:fillRect/>
          </a:stretch>
        </p:blipFill>
        <p:spPr>
          <a:xfrm>
            <a:off x="0" y="0"/>
            <a:ext cx="9144000" cy="6858000"/>
          </a:xfrm>
          <a:prstGeom prst="rect">
            <a:avLst/>
          </a:prstGeom>
        </p:spPr>
      </p:pic>
      <p:sp>
        <p:nvSpPr>
          <p:cNvPr id="8" name="Title 7"/>
          <p:cNvSpPr>
            <a:spLocks noGrp="1"/>
          </p:cNvSpPr>
          <p:nvPr>
            <p:ph type="title"/>
          </p:nvPr>
        </p:nvSpPr>
        <p:spPr>
          <a:xfrm>
            <a:off x="457200" y="658220"/>
            <a:ext cx="8229600" cy="759418"/>
          </a:xfrm>
        </p:spPr>
        <p:txBody>
          <a:bodyPr>
            <a:normAutofit fontScale="90000"/>
          </a:bodyPr>
          <a:lstStyle/>
          <a:p>
            <a:r>
              <a:rPr lang="en-US" dirty="0" smtClean="0"/>
              <a:t>Words of Wisdom</a:t>
            </a:r>
            <a:endParaRPr lang="en-US" dirty="0"/>
          </a:p>
        </p:txBody>
      </p:sp>
      <p:sp>
        <p:nvSpPr>
          <p:cNvPr id="9" name="Content Placeholder 8"/>
          <p:cNvSpPr>
            <a:spLocks noGrp="1"/>
          </p:cNvSpPr>
          <p:nvPr>
            <p:ph idx="1"/>
          </p:nvPr>
        </p:nvSpPr>
        <p:spPr/>
        <p:txBody>
          <a:bodyPr/>
          <a:lstStyle/>
          <a:p>
            <a:pPr marL="0" indent="0">
              <a:buNone/>
            </a:pPr>
            <a:endParaRPr lang="en-US" sz="2800" dirty="0"/>
          </a:p>
          <a:p>
            <a:r>
              <a:rPr lang="en-US" sz="2800" dirty="0" smtClean="0"/>
              <a:t>Prepare Staff to Utilize the Tool</a:t>
            </a:r>
          </a:p>
          <a:p>
            <a:r>
              <a:rPr lang="en-US" sz="2800" dirty="0" smtClean="0"/>
              <a:t>Allow </a:t>
            </a:r>
            <a:r>
              <a:rPr lang="en-US" sz="2800" dirty="0"/>
              <a:t>t</a:t>
            </a:r>
            <a:r>
              <a:rPr lang="en-US" sz="2800" dirty="0" smtClean="0"/>
              <a:t>he Academic Advisor Time to  “PLAY” with the System</a:t>
            </a:r>
          </a:p>
          <a:p>
            <a:r>
              <a:rPr lang="en-US" sz="2800" dirty="0" smtClean="0"/>
              <a:t>Get Buy-in from </a:t>
            </a:r>
            <a:r>
              <a:rPr lang="en-US" sz="2800" dirty="0"/>
              <a:t>A</a:t>
            </a:r>
            <a:r>
              <a:rPr lang="en-US" sz="2800" dirty="0" smtClean="0"/>
              <a:t>ll University Partners</a:t>
            </a:r>
          </a:p>
          <a:p>
            <a:r>
              <a:rPr lang="en-US" sz="2800" dirty="0" smtClean="0"/>
              <a:t>Celebrate </a:t>
            </a:r>
          </a:p>
        </p:txBody>
      </p:sp>
    </p:spTree>
    <p:extLst>
      <p:ext uri="{BB962C8B-B14F-4D97-AF65-F5344CB8AC3E}">
        <p14:creationId xmlns:p14="http://schemas.microsoft.com/office/powerpoint/2010/main" val="2522282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P-template.png"/>
          <p:cNvPicPr>
            <a:picLocks noChangeAspect="1"/>
          </p:cNvPicPr>
          <p:nvPr/>
        </p:nvPicPr>
        <p:blipFill>
          <a:blip r:embed="rId3"/>
          <a:stretch>
            <a:fillRect/>
          </a:stretch>
        </p:blipFill>
        <p:spPr>
          <a:xfrm>
            <a:off x="0" y="0"/>
            <a:ext cx="9144000" cy="6858000"/>
          </a:xfrm>
          <a:prstGeom prst="rect">
            <a:avLst/>
          </a:prstGeom>
        </p:spPr>
      </p:pic>
      <p:sp>
        <p:nvSpPr>
          <p:cNvPr id="8" name="Title 7"/>
          <p:cNvSpPr>
            <a:spLocks noGrp="1"/>
          </p:cNvSpPr>
          <p:nvPr>
            <p:ph type="title"/>
          </p:nvPr>
        </p:nvSpPr>
        <p:spPr>
          <a:xfrm>
            <a:off x="457200" y="679269"/>
            <a:ext cx="8229600" cy="943020"/>
          </a:xfrm>
        </p:spPr>
        <p:txBody>
          <a:bodyPr>
            <a:normAutofit/>
          </a:bodyPr>
          <a:lstStyle/>
          <a:p>
            <a:r>
              <a:rPr lang="en-US" dirty="0" smtClean="0"/>
              <a:t>Thank you</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Miranda Swain</a:t>
            </a:r>
          </a:p>
          <a:p>
            <a:pPr marL="0" indent="0">
              <a:buNone/>
            </a:pPr>
            <a:r>
              <a:rPr lang="en-US" dirty="0" smtClean="0">
                <a:hlinkClick r:id="rId4"/>
              </a:rPr>
              <a:t>Miranda.Swain@utsa.edu</a:t>
            </a:r>
            <a:endParaRPr lang="en-US" dirty="0" smtClean="0"/>
          </a:p>
          <a:p>
            <a:pPr marL="0" indent="0">
              <a:buNone/>
            </a:pPr>
            <a:endParaRPr lang="en-US" dirty="0" smtClean="0"/>
          </a:p>
          <a:p>
            <a:pPr marL="0" indent="0">
              <a:buNone/>
            </a:pPr>
            <a:r>
              <a:rPr lang="en-US" dirty="0" smtClean="0"/>
              <a:t>Jackie Loden</a:t>
            </a:r>
          </a:p>
          <a:p>
            <a:pPr marL="0" indent="0">
              <a:buNone/>
            </a:pPr>
            <a:r>
              <a:rPr lang="en-US" dirty="0" smtClean="0">
                <a:hlinkClick r:id="rId5"/>
              </a:rPr>
              <a:t>Jackie.Loden@utsa.edu</a:t>
            </a:r>
            <a:endParaRPr lang="en-US" dirty="0" smtClean="0"/>
          </a:p>
          <a:p>
            <a:pPr marL="0" indent="0">
              <a:buNone/>
            </a:pPr>
            <a:endParaRPr lang="en-US" dirty="0"/>
          </a:p>
          <a:p>
            <a:pPr marL="0" indent="0">
              <a:buNone/>
            </a:pPr>
            <a:r>
              <a:rPr lang="en-US" dirty="0" smtClean="0"/>
              <a:t>Barbara Smith</a:t>
            </a:r>
          </a:p>
          <a:p>
            <a:pPr marL="0" indent="0">
              <a:buNone/>
            </a:pPr>
            <a:r>
              <a:rPr lang="en-US" dirty="0" smtClean="0">
                <a:hlinkClick r:id="rId6"/>
              </a:rPr>
              <a:t>Barbara.Smith@utsa.edu</a:t>
            </a:r>
            <a:endParaRPr lang="en-US" dirty="0" smtClean="0"/>
          </a:p>
          <a:p>
            <a:pPr marL="0" indent="0">
              <a:buNone/>
            </a:pPr>
            <a:endParaRPr lang="en-US" dirty="0" smtClean="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28434537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NWTC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WTCGreen" id="{FBBA6065-7640-4749-B777-24651751901D}" vid="{56D266EB-51D6-48D2-84E6-CBDD1B8FDEAE}"/>
    </a:ext>
  </a:extLst>
</a:theme>
</file>

<file path=ppt/theme/theme2.xml><?xml version="1.0" encoding="utf-8"?>
<a:theme xmlns:a="http://schemas.openxmlformats.org/drawingml/2006/main" name="iPASS Powerpoint Template">
  <a:themeElements>
    <a:clrScheme name="Achieving the Dream">
      <a:dk1>
        <a:srgbClr val="008E7F"/>
      </a:dk1>
      <a:lt1>
        <a:srgbClr val="455560"/>
      </a:lt1>
      <a:dk2>
        <a:srgbClr val="F8F8F8"/>
      </a:dk2>
      <a:lt2>
        <a:srgbClr val="F8F8F8"/>
      </a:lt2>
      <a:accent1>
        <a:srgbClr val="008E7F"/>
      </a:accent1>
      <a:accent2>
        <a:srgbClr val="78278B"/>
      </a:accent2>
      <a:accent3>
        <a:srgbClr val="F6A01A"/>
      </a:accent3>
      <a:accent4>
        <a:srgbClr val="00539B"/>
      </a:accent4>
      <a:accent5>
        <a:srgbClr val="F1CB00"/>
      </a:accent5>
      <a:accent6>
        <a:srgbClr val="E31B23"/>
      </a:accent6>
      <a:hlink>
        <a:srgbClr val="0563C1"/>
      </a:hlink>
      <a:folHlink>
        <a:srgbClr val="0563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iPASS Powerpoint Template">
  <a:themeElements>
    <a:clrScheme name="Achieving the Dream">
      <a:dk1>
        <a:srgbClr val="008E7F"/>
      </a:dk1>
      <a:lt1>
        <a:srgbClr val="455560"/>
      </a:lt1>
      <a:dk2>
        <a:srgbClr val="F8F8F8"/>
      </a:dk2>
      <a:lt2>
        <a:srgbClr val="F8F8F8"/>
      </a:lt2>
      <a:accent1>
        <a:srgbClr val="008E7F"/>
      </a:accent1>
      <a:accent2>
        <a:srgbClr val="78278B"/>
      </a:accent2>
      <a:accent3>
        <a:srgbClr val="F6A01A"/>
      </a:accent3>
      <a:accent4>
        <a:srgbClr val="00539B"/>
      </a:accent4>
      <a:accent5>
        <a:srgbClr val="F1CB00"/>
      </a:accent5>
      <a:accent6>
        <a:srgbClr val="E31B23"/>
      </a:accent6>
      <a:hlink>
        <a:srgbClr val="0563C1"/>
      </a:hlink>
      <a:folHlink>
        <a:srgbClr val="0563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UTSA">
      <a:dk1>
        <a:srgbClr val="002244"/>
      </a:dk1>
      <a:lt1>
        <a:sysClr val="window" lastClr="FFFFFF"/>
      </a:lt1>
      <a:dk2>
        <a:srgbClr val="002244"/>
      </a:dk2>
      <a:lt2>
        <a:srgbClr val="D5D2CA"/>
      </a:lt2>
      <a:accent1>
        <a:srgbClr val="F26000"/>
      </a:accent1>
      <a:accent2>
        <a:srgbClr val="F3EC7A"/>
      </a:accent2>
      <a:accent3>
        <a:srgbClr val="A4B7B8"/>
      </a:accent3>
      <a:accent4>
        <a:srgbClr val="ABC785"/>
      </a:accent4>
      <a:accent5>
        <a:srgbClr val="156570"/>
      </a:accent5>
      <a:accent6>
        <a:srgbClr val="9DBCB0"/>
      </a:accent6>
      <a:hlink>
        <a:srgbClr val="F26000"/>
      </a:hlink>
      <a:folHlink>
        <a:srgbClr val="F2A26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NWTCGreen</Template>
  <TotalTime>16957</TotalTime>
  <Words>901</Words>
  <Application>Microsoft Office PowerPoint</Application>
  <PresentationFormat>On-screen Show (4:3)</PresentationFormat>
  <Paragraphs>146</Paragraphs>
  <Slides>22</Slides>
  <Notes>15</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22</vt:i4>
      </vt:variant>
    </vt:vector>
  </HeadingPairs>
  <TitlesOfParts>
    <vt:vector size="39" baseType="lpstr">
      <vt:lpstr>Arial</vt:lpstr>
      <vt:lpstr>BebasNeueBold</vt:lpstr>
      <vt:lpstr>Calibri</vt:lpstr>
      <vt:lpstr>Calibri Light</vt:lpstr>
      <vt:lpstr>Helvetica</vt:lpstr>
      <vt:lpstr>ITC Avant Garde Std Bk</vt:lpstr>
      <vt:lpstr>ITC Avant Garde Std Bk Cn</vt:lpstr>
      <vt:lpstr>ITC Garamond Std Book</vt:lpstr>
      <vt:lpstr>MS Mincho</vt:lpstr>
      <vt:lpstr>Open Sans Semibold</vt:lpstr>
      <vt:lpstr>Times New Roman</vt:lpstr>
      <vt:lpstr>Wingdings</vt:lpstr>
      <vt:lpstr>NWTCGreen</vt:lpstr>
      <vt:lpstr>iPASS Powerpoint Template</vt:lpstr>
      <vt:lpstr>1_iPASS Powerpoint Template</vt:lpstr>
      <vt:lpstr>Office Theme</vt:lpstr>
      <vt:lpstr>1_Office Theme</vt:lpstr>
      <vt:lpstr>Advisor Voices</vt:lpstr>
      <vt:lpstr>Today’s Presenters</vt:lpstr>
      <vt:lpstr>Today’s Presenters</vt:lpstr>
      <vt:lpstr>PowerPoint Presentation</vt:lpstr>
      <vt:lpstr>Our Experience</vt:lpstr>
      <vt:lpstr>Surprise about Technology</vt:lpstr>
      <vt:lpstr>Rewards</vt:lpstr>
      <vt:lpstr>Words of Wisdom</vt:lpstr>
      <vt:lpstr>Thank you</vt:lpstr>
      <vt:lpstr>iPASS at NWTC: An Advising Perspective </vt:lpstr>
      <vt:lpstr>PowerPoint Presentation</vt:lpstr>
      <vt:lpstr>PowerPoint Presentation</vt:lpstr>
      <vt:lpstr>PowerPoint Presentation</vt:lpstr>
      <vt:lpstr>PowerPoint Presentation</vt:lpstr>
      <vt:lpstr>LEEFREDRICK BOWEN, Academic Advisor and Director for Academic Advising Systems</vt:lpstr>
      <vt:lpstr>Advisor Technological Ecosystem </vt:lpstr>
      <vt:lpstr>PowerPoint Presentation</vt:lpstr>
      <vt:lpstr>Advisor Targeted Engagement</vt:lpstr>
      <vt:lpstr>Advisor Targeted Engagement</vt:lpstr>
      <vt:lpstr>PowerPoint Presentation</vt:lpstr>
      <vt:lpstr>Advisor Panel Discussion</vt:lpstr>
      <vt:lpstr>Announcements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Lawton</dc:creator>
  <cp:lastModifiedBy>Nancy Millichap</cp:lastModifiedBy>
  <cp:revision>577</cp:revision>
  <cp:lastPrinted>2017-03-10T14:33:49Z</cp:lastPrinted>
  <dcterms:created xsi:type="dcterms:W3CDTF">2016-08-31T16:04:35Z</dcterms:created>
  <dcterms:modified xsi:type="dcterms:W3CDTF">2017-07-13T02:34:04Z</dcterms:modified>
</cp:coreProperties>
</file>