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55" r:id="rId1"/>
    <p:sldMasterId id="2147483869" r:id="rId2"/>
  </p:sldMasterIdLst>
  <p:notesMasterIdLst>
    <p:notesMasterId r:id="rId25"/>
  </p:notesMasterIdLst>
  <p:handoutMasterIdLst>
    <p:handoutMasterId r:id="rId26"/>
  </p:handoutMasterIdLst>
  <p:sldIdLst>
    <p:sldId id="314" r:id="rId3"/>
    <p:sldId id="256" r:id="rId4"/>
    <p:sldId id="291" r:id="rId5"/>
    <p:sldId id="295" r:id="rId6"/>
    <p:sldId id="292" r:id="rId7"/>
    <p:sldId id="293" r:id="rId8"/>
    <p:sldId id="296" r:id="rId9"/>
    <p:sldId id="297" r:id="rId10"/>
    <p:sldId id="298" r:id="rId11"/>
    <p:sldId id="300" r:id="rId12"/>
    <p:sldId id="304" r:id="rId13"/>
    <p:sldId id="313" r:id="rId14"/>
    <p:sldId id="302" r:id="rId15"/>
    <p:sldId id="311" r:id="rId16"/>
    <p:sldId id="303" r:id="rId17"/>
    <p:sldId id="305" r:id="rId18"/>
    <p:sldId id="306" r:id="rId19"/>
    <p:sldId id="307" r:id="rId20"/>
    <p:sldId id="310" r:id="rId21"/>
    <p:sldId id="308" r:id="rId22"/>
    <p:sldId id="309" r:id="rId23"/>
    <p:sldId id="31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outline" clrMode="bw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5" autoAdjust="0"/>
    <p:restoredTop sz="67205" autoAdjust="0"/>
  </p:normalViewPr>
  <p:slideViewPr>
    <p:cSldViewPr snapToGrid="0" snapToObjects="1">
      <p:cViewPr varScale="1">
        <p:scale>
          <a:sx n="67" d="100"/>
          <a:sy n="67" d="100"/>
        </p:scale>
        <p:origin x="162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72973-997E-E041-9177-8C52319AC751}" type="datetimeFigureOut">
              <a:rPr lang="en-US" smtClean="0"/>
              <a:t>6/22/2017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74D51E-2A96-0A4A-80F6-7077D88997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575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C342E6-8193-0F4F-A672-33C5E71B6E3F}" type="datetimeFigureOut">
              <a:rPr lang="en-US" smtClean="0"/>
              <a:t>6/22/2017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7BDB6A-E545-0A4C-A403-1C404418E9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030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B5392F-D435-4F98-9E43-50974C0957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3532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BDB6A-E545-0A4C-A403-1C404418E97E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005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5339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692200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578104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5007821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2246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84936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40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0499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4451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001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7BDB6A-E545-0A4C-A403-1C404418E97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15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0391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8797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.</a:t>
            </a:r>
            <a:endParaRPr lang="en" dirty="0"/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5260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546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8DEE8-7A87-4E01-8ADE-4C49CDD43F74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033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1"/>
            <a:ext cx="548700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767653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89608" y="1905000"/>
            <a:ext cx="7772400" cy="1470025"/>
          </a:xfrm>
        </p:spPr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z="4000" smtClean="0">
                <a:solidFill>
                  <a:srgbClr val="00539B"/>
                </a:solidFill>
                <a:latin typeface="ITC Avant Garde Std Bk" pitchFamily="34" charset="0"/>
              </a:rPr>
              <a:t>Click to edit Master title style</a:t>
            </a:r>
            <a:endParaRPr lang="en-US" sz="4000" dirty="0">
              <a:solidFill>
                <a:srgbClr val="008E7F"/>
              </a:solidFill>
              <a:latin typeface="ITC Avant Garde Std B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3962400"/>
            <a:ext cx="6172200" cy="2126578"/>
          </a:xfrm>
          <a:prstGeom prst="rect">
            <a:avLst/>
          </a:prstGeom>
          <a:gradFill flip="none" rotWithShape="1">
            <a:gsLst>
              <a:gs pos="0">
                <a:srgbClr val="00539B">
                  <a:shade val="30000"/>
                  <a:satMod val="115000"/>
                </a:srgbClr>
              </a:gs>
              <a:gs pos="50000">
                <a:srgbClr val="00539B">
                  <a:shade val="67500"/>
                  <a:satMod val="115000"/>
                </a:srgbClr>
              </a:gs>
              <a:gs pos="100000">
                <a:srgbClr val="00539B">
                  <a:shade val="100000"/>
                  <a:satMod val="115000"/>
                </a:srgb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TC Avant Garde Std Bk"/>
                <a:ea typeface="MS Mincho"/>
                <a:cs typeface="Times New Roman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TC Garamond Std Book"/>
              <a:ea typeface="MS Mincho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TC Avant Garde Std Bk"/>
                <a:ea typeface="MS Mincho"/>
                <a:cs typeface="Times New Roman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TC Garamond Std Book"/>
              <a:ea typeface="MS Mincho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TC Avant Garde Std Bk"/>
                <a:ea typeface="MS Mincho"/>
                <a:cs typeface="Times New Roman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TC Garamond Std Book"/>
              <a:ea typeface="MS Mincho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TC Avant Garde Std Bk"/>
                <a:ea typeface="MS Mincho"/>
                <a:cs typeface="Times New Roman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TC Garamond Std Book"/>
              <a:ea typeface="MS Mincho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TC Avant Garde Std Bk"/>
                <a:ea typeface="MS Mincho"/>
                <a:cs typeface="Times New Roman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TC Garamond Std Book"/>
              <a:ea typeface="MS Mincho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TC Avant Garde Std Bk"/>
                <a:ea typeface="MS Mincho"/>
                <a:cs typeface="Times New Roman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TC Garamond Std Book"/>
              <a:ea typeface="MS Mincho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TC Avant Garde Std Bk"/>
                <a:ea typeface="MS Mincho"/>
                <a:cs typeface="Times New Roman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TC Garamond Std Book"/>
              <a:ea typeface="MS Mincho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TC Avant Garde Std Bk"/>
                <a:ea typeface="MS Mincho"/>
                <a:cs typeface="Times New Roman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TC Garamond Std Book"/>
              <a:ea typeface="MS Mincho"/>
              <a:cs typeface="Times New Roman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TC Avant Garde Std Bk"/>
                <a:ea typeface="MS Mincho"/>
                <a:cs typeface="Times New Roman"/>
              </a:rPr>
              <a:t> </a:t>
            </a:r>
            <a:endParaRPr kumimoji="0" lang="en-U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TC Garamond Std Book"/>
              <a:ea typeface="MS Mincho"/>
              <a:cs typeface="Times New Roman"/>
            </a:endParaRPr>
          </a:p>
        </p:txBody>
      </p:sp>
      <p:pic>
        <p:nvPicPr>
          <p:cNvPr id="9" name="Picture 8" descr="http://www.taoyoung.com/Images/img_compass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62400"/>
            <a:ext cx="2895600" cy="2133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Connector 9"/>
          <p:cNvCxnSpPr/>
          <p:nvPr/>
        </p:nvCxnSpPr>
        <p:spPr>
          <a:xfrm>
            <a:off x="1973263" y="1145721"/>
            <a:ext cx="5197475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3432808" y="152400"/>
            <a:ext cx="2286000" cy="827314"/>
            <a:chOff x="466505" y="-179576"/>
            <a:chExt cx="2047117" cy="704996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6505" y="-179576"/>
              <a:ext cx="705032" cy="70499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Picture 12" descr="https://blog.opendns.com/wp-content/uploads/2012/05/Educause_Logo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322" y="73176"/>
              <a:ext cx="1257300" cy="28130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4043229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0"/>
            <a:ext cx="9144000" cy="819150"/>
            <a:chOff x="0" y="0"/>
            <a:chExt cx="9144000" cy="819150"/>
          </a:xfrm>
        </p:grpSpPr>
        <p:sp>
          <p:nvSpPr>
            <p:cNvPr id="28" name="Rectangle 27"/>
            <p:cNvSpPr/>
            <p:nvPr/>
          </p:nvSpPr>
          <p:spPr>
            <a:xfrm>
              <a:off x="0" y="0"/>
              <a:ext cx="7991447" cy="818903"/>
            </a:xfrm>
            <a:prstGeom prst="rect">
              <a:avLst/>
            </a:prstGeom>
            <a:gradFill flip="none" rotWithShape="1">
              <a:gsLst>
                <a:gs pos="0">
                  <a:srgbClr val="00539B">
                    <a:shade val="30000"/>
                    <a:satMod val="115000"/>
                  </a:srgbClr>
                </a:gs>
                <a:gs pos="50000">
                  <a:srgbClr val="00539B">
                    <a:shade val="67500"/>
                    <a:satMod val="115000"/>
                  </a:srgbClr>
                </a:gs>
                <a:gs pos="100000">
                  <a:srgbClr val="00539B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ITC Avant Garde Std Bk"/>
                  <a:ea typeface="MS Mincho"/>
                  <a:cs typeface="Times New Roman"/>
                </a:rPr>
                <a:t> 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MS Mincho"/>
                <a:cs typeface="Times New Roman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ITC Avant Garde Std Bk"/>
                  <a:ea typeface="MS Mincho"/>
                  <a:cs typeface="Times New Roman"/>
                </a:rPr>
                <a:t> 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MS Mincho"/>
                <a:cs typeface="Times New Roman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ITC Avant Garde Std Bk"/>
                  <a:ea typeface="MS Mincho"/>
                  <a:cs typeface="Times New Roman"/>
                </a:rPr>
                <a:t> 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MS Mincho"/>
                <a:cs typeface="Times New Roman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ITC Avant Garde Std Bk"/>
                  <a:ea typeface="MS Mincho"/>
                  <a:cs typeface="Times New Roman"/>
                </a:rPr>
                <a:t> 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MS Mincho"/>
                <a:cs typeface="Times New Roman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ITC Avant Garde Std Bk"/>
                  <a:ea typeface="MS Mincho"/>
                  <a:cs typeface="Times New Roman"/>
                </a:rPr>
                <a:t> 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MS Mincho"/>
                <a:cs typeface="Times New Roman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ITC Avant Garde Std Bk"/>
                  <a:ea typeface="MS Mincho"/>
                  <a:cs typeface="Times New Roman"/>
                </a:rPr>
                <a:t> 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MS Mincho"/>
                <a:cs typeface="Times New Roman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ITC Avant Garde Std Bk"/>
                  <a:ea typeface="MS Mincho"/>
                  <a:cs typeface="Times New Roman"/>
                </a:rPr>
                <a:t> 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MS Mincho"/>
                <a:cs typeface="Times New Roman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ITC Avant Garde Std Bk"/>
                  <a:ea typeface="MS Mincho"/>
                  <a:cs typeface="Times New Roman"/>
                </a:rPr>
                <a:t> 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MS Mincho"/>
                <a:cs typeface="Times New Roman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25000"/>
                </a:lnSpc>
                <a:spcBef>
                  <a:spcPts val="30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455560"/>
                  </a:solidFill>
                  <a:effectLst/>
                  <a:uLnTx/>
                  <a:uFillTx/>
                  <a:latin typeface="ITC Avant Garde Std Bk"/>
                  <a:ea typeface="MS Mincho"/>
                  <a:cs typeface="Times New Roman"/>
                </a:rPr>
                <a:t> </a:t>
              </a:r>
              <a:endParaRPr kumimoji="0" lang="en-US" sz="1100" b="0" i="0" u="none" strike="noStrike" kern="0" cap="none" spc="0" normalizeH="0" baseline="0" noProof="0">
                <a:ln>
                  <a:noFill/>
                </a:ln>
                <a:solidFill>
                  <a:srgbClr val="455560"/>
                </a:solidFill>
                <a:effectLst/>
                <a:uLnTx/>
                <a:uFillTx/>
                <a:latin typeface="Calibri"/>
                <a:ea typeface="MS Mincho"/>
                <a:cs typeface="Times New Roman"/>
              </a:endParaRPr>
            </a:p>
          </p:txBody>
        </p:sp>
        <p:pic>
          <p:nvPicPr>
            <p:cNvPr id="29" name="Picture 28" descr="http://www.taoyoung.com/Images/img_compass.jpg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51475" y="0"/>
              <a:ext cx="1092525" cy="81915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30" name="Straight Connector 29"/>
          <p:cNvCxnSpPr/>
          <p:nvPr/>
        </p:nvCxnSpPr>
        <p:spPr>
          <a:xfrm>
            <a:off x="1973263" y="6096000"/>
            <a:ext cx="5197475" cy="0"/>
          </a:xfrm>
          <a:prstGeom prst="line">
            <a:avLst/>
          </a:prstGeom>
          <a:noFill/>
          <a:ln w="28575" cap="flat" cmpd="sng" algn="ctr">
            <a:solidFill>
              <a:srgbClr val="4F81BD"/>
            </a:solidFill>
            <a:prstDash val="solid"/>
          </a:ln>
          <a:effectLst/>
        </p:spPr>
      </p:cxnSp>
      <p:grpSp>
        <p:nvGrpSpPr>
          <p:cNvPr id="31" name="Group 30"/>
          <p:cNvGrpSpPr/>
          <p:nvPr/>
        </p:nvGrpSpPr>
        <p:grpSpPr>
          <a:xfrm>
            <a:off x="3886200" y="6177281"/>
            <a:ext cx="1644016" cy="588645"/>
            <a:chOff x="466505" y="-179576"/>
            <a:chExt cx="2047117" cy="704996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6505" y="-179576"/>
              <a:ext cx="705032" cy="70499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3" name="Picture 32" descr="https://blog.opendns.com/wp-content/uploads/2012/05/Educause_Logo.pn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6322" y="73176"/>
              <a:ext cx="1257300" cy="28130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1000" y="827560"/>
            <a:ext cx="8381999" cy="73998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accent4"/>
                </a:solidFill>
                <a:latin typeface="ITC Avant Garde Std Bk" panose="020B050202020202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381000" y="2114550"/>
            <a:ext cx="8381999" cy="3330575"/>
          </a:xfrm>
        </p:spPr>
        <p:txBody>
          <a:bodyPr/>
          <a:lstStyle>
            <a:lvl1pPr>
              <a:defRPr sz="2400">
                <a:solidFill>
                  <a:schemeClr val="accent2"/>
                </a:solidFill>
                <a:latin typeface="ITC Avant Garde Std Bk Cn" panose="020B0406020202020204" pitchFamily="34" charset="0"/>
              </a:defRPr>
            </a:lvl1pPr>
            <a:lvl2pPr marL="685800" indent="-228600">
              <a:buFont typeface="Wingdings" panose="05000000000000000000" pitchFamily="2" charset="2"/>
              <a:buChar char="§"/>
              <a:defRPr sz="2000">
                <a:solidFill>
                  <a:schemeClr val="bg1"/>
                </a:solidFill>
                <a:latin typeface="+mn-lt"/>
              </a:defRPr>
            </a:lvl2pPr>
          </a:lstStyle>
          <a:p>
            <a:pPr lvl="0"/>
            <a:r>
              <a:rPr lang="en-US" dirty="0" smtClean="0"/>
              <a:t>Subtitle</a:t>
            </a:r>
          </a:p>
          <a:p>
            <a:pPr lvl="1"/>
            <a:r>
              <a:rPr lang="en-US" dirty="0" smtClean="0"/>
              <a:t>Main text</a:t>
            </a:r>
          </a:p>
        </p:txBody>
      </p:sp>
    </p:spTree>
    <p:extLst>
      <p:ext uri="{BB962C8B-B14F-4D97-AF65-F5344CB8AC3E}">
        <p14:creationId xmlns:p14="http://schemas.microsoft.com/office/powerpoint/2010/main" val="42879063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5BBC7-1314-4633-B385-90D58FC16F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8E7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8E7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8E7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7B336-0289-4773-99A0-48D23D967D5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86106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8BBF0-342D-409A-9C0A-B1B451E92883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6/22/2017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  <p:sldLayoutId id="2147483868" r:id="rId13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5BBC7-1314-4633-B385-90D58FC16F74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8E7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6/22/2017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8E7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8E7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E7B336-0289-4773-99A0-48D23D967D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8E7F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8E7F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00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implicit.harvard.edu/implicit/takeatest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holly@linktosummit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hyperlink" Target="www.linktosummit.co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accent4">
                    <a:lumMod val="75000"/>
                  </a:schemeClr>
                </a:solidFill>
              </a:rPr>
              <a:t>The Coach Approach </a:t>
            </a: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en-US" sz="54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en-US" sz="5400" dirty="0" smtClean="0">
                <a:solidFill>
                  <a:schemeClr val="accent4">
                    <a:lumMod val="75000"/>
                  </a:schemeClr>
                </a:solidFill>
              </a:rPr>
              <a:t>to </a:t>
            </a:r>
            <a:r>
              <a:rPr lang="en-US" sz="5400" dirty="0">
                <a:solidFill>
                  <a:schemeClr val="accent4">
                    <a:lumMod val="75000"/>
                  </a:schemeClr>
                </a:solidFill>
              </a:rPr>
              <a:t>Student Advising</a:t>
            </a:r>
            <a:endParaRPr lang="en-US" sz="5400" dirty="0">
              <a:solidFill>
                <a:schemeClr val="accent4">
                  <a:lumMod val="75000"/>
                </a:schemeClr>
              </a:solidFill>
              <a:latin typeface="ITC Avant Garde Std Bk" panose="020B0502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52400" y="4267200"/>
            <a:ext cx="5943600" cy="16002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chemeClr val="bg2"/>
                </a:solidFill>
                <a:latin typeface="ITC Avant Garde Std Bk Cn" panose="020B0406020202020204" pitchFamily="34" charset="0"/>
              </a:rPr>
              <a:t>Holly Morris, Principal</a:t>
            </a:r>
            <a:br>
              <a:rPr lang="en-US" sz="3600" dirty="0" smtClean="0">
                <a:solidFill>
                  <a:schemeClr val="bg2"/>
                </a:solidFill>
                <a:latin typeface="ITC Avant Garde Std Bk Cn" panose="020B0406020202020204" pitchFamily="34" charset="0"/>
              </a:rPr>
            </a:br>
            <a:r>
              <a:rPr lang="en-US" sz="3600" dirty="0" smtClean="0">
                <a:solidFill>
                  <a:schemeClr val="bg2"/>
                </a:solidFill>
                <a:latin typeface="ITC Avant Garde Std Bk Cn" panose="020B0406020202020204" pitchFamily="34" charset="0"/>
              </a:rPr>
              <a:t>Summit Strategies</a:t>
            </a:r>
            <a:endParaRPr lang="en-US" sz="3600" dirty="0">
              <a:solidFill>
                <a:schemeClr val="bg2"/>
              </a:solidFill>
              <a:latin typeface="ITC Avant Garde Std Bk Cn" panose="020B04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18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311700" y="565569"/>
            <a:ext cx="8520600" cy="572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" b="1" dirty="0"/>
              <a:t>Self-Management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153335" y="1769580"/>
            <a:ext cx="4276359" cy="3868403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28571"/>
              <a:buNone/>
              <a:tabLst/>
              <a:defRPr/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  <a:sym typeface="Source Sans Pro"/>
              </a:rPr>
              <a:t>Advisors must control</a:t>
            </a:r>
          </a:p>
          <a:p>
            <a:pPr marL="198120" marR="0" lvl="0" indent="-342900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72000"/>
              <a:buFont typeface="Wingdings" charset="2"/>
              <a:buChar char="q"/>
              <a:tabLst/>
              <a:defRPr/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  <a:sym typeface="Source Sans Pro"/>
              </a:rPr>
              <a:t>Emotional Contamination</a:t>
            </a:r>
          </a:p>
          <a:p>
            <a:pPr marL="198120" marR="0" lvl="0" indent="-342900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72000"/>
              <a:buFont typeface="Wingdings" charset="2"/>
              <a:buChar char="q"/>
              <a:tabLst/>
              <a:defRPr/>
            </a:pPr>
            <a:r>
              <a:rPr lang="en-US" sz="2800" dirty="0" smtClean="0">
                <a:latin typeface="Calibri" charset="0"/>
                <a:ea typeface="Calibri" charset="0"/>
                <a:cs typeface="Calibri" charset="0"/>
                <a:sym typeface="Source Sans Pro"/>
              </a:rPr>
              <a:t> Personal Experiences</a:t>
            </a:r>
          </a:p>
          <a:p>
            <a:pPr marL="198120" indent="-342900">
              <a:spcBef>
                <a:spcPts val="1800"/>
              </a:spcBef>
              <a:buSzPct val="72000"/>
              <a:buFont typeface="Wingdings" charset="2"/>
              <a:buChar char="q"/>
            </a:pPr>
            <a:r>
              <a:rPr lang="en-US" sz="2800" dirty="0">
                <a:latin typeface="Calibri" charset="0"/>
                <a:ea typeface="Calibri" charset="0"/>
                <a:cs typeface="Calibri" charset="0"/>
                <a:sym typeface="Source Sans Pro"/>
              </a:rPr>
              <a:t>Biases	</a:t>
            </a:r>
          </a:p>
          <a:p>
            <a:pPr marL="198120" marR="0" lvl="0" indent="-342900" defTabSz="91440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72000"/>
              <a:buFont typeface="Wingdings" charset="2"/>
              <a:buChar char="q"/>
              <a:tabLst/>
              <a:defRPr/>
            </a:pPr>
            <a:endParaRPr lang="en" sz="2800" dirty="0">
              <a:latin typeface="Calibri" charset="0"/>
              <a:ea typeface="Calibri" charset="0"/>
              <a:cs typeface="Calibri" charset="0"/>
              <a:sym typeface="Source Sans Pro"/>
            </a:endParaRPr>
          </a:p>
        </p:txBody>
      </p:sp>
      <p:pic>
        <p:nvPicPr>
          <p:cNvPr id="228" name="Shape 228" descr="orange conversation.jpg"/>
          <p:cNvPicPr preferRelativeResize="0"/>
          <p:nvPr/>
        </p:nvPicPr>
        <p:blipFill rotWithShape="1">
          <a:blip r:embed="rId3">
            <a:alphaModFix/>
          </a:blip>
          <a:srcRect t="12332" b="12332"/>
          <a:stretch/>
        </p:blipFill>
        <p:spPr>
          <a:xfrm>
            <a:off x="3972300" y="2412732"/>
            <a:ext cx="5171700" cy="2582100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62729" y="5482505"/>
            <a:ext cx="80185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Harvard Implicit Bias Test</a:t>
            </a:r>
          </a:p>
          <a:p>
            <a:r>
              <a:rPr lang="en-US" sz="2800" u="sng" dirty="0">
                <a:latin typeface="Calibri" charset="0"/>
                <a:ea typeface="Calibri" charset="0"/>
                <a:cs typeface="Calibri" charset="0"/>
                <a:hlinkClick r:id="rId4"/>
              </a:rPr>
              <a:t>https://implicit.harvard.edu/implicit/takeatest.html</a:t>
            </a:r>
            <a:r>
              <a:rPr lang="en-US" sz="2800" dirty="0"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374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572100" y="488321"/>
            <a:ext cx="8520600" cy="572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" b="1" dirty="0"/>
              <a:t>Best Practices for Deeper Conversations</a:t>
            </a:r>
          </a:p>
        </p:txBody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444750" y="2008094"/>
            <a:ext cx="4252756" cy="45720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355600"/>
            <a:r>
              <a:rPr lang="en" sz="2000" dirty="0"/>
              <a:t>Limit to Advisor 1 and Advisor 2 roles or comparable Career Counselor roles </a:t>
            </a:r>
            <a:endParaRPr lang="en-US" sz="2000" dirty="0" smtClean="0"/>
          </a:p>
          <a:p>
            <a:pPr marL="101600" indent="0">
              <a:buNone/>
            </a:pPr>
            <a:endParaRPr lang="en" sz="2000" dirty="0"/>
          </a:p>
          <a:p>
            <a:pPr marL="457200" indent="-355600"/>
            <a:r>
              <a:rPr lang="en" sz="2000" dirty="0"/>
              <a:t>Face to Face (Skype and telephone do count</a:t>
            </a:r>
            <a:r>
              <a:rPr lang="en" sz="2000" dirty="0" smtClean="0"/>
              <a:t>)</a:t>
            </a:r>
            <a:endParaRPr lang="en-US" sz="2000" dirty="0" smtClean="0"/>
          </a:p>
          <a:p>
            <a:pPr marL="101600" indent="0">
              <a:buNone/>
            </a:pPr>
            <a:endParaRPr lang="en" sz="2000" dirty="0"/>
          </a:p>
          <a:p>
            <a:pPr marL="457200" indent="-355600"/>
            <a:r>
              <a:rPr lang="en" sz="2000" dirty="0"/>
              <a:t>Make Appropriate Referrals (mental health</a:t>
            </a:r>
            <a:r>
              <a:rPr lang="en" sz="2000" dirty="0" smtClean="0"/>
              <a:t>)</a:t>
            </a:r>
            <a:endParaRPr lang="en-US" sz="2000" dirty="0" smtClean="0"/>
          </a:p>
          <a:p>
            <a:pPr marL="101600" indent="0">
              <a:buNone/>
            </a:pPr>
            <a:endParaRPr lang="en" sz="2000" dirty="0"/>
          </a:p>
          <a:p>
            <a:pPr marL="457200" indent="-355600"/>
            <a:r>
              <a:rPr lang="en" sz="2000" dirty="0"/>
              <a:t>Resist Temptation to “Fix” </a:t>
            </a:r>
            <a:endParaRPr lang="en-US" sz="2000" dirty="0" smtClean="0"/>
          </a:p>
          <a:p>
            <a:pPr marL="101600" indent="0">
              <a:buNone/>
            </a:pPr>
            <a:endParaRPr lang="en" sz="2000" dirty="0"/>
          </a:p>
          <a:p>
            <a:pPr marL="457200" indent="-355600"/>
            <a:r>
              <a:rPr lang="en" sz="2000" dirty="0"/>
              <a:t>Be Patient With Process | Grieving Stages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187" y="2833220"/>
            <a:ext cx="4399807" cy="2921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446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53035" y="2264942"/>
            <a:ext cx="3364992" cy="621792"/>
          </a:xfrm>
        </p:spPr>
        <p:txBody>
          <a:bodyPr/>
          <a:lstStyle/>
          <a:p>
            <a:r>
              <a:rPr lang="en-US" dirty="0" smtClean="0"/>
              <a:t>Mindset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3"/>
          </p:nvPr>
        </p:nvSpPr>
        <p:spPr>
          <a:xfrm>
            <a:off x="4733364" y="2264942"/>
            <a:ext cx="3362062" cy="621792"/>
          </a:xfrm>
        </p:spPr>
        <p:txBody>
          <a:bodyPr/>
          <a:lstStyle/>
          <a:p>
            <a:r>
              <a:rPr lang="en-US" dirty="0" smtClean="0"/>
              <a:t>Behavioral Interviewing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8941" y="554675"/>
            <a:ext cx="7978265" cy="1154097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" b="1" dirty="0" smtClean="0"/>
              <a:t>Embedding </a:t>
            </a:r>
            <a:r>
              <a:rPr lang="en" b="1" dirty="0"/>
              <a:t>the Coach Approach: Hiring Next Gen Advisors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35" y="3179622"/>
            <a:ext cx="3316941" cy="2823136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/>
          <a:stretch/>
        </p:blipFill>
        <p:spPr>
          <a:xfrm>
            <a:off x="4733364" y="3179622"/>
            <a:ext cx="3979708" cy="2823136"/>
          </a:xfrm>
        </p:spPr>
      </p:pic>
    </p:spTree>
    <p:extLst>
      <p:ext uri="{BB962C8B-B14F-4D97-AF65-F5344CB8AC3E}">
        <p14:creationId xmlns:p14="http://schemas.microsoft.com/office/powerpoint/2010/main" val="2011692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311700" y="464074"/>
            <a:ext cx="8520600" cy="85037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" sz="3600" b="1" dirty="0"/>
              <a:t>Embedding the Coach Approach: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" sz="3600" b="1" dirty="0" smtClean="0"/>
              <a:t>Developing </a:t>
            </a:r>
            <a:r>
              <a:rPr lang="en" sz="3600" b="1" dirty="0"/>
              <a:t>Next Gen Advisors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311700" y="2009724"/>
            <a:ext cx="8520600" cy="4193852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-US" b="1" dirty="0" smtClean="0"/>
              <a:t>	</a:t>
            </a:r>
            <a:r>
              <a:rPr lang="en-US" sz="2600" b="1" dirty="0" smtClean="0"/>
              <a:t>Invest in </a:t>
            </a:r>
            <a:r>
              <a:rPr lang="en" sz="2600" b="1" dirty="0" smtClean="0"/>
              <a:t>Training </a:t>
            </a:r>
            <a:r>
              <a:rPr lang="en-US" sz="2600" b="1" dirty="0" smtClean="0"/>
              <a:t>on</a:t>
            </a:r>
            <a:r>
              <a:rPr lang="en-US" sz="2600" b="1" dirty="0"/>
              <a:t> C</a:t>
            </a:r>
            <a:r>
              <a:rPr lang="en" sz="2600" b="1" dirty="0" smtClean="0"/>
              <a:t>oaching </a:t>
            </a:r>
            <a:r>
              <a:rPr lang="en-US" sz="2600" b="1" dirty="0" smtClean="0"/>
              <a:t>C</a:t>
            </a:r>
            <a:r>
              <a:rPr lang="en" sz="2600" b="1" dirty="0" smtClean="0"/>
              <a:t>ompetencies</a:t>
            </a:r>
            <a:endParaRPr lang="en-US" sz="2600" b="1" dirty="0" smtClean="0"/>
          </a:p>
          <a:p>
            <a:pPr>
              <a:buNone/>
            </a:pPr>
            <a:endParaRPr lang="en" sz="2600" dirty="0"/>
          </a:p>
          <a:p>
            <a:pPr marL="457200" indent="-228600"/>
            <a:r>
              <a:rPr lang="en" sz="2600" dirty="0" smtClean="0"/>
              <a:t>Creat</a:t>
            </a:r>
            <a:r>
              <a:rPr lang="en-US" sz="2600" dirty="0" smtClean="0"/>
              <a:t>e</a:t>
            </a:r>
            <a:r>
              <a:rPr lang="en" sz="2600" dirty="0" smtClean="0"/>
              <a:t> </a:t>
            </a:r>
            <a:r>
              <a:rPr lang="en" sz="2600" dirty="0"/>
              <a:t>a consistent approach to learner development campus </a:t>
            </a:r>
            <a:r>
              <a:rPr lang="en" sz="2600" dirty="0" smtClean="0"/>
              <a:t>wide</a:t>
            </a:r>
            <a:endParaRPr lang="en-US" sz="2600" dirty="0" smtClean="0"/>
          </a:p>
          <a:p>
            <a:pPr indent="0">
              <a:buNone/>
            </a:pPr>
            <a:endParaRPr lang="en" sz="2600" dirty="0"/>
          </a:p>
          <a:p>
            <a:pPr marL="457200" indent="-228600"/>
            <a:r>
              <a:rPr lang="en" sz="2600" dirty="0" smtClean="0"/>
              <a:t>Creat</a:t>
            </a:r>
            <a:r>
              <a:rPr lang="en-US" sz="2600" dirty="0" smtClean="0"/>
              <a:t>e</a:t>
            </a:r>
            <a:r>
              <a:rPr lang="en" sz="2600" dirty="0" smtClean="0"/>
              <a:t> </a:t>
            </a:r>
            <a:r>
              <a:rPr lang="en" sz="2600" dirty="0"/>
              <a:t>a common vocabulary that can be referenced and reinforced across institutional </a:t>
            </a:r>
            <a:r>
              <a:rPr lang="en" sz="2600" dirty="0" smtClean="0"/>
              <a:t>silos</a:t>
            </a:r>
            <a:endParaRPr lang="en-US" sz="2600" dirty="0" smtClean="0"/>
          </a:p>
          <a:p>
            <a:pPr indent="0">
              <a:buNone/>
            </a:pPr>
            <a:endParaRPr lang="en" sz="2600" dirty="0"/>
          </a:p>
          <a:p>
            <a:pPr marL="457200" indent="-228600"/>
            <a:r>
              <a:rPr lang="en" sz="2600" dirty="0" smtClean="0"/>
              <a:t>Enabl</a:t>
            </a:r>
            <a:r>
              <a:rPr lang="en-US" sz="2600" dirty="0"/>
              <a:t>e</a:t>
            </a:r>
            <a:r>
              <a:rPr lang="en-US" sz="2600" dirty="0" smtClean="0"/>
              <a:t> </a:t>
            </a:r>
            <a:r>
              <a:rPr lang="en" sz="2600" dirty="0" smtClean="0"/>
              <a:t>professionalization </a:t>
            </a:r>
            <a:r>
              <a:rPr lang="en" sz="2600" dirty="0"/>
              <a:t>of the advisor corps and </a:t>
            </a:r>
            <a:r>
              <a:rPr lang="en" sz="2600" dirty="0" smtClean="0"/>
              <a:t>elev</a:t>
            </a:r>
            <a:r>
              <a:rPr lang="en-US" sz="2600" dirty="0" smtClean="0"/>
              <a:t>at</a:t>
            </a:r>
            <a:r>
              <a:rPr lang="en-US" sz="2600" dirty="0"/>
              <a:t>e</a:t>
            </a:r>
            <a:r>
              <a:rPr lang="en" sz="2600" dirty="0" smtClean="0"/>
              <a:t> </a:t>
            </a:r>
            <a:r>
              <a:rPr lang="en" sz="2600" dirty="0"/>
              <a:t>their stature in the </a:t>
            </a:r>
            <a:r>
              <a:rPr lang="en" sz="2600" dirty="0" smtClean="0"/>
              <a:t>institution</a:t>
            </a:r>
            <a:endParaRPr lang="en" sz="2600" dirty="0"/>
          </a:p>
        </p:txBody>
      </p:sp>
    </p:spTree>
    <p:extLst>
      <p:ext uri="{BB962C8B-B14F-4D97-AF65-F5344CB8AC3E}">
        <p14:creationId xmlns:p14="http://schemas.microsoft.com/office/powerpoint/2010/main" val="107554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3647"/>
            <a:ext cx="9144000" cy="538822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29553" y="519953"/>
            <a:ext cx="7315200" cy="63693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Keller Competencies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039044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>
            <a:spLocks noGrp="1"/>
          </p:cNvSpPr>
          <p:nvPr>
            <p:ph type="title"/>
          </p:nvPr>
        </p:nvSpPr>
        <p:spPr>
          <a:xfrm>
            <a:off x="311700" y="541775"/>
            <a:ext cx="8520600" cy="5727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" b="1" dirty="0"/>
              <a:t>Rethinking Roles:</a:t>
            </a:r>
            <a:r>
              <a:rPr lang="en" dirty="0"/>
              <a:t> </a:t>
            </a:r>
            <a:r>
              <a:rPr lang="en" b="1" dirty="0"/>
              <a:t>Tiers of Expertise and Triage</a:t>
            </a:r>
          </a:p>
          <a:p>
            <a:endParaRPr/>
          </a:p>
        </p:txBody>
      </p:sp>
      <p:graphicFrame>
        <p:nvGraphicFramePr>
          <p:cNvPr id="248" name="Shape 248"/>
          <p:cNvGraphicFramePr/>
          <p:nvPr>
            <p:extLst>
              <p:ext uri="{D42A27DB-BD31-4B8C-83A1-F6EECF244321}">
                <p14:modId xmlns:p14="http://schemas.microsoft.com/office/powerpoint/2010/main" val="239406327"/>
              </p:ext>
            </p:extLst>
          </p:nvPr>
        </p:nvGraphicFramePr>
        <p:xfrm>
          <a:off x="302800" y="2550629"/>
          <a:ext cx="8661906" cy="31041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218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8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18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8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8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18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090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8583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sz="1200" dirty="0"/>
                        <a:t>Keller Competencies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Navigator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Advisor I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Advisor II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SMEs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Peers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Resources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8575"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Institution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>
                        <a:solidFill>
                          <a:schemeClr val="tx2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85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Advisor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85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dirty="0"/>
                        <a:t>Student </a:t>
                      </a:r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dirty="0"/>
                    </a:p>
                  </a:txBody>
                  <a:tcPr marL="91425" marR="91425" marT="91425" marB="91425">
                    <a:lnL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rgbClr val="9E9E9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ight Triangle 5"/>
          <p:cNvSpPr/>
          <p:nvPr/>
        </p:nvSpPr>
        <p:spPr>
          <a:xfrm>
            <a:off x="5192109" y="3415863"/>
            <a:ext cx="1229711" cy="725213"/>
          </a:xfrm>
          <a:prstGeom prst="rt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ight Triangle 1"/>
          <p:cNvSpPr/>
          <p:nvPr/>
        </p:nvSpPr>
        <p:spPr>
          <a:xfrm>
            <a:off x="5192109" y="4141076"/>
            <a:ext cx="1229710" cy="729862"/>
          </a:xfrm>
          <a:prstGeom prst="rt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724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71850" y="554129"/>
            <a:ext cx="8520600" cy="572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" sz="3600" b="1" dirty="0"/>
              <a:t>Rethinking Roles: Administrative Management</a:t>
            </a:r>
          </a:p>
          <a:p>
            <a:endParaRPr/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311700" y="2006855"/>
            <a:ext cx="4420450" cy="4606228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342900"/>
            <a:r>
              <a:rPr lang="en" sz="2200" dirty="0"/>
              <a:t>Data </a:t>
            </a:r>
            <a:r>
              <a:rPr lang="en" sz="2200" dirty="0" smtClean="0"/>
              <a:t>collection</a:t>
            </a:r>
            <a:r>
              <a:rPr lang="en-US" sz="2200" dirty="0" smtClean="0"/>
              <a:t>/analysis</a:t>
            </a:r>
            <a:r>
              <a:rPr lang="en" sz="2200" dirty="0" smtClean="0"/>
              <a:t> </a:t>
            </a:r>
            <a:r>
              <a:rPr lang="en" sz="2200" dirty="0"/>
              <a:t>is </a:t>
            </a:r>
            <a:r>
              <a:rPr lang="en-US" sz="2200" dirty="0" smtClean="0"/>
              <a:t>an appropriate admin </a:t>
            </a:r>
            <a:r>
              <a:rPr lang="en" sz="2200" dirty="0" smtClean="0"/>
              <a:t>function </a:t>
            </a:r>
            <a:r>
              <a:rPr lang="en" sz="2200" dirty="0"/>
              <a:t>for advisors</a:t>
            </a:r>
            <a:r>
              <a:rPr lang="en" sz="2200" dirty="0" smtClean="0"/>
              <a:t>.</a:t>
            </a:r>
            <a:endParaRPr lang="en-US" sz="2200" dirty="0" smtClean="0"/>
          </a:p>
          <a:p>
            <a:pPr marL="114300" indent="0">
              <a:buNone/>
            </a:pPr>
            <a:endParaRPr lang="en" sz="2200" dirty="0"/>
          </a:p>
          <a:p>
            <a:pPr marL="457200" indent="-342900"/>
            <a:r>
              <a:rPr lang="en" sz="2200" dirty="0"/>
              <a:t>Technology should free up advisor time</a:t>
            </a:r>
            <a:r>
              <a:rPr lang="en" sz="2200" dirty="0" smtClean="0"/>
              <a:t>.</a:t>
            </a:r>
            <a:endParaRPr lang="en-US" sz="2200" dirty="0" smtClean="0"/>
          </a:p>
          <a:p>
            <a:pPr marL="114300" indent="0">
              <a:buNone/>
            </a:pPr>
            <a:endParaRPr lang="en" sz="2200" dirty="0"/>
          </a:p>
          <a:p>
            <a:pPr marL="457200" indent="-342900"/>
            <a:r>
              <a:rPr lang="en" sz="2200" dirty="0"/>
              <a:t>Navigators can free up advisor time</a:t>
            </a:r>
            <a:r>
              <a:rPr lang="en" sz="2200" dirty="0" smtClean="0"/>
              <a:t>.</a:t>
            </a:r>
            <a:endParaRPr lang="en-US" sz="2200" dirty="0" smtClean="0"/>
          </a:p>
          <a:p>
            <a:pPr marL="114300" indent="0">
              <a:buNone/>
            </a:pPr>
            <a:endParaRPr lang="en" sz="2200" dirty="0"/>
          </a:p>
          <a:p>
            <a:pPr marL="457200" indent="-342900"/>
            <a:r>
              <a:rPr lang="en" sz="2200" dirty="0"/>
              <a:t>Resources/peers can develop learner skill in navigating systems.</a:t>
            </a:r>
          </a:p>
        </p:txBody>
      </p:sp>
      <p:pic>
        <p:nvPicPr>
          <p:cNvPr id="264" name="Shape 264" descr="Many-hat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20235" y="2814917"/>
            <a:ext cx="3972215" cy="2990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1030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311688" y="544757"/>
            <a:ext cx="8520600" cy="1211408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" sz="3600" b="1" dirty="0"/>
              <a:t>Rethinking Roles: Subject Matter Experts</a:t>
            </a:r>
            <a:r>
              <a:rPr lang="en" b="1" dirty="0">
                <a:solidFill>
                  <a:srgbClr val="000000"/>
                </a:solidFill>
              </a:rPr>
              <a:t>	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311688" y="2189018"/>
            <a:ext cx="3399700" cy="4104205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endParaRPr sz="1800"/>
          </a:p>
          <a:p>
            <a:pPr marL="457200" indent="-342900"/>
            <a:r>
              <a:rPr lang="en" sz="2300" dirty="0" smtClean="0"/>
              <a:t>Employers</a:t>
            </a:r>
            <a:endParaRPr lang="en-US" sz="2300" dirty="0" smtClean="0"/>
          </a:p>
          <a:p>
            <a:pPr marL="114300" indent="0">
              <a:buNone/>
            </a:pPr>
            <a:endParaRPr lang="en" sz="2300" dirty="0"/>
          </a:p>
          <a:p>
            <a:pPr marL="457200" indent="-342900"/>
            <a:r>
              <a:rPr lang="en" sz="2300" dirty="0"/>
              <a:t>Recently Retired </a:t>
            </a:r>
            <a:r>
              <a:rPr lang="en" sz="2300" dirty="0" smtClean="0"/>
              <a:t>Employees</a:t>
            </a:r>
            <a:endParaRPr lang="en-US" sz="2300" dirty="0" smtClean="0"/>
          </a:p>
          <a:p>
            <a:pPr marL="114300" indent="0">
              <a:buNone/>
            </a:pPr>
            <a:endParaRPr lang="en" sz="2300" dirty="0"/>
          </a:p>
          <a:p>
            <a:pPr marL="457200" indent="-342900"/>
            <a:r>
              <a:rPr lang="en" sz="2300" dirty="0" smtClean="0"/>
              <a:t>Alumni</a:t>
            </a:r>
            <a:endParaRPr lang="en-US" sz="2300" dirty="0" smtClean="0"/>
          </a:p>
          <a:p>
            <a:pPr marL="114300" indent="0">
              <a:buNone/>
            </a:pPr>
            <a:endParaRPr lang="en" sz="2300" dirty="0"/>
          </a:p>
          <a:p>
            <a:pPr marL="457200" indent="-342900"/>
            <a:r>
              <a:rPr lang="en" sz="2300" dirty="0" smtClean="0"/>
              <a:t>Peers</a:t>
            </a:r>
            <a:endParaRPr lang="en-US" sz="2300" dirty="0" smtClean="0"/>
          </a:p>
          <a:p>
            <a:pPr marL="114300" indent="0">
              <a:buNone/>
            </a:pPr>
            <a:endParaRPr lang="en" sz="2300" dirty="0"/>
          </a:p>
          <a:p>
            <a:pPr marL="457200" indent="-342900"/>
            <a:r>
              <a:rPr lang="en" sz="2300" dirty="0"/>
              <a:t>Faculty</a:t>
            </a:r>
          </a:p>
        </p:txBody>
      </p:sp>
      <p:pic>
        <p:nvPicPr>
          <p:cNvPr id="272" name="Shape 272" descr="recently retired employees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1388" y="2621870"/>
            <a:ext cx="4943475" cy="3238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81942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311700" y="521225"/>
            <a:ext cx="8520600" cy="572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" sz="3600" b="1" dirty="0"/>
              <a:t>Rethinking Roles: Technology and Online Resources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body" idx="2"/>
          </p:nvPr>
        </p:nvSpPr>
        <p:spPr>
          <a:xfrm>
            <a:off x="4832400" y="2009725"/>
            <a:ext cx="3999900" cy="3996628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342900"/>
            <a:r>
              <a:rPr lang="en" sz="2000" dirty="0"/>
              <a:t>Real </a:t>
            </a:r>
            <a:r>
              <a:rPr lang="en-US" sz="2000" dirty="0" smtClean="0"/>
              <a:t>time </a:t>
            </a:r>
            <a:r>
              <a:rPr lang="en" sz="2000" dirty="0" smtClean="0"/>
              <a:t>collection </a:t>
            </a:r>
            <a:r>
              <a:rPr lang="en" sz="2000" dirty="0"/>
              <a:t>of </a:t>
            </a:r>
            <a:r>
              <a:rPr lang="en" sz="2000" dirty="0" smtClean="0"/>
              <a:t>performance measurement data</a:t>
            </a:r>
            <a:endParaRPr lang="en-US" sz="2000" dirty="0" smtClean="0"/>
          </a:p>
          <a:p>
            <a:pPr marL="457200" indent="-342900"/>
            <a:endParaRPr lang="en-US" sz="2000" dirty="0"/>
          </a:p>
          <a:p>
            <a:pPr marL="457200" indent="-342900"/>
            <a:r>
              <a:rPr lang="en-US" sz="2000" dirty="0" smtClean="0"/>
              <a:t>Real time collection of advisor competency execution</a:t>
            </a:r>
          </a:p>
          <a:p>
            <a:pPr marL="457200" indent="-342900"/>
            <a:endParaRPr lang="en-US" sz="2000" dirty="0"/>
          </a:p>
          <a:p>
            <a:pPr marL="457200" indent="-342900"/>
            <a:r>
              <a:rPr lang="en-US" sz="2000" dirty="0" smtClean="0"/>
              <a:t>Streamlining / Educating learners on the coaching process and supporting resources</a:t>
            </a:r>
            <a:endParaRPr lang="en" sz="2000" dirty="0"/>
          </a:p>
        </p:txBody>
      </p:sp>
      <p:pic>
        <p:nvPicPr>
          <p:cNvPr id="280" name="Shape 280" descr="cellphone.jpg"/>
          <p:cNvPicPr preferRelativeResize="0"/>
          <p:nvPr/>
        </p:nvPicPr>
        <p:blipFill rotWithShape="1">
          <a:blip r:embed="rId3">
            <a:alphaModFix/>
          </a:blip>
          <a:srcRect l="13931" r="11369"/>
          <a:stretch/>
        </p:blipFill>
        <p:spPr>
          <a:xfrm>
            <a:off x="575837" y="2481100"/>
            <a:ext cx="3471624" cy="24736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88975" y="5169142"/>
            <a:ext cx="4643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     Technology = change management </a:t>
            </a:r>
          </a:p>
          <a:p>
            <a:r>
              <a:rPr lang="en-US" sz="2000" dirty="0" smtClean="0"/>
              <a:t>     issues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5" y="5136223"/>
            <a:ext cx="386862" cy="3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799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594" y="14544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Coaching and the Future of Advising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6163" y="1739152"/>
            <a:ext cx="3853031" cy="4751294"/>
          </a:xfrm>
        </p:spPr>
        <p:txBody>
          <a:bodyPr>
            <a:noAutofit/>
          </a:bodyPr>
          <a:lstStyle/>
          <a:p>
            <a:r>
              <a:rPr lang="en-US" sz="2400" dirty="0" smtClean="0"/>
              <a:t>Sustained</a:t>
            </a:r>
          </a:p>
          <a:p>
            <a:pPr lvl="1"/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Ongoing relationship</a:t>
            </a:r>
          </a:p>
          <a:p>
            <a:r>
              <a:rPr lang="en-US" sz="2400" dirty="0" smtClean="0"/>
              <a:t>Strategic</a:t>
            </a:r>
          </a:p>
          <a:p>
            <a:pPr lvl="1"/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Goal oriented | </a:t>
            </a:r>
            <a:r>
              <a:rPr lang="en-US" sz="2000" i="1" dirty="0">
                <a:solidFill>
                  <a:schemeClr val="tx2">
                    <a:lumMod val="40000"/>
                    <a:lumOff val="60000"/>
                  </a:schemeClr>
                </a:solidFill>
              </a:rPr>
              <a:t>d</a:t>
            </a:r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eveloping agency</a:t>
            </a:r>
          </a:p>
          <a:p>
            <a:r>
              <a:rPr lang="en-US" sz="2400" dirty="0" smtClean="0"/>
              <a:t>Integrated</a:t>
            </a:r>
          </a:p>
          <a:p>
            <a:pPr lvl="1"/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Part of the whole plan</a:t>
            </a:r>
          </a:p>
          <a:p>
            <a:r>
              <a:rPr lang="en-US" sz="2400" dirty="0" smtClean="0"/>
              <a:t>Proactive </a:t>
            </a:r>
          </a:p>
          <a:p>
            <a:pPr lvl="1"/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Supports a planned experience</a:t>
            </a:r>
          </a:p>
          <a:p>
            <a:r>
              <a:rPr lang="en-US" sz="2400" dirty="0" smtClean="0"/>
              <a:t>Personalized</a:t>
            </a:r>
          </a:p>
          <a:p>
            <a:pPr lvl="1"/>
            <a:r>
              <a:rPr lang="en-US" sz="2000" i="1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Fits each student uniquely</a:t>
            </a:r>
            <a:endParaRPr lang="en-US" sz="2000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630" y="2674470"/>
            <a:ext cx="4289677" cy="2880659"/>
          </a:xfrm>
        </p:spPr>
      </p:pic>
    </p:spTree>
    <p:extLst>
      <p:ext uri="{BB962C8B-B14F-4D97-AF65-F5344CB8AC3E}">
        <p14:creationId xmlns:p14="http://schemas.microsoft.com/office/powerpoint/2010/main" val="784035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14400" y="1912039"/>
            <a:ext cx="5927834" cy="1491594"/>
          </a:xfrm>
        </p:spPr>
        <p:txBody>
          <a:bodyPr>
            <a:noAutofit/>
          </a:bodyPr>
          <a:lstStyle/>
          <a:p>
            <a:r>
              <a:rPr lang="en-US" sz="3600" dirty="0"/>
              <a:t/>
            </a:r>
            <a:br>
              <a:rPr lang="en-US" sz="3600" dirty="0"/>
            </a:br>
            <a:r>
              <a:rPr lang="en-US" sz="4000" dirty="0" smtClean="0"/>
              <a:t>The Coach Approach to Student Advising</a:t>
            </a:r>
            <a:r>
              <a:rPr lang="en-US" sz="1200" dirty="0" smtClean="0"/>
              <a:t>©</a:t>
            </a:r>
            <a:endParaRPr lang="en-US" sz="12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548778"/>
          </a:xfrm>
        </p:spPr>
        <p:txBody>
          <a:bodyPr>
            <a:noAutofit/>
          </a:bodyPr>
          <a:lstStyle/>
          <a:p>
            <a:r>
              <a:rPr lang="en-US" sz="1600" dirty="0" smtClean="0"/>
              <a:t>Holly </a:t>
            </a:r>
            <a:r>
              <a:rPr lang="en-US" sz="1600" dirty="0"/>
              <a:t>Morris, </a:t>
            </a:r>
            <a:r>
              <a:rPr lang="en-US" sz="1600" dirty="0" smtClean="0"/>
              <a:t>Principal, Summit Strategies</a:t>
            </a:r>
            <a:endParaRPr lang="en-US" sz="1600" dirty="0"/>
          </a:p>
          <a:p>
            <a:endParaRPr lang="en-US" sz="1800" dirty="0"/>
          </a:p>
        </p:txBody>
      </p:sp>
      <p:sp>
        <p:nvSpPr>
          <p:cNvPr id="4" name="Shape 170"/>
          <p:cNvSpPr txBox="1">
            <a:spLocks/>
          </p:cNvSpPr>
          <p:nvPr/>
        </p:nvSpPr>
        <p:spPr>
          <a:xfrm>
            <a:off x="914400" y="3746668"/>
            <a:ext cx="6794938" cy="573084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" sz="2000" i="1" dirty="0" smtClean="0"/>
              <a:t>Professionalizing and Developing College Advising Staff</a:t>
            </a:r>
            <a:endParaRPr lang="en" sz="2000" i="1" dirty="0"/>
          </a:p>
        </p:txBody>
      </p:sp>
    </p:spTree>
    <p:extLst>
      <p:ext uri="{BB962C8B-B14F-4D97-AF65-F5344CB8AC3E}">
        <p14:creationId xmlns:p14="http://schemas.microsoft.com/office/powerpoint/2010/main" val="743706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Shape 285"/>
          <p:cNvGrpSpPr/>
          <p:nvPr/>
        </p:nvGrpSpPr>
        <p:grpSpPr>
          <a:xfrm>
            <a:off x="328433" y="1649382"/>
            <a:ext cx="8555693" cy="4198417"/>
            <a:chOff x="-568342" y="2058"/>
            <a:chExt cx="11083940" cy="4226736"/>
          </a:xfrm>
        </p:grpSpPr>
        <p:sp>
          <p:nvSpPr>
            <p:cNvPr id="286" name="Shape 286"/>
            <p:cNvSpPr/>
            <p:nvPr/>
          </p:nvSpPr>
          <p:spPr>
            <a:xfrm rot="5400000">
              <a:off x="-473090" y="2518"/>
              <a:ext cx="1578600" cy="15777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 w="9525" cap="flat" cmpd="sng">
              <a:solidFill>
                <a:srgbClr val="4372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Shape 287"/>
            <p:cNvSpPr txBox="1"/>
            <p:nvPr/>
          </p:nvSpPr>
          <p:spPr>
            <a:xfrm>
              <a:off x="-507883" y="646385"/>
              <a:ext cx="1601099" cy="473700"/>
            </a:xfrm>
            <a:prstGeom prst="rect">
              <a:avLst/>
            </a:prstGeom>
            <a:noFill/>
            <a:ln>
              <a:noFill/>
            </a:ln>
          </p:spPr>
          <p:txBody>
            <a:bodyPr lIns="4275" tIns="4275" rIns="4275" bIns="4275" anchor="ctr" anchorCtr="0">
              <a:noAutofit/>
            </a:bodyPr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"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Performance Measurement</a:t>
              </a:r>
            </a:p>
          </p:txBody>
        </p:sp>
        <p:sp>
          <p:nvSpPr>
            <p:cNvPr id="288" name="Shape 288"/>
            <p:cNvSpPr/>
            <p:nvPr/>
          </p:nvSpPr>
          <p:spPr>
            <a:xfrm rot="5400000">
              <a:off x="5297248" y="-4190292"/>
              <a:ext cx="1026000" cy="9410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9525" cap="flat" cmpd="sng">
              <a:solidFill>
                <a:srgbClr val="4372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Shape 289"/>
            <p:cNvSpPr txBox="1"/>
            <p:nvPr/>
          </p:nvSpPr>
          <p:spPr>
            <a:xfrm>
              <a:off x="1105044" y="52148"/>
              <a:ext cx="9360600" cy="925800"/>
            </a:xfrm>
            <a:prstGeom prst="rect">
              <a:avLst/>
            </a:prstGeom>
            <a:noFill/>
            <a:ln>
              <a:noFill/>
            </a:ln>
          </p:spPr>
          <p:txBody>
            <a:bodyPr lIns="101350" tIns="9050" rIns="9050" bIns="9050" anchor="ctr" anchorCtr="0">
              <a:noAutofit/>
            </a:bodyPr>
            <a:lstStyle/>
            <a:p>
              <a:pPr marL="127000" lvl="1" indent="-133350">
                <a:lnSpc>
                  <a:spcPct val="90000"/>
                </a:lnSpc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en" sz="15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Coaching</a:t>
              </a:r>
              <a:r>
                <a:rPr lang="en-US" sz="15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provides a modality to execute the framework of Next Gen competencies</a:t>
              </a:r>
              <a:r>
                <a:rPr lang="en" sz="15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lang="en" sz="1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27000" lvl="1" indent="-133350">
                <a:lnSpc>
                  <a:spcPct val="90000"/>
                </a:lnSpc>
                <a:spcBef>
                  <a:spcPts val="200"/>
                </a:spcBef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en" sz="1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Next Gen competencies provide </a:t>
              </a:r>
              <a:r>
                <a:rPr lang="en-US" sz="15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framework </a:t>
              </a:r>
              <a:r>
                <a:rPr lang="en" sz="15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to </a:t>
              </a:r>
              <a:r>
                <a:rPr lang="en" sz="1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achieve the intended outcomes.</a:t>
              </a:r>
            </a:p>
          </p:txBody>
        </p:sp>
        <p:sp>
          <p:nvSpPr>
            <p:cNvPr id="290" name="Shape 290"/>
            <p:cNvSpPr/>
            <p:nvPr/>
          </p:nvSpPr>
          <p:spPr>
            <a:xfrm rot="5400000">
              <a:off x="-484939" y="1374943"/>
              <a:ext cx="1578600" cy="16014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 w="9525" cap="flat" cmpd="sng">
              <a:solidFill>
                <a:srgbClr val="4372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Shape 291"/>
            <p:cNvSpPr txBox="1"/>
            <p:nvPr/>
          </p:nvSpPr>
          <p:spPr>
            <a:xfrm>
              <a:off x="-259781" y="2030675"/>
              <a:ext cx="1104900" cy="473700"/>
            </a:xfrm>
            <a:prstGeom prst="rect">
              <a:avLst/>
            </a:prstGeom>
            <a:noFill/>
            <a:ln>
              <a:noFill/>
            </a:ln>
          </p:spPr>
          <p:txBody>
            <a:bodyPr lIns="4275" tIns="4275" rIns="4275" bIns="4275" anchor="ctr" anchorCtr="0">
              <a:noAutofit/>
            </a:bodyPr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"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Next Gen Competencies</a:t>
              </a:r>
            </a:p>
          </p:txBody>
        </p:sp>
        <p:sp>
          <p:nvSpPr>
            <p:cNvPr id="292" name="Shape 292"/>
            <p:cNvSpPr/>
            <p:nvPr/>
          </p:nvSpPr>
          <p:spPr>
            <a:xfrm rot="5400000">
              <a:off x="5297248" y="-2805997"/>
              <a:ext cx="1025999" cy="9410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9525" cap="flat" cmpd="sng">
              <a:solidFill>
                <a:srgbClr val="4372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Shape 293"/>
            <p:cNvSpPr txBox="1"/>
            <p:nvPr/>
          </p:nvSpPr>
          <p:spPr>
            <a:xfrm>
              <a:off x="1105044" y="1436442"/>
              <a:ext cx="9360600" cy="925800"/>
            </a:xfrm>
            <a:prstGeom prst="rect">
              <a:avLst/>
            </a:prstGeom>
            <a:noFill/>
            <a:ln>
              <a:noFill/>
            </a:ln>
          </p:spPr>
          <p:txBody>
            <a:bodyPr lIns="101350" tIns="9050" rIns="9050" bIns="9050" anchor="ctr" anchorCtr="0">
              <a:noAutofit/>
            </a:bodyPr>
            <a:lstStyle/>
            <a:p>
              <a:pPr marL="127000" lvl="1" indent="-133350">
                <a:lnSpc>
                  <a:spcPct val="90000"/>
                </a:lnSpc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en" sz="1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Coaching helps advisors learn, develop and perform in alignment with new competencies.</a:t>
              </a:r>
            </a:p>
            <a:p>
              <a:pPr marL="127000" lvl="1" indent="-133350">
                <a:lnSpc>
                  <a:spcPct val="90000"/>
                </a:lnSpc>
                <a:spcBef>
                  <a:spcPts val="200"/>
                </a:spcBef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en" sz="1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Performance management goals help set appropriate KPIs for all advising staff and interactions. </a:t>
              </a:r>
            </a:p>
          </p:txBody>
        </p:sp>
        <p:sp>
          <p:nvSpPr>
            <p:cNvPr id="294" name="Shape 294"/>
            <p:cNvSpPr/>
            <p:nvPr/>
          </p:nvSpPr>
          <p:spPr>
            <a:xfrm rot="5400000">
              <a:off x="-485242" y="2687094"/>
              <a:ext cx="1458600" cy="1624800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12" scaled="0"/>
            </a:gradFill>
            <a:ln w="9525" cap="flat" cmpd="sng">
              <a:solidFill>
                <a:srgbClr val="4372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Shape 295"/>
            <p:cNvSpPr txBox="1"/>
            <p:nvPr/>
          </p:nvSpPr>
          <p:spPr>
            <a:xfrm>
              <a:off x="-236241" y="3499494"/>
              <a:ext cx="1104900" cy="473700"/>
            </a:xfrm>
            <a:prstGeom prst="rect">
              <a:avLst/>
            </a:prstGeom>
            <a:noFill/>
            <a:ln>
              <a:noFill/>
            </a:ln>
          </p:spPr>
          <p:txBody>
            <a:bodyPr lIns="4275" tIns="4275" rIns="4275" bIns="4275" anchor="ctr" anchorCtr="0">
              <a:noAutofit/>
            </a:bodyPr>
            <a:lstStyle/>
            <a:p>
              <a:pPr algn="ctr">
                <a:lnSpc>
                  <a:spcPct val="90000"/>
                </a:lnSpc>
                <a:buSzPct val="25000"/>
              </a:pPr>
              <a:r>
                <a:rPr lang="en" sz="10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Coaching</a:t>
              </a:r>
            </a:p>
          </p:txBody>
        </p:sp>
        <p:sp>
          <p:nvSpPr>
            <p:cNvPr id="296" name="Shape 296"/>
            <p:cNvSpPr/>
            <p:nvPr/>
          </p:nvSpPr>
          <p:spPr>
            <a:xfrm rot="5400000">
              <a:off x="5297248" y="-1421704"/>
              <a:ext cx="1026000" cy="94107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9525" cap="flat" cmpd="sng">
              <a:solidFill>
                <a:srgbClr val="4372C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68575" tIns="68575" rIns="68575" bIns="6857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Shape 297"/>
            <p:cNvSpPr txBox="1"/>
            <p:nvPr/>
          </p:nvSpPr>
          <p:spPr>
            <a:xfrm>
              <a:off x="1105045" y="2820735"/>
              <a:ext cx="9360600" cy="925800"/>
            </a:xfrm>
            <a:prstGeom prst="rect">
              <a:avLst/>
            </a:prstGeom>
            <a:noFill/>
            <a:ln>
              <a:noFill/>
            </a:ln>
          </p:spPr>
          <p:txBody>
            <a:bodyPr lIns="101350" tIns="9050" rIns="9050" bIns="9050" anchor="ctr" anchorCtr="0">
              <a:noAutofit/>
            </a:bodyPr>
            <a:lstStyle/>
            <a:p>
              <a:pPr marL="127000" lvl="1" indent="-133350">
                <a:lnSpc>
                  <a:spcPct val="90000"/>
                </a:lnSpc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en" sz="1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Next Gen competencies professionalize </a:t>
              </a:r>
              <a:r>
                <a:rPr lang="en-US" sz="15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the </a:t>
              </a:r>
              <a:r>
                <a:rPr lang="en" sz="1500" dirty="0" smtClean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coaching </a:t>
              </a:r>
              <a:r>
                <a:rPr lang="en" sz="1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skill set in the higher ed context.</a:t>
              </a:r>
            </a:p>
            <a:p>
              <a:pPr marL="127000" lvl="1" indent="-133350">
                <a:lnSpc>
                  <a:spcPct val="90000"/>
                </a:lnSpc>
                <a:spcBef>
                  <a:spcPts val="200"/>
                </a:spcBef>
                <a:buClr>
                  <a:schemeClr val="dk1"/>
                </a:buClr>
                <a:buSzPct val="100000"/>
                <a:buFont typeface="Calibri"/>
                <a:buChar char="•"/>
              </a:pPr>
              <a:r>
                <a:rPr lang="en" sz="15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Performance measurement ensures that new skills are recognized, rewarded and aligned to better student outcomes.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28433" y="219051"/>
            <a:ext cx="77594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tx2"/>
                </a:solidFill>
              </a:rPr>
              <a:t>Aligning Action: The Through Line</a:t>
            </a:r>
            <a:endParaRPr lang="en-US" sz="3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731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>
            <a:spLocks noGrp="1"/>
          </p:cNvSpPr>
          <p:nvPr>
            <p:ph type="title"/>
          </p:nvPr>
        </p:nvSpPr>
        <p:spPr>
          <a:xfrm>
            <a:off x="311700" y="1302275"/>
            <a:ext cx="8520600" cy="572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" dirty="0"/>
              <a:t>Keep the Conversation Going!</a:t>
            </a:r>
          </a:p>
        </p:txBody>
      </p:sp>
      <p:sp>
        <p:nvSpPr>
          <p:cNvPr id="303" name="Shape 303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8520600" cy="34164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-US" dirty="0" smtClean="0"/>
              <a:t>	</a:t>
            </a:r>
            <a:r>
              <a:rPr lang="en" dirty="0" smtClean="0"/>
              <a:t>Happy </a:t>
            </a:r>
            <a:r>
              <a:rPr lang="en" dirty="0"/>
              <a:t>to take your questions or </a:t>
            </a:r>
            <a:r>
              <a:rPr lang="en-US" dirty="0" smtClean="0"/>
              <a:t>help you explore building a through line in your program.</a:t>
            </a:r>
          </a:p>
          <a:p>
            <a:pPr>
              <a:buNone/>
            </a:pPr>
            <a:endParaRPr lang="en" dirty="0"/>
          </a:p>
          <a:p>
            <a:pPr lvl="1">
              <a:buNone/>
            </a:pPr>
            <a:r>
              <a:rPr lang="en" dirty="0"/>
              <a:t>Via email:		</a:t>
            </a:r>
            <a:r>
              <a:rPr lang="en" dirty="0" smtClean="0">
                <a:hlinkClick r:id="rId3"/>
              </a:rPr>
              <a:t>holly@linktosummit.com</a:t>
            </a:r>
            <a:endParaRPr lang="en-US" dirty="0" smtClean="0"/>
          </a:p>
          <a:p>
            <a:pPr lvl="1">
              <a:buNone/>
            </a:pPr>
            <a:endParaRPr lang="en" dirty="0"/>
          </a:p>
          <a:p>
            <a:pPr lvl="1">
              <a:buNone/>
            </a:pPr>
            <a:r>
              <a:rPr lang="en" dirty="0"/>
              <a:t>On Twitter: 		@</a:t>
            </a:r>
            <a:r>
              <a:rPr lang="en" dirty="0" smtClean="0"/>
              <a:t>clearly_holly</a:t>
            </a:r>
            <a:endParaRPr lang="en-US" dirty="0" smtClean="0"/>
          </a:p>
          <a:p>
            <a:pPr lvl="1">
              <a:buNone/>
            </a:pPr>
            <a:endParaRPr lang="en" dirty="0"/>
          </a:p>
          <a:p>
            <a:pPr lvl="1">
              <a:buNone/>
            </a:pPr>
            <a:r>
              <a:rPr lang="en" dirty="0"/>
              <a:t>On the Summit: 	</a:t>
            </a:r>
            <a:r>
              <a:rPr lang="en" u="sng" dirty="0">
                <a:solidFill>
                  <a:schemeClr val="hlink"/>
                </a:solidFill>
                <a:hlinkClick r:id="rId4"/>
              </a:rPr>
              <a:t>www.linktosummit.com</a:t>
            </a:r>
          </a:p>
        </p:txBody>
      </p:sp>
    </p:spTree>
    <p:extLst>
      <p:ext uri="{BB962C8B-B14F-4D97-AF65-F5344CB8AC3E}">
        <p14:creationId xmlns:p14="http://schemas.microsoft.com/office/powerpoint/2010/main" val="14646893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Upcoming Webinar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381000" y="1567544"/>
            <a:ext cx="8381999" cy="445225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  <a:latin typeface="+mn-lt"/>
              </a:rPr>
              <a:t>Coming in July: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Advisor Voice Panel</a:t>
            </a:r>
          </a:p>
          <a:p>
            <a:pPr lvl="2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US" sz="3200" dirty="0" smtClean="0">
                <a:solidFill>
                  <a:schemeClr val="bg1"/>
                </a:solidFill>
              </a:rPr>
              <a:t>Wednesday, July 12, 2017, 3:30 pm EDT: </a:t>
            </a:r>
            <a:r>
              <a:rPr lang="en-US" sz="3200" dirty="0" smtClean="0"/>
              <a:t>University of Texas at San Antonio, University of North Carolina at Charlotte, and Northeast Wisconsin Technical College give us the advisor perspective </a:t>
            </a:r>
            <a:r>
              <a:rPr lang="en-US" sz="3200" smtClean="0"/>
              <a:t>of their advising </a:t>
            </a:r>
            <a:r>
              <a:rPr lang="en-US" sz="3200" dirty="0" smtClean="0"/>
              <a:t>redesign story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33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>
            <a:spLocks noGrp="1"/>
          </p:cNvSpPr>
          <p:nvPr>
            <p:ph type="title"/>
          </p:nvPr>
        </p:nvSpPr>
        <p:spPr>
          <a:xfrm>
            <a:off x="311700" y="563831"/>
            <a:ext cx="8520600" cy="572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" dirty="0"/>
              <a:t>Agenda</a:t>
            </a:r>
          </a:p>
        </p:txBody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434700" y="1543899"/>
            <a:ext cx="8274600" cy="4935729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457200" indent="-228600"/>
            <a:r>
              <a:rPr lang="en-US" dirty="0" smtClean="0"/>
              <a:t>	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Understanding “</a:t>
            </a:r>
            <a:r>
              <a:rPr lang="en" sz="2400" dirty="0" smtClean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" sz="2400" dirty="0">
                <a:latin typeface="Calibri" charset="0"/>
                <a:ea typeface="Calibri" charset="0"/>
                <a:cs typeface="Calibri" charset="0"/>
              </a:rPr>
              <a:t>Coach </a:t>
            </a:r>
            <a:r>
              <a:rPr lang="en" sz="2400" dirty="0" smtClean="0">
                <a:latin typeface="Calibri" charset="0"/>
                <a:ea typeface="Calibri" charset="0"/>
                <a:cs typeface="Calibri" charset="0"/>
              </a:rPr>
              <a:t>Approach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” to Advising</a:t>
            </a:r>
            <a:r>
              <a:rPr lang="en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endParaRPr lang="en-US" sz="2400" dirty="0" smtClean="0">
              <a:latin typeface="Calibri" charset="0"/>
              <a:ea typeface="Calibri" charset="0"/>
              <a:cs typeface="Calibri" charset="0"/>
            </a:endParaRPr>
          </a:p>
          <a:p>
            <a:pPr indent="0">
              <a:buNone/>
            </a:pPr>
            <a:endParaRPr lang="en" sz="2400" dirty="0">
              <a:latin typeface="Calibri" charset="0"/>
              <a:ea typeface="Calibri" charset="0"/>
              <a:cs typeface="Calibri" charset="0"/>
            </a:endParaRPr>
          </a:p>
          <a:p>
            <a:pPr marL="457200" indent="-228600"/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" sz="2400" dirty="0" smtClean="0">
                <a:latin typeface="Calibri" charset="0"/>
                <a:ea typeface="Calibri" charset="0"/>
                <a:cs typeface="Calibri" charset="0"/>
              </a:rPr>
              <a:t>Embedding </a:t>
            </a:r>
            <a:r>
              <a:rPr lang="en" sz="2400" dirty="0">
                <a:latin typeface="Calibri" charset="0"/>
                <a:ea typeface="Calibri" charset="0"/>
                <a:cs typeface="Calibri" charset="0"/>
              </a:rPr>
              <a:t>the Coach Approach in Your Advising 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" sz="2400" dirty="0" smtClean="0">
                <a:latin typeface="Calibri" charset="0"/>
                <a:ea typeface="Calibri" charset="0"/>
                <a:cs typeface="Calibri" charset="0"/>
              </a:rPr>
              <a:t>Program</a:t>
            </a:r>
            <a:endParaRPr lang="en-US" sz="2400" dirty="0" smtClean="0">
              <a:latin typeface="Calibri" charset="0"/>
              <a:ea typeface="Calibri" charset="0"/>
              <a:cs typeface="Calibri" charset="0"/>
            </a:endParaRPr>
          </a:p>
          <a:p>
            <a:pPr indent="0">
              <a:buNone/>
            </a:pPr>
            <a:endParaRPr lang="en" sz="2400" dirty="0">
              <a:latin typeface="Calibri" charset="0"/>
              <a:ea typeface="Calibri" charset="0"/>
              <a:cs typeface="Calibri" charset="0"/>
            </a:endParaRPr>
          </a:p>
          <a:p>
            <a:pPr marL="1154430" lvl="2" indent="-285750">
              <a:buFont typeface="Arial" charset="0"/>
              <a:buChar char="•"/>
            </a:pPr>
            <a:r>
              <a:rPr lang="en" sz="1800" i="1" dirty="0">
                <a:latin typeface="Calibri" charset="0"/>
                <a:ea typeface="Calibri" charset="0"/>
                <a:cs typeface="Calibri" charset="0"/>
              </a:rPr>
              <a:t>Hiring for Next Generation </a:t>
            </a:r>
            <a:r>
              <a:rPr lang="en" sz="1800" i="1" dirty="0" smtClean="0">
                <a:latin typeface="Calibri" charset="0"/>
                <a:ea typeface="Calibri" charset="0"/>
                <a:cs typeface="Calibri" charset="0"/>
              </a:rPr>
              <a:t>Competencies</a:t>
            </a:r>
            <a:endParaRPr lang="en-US" sz="1800" i="1" dirty="0" smtClean="0">
              <a:latin typeface="Calibri" charset="0"/>
              <a:ea typeface="Calibri" charset="0"/>
              <a:cs typeface="Calibri" charset="0"/>
            </a:endParaRPr>
          </a:p>
          <a:p>
            <a:pPr marL="1154430" lvl="2" indent="-285750">
              <a:buFont typeface="Arial" charset="0"/>
              <a:buChar char="•"/>
            </a:pPr>
            <a:r>
              <a:rPr lang="en" sz="1800" i="1" dirty="0" smtClean="0">
                <a:latin typeface="Calibri" charset="0"/>
                <a:ea typeface="Calibri" charset="0"/>
                <a:cs typeface="Calibri" charset="0"/>
              </a:rPr>
              <a:t>Developing </a:t>
            </a:r>
            <a:r>
              <a:rPr lang="en" sz="1800" i="1" dirty="0">
                <a:latin typeface="Calibri" charset="0"/>
                <a:ea typeface="Calibri" charset="0"/>
                <a:cs typeface="Calibri" charset="0"/>
              </a:rPr>
              <a:t>Next Generation </a:t>
            </a:r>
            <a:r>
              <a:rPr lang="en" sz="1800" i="1" dirty="0" smtClean="0">
                <a:latin typeface="Calibri" charset="0"/>
                <a:ea typeface="Calibri" charset="0"/>
                <a:cs typeface="Calibri" charset="0"/>
              </a:rPr>
              <a:t>Competencies</a:t>
            </a:r>
            <a:endParaRPr lang="en-US" sz="1800" i="1" dirty="0" smtClean="0">
              <a:latin typeface="Calibri" charset="0"/>
              <a:ea typeface="Calibri" charset="0"/>
              <a:cs typeface="Calibri" charset="0"/>
            </a:endParaRPr>
          </a:p>
          <a:p>
            <a:pPr marL="1154430" lvl="2" indent="-285750">
              <a:buFont typeface="Arial" charset="0"/>
              <a:buChar char="•"/>
            </a:pPr>
            <a:r>
              <a:rPr lang="en" sz="1800" i="1" dirty="0" smtClean="0">
                <a:latin typeface="Calibri" charset="0"/>
                <a:ea typeface="Calibri" charset="0"/>
                <a:cs typeface="Calibri" charset="0"/>
              </a:rPr>
              <a:t>Rethinking </a:t>
            </a:r>
            <a:r>
              <a:rPr lang="en" sz="1800" i="1" dirty="0">
                <a:latin typeface="Calibri" charset="0"/>
                <a:ea typeface="Calibri" charset="0"/>
                <a:cs typeface="Calibri" charset="0"/>
              </a:rPr>
              <a:t>Roles for Your Advising Program | Setting Your Advisors Up for </a:t>
            </a:r>
            <a:r>
              <a:rPr lang="en" sz="1800" i="1" dirty="0" smtClean="0">
                <a:latin typeface="Calibri" charset="0"/>
                <a:ea typeface="Calibri" charset="0"/>
                <a:cs typeface="Calibri" charset="0"/>
              </a:rPr>
              <a:t>Success</a:t>
            </a:r>
            <a:endParaRPr lang="en-US" sz="1800" i="1" dirty="0" smtClean="0">
              <a:latin typeface="Calibri" charset="0"/>
              <a:ea typeface="Calibri" charset="0"/>
              <a:cs typeface="Calibri" charset="0"/>
            </a:endParaRPr>
          </a:p>
          <a:p>
            <a:pPr marL="685800" lvl="1" indent="0">
              <a:buNone/>
            </a:pPr>
            <a:endParaRPr lang="en-US" sz="2000" i="1" dirty="0" smtClean="0">
              <a:latin typeface="Calibri" charset="0"/>
              <a:ea typeface="Calibri" charset="0"/>
              <a:cs typeface="Calibri" charset="0"/>
            </a:endParaRPr>
          </a:p>
          <a:p>
            <a:pPr marL="457200" indent="-228600"/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" sz="2400" dirty="0" smtClean="0">
                <a:latin typeface="Calibri" charset="0"/>
                <a:ea typeface="Calibri" charset="0"/>
                <a:cs typeface="Calibri" charset="0"/>
              </a:rPr>
              <a:t>Building the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" sz="2400" dirty="0" smtClean="0">
                <a:latin typeface="Calibri" charset="0"/>
                <a:ea typeface="Calibri" charset="0"/>
                <a:cs typeface="Calibri" charset="0"/>
              </a:rPr>
              <a:t>“Through-Line”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indent="0">
              <a:buNone/>
            </a:pPr>
            <a:endParaRPr lang="en-US" sz="2400" dirty="0" smtClean="0">
              <a:latin typeface="Calibri" charset="0"/>
              <a:ea typeface="Calibri" charset="0"/>
              <a:cs typeface="Calibri" charset="0"/>
            </a:endParaRPr>
          </a:p>
          <a:p>
            <a:pPr marL="1143000" lvl="3" indent="-228600"/>
            <a:r>
              <a:rPr lang="en" sz="1800" dirty="0" smtClean="0">
                <a:latin typeface="Calibri" charset="0"/>
                <a:ea typeface="Calibri" charset="0"/>
                <a:cs typeface="Calibri" charset="0"/>
              </a:rPr>
              <a:t>Performance Measurement</a:t>
            </a:r>
            <a:endParaRPr lang="en-US" sz="1800" dirty="0" smtClean="0">
              <a:latin typeface="Calibri" charset="0"/>
              <a:ea typeface="Calibri" charset="0"/>
              <a:cs typeface="Calibri" charset="0"/>
            </a:endParaRPr>
          </a:p>
          <a:p>
            <a:pPr marL="1143000" lvl="3" indent="-228600"/>
            <a:r>
              <a:rPr lang="en" sz="1800" dirty="0" smtClean="0">
                <a:latin typeface="Calibri" charset="0"/>
                <a:ea typeface="Calibri" charset="0"/>
                <a:cs typeface="Calibri" charset="0"/>
              </a:rPr>
              <a:t>Advisor</a:t>
            </a:r>
            <a:r>
              <a:rPr lang="en-US" sz="18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" sz="1800" dirty="0" smtClean="0">
                <a:latin typeface="Calibri" charset="0"/>
                <a:ea typeface="Calibri" charset="0"/>
                <a:cs typeface="Calibri" charset="0"/>
              </a:rPr>
              <a:t>Competencies </a:t>
            </a:r>
            <a:endParaRPr lang="en-US" sz="1800" dirty="0" smtClean="0">
              <a:latin typeface="Calibri" charset="0"/>
              <a:ea typeface="Calibri" charset="0"/>
              <a:cs typeface="Calibri" charset="0"/>
            </a:endParaRPr>
          </a:p>
          <a:p>
            <a:pPr marL="1143000" lvl="3" indent="-228600"/>
            <a:r>
              <a:rPr lang="en-US" sz="1800" dirty="0" smtClean="0"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" sz="1800" dirty="0" smtClean="0">
                <a:latin typeface="Calibri" charset="0"/>
                <a:ea typeface="Calibri" charset="0"/>
                <a:cs typeface="Calibri" charset="0"/>
              </a:rPr>
              <a:t>Coach</a:t>
            </a:r>
            <a:r>
              <a:rPr lang="en-US" sz="1800" dirty="0" smtClean="0">
                <a:latin typeface="Calibri" charset="0"/>
                <a:ea typeface="Calibri" charset="0"/>
                <a:cs typeface="Calibri" charset="0"/>
              </a:rPr>
              <a:t> Approach</a:t>
            </a:r>
            <a:endParaRPr lang="en" sz="18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03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512" y="211215"/>
            <a:ext cx="7315200" cy="1154097"/>
          </a:xfrm>
        </p:spPr>
        <p:txBody>
          <a:bodyPr/>
          <a:lstStyle/>
          <a:p>
            <a:r>
              <a:rPr lang="en-US" dirty="0" smtClean="0"/>
              <a:t>Practice Poll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12" y="3308350"/>
            <a:ext cx="3289300" cy="2463800"/>
          </a:xfrm>
        </p:spPr>
      </p:pic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en-US" dirty="0"/>
              <a:t>What do you want to get out of this </a:t>
            </a:r>
            <a:r>
              <a:rPr lang="en-US" dirty="0" smtClean="0"/>
              <a:t>hour? </a:t>
            </a:r>
          </a:p>
          <a:p>
            <a:pPr marL="45720" indent="0">
              <a:buNone/>
            </a:pPr>
            <a:endParaRPr lang="en-US" dirty="0"/>
          </a:p>
          <a:p>
            <a:pPr lvl="0"/>
            <a:r>
              <a:rPr lang="en-US" dirty="0"/>
              <a:t>Understanding of what coaching is</a:t>
            </a:r>
          </a:p>
          <a:p>
            <a:pPr lvl="0"/>
            <a:r>
              <a:rPr lang="en-US" dirty="0"/>
              <a:t>Information about how to set it up in my institution</a:t>
            </a:r>
          </a:p>
          <a:p>
            <a:pPr lvl="0"/>
            <a:r>
              <a:rPr lang="en-US" dirty="0"/>
              <a:t>Answers for how to how handle scale and caseload</a:t>
            </a:r>
          </a:p>
          <a:p>
            <a:pPr lvl="0"/>
            <a:r>
              <a:rPr lang="en-US" dirty="0"/>
              <a:t>Answers for how to handle sensitive/deep </a:t>
            </a:r>
            <a:r>
              <a:rPr lang="en-US" dirty="0" smtClean="0"/>
              <a:t>conversations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582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11700" y="561296"/>
            <a:ext cx="8520600" cy="572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</a:pPr>
            <a:r>
              <a:rPr lang="en" sz="3600" dirty="0"/>
              <a:t>Cornerstones of the </a:t>
            </a:r>
            <a:r>
              <a:rPr lang="en" sz="3600" dirty="0" smtClean="0"/>
              <a:t>Coach</a:t>
            </a:r>
            <a:r>
              <a:rPr lang="en-US" sz="3600" dirty="0" smtClean="0"/>
              <a:t> Approach</a:t>
            </a:r>
            <a:endParaRPr dirty="0"/>
          </a:p>
        </p:txBody>
      </p:sp>
      <p:sp>
        <p:nvSpPr>
          <p:cNvPr id="183" name="Shape 183"/>
          <p:cNvSpPr txBox="1">
            <a:spLocks noGrp="1"/>
          </p:cNvSpPr>
          <p:nvPr>
            <p:ph type="body" idx="1"/>
          </p:nvPr>
        </p:nvSpPr>
        <p:spPr>
          <a:xfrm>
            <a:off x="311700" y="1771650"/>
            <a:ext cx="8520600" cy="4329604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indent="0">
              <a:buClr>
                <a:srgbClr val="3F3F3F"/>
              </a:buClr>
              <a:buNone/>
            </a:pPr>
            <a:r>
              <a:rPr lang="en" b="1" dirty="0">
                <a:latin typeface="Calibri" charset="0"/>
                <a:ea typeface="Calibri" charset="0"/>
                <a:cs typeface="Calibri" charset="0"/>
                <a:sym typeface="Source Sans Pro"/>
              </a:rPr>
              <a:t>The client is naturally creative, resourceful and whole.</a:t>
            </a:r>
          </a:p>
          <a:p>
            <a:pPr marL="571500" lvl="1" indent="0">
              <a:spcBef>
                <a:spcPts val="600"/>
              </a:spcBef>
              <a:buClr>
                <a:srgbClr val="3F3F3F"/>
              </a:buClr>
              <a:buSzPct val="100000"/>
              <a:buNone/>
            </a:pPr>
            <a:r>
              <a:rPr lang="en" i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charset="0"/>
                <a:ea typeface="Calibri" charset="0"/>
                <a:cs typeface="Calibri" charset="0"/>
                <a:sym typeface="Source Sans Pro"/>
              </a:rPr>
              <a:t>Modeling the “Guide on the Side” approach.</a:t>
            </a:r>
          </a:p>
          <a:p>
            <a:pPr marL="571500" lvl="1" indent="0">
              <a:spcBef>
                <a:spcPts val="600"/>
              </a:spcBef>
              <a:buClr>
                <a:srgbClr val="3F3F3F"/>
              </a:buClr>
              <a:buSzPct val="100000"/>
              <a:buNone/>
            </a:pP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charset="0"/>
                <a:ea typeface="Calibri" charset="0"/>
                <a:cs typeface="Calibri" charset="0"/>
                <a:sym typeface="Source Sans Pro"/>
              </a:rPr>
              <a:t>Placing responsibility on </a:t>
            </a:r>
            <a:r>
              <a:rPr lang="en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charset="0"/>
                <a:ea typeface="Calibri" charset="0"/>
                <a:cs typeface="Calibri" charset="0"/>
                <a:sym typeface="Source Sans Pro"/>
              </a:rPr>
              <a:t>the </a:t>
            </a:r>
            <a:r>
              <a:rPr lang="en" i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charset="0"/>
                <a:ea typeface="Calibri" charset="0"/>
                <a:cs typeface="Calibri" charset="0"/>
                <a:sym typeface="Source Sans Pro"/>
              </a:rPr>
              <a:t>right person -- the learner; </a:t>
            </a:r>
            <a:r>
              <a:rPr lang="en" b="1" i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charset="0"/>
                <a:ea typeface="Calibri" charset="0"/>
                <a:cs typeface="Calibri" charset="0"/>
                <a:sym typeface="Source Sans Pro"/>
              </a:rPr>
              <a:t>this is the key to scale</a:t>
            </a:r>
            <a:r>
              <a:rPr lang="en" i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charset="0"/>
                <a:ea typeface="Calibri" charset="0"/>
                <a:cs typeface="Calibri" charset="0"/>
                <a:sym typeface="Source Sans Pro"/>
              </a:rPr>
              <a:t>.</a:t>
            </a:r>
          </a:p>
          <a:p>
            <a:pPr indent="0">
              <a:spcBef>
                <a:spcPts val="1800"/>
              </a:spcBef>
              <a:buClr>
                <a:srgbClr val="3F3F3F"/>
              </a:buClr>
              <a:buNone/>
            </a:pPr>
            <a:r>
              <a:rPr lang="en" b="1" dirty="0">
                <a:latin typeface="Calibri" charset="0"/>
                <a:ea typeface="Calibri" charset="0"/>
                <a:cs typeface="Calibri" charset="0"/>
                <a:sym typeface="Source Sans Pro"/>
              </a:rPr>
              <a:t>The coaching relationship is a designed alliance.</a:t>
            </a:r>
          </a:p>
          <a:p>
            <a:pPr marL="571500" lvl="1" indent="0">
              <a:spcBef>
                <a:spcPts val="600"/>
              </a:spcBef>
              <a:buClr>
                <a:srgbClr val="3F3F3F"/>
              </a:buClr>
              <a:buSzPct val="100000"/>
              <a:buNone/>
            </a:pP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charset="0"/>
                <a:ea typeface="Calibri" charset="0"/>
                <a:cs typeface="Calibri" charset="0"/>
                <a:sym typeface="Source Sans Pro"/>
              </a:rPr>
              <a:t>Reinforcing </a:t>
            </a:r>
            <a:r>
              <a:rPr lang="en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charset="0"/>
                <a:ea typeface="Calibri" charset="0"/>
                <a:cs typeface="Calibri" charset="0"/>
                <a:sym typeface="Source Sans Pro"/>
              </a:rPr>
              <a:t>agency </a:t>
            </a:r>
            <a:r>
              <a:rPr lang="en" i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charset="0"/>
                <a:ea typeface="Calibri" charset="0"/>
                <a:cs typeface="Calibri" charset="0"/>
                <a:sym typeface="Source Sans Pro"/>
              </a:rPr>
              <a:t>in learners and </a:t>
            </a:r>
            <a:r>
              <a:rPr lang="en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charset="0"/>
                <a:ea typeface="Calibri" charset="0"/>
                <a:cs typeface="Calibri" charset="0"/>
                <a:sym typeface="Source Sans Pro"/>
              </a:rPr>
              <a:t>respect</a:t>
            </a:r>
            <a:r>
              <a:rPr lang="en-US" i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charset="0"/>
                <a:ea typeface="Calibri" charset="0"/>
                <a:cs typeface="Calibri" charset="0"/>
                <a:sym typeface="Source Sans Pro"/>
              </a:rPr>
              <a:t>i</a:t>
            </a: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charset="0"/>
                <a:ea typeface="Calibri" charset="0"/>
                <a:cs typeface="Calibri" charset="0"/>
                <a:sym typeface="Source Sans Pro"/>
              </a:rPr>
              <a:t>ng </a:t>
            </a:r>
            <a:r>
              <a:rPr lang="en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charset="0"/>
                <a:ea typeface="Calibri" charset="0"/>
                <a:cs typeface="Calibri" charset="0"/>
                <a:sym typeface="Source Sans Pro"/>
              </a:rPr>
              <a:t>their </a:t>
            </a:r>
            <a:r>
              <a:rPr lang="en" i="1" dirty="0">
                <a:solidFill>
                  <a:schemeClr val="tx2">
                    <a:lumMod val="40000"/>
                    <a:lumOff val="60000"/>
                  </a:schemeClr>
                </a:solidFill>
                <a:latin typeface="Calibri" charset="0"/>
                <a:ea typeface="Calibri" charset="0"/>
                <a:cs typeface="Calibri" charset="0"/>
                <a:sym typeface="Source Sans Pro"/>
              </a:rPr>
              <a:t>innate capability.</a:t>
            </a:r>
          </a:p>
          <a:p>
            <a:pPr indent="0">
              <a:spcBef>
                <a:spcPts val="1800"/>
              </a:spcBef>
              <a:buClr>
                <a:srgbClr val="3F3F3F"/>
              </a:buClr>
              <a:buNone/>
            </a:pPr>
            <a:r>
              <a:rPr lang="en" b="1" dirty="0">
                <a:latin typeface="Calibri" charset="0"/>
                <a:ea typeface="Calibri" charset="0"/>
                <a:cs typeface="Calibri" charset="0"/>
                <a:sym typeface="Source Sans Pro"/>
              </a:rPr>
              <a:t>The client sets the agenda.</a:t>
            </a:r>
          </a:p>
          <a:p>
            <a:pPr marL="571500" lvl="1" indent="0">
              <a:spcBef>
                <a:spcPts val="600"/>
              </a:spcBef>
              <a:buClr>
                <a:srgbClr val="3F3F3F"/>
              </a:buClr>
              <a:buSzPct val="100000"/>
              <a:buNone/>
            </a:pP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charset="0"/>
                <a:ea typeface="Calibri" charset="0"/>
                <a:cs typeface="Calibri" charset="0"/>
                <a:sym typeface="Source Sans Pro"/>
              </a:rPr>
              <a:t>Working within an agenda flexibly. </a:t>
            </a:r>
            <a:endParaRPr lang="en" i="1" dirty="0" smtClean="0">
              <a:solidFill>
                <a:schemeClr val="tx2">
                  <a:lumMod val="40000"/>
                  <a:lumOff val="60000"/>
                </a:schemeClr>
              </a:solidFill>
              <a:latin typeface="Calibri" charset="0"/>
              <a:ea typeface="Calibri" charset="0"/>
              <a:cs typeface="Calibri" charset="0"/>
              <a:sym typeface="Source Sans Pro"/>
            </a:endParaRPr>
          </a:p>
          <a:p>
            <a:pPr indent="0">
              <a:spcBef>
                <a:spcPts val="1800"/>
              </a:spcBef>
              <a:buClr>
                <a:srgbClr val="3F3F3F"/>
              </a:buClr>
              <a:buNone/>
            </a:pPr>
            <a:r>
              <a:rPr lang="en" b="1" dirty="0" smtClean="0">
                <a:latin typeface="Calibri" charset="0"/>
                <a:ea typeface="Calibri" charset="0"/>
                <a:cs typeface="Calibri" charset="0"/>
                <a:sym typeface="Source Sans Pro"/>
              </a:rPr>
              <a:t>The coach is mindful of the client’s context but not limited by it.</a:t>
            </a:r>
          </a:p>
          <a:p>
            <a:pPr marL="571500" lvl="1" indent="0">
              <a:spcBef>
                <a:spcPts val="600"/>
              </a:spcBef>
              <a:buClr>
                <a:srgbClr val="3F3F3F"/>
              </a:buClr>
              <a:buSzPct val="100000"/>
              <a:buNone/>
            </a:pP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charset="0"/>
                <a:ea typeface="Calibri" charset="0"/>
                <a:cs typeface="Calibri" charset="0"/>
                <a:sym typeface="Source Sans Pro"/>
              </a:rPr>
              <a:t>Empathizing without colluding </a:t>
            </a:r>
            <a:r>
              <a:rPr lang="mr-IN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charset="0"/>
                <a:ea typeface="Calibri" charset="0"/>
                <a:cs typeface="Calibri" charset="0"/>
                <a:sym typeface="Source Sans Pro"/>
              </a:rPr>
              <a:t>–</a:t>
            </a:r>
            <a:r>
              <a:rPr lang="en-US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charset="0"/>
                <a:ea typeface="Calibri" charset="0"/>
                <a:cs typeface="Calibri" charset="0"/>
                <a:sym typeface="Source Sans Pro"/>
              </a:rPr>
              <a:t> “I’ve never done that before” isn’t the end of the conversation and “I’m really busy” isn’t just accepted as an excuse</a:t>
            </a:r>
            <a:r>
              <a:rPr lang="en" i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alibri" charset="0"/>
                <a:ea typeface="Calibri" charset="0"/>
                <a:cs typeface="Calibri" charset="0"/>
                <a:sym typeface="Source Sans Pro"/>
              </a:rPr>
              <a:t>.</a:t>
            </a:r>
            <a:endParaRPr lang="en" i="1" dirty="0">
              <a:solidFill>
                <a:schemeClr val="tx2">
                  <a:lumMod val="40000"/>
                  <a:lumOff val="60000"/>
                </a:schemeClr>
              </a:solidFill>
              <a:latin typeface="Calibri" charset="0"/>
              <a:ea typeface="Calibri" charset="0"/>
              <a:cs typeface="Calibri" charset="0"/>
              <a:sym typeface="Source Sans Pro"/>
            </a:endParaRPr>
          </a:p>
          <a:p>
            <a:pPr marL="4572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469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title"/>
          </p:nvPr>
        </p:nvSpPr>
        <p:spPr>
          <a:xfrm>
            <a:off x="311700" y="592827"/>
            <a:ext cx="8520600" cy="572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" dirty="0"/>
              <a:t>Building the Designed Alliance</a:t>
            </a:r>
          </a:p>
        </p:txBody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311699" y="1528617"/>
            <a:ext cx="4260301" cy="4890112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 marL="228600" lvl="1" indent="0">
              <a:buClr>
                <a:srgbClr val="3F3F3F"/>
              </a:buClr>
              <a:buNone/>
            </a:pPr>
            <a:r>
              <a:rPr lang="en" sz="2400" dirty="0" smtClean="0">
                <a:latin typeface="Calibri" charset="0"/>
                <a:ea typeface="Calibri" charset="0"/>
                <a:cs typeface="Calibri" charset="0"/>
                <a:sym typeface="Source Sans Pro"/>
              </a:rPr>
              <a:t>Learner </a:t>
            </a:r>
            <a:r>
              <a:rPr lang="en" sz="2400" dirty="0">
                <a:latin typeface="Calibri" charset="0"/>
                <a:ea typeface="Calibri" charset="0"/>
                <a:cs typeface="Calibri" charset="0"/>
                <a:sym typeface="Source Sans Pro"/>
              </a:rPr>
              <a:t>+ Advisor </a:t>
            </a:r>
            <a:r>
              <a:rPr lang="en" sz="2400" dirty="0" smtClean="0">
                <a:latin typeface="Calibri" charset="0"/>
                <a:ea typeface="Calibri" charset="0"/>
                <a:cs typeface="Calibri" charset="0"/>
                <a:sym typeface="Source Sans Pro"/>
              </a:rPr>
              <a:t>decide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  <a:sym typeface="Source Sans Pro"/>
              </a:rPr>
              <a:t> </a:t>
            </a:r>
            <a:r>
              <a:rPr lang="en" sz="2400" dirty="0" smtClean="0">
                <a:latin typeface="Calibri" charset="0"/>
                <a:ea typeface="Calibri" charset="0"/>
                <a:cs typeface="Calibri" charset="0"/>
                <a:sym typeface="Source Sans Pro"/>
              </a:rPr>
              <a:t>how </a:t>
            </a:r>
            <a:r>
              <a:rPr lang="en" sz="2400" dirty="0">
                <a:latin typeface="Calibri" charset="0"/>
                <a:ea typeface="Calibri" charset="0"/>
                <a:cs typeface="Calibri" charset="0"/>
                <a:sym typeface="Source Sans Pro"/>
              </a:rPr>
              <a:t>to make their connection powerful -- consistency, methods of communication, expectations, </a:t>
            </a:r>
            <a:r>
              <a:rPr lang="en" sz="2400" dirty="0" smtClean="0">
                <a:latin typeface="Calibri" charset="0"/>
                <a:ea typeface="Calibri" charset="0"/>
                <a:cs typeface="Calibri" charset="0"/>
                <a:sym typeface="Source Sans Pro"/>
              </a:rPr>
              <a:t>goals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  <a:sym typeface="Source Sans Pro"/>
              </a:rPr>
              <a:t>, hopes, fears, strategies for sanity, managing the downs and how to </a:t>
            </a:r>
            <a:r>
              <a:rPr lang="en" sz="2400" dirty="0" smtClean="0">
                <a:latin typeface="Calibri" charset="0"/>
                <a:ea typeface="Calibri" charset="0"/>
                <a:cs typeface="Calibri" charset="0"/>
                <a:sym typeface="Source Sans Pro"/>
              </a:rPr>
              <a:t>measure</a:t>
            </a:r>
            <a:r>
              <a:rPr lang="en-US" sz="2400" dirty="0" smtClean="0">
                <a:latin typeface="Calibri" charset="0"/>
                <a:ea typeface="Calibri" charset="0"/>
                <a:cs typeface="Calibri" charset="0"/>
                <a:sym typeface="Source Sans Pro"/>
              </a:rPr>
              <a:t> what matters.</a:t>
            </a:r>
            <a:r>
              <a:rPr lang="en" sz="2400" dirty="0" smtClean="0">
                <a:latin typeface="Calibri" charset="0"/>
                <a:ea typeface="Calibri" charset="0"/>
                <a:cs typeface="Calibri" charset="0"/>
                <a:sym typeface="Source Sans Pro"/>
              </a:rPr>
              <a:t> </a:t>
            </a:r>
            <a:endParaRPr lang="en-US" sz="2400" dirty="0" smtClean="0">
              <a:latin typeface="Calibri" charset="0"/>
              <a:ea typeface="Calibri" charset="0"/>
              <a:cs typeface="Calibri" charset="0"/>
              <a:sym typeface="Source Sans Pro"/>
            </a:endParaRPr>
          </a:p>
          <a:p>
            <a:pPr marL="228600" lvl="1" indent="0">
              <a:buClr>
                <a:srgbClr val="3F3F3F"/>
              </a:buClr>
              <a:buNone/>
            </a:pPr>
            <a:endParaRPr lang="en-US" sz="2400" dirty="0">
              <a:latin typeface="Calibri" charset="0"/>
              <a:ea typeface="Calibri" charset="0"/>
              <a:cs typeface="Calibri" charset="0"/>
              <a:sym typeface="Source Sans Pro"/>
            </a:endParaRPr>
          </a:p>
          <a:p>
            <a:pPr marL="228600" lvl="1" indent="0">
              <a:buClr>
                <a:srgbClr val="3F3F3F"/>
              </a:buClr>
              <a:buNone/>
            </a:pPr>
            <a:r>
              <a:rPr lang="en-US" sz="2300" b="1" dirty="0" smtClean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  <a:sym typeface="Source Sans Pro"/>
              </a:rPr>
              <a:t>Don’t skip over confidentiality!</a:t>
            </a:r>
          </a:p>
          <a:p>
            <a:pPr marL="228600" lvl="1" indent="0">
              <a:buClr>
                <a:srgbClr val="3F3F3F"/>
              </a:buClr>
              <a:buNone/>
            </a:pPr>
            <a:endParaRPr lang="en" sz="2800" dirty="0">
              <a:latin typeface="Calibri" charset="0"/>
              <a:ea typeface="Calibri" charset="0"/>
              <a:cs typeface="Calibri" charset="0"/>
              <a:sym typeface="Source Sans Pro"/>
            </a:endParaRPr>
          </a:p>
          <a:p>
            <a:pPr marL="45720" indent="0">
              <a:spcBef>
                <a:spcPts val="1800"/>
              </a:spcBef>
              <a:buNone/>
            </a:pPr>
            <a:endParaRPr sz="2000"/>
          </a:p>
          <a:p>
            <a:pPr marL="45720" indent="0">
              <a:buNone/>
            </a:pPr>
            <a:endParaRPr sz="2000"/>
          </a:p>
        </p:txBody>
      </p:sp>
      <p:sp>
        <p:nvSpPr>
          <p:cNvPr id="190" name="Shape 190"/>
          <p:cNvSpPr txBox="1">
            <a:spLocks noGrp="1"/>
          </p:cNvSpPr>
          <p:nvPr>
            <p:ph type="body" idx="2"/>
          </p:nvPr>
        </p:nvSpPr>
        <p:spPr>
          <a:xfrm>
            <a:off x="4832400" y="2009725"/>
            <a:ext cx="3999900" cy="34164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91" name="Shape 191" descr="TwoPeopleTalking.jpg"/>
          <p:cNvPicPr preferRelativeResize="0"/>
          <p:nvPr/>
        </p:nvPicPr>
        <p:blipFill rotWithShape="1">
          <a:blip r:embed="rId3">
            <a:alphaModFix/>
          </a:blip>
          <a:srcRect l="9948" r="9948"/>
          <a:stretch/>
        </p:blipFill>
        <p:spPr>
          <a:xfrm>
            <a:off x="4741211" y="1980474"/>
            <a:ext cx="3474900" cy="3474900"/>
          </a:xfrm>
          <a:prstGeom prst="round2SameRect">
            <a:avLst>
              <a:gd name="adj1" fmla="val 3096"/>
              <a:gd name="adj2" fmla="val 0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995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l" rtl="0"/>
            <a:r>
              <a:rPr lang="en" sz="4000" dirty="0">
                <a:latin typeface="Calibri" charset="0"/>
                <a:ea typeface="Calibri" charset="0"/>
                <a:cs typeface="Calibri" charset="0"/>
                <a:sym typeface="Source Sans Pro"/>
              </a:rPr>
              <a:t>Scaling a </a:t>
            </a:r>
            <a:r>
              <a:rPr lang="en-US" sz="4000" dirty="0" smtClean="0">
                <a:latin typeface="Calibri" charset="0"/>
                <a:ea typeface="Calibri" charset="0"/>
                <a:cs typeface="Calibri" charset="0"/>
                <a:sym typeface="Source Sans Pro"/>
              </a:rPr>
              <a:t>D</a:t>
            </a:r>
            <a:r>
              <a:rPr lang="en" sz="4000" dirty="0" smtClean="0">
                <a:latin typeface="Calibri" charset="0"/>
                <a:ea typeface="Calibri" charset="0"/>
                <a:cs typeface="Calibri" charset="0"/>
                <a:sym typeface="Source Sans Pro"/>
              </a:rPr>
              <a:t>eep</a:t>
            </a:r>
            <a:r>
              <a:rPr lang="en-US" sz="4000" dirty="0" smtClean="0">
                <a:latin typeface="Calibri" charset="0"/>
                <a:ea typeface="Calibri" charset="0"/>
                <a:cs typeface="Calibri" charset="0"/>
                <a:sym typeface="Source Sans Pro"/>
              </a:rPr>
              <a:t>er</a:t>
            </a:r>
            <a:r>
              <a:rPr lang="en" sz="4000" dirty="0" smtClean="0">
                <a:latin typeface="Calibri" charset="0"/>
                <a:ea typeface="Calibri" charset="0"/>
                <a:cs typeface="Calibri" charset="0"/>
                <a:sym typeface="Source Sans Pro"/>
              </a:rPr>
              <a:t> </a:t>
            </a:r>
            <a:r>
              <a:rPr lang="en-US" sz="4000" dirty="0" smtClean="0">
                <a:latin typeface="Calibri" charset="0"/>
                <a:ea typeface="Calibri" charset="0"/>
                <a:cs typeface="Calibri" charset="0"/>
                <a:sym typeface="Source Sans Pro"/>
              </a:rPr>
              <a:t>C</a:t>
            </a:r>
            <a:r>
              <a:rPr lang="en" sz="4000" dirty="0" smtClean="0">
                <a:latin typeface="Calibri" charset="0"/>
                <a:ea typeface="Calibri" charset="0"/>
                <a:cs typeface="Calibri" charset="0"/>
                <a:sym typeface="Source Sans Pro"/>
              </a:rPr>
              <a:t>onversation</a:t>
            </a:r>
            <a:r>
              <a:rPr lang="en-US" sz="4000" dirty="0">
                <a:latin typeface="Calibri" charset="0"/>
                <a:ea typeface="Calibri" charset="0"/>
                <a:cs typeface="Calibri" charset="0"/>
                <a:sym typeface="Source Sans Pro"/>
              </a:rPr>
              <a:t/>
            </a:r>
            <a:br>
              <a:rPr lang="en-US" sz="4000" dirty="0">
                <a:latin typeface="Calibri" charset="0"/>
                <a:ea typeface="Calibri" charset="0"/>
                <a:cs typeface="Calibri" charset="0"/>
                <a:sym typeface="Source Sans Pro"/>
              </a:rPr>
            </a:b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lvl="1" indent="0">
              <a:buClr>
                <a:srgbClr val="3F3F3F"/>
              </a:buClr>
              <a:buNone/>
            </a:pPr>
            <a:endParaRPr lang="en-US" sz="2000" dirty="0">
              <a:latin typeface="Calibri" charset="0"/>
              <a:ea typeface="Calibri" charset="0"/>
              <a:cs typeface="Calibri" charset="0"/>
              <a:sym typeface="Source Sans Pro"/>
            </a:endParaRPr>
          </a:p>
          <a:p>
            <a:pPr marL="571500" lvl="1" indent="-342900">
              <a:buClr>
                <a:schemeClr val="tx1"/>
              </a:buClr>
              <a:buFont typeface="Wingdings" charset="2"/>
              <a:buChar char="q"/>
            </a:pPr>
            <a:r>
              <a:rPr lang="en" sz="2000" dirty="0" smtClean="0">
                <a:latin typeface="Calibri" charset="0"/>
                <a:ea typeface="Calibri" charset="0"/>
                <a:cs typeface="Calibri" charset="0"/>
                <a:sym typeface="Source Sans Pro"/>
              </a:rPr>
              <a:t>Video introductions</a:t>
            </a:r>
            <a:endParaRPr lang="en-US" sz="2000" dirty="0">
              <a:latin typeface="Calibri" charset="0"/>
              <a:ea typeface="Calibri" charset="0"/>
              <a:cs typeface="Calibri" charset="0"/>
              <a:sym typeface="Source Sans Pro"/>
            </a:endParaRPr>
          </a:p>
          <a:p>
            <a:pPr marL="228600" lvl="1" indent="0">
              <a:buClr>
                <a:schemeClr val="tx1"/>
              </a:buClr>
              <a:buNone/>
            </a:pPr>
            <a:endParaRPr lang="en-US" sz="2000" dirty="0" smtClean="0">
              <a:latin typeface="Calibri" charset="0"/>
              <a:ea typeface="Calibri" charset="0"/>
              <a:cs typeface="Calibri" charset="0"/>
              <a:sym typeface="Source Sans Pro"/>
            </a:endParaRPr>
          </a:p>
          <a:p>
            <a:pPr marL="571500" lvl="1" indent="-342900">
              <a:buClr>
                <a:schemeClr val="tx1"/>
              </a:buClr>
              <a:buFont typeface="Wingdings" charset="2"/>
              <a:buChar char="q"/>
            </a:pPr>
            <a:r>
              <a:rPr lang="en" sz="2000" dirty="0" smtClean="0">
                <a:latin typeface="Calibri" charset="0"/>
                <a:ea typeface="Calibri" charset="0"/>
                <a:cs typeface="Calibri" charset="0"/>
                <a:sym typeface="Source Sans Pro"/>
              </a:rPr>
              <a:t>Socializing expectations throughout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  <a:sym typeface="Source Sans Pro"/>
              </a:rPr>
              <a:t> </a:t>
            </a:r>
            <a:r>
              <a:rPr lang="en" sz="2000" dirty="0" smtClean="0">
                <a:latin typeface="Calibri" charset="0"/>
                <a:ea typeface="Calibri" charset="0"/>
                <a:cs typeface="Calibri" charset="0"/>
                <a:sym typeface="Source Sans Pro"/>
              </a:rPr>
              <a:t>orientation</a:t>
            </a:r>
            <a:endParaRPr lang="en-US" sz="2000" dirty="0" smtClean="0">
              <a:latin typeface="Calibri" charset="0"/>
              <a:ea typeface="Calibri" charset="0"/>
              <a:cs typeface="Calibri" charset="0"/>
              <a:sym typeface="Source Sans Pro"/>
            </a:endParaRPr>
          </a:p>
          <a:p>
            <a:pPr marL="571500" lvl="1" indent="-342900">
              <a:buClr>
                <a:schemeClr val="tx1"/>
              </a:buClr>
              <a:buFont typeface="Wingdings" charset="2"/>
              <a:buChar char="q"/>
            </a:pPr>
            <a:endParaRPr lang="en-US" sz="2000" dirty="0">
              <a:latin typeface="Calibri" charset="0"/>
              <a:ea typeface="Calibri" charset="0"/>
              <a:cs typeface="Calibri" charset="0"/>
              <a:sym typeface="Source Sans Pro"/>
            </a:endParaRPr>
          </a:p>
          <a:p>
            <a:pPr marL="571500" lvl="1" indent="-342900">
              <a:buClr>
                <a:schemeClr val="tx1"/>
              </a:buClr>
              <a:buFont typeface="Wingdings" charset="2"/>
              <a:buChar char="q"/>
            </a:pPr>
            <a:r>
              <a:rPr lang="en" sz="2000" dirty="0" smtClean="0">
                <a:latin typeface="Calibri" charset="0"/>
                <a:ea typeface="Calibri" charset="0"/>
                <a:cs typeface="Calibri" charset="0"/>
                <a:sym typeface="Source Sans Pro"/>
              </a:rPr>
              <a:t>“Intake</a:t>
            </a:r>
            <a:r>
              <a:rPr lang="en" sz="2000" dirty="0">
                <a:latin typeface="Calibri" charset="0"/>
                <a:ea typeface="Calibri" charset="0"/>
                <a:cs typeface="Calibri" charset="0"/>
                <a:sym typeface="Source Sans Pro"/>
              </a:rPr>
              <a:t>” </a:t>
            </a:r>
            <a:r>
              <a:rPr lang="en" sz="2000" dirty="0" smtClean="0">
                <a:latin typeface="Calibri" charset="0"/>
                <a:ea typeface="Calibri" charset="0"/>
                <a:cs typeface="Calibri" charset="0"/>
                <a:sym typeface="Source Sans Pro"/>
              </a:rPr>
              <a:t>paperwork</a:t>
            </a:r>
            <a:r>
              <a:rPr lang="en-US" sz="2000" dirty="0" smtClean="0">
                <a:latin typeface="Calibri" charset="0"/>
                <a:ea typeface="Calibri" charset="0"/>
                <a:cs typeface="Calibri" charset="0"/>
                <a:sym typeface="Source Sans Pro"/>
              </a:rPr>
              <a:t> </a:t>
            </a:r>
          </a:p>
          <a:p>
            <a:pPr marL="571500" lvl="1" indent="-342900">
              <a:buClr>
                <a:schemeClr val="tx1"/>
              </a:buClr>
              <a:buFont typeface="Wingdings" charset="2"/>
              <a:buChar char="q"/>
            </a:pPr>
            <a:endParaRPr lang="en-US" sz="2000" dirty="0">
              <a:latin typeface="Calibri" charset="0"/>
              <a:ea typeface="Calibri" charset="0"/>
              <a:cs typeface="Calibri" charset="0"/>
              <a:sym typeface="Source Sans Pro"/>
            </a:endParaRPr>
          </a:p>
          <a:p>
            <a:pPr marL="571500" lvl="1" indent="-342900">
              <a:buClr>
                <a:schemeClr val="tx1"/>
              </a:buClr>
              <a:buFont typeface="Wingdings" charset="2"/>
              <a:buChar char="q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  <a:sym typeface="Source Sans Pro"/>
              </a:rPr>
              <a:t>Skype or FaceTime </a:t>
            </a:r>
          </a:p>
          <a:p>
            <a:pPr marL="571500" lvl="1" indent="-342900">
              <a:buClr>
                <a:schemeClr val="tx1"/>
              </a:buClr>
              <a:buFont typeface="Wingdings" charset="2"/>
              <a:buChar char="q"/>
            </a:pPr>
            <a:endParaRPr lang="en-US" sz="2000" dirty="0">
              <a:latin typeface="Calibri" charset="0"/>
              <a:ea typeface="Calibri" charset="0"/>
              <a:cs typeface="Calibri" charset="0"/>
              <a:sym typeface="Source Sans Pro"/>
            </a:endParaRPr>
          </a:p>
          <a:p>
            <a:pPr marL="571500" lvl="1" indent="-342900">
              <a:buClr>
                <a:schemeClr val="tx1"/>
              </a:buClr>
              <a:buFont typeface="Wingdings" charset="2"/>
              <a:buChar char="q"/>
            </a:pPr>
            <a:r>
              <a:rPr lang="en-US" sz="2000" dirty="0" smtClean="0">
                <a:latin typeface="Calibri" charset="0"/>
                <a:ea typeface="Calibri" charset="0"/>
                <a:cs typeface="Calibri" charset="0"/>
                <a:sym typeface="Source Sans Pro"/>
              </a:rPr>
              <a:t>Journal a Day in the Life</a:t>
            </a:r>
            <a:endParaRPr lang="en" sz="2000" dirty="0">
              <a:latin typeface="Calibri" charset="0"/>
              <a:ea typeface="Calibri" charset="0"/>
              <a:cs typeface="Calibri" charset="0"/>
              <a:sym typeface="Source Sans Pro"/>
            </a:endParaRPr>
          </a:p>
          <a:p>
            <a:pPr>
              <a:buClr>
                <a:schemeClr val="tx1"/>
              </a:buClr>
              <a:buFont typeface="Wingdings" charset="2"/>
              <a:buChar char="q"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311600" y="1536633"/>
            <a:ext cx="4520700" cy="4555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785" y="2388658"/>
            <a:ext cx="4284515" cy="285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81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373775" y="407572"/>
            <a:ext cx="7912975" cy="1021302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" sz="3600" b="1" dirty="0"/>
              <a:t>Powerful </a:t>
            </a:r>
            <a:r>
              <a:rPr lang="en" sz="3600" b="1" dirty="0" smtClean="0"/>
              <a:t>Questions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" sz="3600" b="1" dirty="0" smtClean="0"/>
              <a:t>Forward </a:t>
            </a:r>
            <a:r>
              <a:rPr lang="en" sz="3600" b="1" dirty="0"/>
              <a:t>Action/Deepen Learning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287800" y="2015325"/>
            <a:ext cx="3643800" cy="34164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sz="2400" dirty="0">
                <a:latin typeface="Calibri" charset="0"/>
                <a:ea typeface="Calibri" charset="0"/>
                <a:cs typeface="Calibri" charset="0"/>
                <a:sym typeface="Source Sans Pro"/>
              </a:rPr>
              <a:t>Powerful Questions </a:t>
            </a:r>
            <a:r>
              <a:rPr lang="en" sz="2400" b="1" dirty="0">
                <a:latin typeface="Calibri" charset="0"/>
                <a:ea typeface="Calibri" charset="0"/>
                <a:cs typeface="Calibri" charset="0"/>
                <a:sym typeface="Source Sans Pro"/>
              </a:rPr>
              <a:t>Take You </a:t>
            </a:r>
            <a:r>
              <a:rPr lang="en" sz="2400" b="1" dirty="0" smtClean="0">
                <a:latin typeface="Calibri" charset="0"/>
                <a:ea typeface="Calibri" charset="0"/>
                <a:cs typeface="Calibri" charset="0"/>
                <a:sym typeface="Source Sans Pro"/>
              </a:rPr>
              <a:t>Somewhere</a:t>
            </a:r>
            <a:endParaRPr lang="en-US" sz="2400" b="1" dirty="0">
              <a:latin typeface="Calibri" charset="0"/>
              <a:ea typeface="Calibri" charset="0"/>
              <a:cs typeface="Calibri" charset="0"/>
              <a:sym typeface="Source Sans Pro"/>
            </a:endParaRPr>
          </a:p>
          <a:p>
            <a:pPr>
              <a:buNone/>
            </a:pPr>
            <a:endParaRPr lang="en" sz="2400" b="1" dirty="0" smtClean="0">
              <a:latin typeface="Calibri" charset="0"/>
              <a:ea typeface="Calibri" charset="0"/>
              <a:cs typeface="Calibri" charset="0"/>
              <a:sym typeface="Source Sans Pro"/>
            </a:endParaRPr>
          </a:p>
          <a:p>
            <a:pPr indent="-144780">
              <a:buFont typeface="Source Sans Pro"/>
              <a:buChar char="▪"/>
            </a:pPr>
            <a:r>
              <a:rPr lang="en" sz="2400" dirty="0" smtClean="0">
                <a:latin typeface="Calibri" charset="0"/>
                <a:ea typeface="Calibri" charset="0"/>
                <a:cs typeface="Calibri" charset="0"/>
                <a:sym typeface="Source Sans Pro"/>
              </a:rPr>
              <a:t>Open-ended</a:t>
            </a:r>
            <a:endParaRPr lang="en-US" sz="2400" dirty="0" smtClean="0">
              <a:latin typeface="Calibri" charset="0"/>
              <a:ea typeface="Calibri" charset="0"/>
              <a:cs typeface="Calibri" charset="0"/>
              <a:sym typeface="Source Sans Pro"/>
            </a:endParaRPr>
          </a:p>
          <a:p>
            <a:pPr indent="-144780">
              <a:buFont typeface="Source Sans Pro"/>
              <a:buChar char="▪"/>
            </a:pPr>
            <a:r>
              <a:rPr lang="en" sz="2400" dirty="0" smtClean="0">
                <a:latin typeface="Calibri" charset="0"/>
                <a:ea typeface="Calibri" charset="0"/>
                <a:cs typeface="Calibri" charset="0"/>
                <a:sym typeface="Source Sans Pro"/>
              </a:rPr>
              <a:t>Short</a:t>
            </a:r>
            <a:endParaRPr lang="en-US" sz="2400" dirty="0" smtClean="0">
              <a:latin typeface="Calibri" charset="0"/>
              <a:ea typeface="Calibri" charset="0"/>
              <a:cs typeface="Calibri" charset="0"/>
              <a:sym typeface="Source Sans Pro"/>
            </a:endParaRPr>
          </a:p>
          <a:p>
            <a:pPr indent="-144780">
              <a:buFont typeface="Source Sans Pro"/>
              <a:buChar char="▪"/>
            </a:pPr>
            <a:r>
              <a:rPr lang="en" sz="2400" dirty="0" smtClean="0">
                <a:latin typeface="Calibri" charset="0"/>
                <a:ea typeface="Calibri" charset="0"/>
                <a:cs typeface="Calibri" charset="0"/>
                <a:sym typeface="Source Sans Pro"/>
              </a:rPr>
              <a:t>Curious</a:t>
            </a:r>
            <a:endParaRPr lang="en-US" sz="2400" dirty="0" smtClean="0">
              <a:latin typeface="Calibri" charset="0"/>
              <a:ea typeface="Calibri" charset="0"/>
              <a:cs typeface="Calibri" charset="0"/>
              <a:sym typeface="Source Sans Pro"/>
            </a:endParaRPr>
          </a:p>
          <a:p>
            <a:pPr indent="-144780">
              <a:buFont typeface="Source Sans Pro"/>
              <a:buChar char="▪"/>
            </a:pPr>
            <a:r>
              <a:rPr lang="en" sz="2400" dirty="0" smtClean="0">
                <a:latin typeface="Calibri" charset="0"/>
                <a:ea typeface="Calibri" charset="0"/>
                <a:cs typeface="Calibri" charset="0"/>
                <a:sym typeface="Source Sans Pro"/>
              </a:rPr>
              <a:t>Punctuated with silence</a:t>
            </a:r>
            <a:endParaRPr lang="en-US" sz="2400" dirty="0" smtClean="0">
              <a:latin typeface="Calibri" charset="0"/>
              <a:ea typeface="Calibri" charset="0"/>
              <a:cs typeface="Calibri" charset="0"/>
              <a:sym typeface="Source Sans Pro"/>
            </a:endParaRPr>
          </a:p>
          <a:p>
            <a:pPr indent="-144780">
              <a:buFont typeface="Source Sans Pro"/>
              <a:buChar char="▪"/>
            </a:pPr>
            <a:r>
              <a:rPr lang="en-US" sz="2400" dirty="0" smtClean="0">
                <a:latin typeface="Calibri" charset="0"/>
                <a:ea typeface="Calibri" charset="0"/>
                <a:cs typeface="Calibri" charset="0"/>
                <a:sym typeface="Source Sans Pro"/>
              </a:rPr>
              <a:t>Call forth revelation</a:t>
            </a:r>
          </a:p>
          <a:p>
            <a:pPr marL="83820" indent="0">
              <a:buNone/>
            </a:pPr>
            <a:endParaRPr lang="en-US" sz="2400" i="1" dirty="0">
              <a:latin typeface="Calibri" charset="0"/>
              <a:ea typeface="Calibri" charset="0"/>
              <a:cs typeface="Calibri" charset="0"/>
              <a:sym typeface="Source Sans Pro"/>
            </a:endParaRPr>
          </a:p>
        </p:txBody>
      </p:sp>
      <p:sp>
        <p:nvSpPr>
          <p:cNvPr id="198" name="Shape 198"/>
          <p:cNvSpPr txBox="1">
            <a:spLocks noGrp="1"/>
          </p:cNvSpPr>
          <p:nvPr>
            <p:ph type="body" idx="2"/>
          </p:nvPr>
        </p:nvSpPr>
        <p:spPr>
          <a:xfrm>
            <a:off x="4832400" y="2228050"/>
            <a:ext cx="3999900" cy="34164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endParaRPr/>
          </a:p>
        </p:txBody>
      </p:sp>
      <p:pic>
        <p:nvPicPr>
          <p:cNvPr id="199" name="Shape 199" descr="curious kid.jpg"/>
          <p:cNvPicPr preferRelativeResize="0"/>
          <p:nvPr/>
        </p:nvPicPr>
        <p:blipFill rotWithShape="1">
          <a:blip r:embed="rId3">
            <a:alphaModFix/>
          </a:blip>
          <a:srcRect t="13343" b="13343"/>
          <a:stretch/>
        </p:blipFill>
        <p:spPr>
          <a:xfrm>
            <a:off x="3759900" y="2016125"/>
            <a:ext cx="2883550" cy="2748174"/>
          </a:xfrm>
          <a:prstGeom prst="round2SameRect">
            <a:avLst>
              <a:gd name="adj1" fmla="val 3096"/>
              <a:gd name="adj2" fmla="val 4244"/>
            </a:avLst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1675" y="3764378"/>
            <a:ext cx="2711850" cy="286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99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311700" y="636925"/>
            <a:ext cx="5117550" cy="572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r>
              <a:rPr lang="en" b="1" dirty="0"/>
              <a:t>3-Level Listening</a:t>
            </a:r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311700" y="2009725"/>
            <a:ext cx="3361200" cy="3329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endParaRPr>
              <a:solidFill>
                <a:srgbClr val="3F3F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indent="0">
              <a:buNone/>
            </a:pPr>
            <a:endParaRPr>
              <a:solidFill>
                <a:srgbClr val="3F3F3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>
              <a:buNone/>
            </a:pPr>
            <a:endParaRPr/>
          </a:p>
        </p:txBody>
      </p:sp>
      <p:sp>
        <p:nvSpPr>
          <p:cNvPr id="207" name="Shape 207"/>
          <p:cNvSpPr txBox="1">
            <a:spLocks noGrp="1"/>
          </p:cNvSpPr>
          <p:nvPr>
            <p:ph type="body" idx="2"/>
          </p:nvPr>
        </p:nvSpPr>
        <p:spPr>
          <a:xfrm>
            <a:off x="3502337" y="4229537"/>
            <a:ext cx="2139300" cy="572700"/>
          </a:xfrm>
          <a:prstGeom prst="rect">
            <a:avLst/>
          </a:prstGeom>
        </p:spPr>
        <p:txBody>
          <a:bodyPr vert="horz" lIns="91425" tIns="91425" rIns="91425" bIns="91425" rtlCol="0" anchor="t" anchorCtr="0">
            <a:noAutofit/>
          </a:bodyPr>
          <a:lstStyle/>
          <a:p>
            <a:pPr>
              <a:buNone/>
            </a:pPr>
            <a:r>
              <a:rPr lang="en" sz="2400" dirty="0"/>
              <a:t>All about YOU</a:t>
            </a:r>
          </a:p>
        </p:txBody>
      </p:sp>
      <p:pic>
        <p:nvPicPr>
          <p:cNvPr id="208" name="Shape 208" descr="findagate airport.jpg"/>
          <p:cNvPicPr preferRelativeResize="0"/>
          <p:nvPr/>
        </p:nvPicPr>
        <p:blipFill rotWithShape="1">
          <a:blip r:embed="rId3">
            <a:alphaModFix/>
          </a:blip>
          <a:srcRect t="26215" b="26215"/>
          <a:stretch/>
        </p:blipFill>
        <p:spPr>
          <a:xfrm>
            <a:off x="311707" y="2009725"/>
            <a:ext cx="2743200" cy="1956900"/>
          </a:xfrm>
          <a:prstGeom prst="round2SameRect">
            <a:avLst>
              <a:gd name="adj1" fmla="val 5300"/>
              <a:gd name="adj2" fmla="val 0"/>
            </a:avLst>
          </a:prstGeom>
          <a:noFill/>
          <a:ln w="9525" cap="flat" cmpd="sng">
            <a:solidFill>
              <a:srgbClr val="98B24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09" name="Shape 209" descr="two_people_talking.jpg"/>
          <p:cNvPicPr preferRelativeResize="0"/>
          <p:nvPr/>
        </p:nvPicPr>
        <p:blipFill rotWithShape="1">
          <a:blip r:embed="rId4">
            <a:alphaModFix/>
          </a:blip>
          <a:srcRect t="2471" b="2462"/>
          <a:stretch/>
        </p:blipFill>
        <p:spPr>
          <a:xfrm>
            <a:off x="3291800" y="2009725"/>
            <a:ext cx="2743200" cy="1956900"/>
          </a:xfrm>
          <a:prstGeom prst="rect">
            <a:avLst/>
          </a:prstGeom>
          <a:noFill/>
          <a:ln w="9525" cap="flat" cmpd="sng">
            <a:solidFill>
              <a:srgbClr val="98B249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10" name="Shape 210" descr="global.jpg"/>
          <p:cNvPicPr preferRelativeResize="0"/>
          <p:nvPr/>
        </p:nvPicPr>
        <p:blipFill rotWithShape="1">
          <a:blip r:embed="rId5">
            <a:alphaModFix/>
          </a:blip>
          <a:srcRect t="14295" b="14295"/>
          <a:stretch/>
        </p:blipFill>
        <p:spPr>
          <a:xfrm flipH="1">
            <a:off x="6271900" y="2009720"/>
            <a:ext cx="2743200" cy="1956900"/>
          </a:xfrm>
          <a:prstGeom prst="round2SameRect">
            <a:avLst>
              <a:gd name="adj1" fmla="val 5300"/>
              <a:gd name="adj2" fmla="val 0"/>
            </a:avLst>
          </a:prstGeom>
          <a:blipFill rotWithShape="0">
            <a:blip r:embed="rId6">
              <a:alphaModFix/>
            </a:blip>
            <a:stretch>
              <a:fillRect l="33333" t="33332" r="33333" b="33332"/>
            </a:stretch>
          </a:blipFill>
          <a:ln w="9525" cap="flat" cmpd="sng">
            <a:solidFill>
              <a:srgbClr val="98B148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11" name="Shape 211"/>
          <p:cNvSpPr txBox="1"/>
          <p:nvPr/>
        </p:nvSpPr>
        <p:spPr>
          <a:xfrm>
            <a:off x="474650" y="4198525"/>
            <a:ext cx="2011800" cy="85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400" dirty="0"/>
              <a:t>All about me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6519525" y="4198525"/>
            <a:ext cx="2415600" cy="85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r>
              <a:rPr lang="en" sz="2400" dirty="0"/>
              <a:t>All around us</a:t>
            </a:r>
          </a:p>
        </p:txBody>
      </p:sp>
    </p:spTree>
    <p:extLst>
      <p:ext uri="{BB962C8B-B14F-4D97-AF65-F5344CB8AC3E}">
        <p14:creationId xmlns:p14="http://schemas.microsoft.com/office/powerpoint/2010/main" val="6851180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PASS Powerpoint Template">
  <a:themeElements>
    <a:clrScheme name="Achieving the Dream">
      <a:dk1>
        <a:srgbClr val="008E7F"/>
      </a:dk1>
      <a:lt1>
        <a:srgbClr val="455560"/>
      </a:lt1>
      <a:dk2>
        <a:srgbClr val="F8F8F8"/>
      </a:dk2>
      <a:lt2>
        <a:srgbClr val="F8F8F8"/>
      </a:lt2>
      <a:accent1>
        <a:srgbClr val="008E7F"/>
      </a:accent1>
      <a:accent2>
        <a:srgbClr val="78278B"/>
      </a:accent2>
      <a:accent3>
        <a:srgbClr val="F6A01A"/>
      </a:accent3>
      <a:accent4>
        <a:srgbClr val="00539B"/>
      </a:accent4>
      <a:accent5>
        <a:srgbClr val="F1CB00"/>
      </a:accent5>
      <a:accent6>
        <a:srgbClr val="E31B23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Perspective.thmx</Template>
  <TotalTime>0</TotalTime>
  <Words>655</Words>
  <Application>Microsoft Office PowerPoint</Application>
  <PresentationFormat>On-screen Show (4:3)</PresentationFormat>
  <Paragraphs>169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Calibri</vt:lpstr>
      <vt:lpstr>Calibri Light</vt:lpstr>
      <vt:lpstr>ITC Avant Garde Std Bk</vt:lpstr>
      <vt:lpstr>ITC Avant Garde Std Bk Cn</vt:lpstr>
      <vt:lpstr>ITC Garamond Std Book</vt:lpstr>
      <vt:lpstr>MS Mincho</vt:lpstr>
      <vt:lpstr>Source Sans Pro</vt:lpstr>
      <vt:lpstr>Times New Roman</vt:lpstr>
      <vt:lpstr>Wingdings</vt:lpstr>
      <vt:lpstr>Perspective</vt:lpstr>
      <vt:lpstr>iPASS Powerpoint Template</vt:lpstr>
      <vt:lpstr>The Coach Approach  to Student Advising</vt:lpstr>
      <vt:lpstr> The Coach Approach to Student Advising©</vt:lpstr>
      <vt:lpstr>Agenda</vt:lpstr>
      <vt:lpstr>Practice Poll</vt:lpstr>
      <vt:lpstr>Cornerstones of the Coach Approach</vt:lpstr>
      <vt:lpstr>Building the Designed Alliance</vt:lpstr>
      <vt:lpstr>Scaling a Deeper Conversation </vt:lpstr>
      <vt:lpstr>Powerful Questions  Forward Action/Deepen Learning</vt:lpstr>
      <vt:lpstr>3-Level Listening</vt:lpstr>
      <vt:lpstr>Self-Management</vt:lpstr>
      <vt:lpstr>Best Practices for Deeper Conversations</vt:lpstr>
      <vt:lpstr>   Embedding the Coach Approach: Hiring Next Gen Advisors</vt:lpstr>
      <vt:lpstr>Embedding the Coach Approach:  Developing Next Gen Advisors</vt:lpstr>
      <vt:lpstr>Keller Competencies</vt:lpstr>
      <vt:lpstr>Rethinking Roles: Tiers of Expertise and Triage </vt:lpstr>
      <vt:lpstr>Rethinking Roles: Administrative Management </vt:lpstr>
      <vt:lpstr>Rethinking Roles: Subject Matter Experts </vt:lpstr>
      <vt:lpstr>Rethinking Roles: Technology and Online Resources</vt:lpstr>
      <vt:lpstr>Coaching and the Future of Advising</vt:lpstr>
      <vt:lpstr>PowerPoint Presentation</vt:lpstr>
      <vt:lpstr>Keep the Conversation Going!</vt:lpstr>
      <vt:lpstr>Upcoming Webinar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2017-06-22T12:06:58Z</dcterms:created>
  <dcterms:modified xsi:type="dcterms:W3CDTF">2017-06-22T12:07:13Z</dcterms:modified>
</cp:coreProperties>
</file>